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f7f260e78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f7f260e78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f7f260e78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f7f260e78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7f260e78_6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f7f260e78_6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f7f260e78_6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f7f260e78_6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7f260e78_6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f7f260e78_6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f7f260e78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f7f260e78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7f260e78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f7f260e78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f7f260e78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f7f260e78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f7f260e78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f7f260e78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f7f260e78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f7f260e78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7f260e7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7f260e7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7f260e78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f7f260e78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7f260e78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7f260e78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f7f260e78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f7f260e78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f7f260e78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f7f260e78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7f260e78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7f260e78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f7f260e78_6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f7f260e78_6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7f260e78_6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f7f260e78_6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5775" y="464250"/>
            <a:ext cx="8520600" cy="8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4480"/>
              <a:t>NTOU</a:t>
            </a:r>
            <a:r>
              <a:rPr b="1" lang="zh-TW" sz="4480"/>
              <a:t>教室借用平台</a:t>
            </a:r>
            <a:endParaRPr b="1" sz="4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10375"/>
            <a:ext cx="85206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</a:rPr>
              <a:t>   </a:t>
            </a:r>
            <a:r>
              <a:rPr lang="zh-TW" sz="2300">
                <a:solidFill>
                  <a:schemeClr val="dk1"/>
                </a:solidFill>
              </a:rPr>
              <a:t> 第五</a:t>
            </a:r>
            <a:r>
              <a:rPr lang="zh-TW" sz="2300">
                <a:solidFill>
                  <a:schemeClr val="dk1"/>
                </a:solidFill>
              </a:rPr>
              <a:t>組</a:t>
            </a:r>
            <a:endParaRPr sz="23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</a:rPr>
              <a:t> 00857109 孟羽真 </a:t>
            </a:r>
            <a:endParaRPr sz="2300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</a:rPr>
              <a:t> </a:t>
            </a:r>
            <a:r>
              <a:rPr lang="zh-TW" sz="2300">
                <a:solidFill>
                  <a:schemeClr val="dk1"/>
                </a:solidFill>
              </a:rPr>
              <a:t>00857111 林欣儀</a:t>
            </a:r>
            <a:endParaRPr sz="23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</a:rPr>
              <a:t> 00857114 黃泰揚 </a:t>
            </a:r>
            <a:endParaRPr sz="23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</a:rPr>
              <a:t> 00857127 吳承遠</a:t>
            </a:r>
            <a:endParaRPr sz="23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</a:rPr>
              <a:t> 00857137 鄭翊宏 </a:t>
            </a:r>
            <a:endParaRPr sz="23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</a:rPr>
              <a:t> 0086A021 謝翔宇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確認借出教室: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管理員可以確認/拒絕借用人的申請。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025" y="1359450"/>
            <a:ext cx="7058875" cy="35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確認歸還教室: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當</a:t>
            </a:r>
            <a:r>
              <a:rPr lang="zh-TW">
                <a:solidFill>
                  <a:schemeClr val="dk1"/>
                </a:solidFill>
              </a:rPr>
              <a:t>借用人歸還鑰匙後，管理員可以確認歸還申請，系統會將教室以及借用人狀態改為未借用。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75" y="2094301"/>
            <a:ext cx="8052851" cy="22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3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修改一般管理員權限: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進入後即可看到所有一般管理員，點旁邊的降級按鈕即可將他的身分從一般管理員修改為一般借用人。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8445"/>
            <a:ext cx="9144002" cy="202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6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檢視借用人資訊: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進入後即可</a:t>
            </a:r>
            <a:r>
              <a:rPr lang="zh-TW">
                <a:solidFill>
                  <a:schemeClr val="dk1"/>
                </a:solidFill>
              </a:rPr>
              <a:t>看到所有借用人，點擊修改按鈕後即可修改該使用者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7099"/>
            <a:ext cx="8520601" cy="334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159300" y="26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修改借用人資訊: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1593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點擊修改，</a:t>
            </a:r>
            <a:r>
              <a:rPr lang="zh-TW">
                <a:solidFill>
                  <a:schemeClr val="dk1"/>
                </a:solidFill>
              </a:rPr>
              <a:t>即可修改該欄位按下確認後便會送出。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563251"/>
            <a:ext cx="8794550" cy="29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2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新增教室: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輸入教室編號以及教室設備即可新增教室(例:606教室)。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27290" l="14896" r="24501" t="10728"/>
          <a:stretch/>
        </p:blipFill>
        <p:spPr>
          <a:xfrm>
            <a:off x="404350" y="1692100"/>
            <a:ext cx="4900248" cy="24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 b="77240" l="35608" r="35244" t="0"/>
          <a:stretch/>
        </p:blipFill>
        <p:spPr>
          <a:xfrm>
            <a:off x="5444675" y="2415662"/>
            <a:ext cx="3498523" cy="9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2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刪除</a:t>
            </a:r>
            <a:r>
              <a:rPr lang="zh-TW"/>
              <a:t>教室: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73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輸入教室編號即可</a:t>
            </a:r>
            <a:r>
              <a:rPr lang="zh-TW">
                <a:solidFill>
                  <a:schemeClr val="dk1"/>
                </a:solidFill>
              </a:rPr>
              <a:t>刪除</a:t>
            </a:r>
            <a:r>
              <a:rPr lang="zh-TW">
                <a:solidFill>
                  <a:schemeClr val="dk1"/>
                </a:solidFill>
              </a:rPr>
              <a:t>教室</a:t>
            </a:r>
            <a:r>
              <a:rPr lang="zh-TW">
                <a:solidFill>
                  <a:schemeClr val="dk1"/>
                </a:solidFill>
              </a:rPr>
              <a:t>(例:606教室)</a:t>
            </a:r>
            <a:r>
              <a:rPr lang="zh-TW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15713" r="25278" t="0"/>
          <a:stretch/>
        </p:blipFill>
        <p:spPr>
          <a:xfrm>
            <a:off x="1432075" y="1258850"/>
            <a:ext cx="6279850" cy="3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241550" y="22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</a:t>
            </a:r>
            <a:r>
              <a:rPr lang="zh-TW"/>
              <a:t>教室</a:t>
            </a:r>
            <a:r>
              <a:rPr lang="zh-TW"/>
              <a:t>狀態</a:t>
            </a:r>
            <a:r>
              <a:rPr lang="zh-TW"/>
              <a:t>: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241550" y="736100"/>
            <a:ext cx="85206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輸入教室編號</a:t>
            </a:r>
            <a:r>
              <a:rPr lang="zh-TW">
                <a:solidFill>
                  <a:schemeClr val="dk1"/>
                </a:solidFill>
              </a:rPr>
              <a:t>以及選擇教室狀態即可修改</a:t>
            </a:r>
            <a:r>
              <a:rPr lang="zh-TW">
                <a:solidFill>
                  <a:schemeClr val="dk1"/>
                </a:solidFill>
              </a:rPr>
              <a:t>教室</a:t>
            </a:r>
            <a:r>
              <a:rPr lang="zh-TW">
                <a:solidFill>
                  <a:schemeClr val="dk1"/>
                </a:solidFill>
              </a:rPr>
              <a:t>狀態</a:t>
            </a:r>
            <a:r>
              <a:rPr lang="zh-TW">
                <a:solidFill>
                  <a:schemeClr val="dk1"/>
                </a:solidFill>
              </a:rPr>
              <a:t>(例:56</a:t>
            </a:r>
            <a:r>
              <a:rPr lang="zh-TW">
                <a:solidFill>
                  <a:schemeClr val="dk1"/>
                </a:solidFill>
              </a:rPr>
              <a:t>6教</a:t>
            </a:r>
            <a:r>
              <a:rPr lang="zh-TW">
                <a:solidFill>
                  <a:schemeClr val="dk1"/>
                </a:solidFill>
              </a:rPr>
              <a:t>室)。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0" y="1223762"/>
            <a:ext cx="4087573" cy="2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87611"/>
            <a:ext cx="4421851" cy="207118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514100" y="2244188"/>
            <a:ext cx="258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修改後的結果: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22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修改個人資訊: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借用人/管理員可以修改自己的個人資訊。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4375"/>
            <a:ext cx="8270599" cy="32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238" y="3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檢視歷史: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4F4F4"/>
                </a:solidFill>
              </a:rPr>
              <a:t>借用人/管理員可以檢視借用相關紀錄</a:t>
            </a:r>
            <a:r>
              <a:rPr lang="zh-TW">
                <a:solidFill>
                  <a:schemeClr val="dk1"/>
                </a:solidFill>
              </a:rPr>
              <a:t>。</a:t>
            </a:r>
            <a:endParaRPr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" y="1457550"/>
            <a:ext cx="7834373" cy="32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18275"/>
            <a:ext cx="70305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首頁: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1097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可以從首頁進行登入、忘記密碼、註冊新帳號。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3" y="1371199"/>
            <a:ext cx="8767776" cy="35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7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註冊帳號: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775" y="1006325"/>
            <a:ext cx="3630008" cy="380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73" y="1006325"/>
            <a:ext cx="2225874" cy="38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672625" y="1094775"/>
            <a:ext cx="240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註冊帳號之後點擊註冊，去信箱收取驗證碼驗證才可註冊成功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忘記密碼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8850"/>
            <a:ext cx="2681550" cy="204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225" y="2847925"/>
            <a:ext cx="2681546" cy="21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312" y="1088850"/>
            <a:ext cx="2269975" cy="21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58175" y="3442150"/>
            <a:ext cx="27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輸入忘記密碼的學號帳號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204450" y="2065400"/>
            <a:ext cx="27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去該</a:t>
            </a:r>
            <a:r>
              <a:rPr lang="zh-TW" sz="1800">
                <a:solidFill>
                  <a:schemeClr val="dk1"/>
                </a:solidFill>
              </a:rPr>
              <a:t>學號</a:t>
            </a:r>
            <a:r>
              <a:rPr lang="zh-TW" sz="1800">
                <a:solidFill>
                  <a:schemeClr val="dk1"/>
                </a:solidFill>
              </a:rPr>
              <a:t>信箱取得驗證碼並輸入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329750" y="3558275"/>
            <a:ext cx="27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通過驗證之後輸入新的密碼羽確認密碼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809825" y="5822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借用人功能選擇: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39441" l="0" r="83951" t="0"/>
          <a:stretch/>
        </p:blipFill>
        <p:spPr>
          <a:xfrm>
            <a:off x="4577550" y="1209763"/>
            <a:ext cx="21762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4447350" y="571438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管理員功能選擇: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58279" l="0" r="84767" t="0"/>
          <a:stretch/>
        </p:blipFill>
        <p:spPr>
          <a:xfrm>
            <a:off x="924025" y="1220550"/>
            <a:ext cx="2176200" cy="2908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4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檢視教室狀態: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25" y="1422975"/>
            <a:ext cx="7015152" cy="34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可透過"設備篩選"及"關鍵字搜尋"篩選教室，點選教室後可查看此教室的借用狀況及設備。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1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借用教室: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4282" r="3415" t="0"/>
          <a:stretch/>
        </p:blipFill>
        <p:spPr>
          <a:xfrm>
            <a:off x="97550" y="1626450"/>
            <a:ext cx="2583792" cy="30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550" y="1626450"/>
            <a:ext cx="6282701" cy="30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74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和檢視教室狀態一樣</a:t>
            </a:r>
            <a:r>
              <a:rPr lang="zh-TW">
                <a:solidFill>
                  <a:schemeClr val="dk1"/>
                </a:solidFill>
              </a:rPr>
              <a:t>可透過"設備篩選"及"關鍵字搜尋"篩選教室，點選教室後可查看此教室的借用狀況。</a:t>
            </a:r>
            <a:r>
              <a:rPr lang="zh-TW">
                <a:solidFill>
                  <a:schemeClr val="dk1"/>
                </a:solidFill>
              </a:rPr>
              <a:t>填寫正確的借用資訊後即可成功預約教室。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6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顯示借用資訊: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942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可以查看</a:t>
            </a:r>
            <a:r>
              <a:rPr lang="zh-TW">
                <a:solidFill>
                  <a:schemeClr val="dk1"/>
                </a:solidFill>
              </a:rPr>
              <a:t>自己的教室預約狀況。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1" y="2027800"/>
            <a:ext cx="8995399" cy="19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申請成為管理員: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填入密碼後，即可送出管理員申</a:t>
            </a:r>
            <a:r>
              <a:rPr lang="zh-TW">
                <a:solidFill>
                  <a:schemeClr val="dk1"/>
                </a:solidFill>
              </a:rPr>
              <a:t>請。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75" y="1745748"/>
            <a:ext cx="7454850" cy="21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