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9" r:id="rId3"/>
    <p:sldId id="278" r:id="rId4"/>
    <p:sldId id="280" r:id="rId5"/>
    <p:sldId id="281" r:id="rId6"/>
    <p:sldId id="274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61" r:id="rId17"/>
    <p:sldId id="262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EF0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069" autoAdjust="0"/>
  </p:normalViewPr>
  <p:slideViewPr>
    <p:cSldViewPr snapToGrid="0">
      <p:cViewPr varScale="1">
        <p:scale>
          <a:sx n="98" d="100"/>
          <a:sy n="98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A204E-A517-4BF7-91C8-F04ECBF81A2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E8DA9-CA69-4B4E-86D2-2CB2174AE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8DA9-CA69-4B4E-86D2-2CB2174AE9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8DA9-CA69-4B4E-86D2-2CB2174AE9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2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6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9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12AF-E71F-499B-92C2-11FDDE1D9261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5D57-BA07-4E51-922E-56A971685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Counting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600" dirty="0" smtClean="0"/>
                  <a:t>Give an algorithm that determines the number of inversions in any permutation on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3600" dirty="0" smtClean="0"/>
                  <a:t> elements in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sz="3600" dirty="0" smtClean="0"/>
                  <a:t> </a:t>
                </a:r>
                <a:r>
                  <a:rPr lang="en-US" altLang="ko-KR" sz="3600" dirty="0" smtClean="0"/>
                  <a:t>worst-case time.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49884"/>
              </p:ext>
            </p:extLst>
          </p:nvPr>
        </p:nvGraphicFramePr>
        <p:xfrm>
          <a:off x="1491673" y="5641407"/>
          <a:ext cx="3662220" cy="53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44">
                  <a:extLst>
                    <a:ext uri="{9D8B030D-6E8A-4147-A177-3AD203B41FA5}">
                      <a16:colId xmlns:a16="http://schemas.microsoft.com/office/drawing/2014/main" val="517704896"/>
                    </a:ext>
                  </a:extLst>
                </a:gridCol>
                <a:gridCol w="732444">
                  <a:extLst>
                    <a:ext uri="{9D8B030D-6E8A-4147-A177-3AD203B41FA5}">
                      <a16:colId xmlns:a16="http://schemas.microsoft.com/office/drawing/2014/main" val="116555962"/>
                    </a:ext>
                  </a:extLst>
                </a:gridCol>
                <a:gridCol w="732444">
                  <a:extLst>
                    <a:ext uri="{9D8B030D-6E8A-4147-A177-3AD203B41FA5}">
                      <a16:colId xmlns:a16="http://schemas.microsoft.com/office/drawing/2014/main" val="2713844471"/>
                    </a:ext>
                  </a:extLst>
                </a:gridCol>
                <a:gridCol w="732444">
                  <a:extLst>
                    <a:ext uri="{9D8B030D-6E8A-4147-A177-3AD203B41FA5}">
                      <a16:colId xmlns:a16="http://schemas.microsoft.com/office/drawing/2014/main" val="468092567"/>
                    </a:ext>
                  </a:extLst>
                </a:gridCol>
                <a:gridCol w="732444">
                  <a:extLst>
                    <a:ext uri="{9D8B030D-6E8A-4147-A177-3AD203B41FA5}">
                      <a16:colId xmlns:a16="http://schemas.microsoft.com/office/drawing/2014/main" val="3349219843"/>
                    </a:ext>
                  </a:extLst>
                </a:gridCol>
              </a:tblGrid>
              <a:tr h="535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68815"/>
                  </a:ext>
                </a:extLst>
              </a:tr>
            </a:tbl>
          </a:graphicData>
        </a:graphic>
      </p:graphicFrame>
      <p:sp>
        <p:nvSpPr>
          <p:cNvPr id="6" name="왼쪽 대괄호 5"/>
          <p:cNvSpPr/>
          <p:nvPr/>
        </p:nvSpPr>
        <p:spPr>
          <a:xfrm rot="5400000">
            <a:off x="3054085" y="3851483"/>
            <a:ext cx="537392" cy="30424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대괄호 6"/>
          <p:cNvSpPr/>
          <p:nvPr/>
        </p:nvSpPr>
        <p:spPr>
          <a:xfrm rot="5400000">
            <a:off x="3434626" y="4232023"/>
            <a:ext cx="396074" cy="24226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 rot="5400000">
            <a:off x="3911450" y="4708850"/>
            <a:ext cx="271383" cy="15937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 rot="5400000">
            <a:off x="4343712" y="5141113"/>
            <a:ext cx="163319" cy="83727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5041242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/>
              <a:t>4 inversions</a:t>
            </a:r>
          </a:p>
          <a:p>
            <a:pPr algn="ctr"/>
            <a:r>
              <a:rPr lang="en-US" altLang="ko-KR" sz="3600" dirty="0" smtClean="0"/>
              <a:t>(2,1), (3,1), (4,1), (5,1)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44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5274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5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7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8</a:t>
                      </a:r>
                      <a:endParaRPr lang="ko-KR" altLang="en-US" sz="4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61704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4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6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282257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76390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27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84954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5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7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8</a:t>
                      </a:r>
                      <a:endParaRPr lang="ko-KR" altLang="en-US" sz="4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58003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4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6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282257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8655050" y="5700857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18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82002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5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7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8</a:t>
                      </a:r>
                      <a:endParaRPr lang="ko-KR" altLang="en-US" sz="4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5912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4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6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385373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8655050" y="5700857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8373" y="384201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2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90350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5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7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8</a:t>
                      </a:r>
                      <a:endParaRPr lang="ko-KR" altLang="en-US" sz="4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3917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4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6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385373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96710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8373" y="384201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47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5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7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8</a:t>
                      </a:r>
                      <a:endParaRPr lang="ko-KR" altLang="en-US" sz="4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4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6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494982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96710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8373" y="384201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23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5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7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8</a:t>
                      </a:r>
                      <a:endParaRPr lang="ko-KR" altLang="en-US" sz="4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4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none" dirty="0" smtClean="0"/>
                        <a:t>6</a:t>
                      </a:r>
                      <a:endParaRPr lang="ko-KR" altLang="en-US" sz="4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579120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96710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937" y="38430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8373" y="384201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71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(Algorithm)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29" b="55884"/>
          <a:stretch/>
        </p:blipFill>
        <p:spPr>
          <a:xfrm>
            <a:off x="1841500" y="1771864"/>
            <a:ext cx="8242300" cy="44050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5775" y="1825625"/>
            <a:ext cx="720725" cy="457200"/>
          </a:xfrm>
          <a:prstGeom prst="rect">
            <a:avLst/>
          </a:prstGeom>
          <a:solidFill>
            <a:srgbClr val="56EF0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(Algorithm)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30283" y="1690688"/>
            <a:ext cx="6417425" cy="4146333"/>
            <a:chOff x="2286000" y="1690688"/>
            <a:chExt cx="7683500" cy="49643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819" t="46554"/>
            <a:stretch/>
          </p:blipFill>
          <p:spPr>
            <a:xfrm>
              <a:off x="2286000" y="1690688"/>
              <a:ext cx="7683500" cy="496435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860675" y="1990725"/>
              <a:ext cx="1914525" cy="45720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67175" y="4810125"/>
              <a:ext cx="2143125" cy="45720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83" y="5193753"/>
            <a:ext cx="2063020" cy="124472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04857" y="5802192"/>
            <a:ext cx="1588446" cy="381863"/>
          </a:xfrm>
          <a:prstGeom prst="rect">
            <a:avLst/>
          </a:prstGeom>
          <a:solidFill>
            <a:srgbClr val="56EF0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533022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or</a:t>
            </a:r>
            <a:endParaRPr lang="ko-KR" altLang="en-US" sz="2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315" y="2217762"/>
            <a:ext cx="4090138" cy="311959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011791" y="3395698"/>
            <a:ext cx="1538609" cy="381863"/>
          </a:xfrm>
          <a:prstGeom prst="rect">
            <a:avLst/>
          </a:prstGeom>
          <a:solidFill>
            <a:srgbClr val="56EF0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Recurrence equation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260265" y="4850532"/>
                <a:ext cx="316150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65" y="4850532"/>
                <a:ext cx="3161506" cy="468205"/>
              </a:xfrm>
              <a:prstGeom prst="rect">
                <a:avLst/>
              </a:prstGeom>
              <a:blipFill>
                <a:blip r:embed="rId3"/>
                <a:stretch>
                  <a:fillRect l="-3089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Counting Inversions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b="1" dirty="0" smtClean="0"/>
                  <a:t>Modify merge sort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6735" y="5167582"/>
              <a:ext cx="8217592" cy="7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8796">
                      <a:extLst>
                        <a:ext uri="{9D8B030D-6E8A-4147-A177-3AD203B41FA5}">
                          <a16:colId xmlns:a16="http://schemas.microsoft.com/office/drawing/2014/main" val="517704896"/>
                        </a:ext>
                      </a:extLst>
                    </a:gridCol>
                    <a:gridCol w="4108796">
                      <a:extLst>
                        <a:ext uri="{9D8B030D-6E8A-4147-A177-3AD203B41FA5}">
                          <a16:colId xmlns:a16="http://schemas.microsoft.com/office/drawing/2014/main" val="2485061647"/>
                        </a:ext>
                      </a:extLst>
                    </a:gridCol>
                  </a:tblGrid>
                  <a:tr h="63470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4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altLang="ko-KR" sz="4000" b="1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668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16374"/>
                  </p:ext>
                </p:extLst>
              </p:nvPr>
            </p:nvGraphicFramePr>
            <p:xfrm>
              <a:off x="1466735" y="5167582"/>
              <a:ext cx="8217592" cy="7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8796">
                      <a:extLst>
                        <a:ext uri="{9D8B030D-6E8A-4147-A177-3AD203B41FA5}">
                          <a16:colId xmlns:a16="http://schemas.microsoft.com/office/drawing/2014/main" val="517704896"/>
                        </a:ext>
                      </a:extLst>
                    </a:gridCol>
                    <a:gridCol w="4108796">
                      <a:extLst>
                        <a:ext uri="{9D8B030D-6E8A-4147-A177-3AD203B41FA5}">
                          <a16:colId xmlns:a16="http://schemas.microsoft.com/office/drawing/2014/main" val="248506164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8" t="-862" r="-1004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7" t="-862" r="-59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6688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35547" y="3889507"/>
                <a:ext cx="6575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dirty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47" y="3889507"/>
                <a:ext cx="6575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대괄호 6"/>
          <p:cNvSpPr/>
          <p:nvPr/>
        </p:nvSpPr>
        <p:spPr>
          <a:xfrm rot="5400000">
            <a:off x="5333888" y="916894"/>
            <a:ext cx="577038" cy="79243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600" dirty="0" smtClean="0"/>
                  <a:t>Enumerate all cases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6683"/>
            <a:ext cx="6153150" cy="4029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6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Divide Conquer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modified binary search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5" y="2510011"/>
            <a:ext cx="5847523" cy="38799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53" y="365125"/>
            <a:ext cx="5824368" cy="3696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53" y="4244465"/>
            <a:ext cx="5688302" cy="2358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72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Complexity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>
                <a:spLocks/>
              </p:cNvSpPr>
              <p:nvPr/>
            </p:nvSpPr>
            <p:spPr>
              <a:xfrm>
                <a:off x="7257086" y="2761091"/>
                <a:ext cx="4096714" cy="32773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6" y="2761091"/>
                <a:ext cx="4096714" cy="327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설명선 2 11"/>
              <p:cNvSpPr/>
              <p:nvPr/>
            </p:nvSpPr>
            <p:spPr>
              <a:xfrm>
                <a:off x="6206247" y="5889802"/>
                <a:ext cx="2324910" cy="749030"/>
              </a:xfrm>
              <a:prstGeom prst="borderCallout2">
                <a:avLst>
                  <a:gd name="adj1" fmla="val -4627"/>
                  <a:gd name="adj2" fmla="val 55548"/>
                  <a:gd name="adj3" fmla="val -21510"/>
                  <a:gd name="adj4" fmla="val 56639"/>
                  <a:gd name="adj5" fmla="val -70617"/>
                  <a:gd name="adj6" fmla="val 779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설명선 2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47" y="5889802"/>
                <a:ext cx="2324910" cy="749030"/>
              </a:xfrm>
              <a:prstGeom prst="borderCallout2">
                <a:avLst>
                  <a:gd name="adj1" fmla="val -4627"/>
                  <a:gd name="adj2" fmla="val 55548"/>
                  <a:gd name="adj3" fmla="val -21510"/>
                  <a:gd name="adj4" fmla="val 56639"/>
                  <a:gd name="adj5" fmla="val -70617"/>
                  <a:gd name="adj6" fmla="val 7792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6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en-US" altLang="ko-KR" dirty="0" smtClean="0"/>
              <a:t>Idea for More Efficient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54416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05992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4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6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2851150" y="5757864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7715250" y="5757864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92119"/>
              </p:ext>
            </p:extLst>
          </p:nvPr>
        </p:nvGraphicFramePr>
        <p:xfrm>
          <a:off x="1365061" y="2766483"/>
          <a:ext cx="74676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6981558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04821174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89982570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80748785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4747" y="1775149"/>
            <a:ext cx="4743606" cy="230832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</a:rPr>
              <a:t>i</a:t>
            </a:r>
            <a:r>
              <a:rPr lang="en-US" altLang="ko-KR" sz="3600" dirty="0" smtClean="0">
                <a:latin typeface="Consolas" panose="020B0609020204030204" pitchFamily="49" charset="0"/>
              </a:rPr>
              <a:t>f (</a:t>
            </a:r>
            <a:r>
              <a:rPr lang="en-US" altLang="ko-KR" sz="3600" b="1" dirty="0" smtClean="0">
                <a:latin typeface="Consolas" panose="020B0609020204030204" pitchFamily="49" charset="0"/>
              </a:rPr>
              <a:t>L[</a:t>
            </a:r>
            <a:r>
              <a:rPr lang="en-US" altLang="ko-KR" sz="3600" b="1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3600" b="1" dirty="0" smtClean="0">
                <a:latin typeface="Consolas" panose="020B0609020204030204" pitchFamily="49" charset="0"/>
              </a:rPr>
              <a:t>] </a:t>
            </a:r>
            <a:r>
              <a:rPr lang="en-US" altLang="ko-KR" sz="3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3600" b="1" dirty="0" smtClean="0">
                <a:latin typeface="Consolas" panose="020B0609020204030204" pitchFamily="49" charset="0"/>
              </a:rPr>
              <a:t> R[j]</a:t>
            </a:r>
            <a:r>
              <a:rPr lang="en-US" altLang="ko-KR" sz="36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3600" dirty="0" smtClean="0">
                <a:latin typeface="Consolas" panose="020B0609020204030204" pitchFamily="49" charset="0"/>
              </a:rPr>
              <a:t>    A[k] = R[</a:t>
            </a:r>
            <a:r>
              <a:rPr lang="en-US" altLang="ko-KR" sz="3600" dirty="0" err="1" smtClean="0">
                <a:latin typeface="Consolas" panose="020B0609020204030204" pitchFamily="49" charset="0"/>
              </a:rPr>
              <a:t>j++</a:t>
            </a:r>
            <a:r>
              <a:rPr lang="en-US" altLang="ko-KR" sz="3600" dirty="0">
                <a:latin typeface="Consolas" panose="020B0609020204030204" pitchFamily="49" charset="0"/>
              </a:rPr>
              <a:t>]</a:t>
            </a:r>
            <a:r>
              <a:rPr lang="en-US" altLang="ko-KR" sz="3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dirty="0">
                <a:latin typeface="Consolas" panose="020B0609020204030204" pitchFamily="49" charset="0"/>
              </a:rPr>
              <a:t> </a:t>
            </a:r>
            <a:r>
              <a:rPr lang="en-US" altLang="ko-KR" sz="3600" dirty="0" smtClean="0">
                <a:latin typeface="Consolas" panose="020B0609020204030204" pitchFamily="49" charset="0"/>
              </a:rPr>
              <a:t>   </a:t>
            </a:r>
            <a:r>
              <a:rPr lang="en-US" altLang="ko-KR" sz="3600" b="1" dirty="0" err="1" smtClean="0">
                <a:latin typeface="Consolas" panose="020B0609020204030204" pitchFamily="49" charset="0"/>
              </a:rPr>
              <a:t>inv</a:t>
            </a:r>
            <a:r>
              <a:rPr lang="en-US" altLang="ko-KR" sz="3600" b="1" dirty="0" smtClean="0">
                <a:latin typeface="Consolas" panose="020B0609020204030204" pitchFamily="49" charset="0"/>
              </a:rPr>
              <a:t> += n1 – </a:t>
            </a:r>
            <a:r>
              <a:rPr lang="en-US" altLang="ko-KR" sz="3600" b="1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36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dirty="0" smtClean="0">
                <a:latin typeface="Consolas" panose="020B0609020204030204" pitchFamily="49" charset="0"/>
              </a:rPr>
              <a:t>} else { …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822701" y="3746345"/>
            <a:ext cx="4089399" cy="10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8489" y="412389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n1 = mid – left + 1;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0750" y="63000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 smtClean="0">
                <a:latin typeface="Consolas" panose="020B0609020204030204" pitchFamily="49" charset="0"/>
              </a:rPr>
              <a:t> 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3223" y="6380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j: 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(Algorithm)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2600" y="1690688"/>
            <a:ext cx="7542732" cy="4522264"/>
            <a:chOff x="482600" y="1690688"/>
            <a:chExt cx="7542732" cy="45222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1690688"/>
              <a:ext cx="7542732" cy="45222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205966" y="2171700"/>
              <a:ext cx="2552700" cy="45720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05966" y="5334000"/>
              <a:ext cx="2299234" cy="45720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31466" y="3524250"/>
              <a:ext cx="1358900" cy="131445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2600" y="1714500"/>
              <a:ext cx="723366" cy="457200"/>
            </a:xfrm>
            <a:prstGeom prst="rect">
              <a:avLst/>
            </a:prstGeom>
            <a:solidFill>
              <a:srgbClr val="56EF0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714716" y="3524250"/>
                <a:ext cx="43942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700" dirty="0" smtClean="0"/>
                  <a:t>  (</a:t>
                </a:r>
                <a:r>
                  <a:rPr lang="en-US" altLang="ko-KR" sz="2700" b="1" dirty="0" smtClean="0"/>
                  <a:t>#</a:t>
                </a:r>
                <a:r>
                  <a:rPr lang="en-US" altLang="ko-KR" sz="2700" dirty="0" smtClean="0"/>
                  <a:t> </a:t>
                </a:r>
                <a:r>
                  <a:rPr lang="en-US" altLang="ko-KR" sz="2700" dirty="0"/>
                  <a:t>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700" dirty="0" smtClean="0"/>
                  <a:t>)</a:t>
                </a:r>
              </a:p>
              <a:p>
                <a:r>
                  <a:rPr lang="en-US" altLang="ko-KR" sz="2700" dirty="0" smtClean="0"/>
                  <a:t> + (</a:t>
                </a:r>
                <a:r>
                  <a:rPr lang="en-US" altLang="ko-KR" sz="2700" b="1" dirty="0" smtClean="0"/>
                  <a:t>#</a:t>
                </a:r>
                <a:r>
                  <a:rPr lang="en-US" altLang="ko-KR" sz="2700" dirty="0" smtClean="0"/>
                  <a:t> </a:t>
                </a:r>
                <a:r>
                  <a:rPr lang="en-US" altLang="ko-KR" sz="2700" dirty="0"/>
                  <a:t>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sz="2700" dirty="0"/>
                  <a:t>)</a:t>
                </a:r>
                <a:br>
                  <a:rPr lang="en-US" altLang="ko-KR" sz="2700" dirty="0"/>
                </a:br>
                <a:r>
                  <a:rPr lang="en-US" altLang="ko-KR" sz="2700" dirty="0" smtClean="0"/>
                  <a:t> + (</a:t>
                </a:r>
                <a:r>
                  <a:rPr lang="en-US" altLang="ko-KR" sz="2700" b="1" dirty="0" smtClean="0"/>
                  <a:t>#</a:t>
                </a:r>
                <a:r>
                  <a:rPr lang="en-US" altLang="ko-KR" sz="2700" dirty="0" smtClean="0"/>
                  <a:t> </a:t>
                </a:r>
                <a:r>
                  <a:rPr lang="en-US" altLang="ko-KR" sz="2700" dirty="0"/>
                  <a:t>of </a:t>
                </a:r>
                <a:r>
                  <a:rPr lang="en-US" altLang="ko-KR" sz="2700" dirty="0" smtClean="0"/>
                  <a:t>inversions</a:t>
                </a:r>
              </a:p>
              <a:p>
                <a:r>
                  <a:rPr lang="en-US" altLang="ko-KR" sz="2700" dirty="0"/>
                  <a:t> </a:t>
                </a:r>
                <a:r>
                  <a:rPr lang="en-US" altLang="ko-KR" sz="2700" dirty="0" smtClean="0"/>
                  <a:t>      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27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7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7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27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sz="2700" dirty="0"/>
                  <a:t>)</a:t>
                </a:r>
                <a:endParaRPr lang="ko-KR" altLang="en-US" sz="27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16" y="3524250"/>
                <a:ext cx="4394200" cy="1754326"/>
              </a:xfrm>
              <a:prstGeom prst="rect">
                <a:avLst/>
              </a:prstGeom>
              <a:blipFill>
                <a:blip r:embed="rId3"/>
                <a:stretch>
                  <a:fillRect t="-3125" b="-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7416801" y="5498812"/>
                <a:ext cx="43814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 smtClean="0"/>
                  <a:t>= (</a:t>
                </a:r>
                <a:r>
                  <a:rPr lang="en-US" altLang="ko-KR" sz="3200" b="1" dirty="0" smtClean="0"/>
                  <a:t>#</a:t>
                </a:r>
                <a:r>
                  <a:rPr lang="en-US" altLang="ko-KR" sz="3200" dirty="0" smtClean="0"/>
                  <a:t> </a:t>
                </a:r>
                <a:r>
                  <a:rPr lang="en-US" altLang="ko-KR" sz="3200" dirty="0"/>
                  <a:t>of inversions in </a:t>
                </a:r>
                <a14:m>
                  <m:oMath xmlns:m="http://schemas.openxmlformats.org/officeDocument/2006/math">
                    <m:r>
                      <a:rPr lang="en-US" altLang="ko-KR" sz="32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3200" dirty="0" smtClean="0"/>
                  <a:t>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1" y="5498812"/>
                <a:ext cx="4381499" cy="584775"/>
              </a:xfrm>
              <a:prstGeom prst="rect">
                <a:avLst/>
              </a:prstGeom>
              <a:blipFill>
                <a:blip r:embed="rId4"/>
                <a:stretch>
                  <a:fillRect l="-3621" t="-14583" r="-6407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8669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5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7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8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32912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3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4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6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 rot="10800000">
            <a:off x="191770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66357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4000" b="1" dirty="0" smtClean="0"/>
                  <a:t>Hint:</a:t>
                </a:r>
                <a:r>
                  <a:rPr lang="en-US" altLang="ko-KR" sz="4000" dirty="0" smtClean="0"/>
                  <a:t> (</a:t>
                </a:r>
                <a:r>
                  <a:rPr lang="en-US" altLang="ko-KR" sz="4000" b="1" dirty="0" smtClean="0"/>
                  <a:t>#</a:t>
                </a:r>
                <a:r>
                  <a:rPr lang="en-US" altLang="ko-KR" sz="4000" dirty="0" smtClean="0"/>
                  <a:t> of inversions in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4000" dirty="0" smtClean="0"/>
                  <a:t>)</a:t>
                </a:r>
                <a:br>
                  <a:rPr lang="en-US" altLang="ko-KR" sz="4000" dirty="0" smtClean="0"/>
                </a:br>
                <a:r>
                  <a:rPr lang="en-US" altLang="ko-KR" sz="4000" dirty="0" smtClean="0"/>
                  <a:t> </a:t>
                </a:r>
                <a:r>
                  <a:rPr lang="en-US" altLang="ko-KR" dirty="0" smtClean="0"/>
                  <a:t>=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+ (</a:t>
                </a:r>
                <a:r>
                  <a:rPr lang="en-US" altLang="ko-KR" b="1" dirty="0" smtClean="0"/>
                  <a:t>#</a:t>
                </a:r>
                <a:r>
                  <a:rPr lang="en-US" altLang="ko-KR" dirty="0" smtClean="0"/>
                  <a:t> of inversions involving one element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0756"/>
              </p:ext>
            </p:extLst>
          </p:nvPr>
        </p:nvGraphicFramePr>
        <p:xfrm>
          <a:off x="1638300" y="4747683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2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5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7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8</a:t>
                      </a:r>
                      <a:endParaRPr lang="ko-KR" altLang="en-US" sz="4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0276"/>
              </p:ext>
            </p:extLst>
          </p:nvPr>
        </p:nvGraphicFramePr>
        <p:xfrm>
          <a:off x="6464300" y="4749800"/>
          <a:ext cx="4025900" cy="81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1335945077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105936044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12310328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4230328887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u="sng" dirty="0" smtClean="0"/>
                        <a:t>3</a:t>
                      </a:r>
                      <a:endParaRPr lang="ko-KR" altLang="en-US" sz="4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4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6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 smtClean="0"/>
                        <a:t>9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9591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0800000">
            <a:off x="2822575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6635750" y="5689600"/>
            <a:ext cx="6096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4522" y="384201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20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326</Words>
  <Application>Microsoft Office PowerPoint</Application>
  <PresentationFormat>와이드스크린</PresentationFormat>
  <Paragraphs>171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Consolas</vt:lpstr>
      <vt:lpstr>Office 테마</vt:lpstr>
      <vt:lpstr>Counting Inversions</vt:lpstr>
      <vt:lpstr>Counting Inversions</vt:lpstr>
      <vt:lpstr>Naïve</vt:lpstr>
      <vt:lpstr>Divide Conquer</vt:lpstr>
      <vt:lpstr>Time Complexity</vt:lpstr>
      <vt:lpstr>Main Idea for More Efficient Algorithm</vt:lpstr>
      <vt:lpstr>Solution (Algorithm)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Solution (Algorithm)</vt:lpstr>
      <vt:lpstr>Solution (Algorithm)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 Programming Methodology</dc:title>
  <dc:creator>swoh</dc:creator>
  <cp:lastModifiedBy>유 성욱</cp:lastModifiedBy>
  <cp:revision>79</cp:revision>
  <dcterms:created xsi:type="dcterms:W3CDTF">2019-05-09T07:27:37Z</dcterms:created>
  <dcterms:modified xsi:type="dcterms:W3CDTF">2019-09-05T09:01:36Z</dcterms:modified>
</cp:coreProperties>
</file>