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1105" r:id="rId2"/>
    <p:sldId id="1346" r:id="rId3"/>
    <p:sldId id="1347" r:id="rId4"/>
    <p:sldId id="1348" r:id="rId5"/>
    <p:sldId id="595" r:id="rId6"/>
    <p:sldId id="1350" r:id="rId7"/>
    <p:sldId id="1351" r:id="rId8"/>
    <p:sldId id="1352" r:id="rId9"/>
    <p:sldId id="1353" r:id="rId10"/>
    <p:sldId id="1354" r:id="rId11"/>
    <p:sldId id="1355" r:id="rId12"/>
    <p:sldId id="831" r:id="rId13"/>
    <p:sldId id="1356" r:id="rId14"/>
    <p:sldId id="1357" r:id="rId15"/>
    <p:sldId id="1358" r:id="rId16"/>
    <p:sldId id="1359" r:id="rId17"/>
    <p:sldId id="1481" r:id="rId18"/>
    <p:sldId id="1403" r:id="rId19"/>
    <p:sldId id="1404" r:id="rId20"/>
    <p:sldId id="1405" r:id="rId21"/>
    <p:sldId id="1406" r:id="rId22"/>
    <p:sldId id="1407" r:id="rId23"/>
    <p:sldId id="1408" r:id="rId24"/>
    <p:sldId id="1409" r:id="rId25"/>
    <p:sldId id="1410" r:id="rId26"/>
    <p:sldId id="1411" r:id="rId27"/>
    <p:sldId id="1412" r:id="rId28"/>
    <p:sldId id="1413" r:id="rId29"/>
  </p:sldIdLst>
  <p:sldSz cx="9144000" cy="6858000" type="screen4x3"/>
  <p:notesSz cx="7099300" cy="10234613"/>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2898" autoAdjust="0"/>
  </p:normalViewPr>
  <p:slideViewPr>
    <p:cSldViewPr>
      <p:cViewPr varScale="1">
        <p:scale>
          <a:sx n="87" d="100"/>
          <a:sy n="87" d="100"/>
        </p:scale>
        <p:origin x="1008"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37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ko-KR" altLang="en-US"/>
          </a:p>
        </p:txBody>
      </p:sp>
      <p:sp>
        <p:nvSpPr>
          <p:cNvPr id="4" name="바닥글 개체 틀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224D5215-401A-4DCE-B5D7-22873E380928}" type="slidenum">
              <a:rPr lang="ko-KR" altLang="en-US" smtClean="0"/>
              <a:t>‹#›</a:t>
            </a:fld>
            <a:endParaRPr lang="ko-KR" altLang="en-US"/>
          </a:p>
        </p:txBody>
      </p:sp>
    </p:spTree>
    <p:extLst>
      <p:ext uri="{BB962C8B-B14F-4D97-AF65-F5344CB8AC3E}">
        <p14:creationId xmlns:p14="http://schemas.microsoft.com/office/powerpoint/2010/main" val="116787667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kumimoji="0" sz="1300">
                <a:latin typeface="+mn-lt"/>
                <a:ea typeface="+mn-ea"/>
              </a:defRPr>
            </a:lvl1pPr>
          </a:lstStyle>
          <a:p>
            <a:pPr>
              <a:defRPr/>
            </a:pPr>
            <a:endParaRPr lang="ko-KR" altLang="en-US"/>
          </a:p>
        </p:txBody>
      </p:sp>
      <p:sp>
        <p:nvSpPr>
          <p:cNvPr id="3" name="날짜 개체 틀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kumimoji="0" sz="1300">
                <a:latin typeface="+mn-lt"/>
                <a:ea typeface="+mn-ea"/>
              </a:defRPr>
            </a:lvl1pPr>
          </a:lstStyle>
          <a:p>
            <a:pPr>
              <a:defRPr/>
            </a:pPr>
            <a:endParaRPr lang="ko-KR" altLang="en-US"/>
          </a:p>
        </p:txBody>
      </p:sp>
      <p:sp>
        <p:nvSpPr>
          <p:cNvPr id="4" name="슬라이드 이미지 개체 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ko-KR" altLang="en-US" noProof="0"/>
          </a:p>
        </p:txBody>
      </p:sp>
      <p:sp>
        <p:nvSpPr>
          <p:cNvPr id="5" name="슬라이드 노트 개체 틀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kumimoji="0" sz="13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kumimoji="0" sz="1300">
                <a:latin typeface="+mn-lt"/>
                <a:ea typeface="+mn-ea"/>
              </a:defRPr>
            </a:lvl1pPr>
          </a:lstStyle>
          <a:p>
            <a:pPr>
              <a:defRPr/>
            </a:pPr>
            <a:fld id="{959C6CB7-9852-43F2-A42F-4F5A59B10E3C}" type="slidenum">
              <a:rPr lang="ko-KR" altLang="en-US"/>
              <a:pPr>
                <a:defRPr/>
              </a:pPr>
              <a:t>‹#›</a:t>
            </a:fld>
            <a:endParaRPr lang="ko-KR" altLang="en-US"/>
          </a:p>
        </p:txBody>
      </p:sp>
    </p:spTree>
    <p:extLst>
      <p:ext uri="{BB962C8B-B14F-4D97-AF65-F5344CB8AC3E}">
        <p14:creationId xmlns:p14="http://schemas.microsoft.com/office/powerpoint/2010/main" val="902412463"/>
      </p:ext>
    </p:extLst>
  </p:cSld>
  <p:clrMap bg1="lt1" tx1="dk1" bg2="lt2" tx2="dk2" accent1="accent1" accent2="accent2" accent3="accent3" accent4="accent4" accent5="accent5" accent6="accent6" hlink="hlink" folHlink="folHlink"/>
  <p:hf hdr="0" ftr="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159A74F-0CA2-42F4-9635-4594D1C50B19}" type="slidenum">
              <a:rPr lang="en-US" altLang="ko-KR" smtClean="0"/>
              <a:pPr/>
              <a:t>1</a:t>
            </a:fld>
            <a:endParaRPr lang="en-US" altLang="ko-KR"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spcBef>
                <a:spcPct val="0"/>
              </a:spcBef>
            </a:pPr>
            <a:endParaRPr lang="ko-KR" altLang="ko-KR" smtClean="0"/>
          </a:p>
        </p:txBody>
      </p:sp>
      <p:sp>
        <p:nvSpPr>
          <p:cNvPr id="2" name="날짜 개체 틀 1"/>
          <p:cNvSpPr>
            <a:spLocks noGrp="1"/>
          </p:cNvSpPr>
          <p:nvPr>
            <p:ph type="dt" idx="10"/>
          </p:nvPr>
        </p:nvSpPr>
        <p:spPr/>
        <p:txBody>
          <a:bodyPr/>
          <a:lstStyle/>
          <a:p>
            <a:pPr>
              <a:defRPr/>
            </a:pPr>
            <a:endParaRPr lang="ko-KR" altLang="en-US"/>
          </a:p>
        </p:txBody>
      </p:sp>
    </p:spTree>
    <p:extLst>
      <p:ext uri="{BB962C8B-B14F-4D97-AF65-F5344CB8AC3E}">
        <p14:creationId xmlns:p14="http://schemas.microsoft.com/office/powerpoint/2010/main" val="65135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Let</a:t>
            </a:r>
            <a:r>
              <a:rPr lang="en-US" altLang="ko-KR" b="1" baseline="0" dirty="0" smtClean="0"/>
              <a:t> ‘s see</a:t>
            </a:r>
            <a:r>
              <a:rPr lang="en-US" altLang="ko-KR" b="1" dirty="0" smtClean="0"/>
              <a:t> how </a:t>
            </a:r>
            <a:r>
              <a:rPr lang="en-US" altLang="ko-KR" b="1" dirty="0" err="1" smtClean="0"/>
              <a:t>mapreduce</a:t>
            </a:r>
            <a:r>
              <a:rPr lang="en-US" altLang="ko-KR" b="1" dirty="0" smtClean="0"/>
              <a:t> works with an</a:t>
            </a:r>
            <a:r>
              <a:rPr lang="en-US" altLang="ko-KR" b="1" baseline="0" dirty="0" smtClean="0"/>
              <a:t> </a:t>
            </a:r>
            <a:r>
              <a:rPr lang="en-US" altLang="ko-KR" b="1" dirty="0" smtClean="0"/>
              <a:t>example of word</a:t>
            </a:r>
            <a:r>
              <a:rPr lang="en-US" altLang="ko-KR" b="1" baseline="0" dirty="0" smtClean="0"/>
              <a:t> counting</a:t>
            </a:r>
            <a:r>
              <a:rPr lang="en-US" altLang="ko-KR" b="1" dirty="0" smtClean="0"/>
              <a:t>.</a:t>
            </a:r>
          </a:p>
          <a:p>
            <a:endParaRPr lang="en-US" altLang="ko-KR" dirty="0" smtClean="0"/>
          </a:p>
          <a:p>
            <a:r>
              <a:rPr lang="en-US" altLang="ko-KR" dirty="0" smtClean="0"/>
              <a:t>Assume that there</a:t>
            </a:r>
            <a:r>
              <a:rPr lang="en-US" altLang="ko-KR" baseline="0" dirty="0" smtClean="0"/>
              <a:t> are documents stored in a distributed file system.</a:t>
            </a:r>
            <a:endParaRPr lang="en-US" altLang="ko-KR" dirty="0" smtClean="0"/>
          </a:p>
          <a:p>
            <a:r>
              <a:rPr lang="en-US" altLang="ko-KR" dirty="0" smtClean="0"/>
              <a:t>The map</a:t>
            </a:r>
            <a:r>
              <a:rPr lang="en-US" altLang="ko-KR" baseline="0" dirty="0" smtClean="0"/>
              <a:t> functions are invoked for several documents in parallel.</a:t>
            </a:r>
          </a:p>
          <a:p>
            <a:r>
              <a:rPr lang="en-US" altLang="ko-KR" dirty="0" smtClean="0"/>
              <a:t>Then,</a:t>
            </a:r>
            <a:r>
              <a:rPr lang="en-US" altLang="ko-KR" baseline="0" dirty="0" smtClean="0"/>
              <a:t> e</a:t>
            </a:r>
            <a:r>
              <a:rPr lang="en-US" altLang="ko-KR" dirty="0" smtClean="0"/>
              <a:t>ach</a:t>
            </a:r>
            <a:r>
              <a:rPr lang="en-US" altLang="ko-KR" baseline="0" dirty="0" smtClean="0"/>
              <a:t> map function emits a pair consisting of each word and the value of one for every word in</a:t>
            </a:r>
            <a:r>
              <a:rPr lang="en-US" altLang="ko-KR" dirty="0" smtClean="0"/>
              <a:t> the</a:t>
            </a:r>
            <a:r>
              <a:rPr lang="en-US" altLang="ko-KR" baseline="0" dirty="0" smtClean="0"/>
              <a:t> input</a:t>
            </a:r>
            <a:r>
              <a:rPr lang="en-US" altLang="ko-KR" dirty="0" smtClean="0"/>
              <a:t> document,</a:t>
            </a:r>
            <a:r>
              <a:rPr lang="en-US" altLang="ko-KR" baseline="0" dirty="0" smtClean="0"/>
              <a:t> </a:t>
            </a:r>
          </a:p>
          <a:p>
            <a:endParaRPr lang="en-US" altLang="ko-KR" baseline="0" dirty="0" smtClean="0"/>
          </a:p>
          <a:p>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CBF2B501-213A-43B7-8867-DC137B7F5A17}" type="slidenum">
              <a:rPr lang="ko-KR" altLang="en-US" smtClean="0"/>
              <a:pPr/>
              <a:t>6</a:t>
            </a:fld>
            <a:endParaRPr lang="ko-KR" altLang="en-US"/>
          </a:p>
        </p:txBody>
      </p:sp>
      <p:sp>
        <p:nvSpPr>
          <p:cNvPr id="5" name="날짜 개체 틀 4"/>
          <p:cNvSpPr>
            <a:spLocks noGrp="1"/>
          </p:cNvSpPr>
          <p:nvPr>
            <p:ph type="dt" idx="11"/>
          </p:nvPr>
        </p:nvSpPr>
        <p:spPr/>
        <p:txBody>
          <a:bodyPr/>
          <a:lstStyle/>
          <a:p>
            <a:pPr>
              <a:defRPr/>
            </a:pPr>
            <a:endParaRPr lang="ko-KR" altLang="en-US"/>
          </a:p>
        </p:txBody>
      </p:sp>
    </p:spTree>
    <p:extLst>
      <p:ext uri="{BB962C8B-B14F-4D97-AF65-F5344CB8AC3E}">
        <p14:creationId xmlns:p14="http://schemas.microsoft.com/office/powerpoint/2010/main" val="105612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aseline="0" dirty="0" smtClean="0"/>
              <a:t>After every map function finishes, the key value pairs are sorted by keys and for each distinct key, the list of its output values are annotated. For each distinct key and its value list, a reduce function is called in parallel.</a:t>
            </a:r>
          </a:p>
          <a:p>
            <a:r>
              <a:rPr lang="en-US" altLang="ko-KR" baseline="0" dirty="0" smtClean="0"/>
              <a:t>In each reduce function, we simply add the numbers in the value list and output its key (i.e., word) and added counts.</a:t>
            </a:r>
          </a:p>
        </p:txBody>
      </p:sp>
      <p:sp>
        <p:nvSpPr>
          <p:cNvPr id="4" name="슬라이드 번호 개체 틀 3"/>
          <p:cNvSpPr>
            <a:spLocks noGrp="1"/>
          </p:cNvSpPr>
          <p:nvPr>
            <p:ph type="sldNum" sz="quarter" idx="10"/>
          </p:nvPr>
        </p:nvSpPr>
        <p:spPr/>
        <p:txBody>
          <a:bodyPr/>
          <a:lstStyle/>
          <a:p>
            <a:fld id="{CBF2B501-213A-43B7-8867-DC137B7F5A17}" type="slidenum">
              <a:rPr lang="ko-KR" altLang="en-US" smtClean="0"/>
              <a:pPr/>
              <a:t>7</a:t>
            </a:fld>
            <a:endParaRPr lang="ko-KR" altLang="en-US"/>
          </a:p>
        </p:txBody>
      </p:sp>
      <p:sp>
        <p:nvSpPr>
          <p:cNvPr id="5" name="날짜 개체 틀 4"/>
          <p:cNvSpPr>
            <a:spLocks noGrp="1"/>
          </p:cNvSpPr>
          <p:nvPr>
            <p:ph type="dt" idx="11"/>
          </p:nvPr>
        </p:nvSpPr>
        <p:spPr/>
        <p:txBody>
          <a:bodyPr/>
          <a:lstStyle/>
          <a:p>
            <a:pPr>
              <a:defRPr/>
            </a:pPr>
            <a:endParaRPr lang="ko-KR" altLang="en-US"/>
          </a:p>
        </p:txBody>
      </p:sp>
    </p:spTree>
    <p:extLst>
      <p:ext uri="{BB962C8B-B14F-4D97-AF65-F5344CB8AC3E}">
        <p14:creationId xmlns:p14="http://schemas.microsoft.com/office/powerpoint/2010/main" val="379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Let</a:t>
            </a:r>
            <a:r>
              <a:rPr lang="en-US" altLang="ko-KR" b="1" baseline="0" dirty="0" smtClean="0"/>
              <a:t> ‘s see</a:t>
            </a:r>
            <a:r>
              <a:rPr lang="en-US" altLang="ko-KR" b="1" dirty="0" smtClean="0"/>
              <a:t> how </a:t>
            </a:r>
            <a:r>
              <a:rPr lang="en-US" altLang="ko-KR" b="1" dirty="0" err="1" smtClean="0"/>
              <a:t>mapreduce</a:t>
            </a:r>
            <a:r>
              <a:rPr lang="en-US" altLang="ko-KR" b="1" dirty="0" smtClean="0"/>
              <a:t> works with an</a:t>
            </a:r>
            <a:r>
              <a:rPr lang="en-US" altLang="ko-KR" b="1" baseline="0" dirty="0" smtClean="0"/>
              <a:t> </a:t>
            </a:r>
            <a:r>
              <a:rPr lang="en-US" altLang="ko-KR" b="1" dirty="0" smtClean="0"/>
              <a:t>example of word</a:t>
            </a:r>
            <a:r>
              <a:rPr lang="en-US" altLang="ko-KR" b="1" baseline="0" dirty="0" smtClean="0"/>
              <a:t> counting</a:t>
            </a:r>
            <a:r>
              <a:rPr lang="en-US" altLang="ko-KR" b="1" dirty="0" smtClean="0"/>
              <a:t>.</a:t>
            </a:r>
          </a:p>
          <a:p>
            <a:endParaRPr lang="en-US" altLang="ko-KR" dirty="0" smtClean="0"/>
          </a:p>
          <a:p>
            <a:r>
              <a:rPr lang="en-US" altLang="ko-KR" dirty="0" smtClean="0"/>
              <a:t>Assume that there</a:t>
            </a:r>
            <a:r>
              <a:rPr lang="en-US" altLang="ko-KR" baseline="0" dirty="0" smtClean="0"/>
              <a:t> are documents stored in a distributed file system.</a:t>
            </a:r>
            <a:endParaRPr lang="en-US" altLang="ko-KR" dirty="0" smtClean="0"/>
          </a:p>
          <a:p>
            <a:r>
              <a:rPr lang="en-US" altLang="ko-KR" dirty="0" smtClean="0"/>
              <a:t>The map</a:t>
            </a:r>
            <a:r>
              <a:rPr lang="en-US" altLang="ko-KR" baseline="0" dirty="0" smtClean="0"/>
              <a:t> functions are invoked for several documents in parallel.</a:t>
            </a:r>
          </a:p>
          <a:p>
            <a:r>
              <a:rPr lang="en-US" altLang="ko-KR" dirty="0" smtClean="0"/>
              <a:t>Then,</a:t>
            </a:r>
            <a:r>
              <a:rPr lang="en-US" altLang="ko-KR" baseline="0" dirty="0" smtClean="0"/>
              <a:t> e</a:t>
            </a:r>
            <a:r>
              <a:rPr lang="en-US" altLang="ko-KR" dirty="0" smtClean="0"/>
              <a:t>ach</a:t>
            </a:r>
            <a:r>
              <a:rPr lang="en-US" altLang="ko-KR" baseline="0" dirty="0" smtClean="0"/>
              <a:t> map function emits a pair consisting of each word and the value of one for every word in</a:t>
            </a:r>
            <a:r>
              <a:rPr lang="en-US" altLang="ko-KR" dirty="0" smtClean="0"/>
              <a:t> the</a:t>
            </a:r>
            <a:r>
              <a:rPr lang="en-US" altLang="ko-KR" baseline="0" dirty="0" smtClean="0"/>
              <a:t> input</a:t>
            </a:r>
            <a:r>
              <a:rPr lang="en-US" altLang="ko-KR" dirty="0" smtClean="0"/>
              <a:t> document,</a:t>
            </a:r>
            <a:r>
              <a:rPr lang="en-US" altLang="ko-KR" baseline="0" dirty="0" smtClean="0"/>
              <a:t> </a:t>
            </a:r>
          </a:p>
          <a:p>
            <a:endParaRPr lang="en-US" altLang="ko-KR" baseline="0" dirty="0" smtClean="0"/>
          </a:p>
          <a:p>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CBF2B501-213A-43B7-8867-DC137B7F5A17}" type="slidenum">
              <a:rPr lang="ko-KR" altLang="en-US" smtClean="0"/>
              <a:pPr/>
              <a:t>9</a:t>
            </a:fld>
            <a:endParaRPr lang="ko-KR" altLang="en-US"/>
          </a:p>
        </p:txBody>
      </p:sp>
      <p:sp>
        <p:nvSpPr>
          <p:cNvPr id="5" name="날짜 개체 틀 4"/>
          <p:cNvSpPr>
            <a:spLocks noGrp="1"/>
          </p:cNvSpPr>
          <p:nvPr>
            <p:ph type="dt" idx="11"/>
          </p:nvPr>
        </p:nvSpPr>
        <p:spPr/>
        <p:txBody>
          <a:bodyPr/>
          <a:lstStyle/>
          <a:p>
            <a:pPr>
              <a:defRPr/>
            </a:pPr>
            <a:endParaRPr lang="ko-KR" altLang="en-US"/>
          </a:p>
        </p:txBody>
      </p:sp>
    </p:spTree>
    <p:extLst>
      <p:ext uri="{BB962C8B-B14F-4D97-AF65-F5344CB8AC3E}">
        <p14:creationId xmlns:p14="http://schemas.microsoft.com/office/powerpoint/2010/main" val="312054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Let</a:t>
            </a:r>
            <a:r>
              <a:rPr lang="en-US" altLang="ko-KR" b="1" baseline="0" dirty="0" smtClean="0"/>
              <a:t> ‘s see</a:t>
            </a:r>
            <a:r>
              <a:rPr lang="en-US" altLang="ko-KR" b="1" dirty="0" smtClean="0"/>
              <a:t> how </a:t>
            </a:r>
            <a:r>
              <a:rPr lang="en-US" altLang="ko-KR" b="1" dirty="0" err="1" smtClean="0"/>
              <a:t>mapreduce</a:t>
            </a:r>
            <a:r>
              <a:rPr lang="en-US" altLang="ko-KR" b="1" dirty="0" smtClean="0"/>
              <a:t> works with an</a:t>
            </a:r>
            <a:r>
              <a:rPr lang="en-US" altLang="ko-KR" b="1" baseline="0" dirty="0" smtClean="0"/>
              <a:t> </a:t>
            </a:r>
            <a:r>
              <a:rPr lang="en-US" altLang="ko-KR" b="1" dirty="0" smtClean="0"/>
              <a:t>example of word</a:t>
            </a:r>
            <a:r>
              <a:rPr lang="en-US" altLang="ko-KR" b="1" baseline="0" dirty="0" smtClean="0"/>
              <a:t> counting</a:t>
            </a:r>
            <a:r>
              <a:rPr lang="en-US" altLang="ko-KR" b="1" dirty="0" smtClean="0"/>
              <a:t>.</a:t>
            </a:r>
          </a:p>
          <a:p>
            <a:endParaRPr lang="en-US" altLang="ko-KR" dirty="0" smtClean="0"/>
          </a:p>
          <a:p>
            <a:r>
              <a:rPr lang="en-US" altLang="ko-KR" dirty="0" smtClean="0"/>
              <a:t>Assume that there</a:t>
            </a:r>
            <a:r>
              <a:rPr lang="en-US" altLang="ko-KR" baseline="0" dirty="0" smtClean="0"/>
              <a:t> are documents stored in a distributed file system.</a:t>
            </a:r>
            <a:endParaRPr lang="en-US" altLang="ko-KR" dirty="0" smtClean="0"/>
          </a:p>
          <a:p>
            <a:r>
              <a:rPr lang="en-US" altLang="ko-KR" dirty="0" smtClean="0"/>
              <a:t>The map</a:t>
            </a:r>
            <a:r>
              <a:rPr lang="en-US" altLang="ko-KR" baseline="0" dirty="0" smtClean="0"/>
              <a:t> functions are invoked for several documents in parallel.</a:t>
            </a:r>
          </a:p>
          <a:p>
            <a:r>
              <a:rPr lang="en-US" altLang="ko-KR" dirty="0" smtClean="0"/>
              <a:t>Then,</a:t>
            </a:r>
            <a:r>
              <a:rPr lang="en-US" altLang="ko-KR" baseline="0" dirty="0" smtClean="0"/>
              <a:t> e</a:t>
            </a:r>
            <a:r>
              <a:rPr lang="en-US" altLang="ko-KR" dirty="0" smtClean="0"/>
              <a:t>ach</a:t>
            </a:r>
            <a:r>
              <a:rPr lang="en-US" altLang="ko-KR" baseline="0" dirty="0" smtClean="0"/>
              <a:t> map function emits a pair consisting of each word and the value of one for every word in</a:t>
            </a:r>
            <a:r>
              <a:rPr lang="en-US" altLang="ko-KR" dirty="0" smtClean="0"/>
              <a:t> the</a:t>
            </a:r>
            <a:r>
              <a:rPr lang="en-US" altLang="ko-KR" baseline="0" dirty="0" smtClean="0"/>
              <a:t> input</a:t>
            </a:r>
            <a:r>
              <a:rPr lang="en-US" altLang="ko-KR" dirty="0" smtClean="0"/>
              <a:t> document,</a:t>
            </a:r>
            <a:r>
              <a:rPr lang="en-US" altLang="ko-KR" baseline="0" dirty="0" smtClean="0"/>
              <a:t> </a:t>
            </a:r>
          </a:p>
          <a:p>
            <a:endParaRPr lang="en-US" altLang="ko-KR" baseline="0" dirty="0" smtClean="0"/>
          </a:p>
          <a:p>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CBF2B501-213A-43B7-8867-DC137B7F5A17}" type="slidenum">
              <a:rPr lang="ko-KR" altLang="en-US" smtClean="0"/>
              <a:pPr/>
              <a:t>10</a:t>
            </a:fld>
            <a:endParaRPr lang="ko-KR" altLang="en-US"/>
          </a:p>
        </p:txBody>
      </p:sp>
      <p:sp>
        <p:nvSpPr>
          <p:cNvPr id="5" name="날짜 개체 틀 4"/>
          <p:cNvSpPr>
            <a:spLocks noGrp="1"/>
          </p:cNvSpPr>
          <p:nvPr>
            <p:ph type="dt" idx="11"/>
          </p:nvPr>
        </p:nvSpPr>
        <p:spPr/>
        <p:txBody>
          <a:bodyPr/>
          <a:lstStyle/>
          <a:p>
            <a:pPr>
              <a:defRPr/>
            </a:pPr>
            <a:endParaRPr lang="ko-KR" altLang="en-US"/>
          </a:p>
        </p:txBody>
      </p:sp>
    </p:spTree>
    <p:extLst>
      <p:ext uri="{BB962C8B-B14F-4D97-AF65-F5344CB8AC3E}">
        <p14:creationId xmlns:p14="http://schemas.microsoft.com/office/powerpoint/2010/main" val="378169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aseline="0" dirty="0" smtClean="0"/>
              <a:t>After every map function finishes, the key value pairs are sorted by keys and for each distinct key, the list of its output values are annotated. For each distinct key and its value list, a reduce function is called in parallel.</a:t>
            </a:r>
          </a:p>
          <a:p>
            <a:r>
              <a:rPr lang="en-US" altLang="ko-KR" baseline="0" dirty="0" smtClean="0"/>
              <a:t>In each reduce function, we simply add the numbers in the value list and output its key (i.e., word) and added counts.</a:t>
            </a:r>
          </a:p>
        </p:txBody>
      </p:sp>
      <p:sp>
        <p:nvSpPr>
          <p:cNvPr id="4" name="슬라이드 번호 개체 틀 3"/>
          <p:cNvSpPr>
            <a:spLocks noGrp="1"/>
          </p:cNvSpPr>
          <p:nvPr>
            <p:ph type="sldNum" sz="quarter" idx="10"/>
          </p:nvPr>
        </p:nvSpPr>
        <p:spPr/>
        <p:txBody>
          <a:bodyPr/>
          <a:lstStyle/>
          <a:p>
            <a:fld id="{CBF2B501-213A-43B7-8867-DC137B7F5A17}" type="slidenum">
              <a:rPr lang="ko-KR" altLang="en-US" smtClean="0"/>
              <a:pPr/>
              <a:t>11</a:t>
            </a:fld>
            <a:endParaRPr lang="ko-KR" altLang="en-US"/>
          </a:p>
        </p:txBody>
      </p:sp>
      <p:sp>
        <p:nvSpPr>
          <p:cNvPr id="5" name="날짜 개체 틀 4"/>
          <p:cNvSpPr>
            <a:spLocks noGrp="1"/>
          </p:cNvSpPr>
          <p:nvPr>
            <p:ph type="dt" idx="11"/>
          </p:nvPr>
        </p:nvSpPr>
        <p:spPr/>
        <p:txBody>
          <a:bodyPr/>
          <a:lstStyle/>
          <a:p>
            <a:pPr>
              <a:defRPr/>
            </a:pPr>
            <a:endParaRPr lang="ko-KR" altLang="en-US"/>
          </a:p>
        </p:txBody>
      </p:sp>
    </p:spTree>
    <p:extLst>
      <p:ext uri="{BB962C8B-B14F-4D97-AF65-F5344CB8AC3E}">
        <p14:creationId xmlns:p14="http://schemas.microsoft.com/office/powerpoint/2010/main" val="362246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Value</a:t>
            </a:r>
            <a:r>
              <a:rPr lang="en-US" altLang="ko-KR" baseline="0" dirty="0" smtClean="0"/>
              <a:t> lists</a:t>
            </a:r>
            <a:r>
              <a:rPr lang="ko-KR" altLang="en-US" baseline="0" dirty="0" smtClean="0"/>
              <a:t>에서 </a:t>
            </a:r>
            <a:r>
              <a:rPr lang="en-US" altLang="ko-KR" baseline="0" dirty="0" smtClean="0"/>
              <a:t>reduce</a:t>
            </a:r>
            <a:r>
              <a:rPr lang="ko-KR" altLang="en-US" baseline="0" dirty="0" smtClean="0"/>
              <a:t>를 통해 하나의 </a:t>
            </a:r>
            <a:r>
              <a:rPr lang="en-US" altLang="ko-KR" baseline="0" dirty="0" smtClean="0"/>
              <a:t>value </a:t>
            </a:r>
            <a:r>
              <a:rPr lang="ko-KR" altLang="en-US" baseline="0" dirty="0" smtClean="0"/>
              <a:t>로 합친다</a:t>
            </a:r>
            <a:r>
              <a:rPr lang="en-US" altLang="ko-KR" baseline="0" dirty="0" smtClean="0"/>
              <a:t>. </a:t>
            </a:r>
            <a:r>
              <a:rPr lang="ko-KR" altLang="en-US" baseline="0" dirty="0" smtClean="0"/>
              <a:t>눈에 보이기에는 그대로이지만</a:t>
            </a:r>
            <a:r>
              <a:rPr lang="en-US" altLang="ko-KR" baseline="0" dirty="0" smtClean="0"/>
              <a:t>, </a:t>
            </a:r>
            <a:r>
              <a:rPr lang="ko-KR" altLang="en-US" baseline="0" dirty="0" smtClean="0"/>
              <a:t>사실은 다르다</a:t>
            </a:r>
            <a:r>
              <a:rPr lang="en-US" altLang="ko-KR" baseline="0" smtClean="0"/>
              <a:t>.</a:t>
            </a:r>
            <a:endParaRPr lang="ko-KR" altLang="en-US"/>
          </a:p>
        </p:txBody>
      </p:sp>
      <p:sp>
        <p:nvSpPr>
          <p:cNvPr id="4" name="날짜 개체 틀 3"/>
          <p:cNvSpPr>
            <a:spLocks noGrp="1"/>
          </p:cNvSpPr>
          <p:nvPr>
            <p:ph type="dt" idx="10"/>
          </p:nvPr>
        </p:nvSpPr>
        <p:spPr/>
        <p:txBody>
          <a:bodyPr/>
          <a:lstStyle/>
          <a:p>
            <a:pPr>
              <a:defRPr/>
            </a:pPr>
            <a:endParaRPr lang="ko-KR" altLang="en-US"/>
          </a:p>
        </p:txBody>
      </p:sp>
      <p:sp>
        <p:nvSpPr>
          <p:cNvPr id="5" name="슬라이드 번호 개체 틀 4"/>
          <p:cNvSpPr>
            <a:spLocks noGrp="1"/>
          </p:cNvSpPr>
          <p:nvPr>
            <p:ph type="sldNum" sz="quarter" idx="11"/>
          </p:nvPr>
        </p:nvSpPr>
        <p:spPr/>
        <p:txBody>
          <a:bodyPr/>
          <a:lstStyle/>
          <a:p>
            <a:pPr>
              <a:defRPr/>
            </a:pPr>
            <a:fld id="{959C6CB7-9852-43F2-A42F-4F5A59B10E3C}" type="slidenum">
              <a:rPr lang="ko-KR" altLang="en-US" smtClean="0"/>
              <a:pPr>
                <a:defRPr/>
              </a:pPr>
              <a:t>15</a:t>
            </a:fld>
            <a:endParaRPr lang="ko-KR" altLang="en-US"/>
          </a:p>
        </p:txBody>
      </p:sp>
    </p:spTree>
    <p:extLst>
      <p:ext uri="{BB962C8B-B14F-4D97-AF65-F5344CB8AC3E}">
        <p14:creationId xmlns:p14="http://schemas.microsoft.com/office/powerpoint/2010/main" val="406884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a:t>
            </a:r>
            <a:r>
              <a:rPr lang="ko-KR" altLang="en-US" dirty="0" smtClean="0"/>
              <a:t>의 </a:t>
            </a:r>
            <a:r>
              <a:rPr lang="en-US" altLang="ko-KR" dirty="0" smtClean="0"/>
              <a:t>partition</a:t>
            </a:r>
            <a:r>
              <a:rPr lang="ko-KR" altLang="en-US" dirty="0" smtClean="0"/>
              <a:t>마다 </a:t>
            </a:r>
            <a:r>
              <a:rPr lang="en-US" altLang="ko-KR" dirty="0" smtClean="0"/>
              <a:t>S</a:t>
            </a:r>
            <a:r>
              <a:rPr lang="ko-KR" altLang="en-US" dirty="0" smtClean="0"/>
              <a:t>의 </a:t>
            </a:r>
            <a:r>
              <a:rPr lang="en-US" altLang="ko-KR" dirty="0" smtClean="0"/>
              <a:t>partition</a:t>
            </a:r>
            <a:r>
              <a:rPr lang="ko-KR" altLang="en-US" dirty="0" smtClean="0"/>
              <a:t>개수 만큼 </a:t>
            </a:r>
            <a:r>
              <a:rPr lang="en-US" altLang="ko-KR" dirty="0" smtClean="0"/>
              <a:t>duplication</a:t>
            </a:r>
            <a:r>
              <a:rPr lang="ko-KR" altLang="en-US" dirty="0" smtClean="0"/>
              <a:t>한다</a:t>
            </a:r>
            <a:r>
              <a:rPr lang="en-US" altLang="ko-KR" dirty="0" smtClean="0"/>
              <a:t>.</a:t>
            </a:r>
          </a:p>
        </p:txBody>
      </p:sp>
      <p:sp>
        <p:nvSpPr>
          <p:cNvPr id="4" name="날짜 개체 틀 3"/>
          <p:cNvSpPr>
            <a:spLocks noGrp="1"/>
          </p:cNvSpPr>
          <p:nvPr>
            <p:ph type="dt" idx="10"/>
          </p:nvPr>
        </p:nvSpPr>
        <p:spPr/>
        <p:txBody>
          <a:bodyPr/>
          <a:lstStyle/>
          <a:p>
            <a:pPr>
              <a:defRPr/>
            </a:pPr>
            <a:endParaRPr lang="ko-KR" altLang="en-US"/>
          </a:p>
        </p:txBody>
      </p:sp>
      <p:sp>
        <p:nvSpPr>
          <p:cNvPr id="5" name="슬라이드 번호 개체 틀 4"/>
          <p:cNvSpPr>
            <a:spLocks noGrp="1"/>
          </p:cNvSpPr>
          <p:nvPr>
            <p:ph type="sldNum" sz="quarter" idx="11"/>
          </p:nvPr>
        </p:nvSpPr>
        <p:spPr/>
        <p:txBody>
          <a:bodyPr/>
          <a:lstStyle/>
          <a:p>
            <a:pPr>
              <a:defRPr/>
            </a:pPr>
            <a:fld id="{959C6CB7-9852-43F2-A42F-4F5A59B10E3C}" type="slidenum">
              <a:rPr lang="ko-KR" altLang="en-US" smtClean="0"/>
              <a:pPr>
                <a:defRPr/>
              </a:pPr>
              <a:t>23</a:t>
            </a:fld>
            <a:endParaRPr lang="ko-KR" altLang="en-US"/>
          </a:p>
        </p:txBody>
      </p:sp>
    </p:spTree>
    <p:extLst>
      <p:ext uri="{BB962C8B-B14F-4D97-AF65-F5344CB8AC3E}">
        <p14:creationId xmlns:p14="http://schemas.microsoft.com/office/powerpoint/2010/main" val="1356630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Map</a:t>
            </a:r>
            <a:r>
              <a:rPr lang="en-US" altLang="ko-KR" baseline="0" dirty="0" smtClean="0"/>
              <a:t> </a:t>
            </a:r>
            <a:r>
              <a:rPr lang="en-US" altLang="ko-KR" baseline="0" dirty="0" err="1" smtClean="0"/>
              <a:t>fuction</a:t>
            </a:r>
            <a:r>
              <a:rPr lang="ko-KR" altLang="en-US" baseline="0" dirty="0" smtClean="0"/>
              <a:t>의</a:t>
            </a:r>
            <a:r>
              <a:rPr lang="en-US" altLang="ko-KR" baseline="0" smtClean="0"/>
              <a:t> output</a:t>
            </a:r>
            <a:r>
              <a:rPr lang="ko-KR" altLang="en-US" baseline="0" smtClean="0"/>
              <a:t>의 </a:t>
            </a:r>
            <a:r>
              <a:rPr lang="en-US" altLang="ko-KR" baseline="0" dirty="0" smtClean="0"/>
              <a:t>key</a:t>
            </a:r>
            <a:r>
              <a:rPr lang="ko-KR" altLang="en-US" baseline="0" dirty="0" smtClean="0"/>
              <a:t>값을 </a:t>
            </a:r>
            <a:r>
              <a:rPr lang="en-US" altLang="ko-KR" baseline="0" dirty="0" smtClean="0"/>
              <a:t>join column</a:t>
            </a:r>
            <a:r>
              <a:rPr lang="ko-KR" altLang="en-US" baseline="0" dirty="0" smtClean="0"/>
              <a:t>으로 한다</a:t>
            </a:r>
            <a:r>
              <a:rPr lang="en-US" altLang="ko-KR" baseline="0" dirty="0" smtClean="0"/>
              <a:t>.</a:t>
            </a:r>
            <a:endParaRPr lang="ko-KR" altLang="en-US" dirty="0"/>
          </a:p>
        </p:txBody>
      </p:sp>
      <p:sp>
        <p:nvSpPr>
          <p:cNvPr id="4" name="날짜 개체 틀 3"/>
          <p:cNvSpPr>
            <a:spLocks noGrp="1"/>
          </p:cNvSpPr>
          <p:nvPr>
            <p:ph type="dt" idx="10"/>
          </p:nvPr>
        </p:nvSpPr>
        <p:spPr/>
        <p:txBody>
          <a:bodyPr/>
          <a:lstStyle/>
          <a:p>
            <a:pPr>
              <a:defRPr/>
            </a:pPr>
            <a:endParaRPr lang="ko-KR" altLang="en-US"/>
          </a:p>
        </p:txBody>
      </p:sp>
      <p:sp>
        <p:nvSpPr>
          <p:cNvPr id="5" name="슬라이드 번호 개체 틀 4"/>
          <p:cNvSpPr>
            <a:spLocks noGrp="1"/>
          </p:cNvSpPr>
          <p:nvPr>
            <p:ph type="sldNum" sz="quarter" idx="11"/>
          </p:nvPr>
        </p:nvSpPr>
        <p:spPr/>
        <p:txBody>
          <a:bodyPr/>
          <a:lstStyle/>
          <a:p>
            <a:pPr>
              <a:defRPr/>
            </a:pPr>
            <a:fld id="{959C6CB7-9852-43F2-A42F-4F5A59B10E3C}" type="slidenum">
              <a:rPr lang="ko-KR" altLang="en-US" smtClean="0"/>
              <a:pPr>
                <a:defRPr/>
              </a:pPr>
              <a:t>27</a:t>
            </a:fld>
            <a:endParaRPr lang="ko-KR" altLang="en-US"/>
          </a:p>
        </p:txBody>
      </p:sp>
    </p:spTree>
    <p:extLst>
      <p:ext uri="{BB962C8B-B14F-4D97-AF65-F5344CB8AC3E}">
        <p14:creationId xmlns:p14="http://schemas.microsoft.com/office/powerpoint/2010/main" val="2902443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atin typeface="Tahoma" pitchFamily="34" charset="0"/>
                <a:cs typeface="Tahoma" pitchFamily="34" charset="0"/>
              </a:defRPr>
            </a:lvl1pPr>
          </a:lstStyle>
          <a:p>
            <a:r>
              <a:rPr lang="ko-KR" altLang="en-US" dirty="0" smtClean="0"/>
              <a:t>마스터 제목 스타일 편집</a:t>
            </a:r>
            <a:endParaRPr lang="ko-KR" altLang="en-US" dirty="0"/>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atin typeface="Tahoma" pitchFamily="34" charset="0"/>
                <a:cs typeface="Tahoma" pitchFamily="34" charset="0"/>
              </a:defRPr>
            </a:lvl1pPr>
          </a:lstStyle>
          <a:p>
            <a:r>
              <a:rPr lang="ko-KR" altLang="en-US" dirty="0" smtClean="0"/>
              <a:t>마스터 부제목 스타일 편집</a:t>
            </a:r>
            <a:endParaRPr lang="ko-KR" altLang="en-US" dirty="0"/>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4202E06A-B6C3-4BF6-B6B2-A66F06640232}" type="datetimeFigureOut">
              <a:rPr lang="ko-KR" altLang="en-US"/>
              <a:pPr>
                <a:defRPr/>
              </a:pPr>
              <a:t>2018-12-12</a:t>
            </a:fld>
            <a:endParaRPr lang="ko-KR"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ko-KR"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03E96B74-D3D1-4A30-A5AA-596953A0BB31}"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fld id="{42D077F2-5A09-40A1-99A0-013612C7B6FC}" type="datetimeFigureOut">
              <a:rPr lang="ko-KR" altLang="en-US"/>
              <a:pPr>
                <a:defRPr/>
              </a:pPr>
              <a:t>2018-12-12</a:t>
            </a:fld>
            <a:endParaRPr lang="ko-KR"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3"/>
          <p:cNvSpPr>
            <a:spLocks noGrp="1" noChangeArrowheads="1"/>
          </p:cNvSpPr>
          <p:nvPr>
            <p:ph type="sldNum" sz="quarter" idx="12"/>
          </p:nvPr>
        </p:nvSpPr>
        <p:spPr>
          <a:ln/>
        </p:spPr>
        <p:txBody>
          <a:bodyPr/>
          <a:lstStyle>
            <a:lvl1pPr>
              <a:defRPr/>
            </a:lvl1pPr>
          </a:lstStyle>
          <a:p>
            <a:pPr>
              <a:defRPr/>
            </a:pPr>
            <a:fld id="{33B6478B-F60C-481D-A82E-904A075426BF}"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04050" y="214313"/>
            <a:ext cx="1951038" cy="59182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150938" y="214313"/>
            <a:ext cx="5700712" cy="59182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fld id="{4B4F3CB0-6D45-4B82-B049-50614BC1B4EC}" type="datetimeFigureOut">
              <a:rPr lang="ko-KR" altLang="en-US"/>
              <a:pPr>
                <a:defRPr/>
              </a:pPr>
              <a:t>2018-12-12</a:t>
            </a:fld>
            <a:endParaRPr lang="ko-KR"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3"/>
          <p:cNvSpPr>
            <a:spLocks noGrp="1" noChangeArrowheads="1"/>
          </p:cNvSpPr>
          <p:nvPr>
            <p:ph type="sldNum" sz="quarter" idx="12"/>
          </p:nvPr>
        </p:nvSpPr>
        <p:spPr>
          <a:ln/>
        </p:spPr>
        <p:txBody>
          <a:bodyPr/>
          <a:lstStyle>
            <a:lvl1pPr>
              <a:defRPr/>
            </a:lvl1pPr>
          </a:lstStyle>
          <a:p>
            <a:pPr>
              <a:defRPr/>
            </a:pPr>
            <a:fld id="{B793BFA0-700B-4309-9574-5AD5AE31270A}" type="slidenum">
              <a:rPr lang="ko-KR" altLang="en-US"/>
              <a:pPr>
                <a:defRPr/>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150938" y="214313"/>
            <a:ext cx="7793037" cy="1462087"/>
          </a:xfr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1182688" y="2017713"/>
            <a:ext cx="77724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fld id="{A2EDF0E6-7D00-49AD-974D-0680E4C00575}" type="datetimeFigureOut">
              <a:rPr lang="ko-KR" altLang="en-US"/>
              <a:pPr>
                <a:defRPr/>
              </a:pPr>
              <a:t>2018-12-12</a:t>
            </a:fld>
            <a:endParaRPr lang="ko-KR"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3"/>
          <p:cNvSpPr>
            <a:spLocks noGrp="1" noChangeArrowheads="1"/>
          </p:cNvSpPr>
          <p:nvPr>
            <p:ph type="sldNum" sz="quarter" idx="12"/>
          </p:nvPr>
        </p:nvSpPr>
        <p:spPr>
          <a:ln/>
        </p:spPr>
        <p:txBody>
          <a:bodyPr/>
          <a:lstStyle>
            <a:lvl1pPr>
              <a:defRPr/>
            </a:lvl1pPr>
          </a:lstStyle>
          <a:p>
            <a:pPr>
              <a:defRPr/>
            </a:pPr>
            <a:fld id="{E7D0A0DD-6AD2-4995-AC7A-3F6263E9F8CB}"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616024" y="2017713"/>
            <a:ext cx="7772400" cy="4114800"/>
          </a:xfrm>
        </p:spPr>
        <p:txBody>
          <a:bodyPr/>
          <a:lstStyle>
            <a:lvl1pPr>
              <a:defRPr>
                <a:latin typeface="Tahoma" pitchFamily="34" charset="0"/>
                <a:cs typeface="Tahoma" pitchFamily="34" charset="0"/>
              </a:defRPr>
            </a:lvl1pPr>
            <a:lvl2pPr>
              <a:defRPr>
                <a:latin typeface="Tahoma" pitchFamily="34" charset="0"/>
                <a:cs typeface="Tahoma" pitchFamily="34" charset="0"/>
              </a:defRPr>
            </a:lvl2pPr>
            <a:lvl3pPr>
              <a:defRPr>
                <a:latin typeface="Tahoma" pitchFamily="34" charset="0"/>
                <a:cs typeface="Tahoma" pitchFamily="34" charset="0"/>
              </a:defRPr>
            </a:lvl3pPr>
            <a:lvl4pPr>
              <a:defRPr>
                <a:latin typeface="Tahoma" pitchFamily="34" charset="0"/>
                <a:cs typeface="Tahoma" pitchFamily="34" charset="0"/>
              </a:defRPr>
            </a:lvl4pPr>
            <a:lvl5pPr>
              <a:defRPr>
                <a:latin typeface="Tahoma" pitchFamily="34" charset="0"/>
                <a:cs typeface="Tahoma"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0" name="제목 9"/>
          <p:cNvSpPr>
            <a:spLocks noGrp="1"/>
          </p:cNvSpPr>
          <p:nvPr>
            <p:ph type="title"/>
          </p:nvPr>
        </p:nvSpPr>
        <p:spPr/>
        <p:txBody>
          <a:bodyPr/>
          <a:lstStyle>
            <a:lvl1pPr>
              <a:defRPr>
                <a:latin typeface="Tahoma" pitchFamily="34" charset="0"/>
                <a:cs typeface="Tahoma" pitchFamily="34" charset="0"/>
              </a:defRPr>
            </a:lvl1pPr>
          </a:lstStyle>
          <a:p>
            <a:r>
              <a:rPr lang="ko-KR" altLang="en-US" dirty="0" smtClean="0"/>
              <a:t>마스터 제목 스타일 편집</a:t>
            </a:r>
            <a:endParaRPr lang="ko-KR" altLang="en-US" dirty="0"/>
          </a:p>
        </p:txBody>
      </p:sp>
      <p:sp>
        <p:nvSpPr>
          <p:cNvPr id="4" name="Rectangle 11"/>
          <p:cNvSpPr>
            <a:spLocks noGrp="1" noChangeArrowheads="1"/>
          </p:cNvSpPr>
          <p:nvPr>
            <p:ph type="dt" sz="half" idx="10"/>
          </p:nvPr>
        </p:nvSpPr>
        <p:spPr>
          <a:ln/>
        </p:spPr>
        <p:txBody>
          <a:bodyPr/>
          <a:lstStyle>
            <a:lvl1pPr>
              <a:defRPr/>
            </a:lvl1pPr>
          </a:lstStyle>
          <a:p>
            <a:pPr>
              <a:defRPr/>
            </a:pPr>
            <a:fld id="{244202CB-942B-4737-951C-21653001154D}" type="datetimeFigureOut">
              <a:rPr lang="ko-KR" altLang="en-US"/>
              <a:pPr>
                <a:defRPr/>
              </a:pPr>
              <a:t>2018-12-12</a:t>
            </a:fld>
            <a:endParaRPr lang="ko-KR"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3"/>
          <p:cNvSpPr>
            <a:spLocks noGrp="1" noChangeArrowheads="1"/>
          </p:cNvSpPr>
          <p:nvPr>
            <p:ph type="sldNum" sz="quarter" idx="12"/>
          </p:nvPr>
        </p:nvSpPr>
        <p:spPr>
          <a:ln/>
        </p:spPr>
        <p:txBody>
          <a:bodyPr/>
          <a:lstStyle>
            <a:lvl1pPr>
              <a:defRPr/>
            </a:lvl1pPr>
          </a:lstStyle>
          <a:p>
            <a:pPr>
              <a:defRPr/>
            </a:pPr>
            <a:fld id="{722A49A2-098B-4236-BFA9-FDE7D8655B00}"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11"/>
          <p:cNvSpPr>
            <a:spLocks noGrp="1" noChangeArrowheads="1"/>
          </p:cNvSpPr>
          <p:nvPr>
            <p:ph type="dt" sz="half" idx="10"/>
          </p:nvPr>
        </p:nvSpPr>
        <p:spPr>
          <a:ln/>
        </p:spPr>
        <p:txBody>
          <a:bodyPr/>
          <a:lstStyle>
            <a:lvl1pPr>
              <a:defRPr/>
            </a:lvl1pPr>
          </a:lstStyle>
          <a:p>
            <a:pPr>
              <a:defRPr/>
            </a:pPr>
            <a:fld id="{53A507A1-21EE-4056-91EE-50FE164768C0}" type="datetimeFigureOut">
              <a:rPr lang="ko-KR" altLang="en-US"/>
              <a:pPr>
                <a:defRPr/>
              </a:pPr>
              <a:t>2018-12-12</a:t>
            </a:fld>
            <a:endParaRPr lang="ko-KR"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3"/>
          <p:cNvSpPr>
            <a:spLocks noGrp="1" noChangeArrowheads="1"/>
          </p:cNvSpPr>
          <p:nvPr>
            <p:ph type="sldNum" sz="quarter" idx="12"/>
          </p:nvPr>
        </p:nvSpPr>
        <p:spPr>
          <a:ln/>
        </p:spPr>
        <p:txBody>
          <a:bodyPr/>
          <a:lstStyle>
            <a:lvl1pPr>
              <a:defRPr/>
            </a:lvl1pPr>
          </a:lstStyle>
          <a:p>
            <a:pPr>
              <a:defRPr/>
            </a:pPr>
            <a:fld id="{FE7856EC-6CDA-4273-881C-B110B1C9715A}"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11"/>
          <p:cNvSpPr>
            <a:spLocks noGrp="1" noChangeArrowheads="1"/>
          </p:cNvSpPr>
          <p:nvPr>
            <p:ph type="dt" sz="half" idx="10"/>
          </p:nvPr>
        </p:nvSpPr>
        <p:spPr>
          <a:ln/>
        </p:spPr>
        <p:txBody>
          <a:bodyPr/>
          <a:lstStyle>
            <a:lvl1pPr>
              <a:defRPr/>
            </a:lvl1pPr>
          </a:lstStyle>
          <a:p>
            <a:pPr>
              <a:defRPr/>
            </a:pPr>
            <a:fld id="{3A4B1B74-F821-4C57-9A87-720E792BAAC6}" type="datetimeFigureOut">
              <a:rPr lang="ko-KR" altLang="en-US"/>
              <a:pPr>
                <a:defRPr/>
              </a:pPr>
              <a:t>2018-12-12</a:t>
            </a:fld>
            <a:endParaRPr lang="ko-KR"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13"/>
          <p:cNvSpPr>
            <a:spLocks noGrp="1" noChangeArrowheads="1"/>
          </p:cNvSpPr>
          <p:nvPr>
            <p:ph type="sldNum" sz="quarter" idx="12"/>
          </p:nvPr>
        </p:nvSpPr>
        <p:spPr>
          <a:ln/>
        </p:spPr>
        <p:txBody>
          <a:bodyPr/>
          <a:lstStyle>
            <a:lvl1pPr>
              <a:defRPr/>
            </a:lvl1pPr>
          </a:lstStyle>
          <a:p>
            <a:pPr>
              <a:defRPr/>
            </a:pPr>
            <a:fld id="{5014AC0F-FCF9-45DF-990B-69718F8D3FD1}"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11"/>
          <p:cNvSpPr>
            <a:spLocks noGrp="1" noChangeArrowheads="1"/>
          </p:cNvSpPr>
          <p:nvPr>
            <p:ph type="dt" sz="half" idx="10"/>
          </p:nvPr>
        </p:nvSpPr>
        <p:spPr>
          <a:ln/>
        </p:spPr>
        <p:txBody>
          <a:bodyPr/>
          <a:lstStyle>
            <a:lvl1pPr>
              <a:defRPr/>
            </a:lvl1pPr>
          </a:lstStyle>
          <a:p>
            <a:pPr>
              <a:defRPr/>
            </a:pPr>
            <a:fld id="{B3F6DAA8-8FA7-43DA-AD30-FFCBB16EEDF6}" type="datetimeFigureOut">
              <a:rPr lang="ko-KR" altLang="en-US"/>
              <a:pPr>
                <a:defRPr/>
              </a:pPr>
              <a:t>2018-12-12</a:t>
            </a:fld>
            <a:endParaRPr lang="ko-KR"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9" name="Rectangle 13"/>
          <p:cNvSpPr>
            <a:spLocks noGrp="1" noChangeArrowheads="1"/>
          </p:cNvSpPr>
          <p:nvPr>
            <p:ph type="sldNum" sz="quarter" idx="12"/>
          </p:nvPr>
        </p:nvSpPr>
        <p:spPr>
          <a:ln/>
        </p:spPr>
        <p:txBody>
          <a:bodyPr/>
          <a:lstStyle>
            <a:lvl1pPr>
              <a:defRPr/>
            </a:lvl1pPr>
          </a:lstStyle>
          <a:p>
            <a:pPr>
              <a:defRPr/>
            </a:pPr>
            <a:fld id="{E4B077A0-83B2-4059-B9B9-376DCAD5A357}"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11"/>
          <p:cNvSpPr>
            <a:spLocks noGrp="1" noChangeArrowheads="1"/>
          </p:cNvSpPr>
          <p:nvPr>
            <p:ph type="dt" sz="half" idx="10"/>
          </p:nvPr>
        </p:nvSpPr>
        <p:spPr>
          <a:ln/>
        </p:spPr>
        <p:txBody>
          <a:bodyPr/>
          <a:lstStyle>
            <a:lvl1pPr>
              <a:defRPr/>
            </a:lvl1pPr>
          </a:lstStyle>
          <a:p>
            <a:pPr>
              <a:defRPr/>
            </a:pPr>
            <a:fld id="{E79D05C8-9843-42CE-839F-CD24474D0598}" type="datetimeFigureOut">
              <a:rPr lang="ko-KR" altLang="en-US"/>
              <a:pPr>
                <a:defRPr/>
              </a:pPr>
              <a:t>2018-12-12</a:t>
            </a:fld>
            <a:endParaRPr lang="ko-KR"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5" name="Rectangle 13"/>
          <p:cNvSpPr>
            <a:spLocks noGrp="1" noChangeArrowheads="1"/>
          </p:cNvSpPr>
          <p:nvPr>
            <p:ph type="sldNum" sz="quarter" idx="12"/>
          </p:nvPr>
        </p:nvSpPr>
        <p:spPr>
          <a:ln/>
        </p:spPr>
        <p:txBody>
          <a:bodyPr/>
          <a:lstStyle>
            <a:lvl1pPr>
              <a:defRPr/>
            </a:lvl1pPr>
          </a:lstStyle>
          <a:p>
            <a:pPr>
              <a:defRPr/>
            </a:pPr>
            <a:fld id="{A1650F80-5483-4FAE-A02F-3406ABC4B5E0}"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015088F-E651-4224-BB8E-4106879D2A0E}" type="datetimeFigureOut">
              <a:rPr lang="ko-KR" altLang="en-US"/>
              <a:pPr>
                <a:defRPr/>
              </a:pPr>
              <a:t>2018-12-12</a:t>
            </a:fld>
            <a:endParaRPr lang="ko-KR"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4" name="Rectangle 13"/>
          <p:cNvSpPr>
            <a:spLocks noGrp="1" noChangeArrowheads="1"/>
          </p:cNvSpPr>
          <p:nvPr>
            <p:ph type="sldNum" sz="quarter" idx="12"/>
          </p:nvPr>
        </p:nvSpPr>
        <p:spPr>
          <a:ln/>
        </p:spPr>
        <p:txBody>
          <a:bodyPr/>
          <a:lstStyle>
            <a:lvl1pPr>
              <a:defRPr/>
            </a:lvl1pPr>
          </a:lstStyle>
          <a:p>
            <a:pPr>
              <a:defRPr/>
            </a:pPr>
            <a:fld id="{90E50D31-A14B-4F1C-950C-F8308F35766D}"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11"/>
          <p:cNvSpPr>
            <a:spLocks noGrp="1" noChangeArrowheads="1"/>
          </p:cNvSpPr>
          <p:nvPr>
            <p:ph type="dt" sz="half" idx="10"/>
          </p:nvPr>
        </p:nvSpPr>
        <p:spPr>
          <a:ln/>
        </p:spPr>
        <p:txBody>
          <a:bodyPr/>
          <a:lstStyle>
            <a:lvl1pPr>
              <a:defRPr/>
            </a:lvl1pPr>
          </a:lstStyle>
          <a:p>
            <a:pPr>
              <a:defRPr/>
            </a:pPr>
            <a:fld id="{40CED574-B3BD-44C0-9BD0-0138F8A77070}" type="datetimeFigureOut">
              <a:rPr lang="ko-KR" altLang="en-US"/>
              <a:pPr>
                <a:defRPr/>
              </a:pPr>
              <a:t>2018-12-12</a:t>
            </a:fld>
            <a:endParaRPr lang="ko-KR"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13"/>
          <p:cNvSpPr>
            <a:spLocks noGrp="1" noChangeArrowheads="1"/>
          </p:cNvSpPr>
          <p:nvPr>
            <p:ph type="sldNum" sz="quarter" idx="12"/>
          </p:nvPr>
        </p:nvSpPr>
        <p:spPr>
          <a:ln/>
        </p:spPr>
        <p:txBody>
          <a:bodyPr/>
          <a:lstStyle>
            <a:lvl1pPr>
              <a:defRPr/>
            </a:lvl1pPr>
          </a:lstStyle>
          <a:p>
            <a:pPr>
              <a:defRPr/>
            </a:pPr>
            <a:fld id="{B100BACB-B83E-48B7-BE0C-F23F946E9F0B}"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smtClean="0"/>
              <a:t>그림을 추가하려면 아이콘을 클릭하십시오</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11"/>
          <p:cNvSpPr>
            <a:spLocks noGrp="1" noChangeArrowheads="1"/>
          </p:cNvSpPr>
          <p:nvPr>
            <p:ph type="dt" sz="half" idx="10"/>
          </p:nvPr>
        </p:nvSpPr>
        <p:spPr>
          <a:ln/>
        </p:spPr>
        <p:txBody>
          <a:bodyPr/>
          <a:lstStyle>
            <a:lvl1pPr>
              <a:defRPr/>
            </a:lvl1pPr>
          </a:lstStyle>
          <a:p>
            <a:pPr>
              <a:defRPr/>
            </a:pPr>
            <a:fld id="{C966D8A9-6195-42BD-882B-43F22A398D7D}" type="datetimeFigureOut">
              <a:rPr lang="ko-KR" altLang="en-US"/>
              <a:pPr>
                <a:defRPr/>
              </a:pPr>
              <a:t>2018-12-12</a:t>
            </a:fld>
            <a:endParaRPr lang="ko-KR"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13"/>
          <p:cNvSpPr>
            <a:spLocks noGrp="1" noChangeArrowheads="1"/>
          </p:cNvSpPr>
          <p:nvPr>
            <p:ph type="sldNum" sz="quarter" idx="12"/>
          </p:nvPr>
        </p:nvSpPr>
        <p:spPr>
          <a:ln/>
        </p:spPr>
        <p:txBody>
          <a:bodyPr/>
          <a:lstStyle>
            <a:lvl1pPr>
              <a:defRPr/>
            </a:lvl1pPr>
          </a:lstStyle>
          <a:p>
            <a:pPr>
              <a:defRPr/>
            </a:pPr>
            <a:fld id="{1D77CFF4-8309-4D3D-A6CD-A368751C0CEA}"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auto" latinLnBrk="0">
              <a:spcBef>
                <a:spcPts val="0"/>
              </a:spcBef>
              <a:spcAft>
                <a:spcPts val="0"/>
              </a:spcAft>
              <a:defRPr/>
            </a:pPr>
            <a:endParaRPr kumimoji="0" lang="ko-KR" altLang="ko-KR" sz="2400">
              <a:latin typeface="Tahoma" pitchFamily="34" charset="0"/>
              <a:ea typeface="+mn-ea"/>
            </a:endParaRPr>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auto" latinLnBrk="0">
              <a:spcBef>
                <a:spcPts val="0"/>
              </a:spcBef>
              <a:spcAft>
                <a:spcPts val="0"/>
              </a:spcAft>
              <a:defRPr/>
            </a:pPr>
            <a:endParaRPr kumimoji="0" lang="ko-KR" altLang="ko-KR" sz="2400">
              <a:latin typeface="Tahoma" pitchFamily="34" charset="0"/>
              <a:ea typeface="+mn-ea"/>
            </a:endParaRPr>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auto" latinLnBrk="0">
              <a:spcBef>
                <a:spcPts val="0"/>
              </a:spcBef>
              <a:spcAft>
                <a:spcPts val="0"/>
              </a:spcAft>
              <a:defRPr/>
            </a:pPr>
            <a:endParaRPr kumimoji="0" lang="ko-KR" altLang="ko-KR" sz="2400">
              <a:latin typeface="Tahoma" pitchFamily="34" charset="0"/>
              <a:ea typeface="+mn-ea"/>
            </a:endParaRPr>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latinLnBrk="0">
              <a:spcBef>
                <a:spcPts val="0"/>
              </a:spcBef>
              <a:spcAft>
                <a:spcPts val="0"/>
              </a:spcAft>
              <a:defRPr/>
            </a:pPr>
            <a:endParaRPr kumimoji="0" lang="ko-KR" altLang="ko-KR" sz="2400">
              <a:latin typeface="Tahoma" pitchFamily="34" charset="0"/>
              <a:ea typeface="+mn-ea"/>
            </a:endParaRPr>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auto" latinLnBrk="0">
              <a:spcBef>
                <a:spcPts val="0"/>
              </a:spcBef>
              <a:spcAft>
                <a:spcPts val="0"/>
              </a:spcAft>
              <a:defRPr/>
            </a:pPr>
            <a:endParaRPr kumimoji="0" lang="ko-KR" altLang="ko-KR" sz="2400">
              <a:latin typeface="Tahoma" pitchFamily="34" charset="0"/>
              <a:ea typeface="+mn-ea"/>
            </a:endParaRPr>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auto" latinLnBrk="0">
              <a:spcBef>
                <a:spcPts val="0"/>
              </a:spcBef>
              <a:spcAft>
                <a:spcPts val="0"/>
              </a:spcAft>
              <a:defRPr/>
            </a:pPr>
            <a:endParaRPr kumimoji="0" lang="ko-KR" altLang="ko-KR" sz="2400">
              <a:latin typeface="Tahoma" pitchFamily="34" charset="0"/>
              <a:ea typeface="+mn-ea"/>
            </a:endParaRPr>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auto" latinLnBrk="0">
              <a:spcBef>
                <a:spcPts val="0"/>
              </a:spcBef>
              <a:spcAft>
                <a:spcPts val="0"/>
              </a:spcAft>
              <a:defRPr/>
            </a:pPr>
            <a:endParaRPr kumimoji="0" lang="ko-KR" altLang="ko-KR" sz="2400">
              <a:latin typeface="Tahoma" pitchFamily="34" charset="0"/>
              <a:ea typeface="+mn-ea"/>
            </a:endParaRPr>
          </a:p>
        </p:txBody>
      </p:sp>
      <p:sp>
        <p:nvSpPr>
          <p:cNvPr id="18441"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ko-KR" altLang="en-US" smtClean="0"/>
              <a:t>마스터 제목 스타일 편집</a:t>
            </a:r>
          </a:p>
        </p:txBody>
      </p:sp>
      <p:sp>
        <p:nvSpPr>
          <p:cNvPr id="1844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0" sz="1400">
                <a:latin typeface="+mn-lt"/>
                <a:ea typeface="+mn-ea"/>
              </a:defRPr>
            </a:lvl1pPr>
          </a:lstStyle>
          <a:p>
            <a:pPr>
              <a:defRPr/>
            </a:pPr>
            <a:fld id="{7DCD3876-6469-46A2-977A-F3BE14E47805}" type="datetimeFigureOut">
              <a:rPr lang="ko-KR" altLang="en-US"/>
              <a:pPr>
                <a:defRPr/>
              </a:pPr>
              <a:t>2018-12-12</a:t>
            </a:fld>
            <a:endParaRPr lang="ko-KR" altLang="en-US"/>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400">
                <a:latin typeface="+mn-lt"/>
                <a:ea typeface="+mn-ea"/>
              </a:defRPr>
            </a:lvl1pPr>
          </a:lstStyle>
          <a:p>
            <a:pPr>
              <a:defRPr/>
            </a:pPr>
            <a:endParaRPr lang="ko-KR" altLang="en-US"/>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kumimoji="0" sz="1400">
                <a:latin typeface="+mn-lt"/>
                <a:ea typeface="+mn-ea"/>
              </a:defRPr>
            </a:lvl1pPr>
          </a:lstStyle>
          <a:p>
            <a:pPr>
              <a:defRPr/>
            </a:pPr>
            <a:fld id="{91898A5B-33BE-49A7-B091-F6190F181D04}"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976"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Lst>
  <p:txStyles>
    <p:titleStyle>
      <a:lvl1pPr algn="l" rtl="0" eaLnBrk="0" fontAlgn="base" latinLnBrk="1" hangingPunct="0">
        <a:spcBef>
          <a:spcPct val="0"/>
        </a:spcBef>
        <a:spcAft>
          <a:spcPct val="0"/>
        </a:spcAft>
        <a:defRPr kumimoji="1" sz="4400">
          <a:solidFill>
            <a:schemeClr val="tx2"/>
          </a:solidFill>
          <a:latin typeface="Tahoma" pitchFamily="34" charset="0"/>
          <a:ea typeface="+mj-ea"/>
          <a:cs typeface="Tahoma" pitchFamily="34" charset="0"/>
        </a:defRPr>
      </a:lvl1pPr>
      <a:lvl2pPr algn="l" rtl="0" eaLnBrk="0" fontAlgn="base" latinLnBrk="1" hangingPunct="0">
        <a:spcBef>
          <a:spcPct val="0"/>
        </a:spcBef>
        <a:spcAft>
          <a:spcPct val="0"/>
        </a:spcAft>
        <a:defRPr kumimoji="1" sz="4400">
          <a:solidFill>
            <a:schemeClr val="tx2"/>
          </a:solidFill>
          <a:latin typeface="Tahoma" pitchFamily="34" charset="0"/>
          <a:ea typeface="굴림" pitchFamily="50" charset="-127"/>
          <a:cs typeface="Tahoma" pitchFamily="34" charset="0"/>
        </a:defRPr>
      </a:lvl2pPr>
      <a:lvl3pPr algn="l" rtl="0" eaLnBrk="0" fontAlgn="base" latinLnBrk="1" hangingPunct="0">
        <a:spcBef>
          <a:spcPct val="0"/>
        </a:spcBef>
        <a:spcAft>
          <a:spcPct val="0"/>
        </a:spcAft>
        <a:defRPr kumimoji="1" sz="4400">
          <a:solidFill>
            <a:schemeClr val="tx2"/>
          </a:solidFill>
          <a:latin typeface="Tahoma" pitchFamily="34" charset="0"/>
          <a:ea typeface="굴림" pitchFamily="50" charset="-127"/>
          <a:cs typeface="Tahoma" pitchFamily="34" charset="0"/>
        </a:defRPr>
      </a:lvl3pPr>
      <a:lvl4pPr algn="l" rtl="0" eaLnBrk="0" fontAlgn="base" latinLnBrk="1" hangingPunct="0">
        <a:spcBef>
          <a:spcPct val="0"/>
        </a:spcBef>
        <a:spcAft>
          <a:spcPct val="0"/>
        </a:spcAft>
        <a:defRPr kumimoji="1" sz="4400">
          <a:solidFill>
            <a:schemeClr val="tx2"/>
          </a:solidFill>
          <a:latin typeface="Tahoma" pitchFamily="34" charset="0"/>
          <a:ea typeface="굴림" pitchFamily="50" charset="-127"/>
          <a:cs typeface="Tahoma" pitchFamily="34" charset="0"/>
        </a:defRPr>
      </a:lvl4pPr>
      <a:lvl5pPr algn="l" rtl="0" eaLnBrk="0" fontAlgn="base" latinLnBrk="1" hangingPunct="0">
        <a:spcBef>
          <a:spcPct val="0"/>
        </a:spcBef>
        <a:spcAft>
          <a:spcPct val="0"/>
        </a:spcAft>
        <a:defRPr kumimoji="1" sz="4400">
          <a:solidFill>
            <a:schemeClr val="tx2"/>
          </a:solidFill>
          <a:latin typeface="Tahoma" pitchFamily="34" charset="0"/>
          <a:ea typeface="굴림" pitchFamily="50" charset="-127"/>
          <a:cs typeface="Tahoma" pitchFamily="34" charset="0"/>
        </a:defRPr>
      </a:lvl5pPr>
      <a:lvl6pPr marL="457200" algn="l"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6pPr>
      <a:lvl7pPr marL="914400" algn="l"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7pPr>
      <a:lvl8pPr marL="1371600" algn="l"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8pPr>
      <a:lvl9pPr marL="1828800" algn="l"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latinLnBrk="1"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latinLnBrk="1"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ctrTitle"/>
          </p:nvPr>
        </p:nvSpPr>
        <p:spPr>
          <a:xfrm>
            <a:off x="990600" y="1628775"/>
            <a:ext cx="7613650" cy="1368425"/>
          </a:xfrm>
        </p:spPr>
        <p:txBody>
          <a:bodyPr/>
          <a:lstStyle/>
          <a:p>
            <a:pPr algn="ctr" eaLnBrk="1" hangingPunct="1"/>
            <a:r>
              <a:rPr lang="en-US" altLang="ko-KR" sz="4800" b="1" dirty="0" err="1" smtClean="0">
                <a:ea typeface="맑은 고딕" pitchFamily="50" charset="-127"/>
              </a:rPr>
              <a:t>MapReduce</a:t>
            </a:r>
            <a:r>
              <a:rPr lang="ko-KR" altLang="en-US" sz="4800" b="1" dirty="0" smtClean="0">
                <a:ea typeface="맑은 고딕" pitchFamily="50" charset="-127"/>
              </a:rPr>
              <a:t> </a:t>
            </a:r>
            <a:r>
              <a:rPr lang="en-US" altLang="ko-KR" sz="4800" b="1" dirty="0" smtClean="0">
                <a:ea typeface="맑은 고딕" pitchFamily="50" charset="-127"/>
              </a:rPr>
              <a:t>Algorithms for Big Data Analysis</a:t>
            </a:r>
            <a:endParaRPr lang="en-US" altLang="ko-KR" sz="4800" dirty="0" smtClean="0">
              <a:ea typeface="Tahoma" pitchFamily="34" charset="0"/>
            </a:endParaRPr>
          </a:p>
        </p:txBody>
      </p:sp>
      <p:sp>
        <p:nvSpPr>
          <p:cNvPr id="23556" name="Rectangle 3"/>
          <p:cNvSpPr>
            <a:spLocks noGrp="1" noChangeArrowheads="1"/>
          </p:cNvSpPr>
          <p:nvPr>
            <p:ph type="subTitle" idx="1"/>
          </p:nvPr>
        </p:nvSpPr>
        <p:spPr>
          <a:xfrm>
            <a:off x="1258888" y="3500438"/>
            <a:ext cx="6543675" cy="2473325"/>
          </a:xfrm>
        </p:spPr>
        <p:txBody>
          <a:bodyPr/>
          <a:lstStyle/>
          <a:p>
            <a:pPr algn="r" eaLnBrk="1" hangingPunct="1"/>
            <a:r>
              <a:rPr lang="en-US" altLang="ko-KR" smtClean="0">
                <a:latin typeface="Tahoma" pitchFamily="34" charset="0"/>
              </a:rPr>
              <a:t>Kyuseok Shim</a:t>
            </a:r>
          </a:p>
          <a:p>
            <a:pPr algn="r" eaLnBrk="1" hangingPunct="1"/>
            <a:r>
              <a:rPr lang="en-US" altLang="ko-KR" smtClean="0">
                <a:latin typeface="Tahoma" pitchFamily="34" charset="0"/>
              </a:rPr>
              <a:t>Seoul National University</a:t>
            </a:r>
          </a:p>
          <a:p>
            <a:pPr algn="r" eaLnBrk="1" hangingPunct="1"/>
            <a:r>
              <a:rPr lang="en-US" altLang="ko-KR" smtClean="0">
                <a:latin typeface="Tahoma" pitchFamily="34" charset="0"/>
              </a:rPr>
              <a:t>http://ee.snu.ac.kr/~shim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 Example of Word Counting with Combine Function</a:t>
            </a:r>
            <a:endParaRPr lang="ko-KR" altLang="en-US" dirty="0"/>
          </a:p>
        </p:txBody>
      </p:sp>
      <p:graphicFrame>
        <p:nvGraphicFramePr>
          <p:cNvPr id="4" name="표 3"/>
          <p:cNvGraphicFramePr>
            <a:graphicFrameLocks noGrp="1"/>
          </p:cNvGraphicFramePr>
          <p:nvPr/>
        </p:nvGraphicFramePr>
        <p:xfrm>
          <a:off x="251520" y="2348880"/>
          <a:ext cx="1728192" cy="13411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0000"/>
                          </a:solidFill>
                        </a:rPr>
                        <a:t>Financial, IMF, Economics, Crisis</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7030A0"/>
                          </a:solidFill>
                        </a:rPr>
                        <a:t>Financial, IMF, Crisis</a:t>
                      </a:r>
                    </a:p>
                  </a:txBody>
                  <a:tcPr/>
                </a:tc>
                <a:extLst>
                  <a:ext uri="{0D108BD9-81ED-4DB2-BD59-A6C34878D82A}">
                    <a16:rowId xmlns:a16="http://schemas.microsoft.com/office/drawing/2014/main" xmlns="" val="10002"/>
                  </a:ext>
                </a:extLst>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2588667830"/>
              </p:ext>
            </p:extLst>
          </p:nvPr>
        </p:nvGraphicFramePr>
        <p:xfrm>
          <a:off x="2915816" y="2977852"/>
          <a:ext cx="1872208" cy="3259460"/>
        </p:xfrm>
        <a:graphic>
          <a:graphicData uri="http://schemas.openxmlformats.org/drawingml/2006/table">
            <a:tbl>
              <a:tblPr firstRow="1" bandRow="1">
                <a:tableStyleId>{21E4AEA4-8DFA-4A89-87EB-49C32662AFE0}</a:tableStyleId>
              </a:tblPr>
              <a:tblGrid>
                <a:gridCol w="1221005">
                  <a:extLst>
                    <a:ext uri="{9D8B030D-6E8A-4147-A177-3AD203B41FA5}">
                      <a16:colId xmlns:a16="http://schemas.microsoft.com/office/drawing/2014/main" xmlns="" val="20000"/>
                    </a:ext>
                  </a:extLst>
                </a:gridCol>
                <a:gridCol w="651203">
                  <a:extLst>
                    <a:ext uri="{9D8B030D-6E8A-4147-A177-3AD203B41FA5}">
                      <a16:colId xmlns:a16="http://schemas.microsoft.com/office/drawing/2014/main" xmlns="" val="20001"/>
                    </a:ext>
                  </a:extLst>
                </a:gridCol>
              </a:tblGrid>
              <a:tr h="325946">
                <a:tc>
                  <a:txBody>
                    <a:bodyPr/>
                    <a:lstStyle/>
                    <a:p>
                      <a:pPr algn="ctr" latinLnBrk="1"/>
                      <a:r>
                        <a:rPr lang="en-US" altLang="ko-KR" sz="1200" dirty="0" smtClean="0"/>
                        <a:t>Key</a:t>
                      </a:r>
                      <a:endParaRPr lang="ko-KR" altLang="en-US" sz="1200" dirty="0"/>
                    </a:p>
                  </a:txBody>
                  <a:tcPr/>
                </a:tc>
                <a:tc>
                  <a:txBody>
                    <a:bodyPr/>
                    <a:lstStyle/>
                    <a:p>
                      <a:pPr algn="ctr" latinLnBrk="1"/>
                      <a:r>
                        <a:rPr lang="en-US" altLang="ko-KR" sz="1200" dirty="0" smtClean="0"/>
                        <a:t>Value</a:t>
                      </a:r>
                      <a:endParaRPr lang="ko-KR" altLang="en-US" sz="1200" dirty="0"/>
                    </a:p>
                  </a:txBody>
                  <a:tcPr/>
                </a:tc>
                <a:extLst>
                  <a:ext uri="{0D108BD9-81ED-4DB2-BD59-A6C34878D82A}">
                    <a16:rowId xmlns:a16="http://schemas.microsoft.com/office/drawing/2014/main" xmlns="" val="10000"/>
                  </a:ext>
                </a:extLst>
              </a:tr>
              <a:tr h="325946">
                <a:tc>
                  <a:txBody>
                    <a:bodyPr/>
                    <a:lstStyle/>
                    <a:p>
                      <a:pPr latinLnBrk="1"/>
                      <a:r>
                        <a:rPr lang="en-US" altLang="ko-KR" sz="1400" dirty="0" smtClean="0">
                          <a:solidFill>
                            <a:srgbClr val="0070C0"/>
                          </a:solidFill>
                        </a:rPr>
                        <a:t>Economics</a:t>
                      </a:r>
                      <a:endParaRPr lang="ko-KR" altLang="en-US" sz="1400" dirty="0">
                        <a:solidFill>
                          <a:srgbClr val="0070C0"/>
                        </a:solidFill>
                      </a:endParaRPr>
                    </a:p>
                  </a:txBody>
                  <a:tcPr/>
                </a:tc>
                <a:tc>
                  <a:txBody>
                    <a:bodyPr/>
                    <a:lstStyle/>
                    <a:p>
                      <a:r>
                        <a:rPr lang="en-US" altLang="ko-KR" sz="1400" dirty="0" smtClean="0">
                          <a:solidFill>
                            <a:srgbClr val="0070C0"/>
                          </a:solidFill>
                        </a:rPr>
                        <a:t>1</a:t>
                      </a:r>
                    </a:p>
                  </a:txBody>
                  <a:tcPr/>
                </a:tc>
                <a:extLst>
                  <a:ext uri="{0D108BD9-81ED-4DB2-BD59-A6C34878D82A}">
                    <a16:rowId xmlns:a16="http://schemas.microsoft.com/office/drawing/2014/main" xmlns="" val="10001"/>
                  </a:ext>
                </a:extLst>
              </a:tr>
              <a:tr h="325946">
                <a:tc>
                  <a:txBody>
                    <a:bodyPr/>
                    <a:lstStyle/>
                    <a:p>
                      <a:pPr latinLnBrk="1"/>
                      <a:r>
                        <a:rPr lang="en-US" altLang="ko-KR" sz="1400" baseline="0" dirty="0" smtClean="0">
                          <a:solidFill>
                            <a:srgbClr val="0070C0"/>
                          </a:solidFill>
                        </a:rPr>
                        <a:t>Harry</a:t>
                      </a:r>
                      <a:endParaRPr lang="ko-KR" altLang="en-US" sz="1400" baseline="0" dirty="0">
                        <a:solidFill>
                          <a:srgbClr val="0070C0"/>
                        </a:solidFill>
                      </a:endParaRPr>
                    </a:p>
                  </a:txBody>
                  <a:tcPr/>
                </a:tc>
                <a:tc>
                  <a:txBody>
                    <a:bodyPr/>
                    <a:lstStyle/>
                    <a:p>
                      <a:r>
                        <a:rPr lang="en-US" altLang="ko-KR" sz="1400" dirty="0" smtClean="0">
                          <a:solidFill>
                            <a:srgbClr val="0070C0"/>
                          </a:solidFill>
                        </a:rPr>
                        <a:t>1</a:t>
                      </a:r>
                      <a:endParaRPr lang="ko-KR" altLang="en-US" sz="1400" dirty="0">
                        <a:solidFill>
                          <a:srgbClr val="0070C0"/>
                        </a:solidFill>
                      </a:endParaRPr>
                    </a:p>
                  </a:txBody>
                  <a:tcPr/>
                </a:tc>
                <a:extLst>
                  <a:ext uri="{0D108BD9-81ED-4DB2-BD59-A6C34878D82A}">
                    <a16:rowId xmlns:a16="http://schemas.microsoft.com/office/drawing/2014/main" xmlns="" val="10002"/>
                  </a:ext>
                </a:extLst>
              </a:tr>
              <a:tr h="325946">
                <a:tc>
                  <a:txBody>
                    <a:bodyPr/>
                    <a:lstStyle/>
                    <a:p>
                      <a:r>
                        <a:rPr lang="en-US" altLang="ko-KR" sz="1400" dirty="0" smtClean="0">
                          <a:solidFill>
                            <a:srgbClr val="00B050"/>
                          </a:solidFill>
                        </a:rPr>
                        <a:t>Financial</a:t>
                      </a:r>
                      <a:endParaRPr lang="ko-KR" altLang="en-US" sz="1400" dirty="0">
                        <a:solidFill>
                          <a:srgbClr val="00B050"/>
                        </a:solidFill>
                      </a:endParaRPr>
                    </a:p>
                  </a:txBody>
                  <a:tcPr/>
                </a:tc>
                <a:tc>
                  <a:txBody>
                    <a:bodyPr/>
                    <a:lstStyle/>
                    <a:p>
                      <a:r>
                        <a:rPr lang="en-US" altLang="ko-KR" sz="1400" dirty="0" smtClean="0">
                          <a:solidFill>
                            <a:srgbClr val="00B050"/>
                          </a:solidFill>
                        </a:rPr>
                        <a:t>1</a:t>
                      </a:r>
                      <a:endParaRPr lang="ko-KR" altLang="en-US" sz="1400" dirty="0">
                        <a:solidFill>
                          <a:srgbClr val="00B050"/>
                        </a:solidFill>
                      </a:endParaRPr>
                    </a:p>
                  </a:txBody>
                  <a:tcPr/>
                </a:tc>
                <a:extLst>
                  <a:ext uri="{0D108BD9-81ED-4DB2-BD59-A6C34878D82A}">
                    <a16:rowId xmlns:a16="http://schemas.microsoft.com/office/drawing/2014/main" xmlns="" val="10003"/>
                  </a:ext>
                </a:extLst>
              </a:tr>
              <a:tr h="325946">
                <a:tc>
                  <a:txBody>
                    <a:bodyPr/>
                    <a:lstStyle/>
                    <a:p>
                      <a:r>
                        <a:rPr lang="en-US" altLang="ko-KR" sz="1400" dirty="0" smtClean="0">
                          <a:solidFill>
                            <a:srgbClr val="00B050"/>
                          </a:solidFill>
                        </a:rPr>
                        <a:t>Harry</a:t>
                      </a:r>
                      <a:endParaRPr lang="ko-KR" altLang="en-US" sz="1400" dirty="0">
                        <a:solidFill>
                          <a:srgbClr val="00B050"/>
                        </a:solidFill>
                      </a:endParaRPr>
                    </a:p>
                  </a:txBody>
                  <a:tcPr/>
                </a:tc>
                <a:tc>
                  <a:txBody>
                    <a:bodyPr/>
                    <a:lstStyle/>
                    <a:p>
                      <a:r>
                        <a:rPr lang="en-US" altLang="ko-KR" sz="1400" dirty="0" smtClean="0">
                          <a:solidFill>
                            <a:srgbClr val="00B050"/>
                          </a:solidFill>
                        </a:rPr>
                        <a:t>1</a:t>
                      </a:r>
                      <a:endParaRPr lang="ko-KR" altLang="en-US" sz="1400" dirty="0">
                        <a:solidFill>
                          <a:srgbClr val="00B050"/>
                        </a:solidFill>
                      </a:endParaRPr>
                    </a:p>
                  </a:txBody>
                  <a:tcPr/>
                </a:tc>
                <a:extLst>
                  <a:ext uri="{0D108BD9-81ED-4DB2-BD59-A6C34878D82A}">
                    <a16:rowId xmlns:a16="http://schemas.microsoft.com/office/drawing/2014/main" xmlns="" val="10004"/>
                  </a:ext>
                </a:extLst>
              </a:tr>
              <a:tr h="325946">
                <a:tc>
                  <a:txBody>
                    <a:bodyPr/>
                    <a:lstStyle/>
                    <a:p>
                      <a:r>
                        <a:rPr lang="en-US" altLang="ko-KR" sz="1400" dirty="0" smtClean="0">
                          <a:solidFill>
                            <a:srgbClr val="00B050"/>
                          </a:solidFill>
                        </a:rPr>
                        <a:t>Potter</a:t>
                      </a:r>
                      <a:endParaRPr lang="ko-KR" altLang="en-US" sz="1400" dirty="0">
                        <a:solidFill>
                          <a:srgbClr val="00B050"/>
                        </a:solidFill>
                      </a:endParaRPr>
                    </a:p>
                  </a:txBody>
                  <a:tcPr/>
                </a:tc>
                <a:tc>
                  <a:txBody>
                    <a:bodyPr/>
                    <a:lstStyle/>
                    <a:p>
                      <a:r>
                        <a:rPr lang="en-US" altLang="ko-KR" sz="1400" dirty="0" smtClean="0">
                          <a:solidFill>
                            <a:srgbClr val="00B050"/>
                          </a:solidFill>
                        </a:rPr>
                        <a:t>1</a:t>
                      </a:r>
                      <a:endParaRPr lang="ko-KR" altLang="en-US" sz="1400" dirty="0">
                        <a:solidFill>
                          <a:srgbClr val="00B050"/>
                        </a:solidFill>
                      </a:endParaRPr>
                    </a:p>
                  </a:txBody>
                  <a:tcPr/>
                </a:tc>
                <a:extLst>
                  <a:ext uri="{0D108BD9-81ED-4DB2-BD59-A6C34878D82A}">
                    <a16:rowId xmlns:a16="http://schemas.microsoft.com/office/drawing/2014/main" xmlns="" val="10005"/>
                  </a:ext>
                </a:extLst>
              </a:tr>
              <a:tr h="325946">
                <a:tc>
                  <a:txBody>
                    <a:bodyPr/>
                    <a:lstStyle/>
                    <a:p>
                      <a:r>
                        <a:rPr lang="en-US" altLang="ko-KR" sz="1400" dirty="0" smtClean="0">
                          <a:solidFill>
                            <a:srgbClr val="00B050"/>
                          </a:solidFill>
                        </a:rPr>
                        <a:t>Film</a:t>
                      </a:r>
                      <a:endParaRPr lang="ko-KR" altLang="en-US" sz="1400" dirty="0">
                        <a:solidFill>
                          <a:srgbClr val="00B050"/>
                        </a:solidFill>
                      </a:endParaRPr>
                    </a:p>
                  </a:txBody>
                  <a:tcPr/>
                </a:tc>
                <a:tc>
                  <a:txBody>
                    <a:bodyPr/>
                    <a:lstStyle/>
                    <a:p>
                      <a:r>
                        <a:rPr lang="en-US" altLang="ko-KR" sz="1400" dirty="0" smtClean="0">
                          <a:solidFill>
                            <a:srgbClr val="00B050"/>
                          </a:solidFill>
                        </a:rPr>
                        <a:t>1</a:t>
                      </a:r>
                      <a:endParaRPr lang="ko-KR" altLang="en-US" sz="1400" dirty="0">
                        <a:solidFill>
                          <a:srgbClr val="00B050"/>
                        </a:solidFill>
                      </a:endParaRPr>
                    </a:p>
                  </a:txBody>
                  <a:tcPr/>
                </a:tc>
                <a:extLst>
                  <a:ext uri="{0D108BD9-81ED-4DB2-BD59-A6C34878D82A}">
                    <a16:rowId xmlns:a16="http://schemas.microsoft.com/office/drawing/2014/main" xmlns="" val="10006"/>
                  </a:ext>
                </a:extLst>
              </a:tr>
              <a:tr h="325946">
                <a:tc>
                  <a:txBody>
                    <a:bodyPr/>
                    <a:lstStyle/>
                    <a:p>
                      <a:pPr latinLnBrk="1"/>
                      <a:r>
                        <a:rPr lang="en-US" altLang="ko-KR" sz="1400" baseline="0" dirty="0" smtClean="0">
                          <a:solidFill>
                            <a:srgbClr val="FFC000"/>
                          </a:solidFill>
                        </a:rPr>
                        <a:t>Crisis</a:t>
                      </a:r>
                      <a:endParaRPr lang="ko-KR" altLang="en-US" sz="1400" baseline="0" dirty="0">
                        <a:solidFill>
                          <a:srgbClr val="FFC000"/>
                        </a:solidFill>
                      </a:endParaRPr>
                    </a:p>
                  </a:txBody>
                  <a:tcPr/>
                </a:tc>
                <a:tc>
                  <a:txBody>
                    <a:bodyPr/>
                    <a:lstStyle/>
                    <a:p>
                      <a:pPr latinLnBrk="1"/>
                      <a:r>
                        <a:rPr lang="en-US" altLang="ko-KR" sz="1400" dirty="0" smtClean="0">
                          <a:solidFill>
                            <a:srgbClr val="FFC000"/>
                          </a:solidFill>
                        </a:rPr>
                        <a:t>1</a:t>
                      </a:r>
                      <a:endParaRPr lang="ko-KR" altLang="en-US" sz="1400" dirty="0">
                        <a:solidFill>
                          <a:srgbClr val="FFC000"/>
                        </a:solidFill>
                      </a:endParaRPr>
                    </a:p>
                  </a:txBody>
                  <a:tcPr/>
                </a:tc>
                <a:extLst>
                  <a:ext uri="{0D108BD9-81ED-4DB2-BD59-A6C34878D82A}">
                    <a16:rowId xmlns:a16="http://schemas.microsoft.com/office/drawing/2014/main" xmlns="" val="10007"/>
                  </a:ext>
                </a:extLst>
              </a:tr>
              <a:tr h="325946">
                <a:tc>
                  <a:txBody>
                    <a:bodyPr/>
                    <a:lstStyle/>
                    <a:p>
                      <a:pPr latinLnBrk="1"/>
                      <a:r>
                        <a:rPr lang="en-US" altLang="ko-KR" sz="1400" baseline="0" dirty="0" smtClean="0">
                          <a:solidFill>
                            <a:srgbClr val="FFC000"/>
                          </a:solidFill>
                        </a:rPr>
                        <a:t>Harry</a:t>
                      </a:r>
                      <a:endParaRPr lang="ko-KR" altLang="en-US" sz="1400" baseline="0" dirty="0">
                        <a:solidFill>
                          <a:srgbClr val="FFC000"/>
                        </a:solidFill>
                      </a:endParaRPr>
                    </a:p>
                  </a:txBody>
                  <a:tcPr/>
                </a:tc>
                <a:tc>
                  <a:txBody>
                    <a:bodyPr/>
                    <a:lstStyle/>
                    <a:p>
                      <a:pPr latinLnBrk="1"/>
                      <a:r>
                        <a:rPr lang="en-US" altLang="ko-KR" sz="1400" dirty="0" smtClean="0">
                          <a:solidFill>
                            <a:srgbClr val="FFC000"/>
                          </a:solidFill>
                        </a:rPr>
                        <a:t>1</a:t>
                      </a:r>
                      <a:endParaRPr lang="ko-KR" altLang="en-US" sz="1400" dirty="0">
                        <a:solidFill>
                          <a:srgbClr val="FFC000"/>
                        </a:solidFill>
                      </a:endParaRPr>
                    </a:p>
                  </a:txBody>
                  <a:tcPr/>
                </a:tc>
                <a:extLst>
                  <a:ext uri="{0D108BD9-81ED-4DB2-BD59-A6C34878D82A}">
                    <a16:rowId xmlns:a16="http://schemas.microsoft.com/office/drawing/2014/main" xmlns="" val="10008"/>
                  </a:ext>
                </a:extLst>
              </a:tr>
              <a:tr h="325946">
                <a:tc>
                  <a:txBody>
                    <a:bodyPr/>
                    <a:lstStyle/>
                    <a:p>
                      <a:pPr latinLnBrk="1"/>
                      <a:r>
                        <a:rPr lang="en-US" altLang="ko-KR" sz="1400" baseline="0" dirty="0" smtClean="0">
                          <a:solidFill>
                            <a:srgbClr val="FFC000"/>
                          </a:solidFill>
                        </a:rPr>
                        <a:t>Potter</a:t>
                      </a:r>
                      <a:endParaRPr lang="ko-KR" altLang="en-US" sz="1400" baseline="0" dirty="0">
                        <a:solidFill>
                          <a:srgbClr val="FFC000"/>
                        </a:solidFill>
                      </a:endParaRPr>
                    </a:p>
                  </a:txBody>
                  <a:tcPr/>
                </a:tc>
                <a:tc>
                  <a:txBody>
                    <a:bodyPr/>
                    <a:lstStyle/>
                    <a:p>
                      <a:pPr latinLnBrk="1"/>
                      <a:r>
                        <a:rPr lang="en-US" altLang="ko-KR" sz="1400" dirty="0" smtClean="0">
                          <a:solidFill>
                            <a:srgbClr val="FFC000"/>
                          </a:solidFill>
                        </a:rPr>
                        <a:t>1</a:t>
                      </a:r>
                      <a:endParaRPr lang="ko-KR" altLang="en-US" sz="1400" dirty="0">
                        <a:solidFill>
                          <a:srgbClr val="FFC000"/>
                        </a:solidFill>
                      </a:endParaRPr>
                    </a:p>
                  </a:txBody>
                  <a:tcPr/>
                </a:tc>
                <a:extLst>
                  <a:ext uri="{0D108BD9-81ED-4DB2-BD59-A6C34878D82A}">
                    <a16:rowId xmlns:a16="http://schemas.microsoft.com/office/drawing/2014/main" xmlns="" val="10009"/>
                  </a:ext>
                </a:extLst>
              </a:tr>
            </a:tbl>
          </a:graphicData>
        </a:graphic>
      </p:graphicFrame>
      <p:graphicFrame>
        <p:nvGraphicFramePr>
          <p:cNvPr id="29" name="표 28"/>
          <p:cNvGraphicFramePr>
            <a:graphicFrameLocks noGrp="1"/>
          </p:cNvGraphicFramePr>
          <p:nvPr/>
        </p:nvGraphicFramePr>
        <p:xfrm>
          <a:off x="238994" y="4005064"/>
          <a:ext cx="1728192" cy="16459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70C0"/>
                          </a:solidFill>
                        </a:rPr>
                        <a:t>Economics, Harry</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B050"/>
                          </a:solidFill>
                        </a:rPr>
                        <a:t>Financial, Harry, Potter, Film</a:t>
                      </a:r>
                    </a:p>
                  </a:txBody>
                  <a:tcPr/>
                </a:tc>
                <a:extLst>
                  <a:ext uri="{0D108BD9-81ED-4DB2-BD59-A6C34878D82A}">
                    <a16:rowId xmlns:a16="http://schemas.microsoft.com/office/drawing/2014/main" xmlns="" val="10002"/>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C000"/>
                          </a:solidFill>
                        </a:rPr>
                        <a:t>Crisis, Harry, Potter</a:t>
                      </a:r>
                      <a:endParaRPr lang="ko-KR" altLang="en-US" sz="1400" dirty="0" smtClean="0">
                        <a:solidFill>
                          <a:srgbClr val="FFC000"/>
                        </a:solidFill>
                      </a:endParaRPr>
                    </a:p>
                  </a:txBody>
                  <a:tcPr/>
                </a:tc>
                <a:extLst>
                  <a:ext uri="{0D108BD9-81ED-4DB2-BD59-A6C34878D82A}">
                    <a16:rowId xmlns:a16="http://schemas.microsoft.com/office/drawing/2014/main" xmlns="" val="10003"/>
                  </a:ext>
                </a:extLst>
              </a:tr>
            </a:tbl>
          </a:graphicData>
        </a:graphic>
      </p:graphicFrame>
      <p:sp>
        <p:nvSpPr>
          <p:cNvPr id="30" name="타원 29"/>
          <p:cNvSpPr/>
          <p:nvPr/>
        </p:nvSpPr>
        <p:spPr>
          <a:xfrm rot="5400000">
            <a:off x="1788740" y="4581128"/>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Map</a:t>
            </a:r>
            <a:endParaRPr lang="ko-KR" altLang="en-US" dirty="0"/>
          </a:p>
        </p:txBody>
      </p:sp>
      <p:sp>
        <p:nvSpPr>
          <p:cNvPr id="31" name="오른쪽 화살표 30"/>
          <p:cNvSpPr/>
          <p:nvPr/>
        </p:nvSpPr>
        <p:spPr>
          <a:xfrm>
            <a:off x="1967186" y="4606180"/>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오른쪽 화살표 31"/>
          <p:cNvSpPr/>
          <p:nvPr/>
        </p:nvSpPr>
        <p:spPr>
          <a:xfrm>
            <a:off x="2555776" y="4606180"/>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rot="5400000">
            <a:off x="4752807" y="4605393"/>
            <a:ext cx="1512168" cy="31151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Combine</a:t>
            </a:r>
            <a:endParaRPr lang="ko-KR" altLang="en-US" sz="1600" b="1" dirty="0"/>
          </a:p>
        </p:txBody>
      </p:sp>
      <p:sp>
        <p:nvSpPr>
          <p:cNvPr id="34" name="오른쪽 화살표 33"/>
          <p:cNvSpPr/>
          <p:nvPr/>
        </p:nvSpPr>
        <p:spPr>
          <a:xfrm>
            <a:off x="5076056" y="4678188"/>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오른쪽 화살표 34"/>
          <p:cNvSpPr/>
          <p:nvPr/>
        </p:nvSpPr>
        <p:spPr>
          <a:xfrm>
            <a:off x="5796136" y="465313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1" name="표 20"/>
          <p:cNvGraphicFramePr>
            <a:graphicFrameLocks noGrp="1"/>
          </p:cNvGraphicFramePr>
          <p:nvPr>
            <p:extLst>
              <p:ext uri="{D42A27DB-BD31-4B8C-83A1-F6EECF244321}">
                <p14:modId xmlns:p14="http://schemas.microsoft.com/office/powerpoint/2010/main" val="4107292143"/>
              </p:ext>
            </p:extLst>
          </p:nvPr>
        </p:nvGraphicFramePr>
        <p:xfrm>
          <a:off x="6156176" y="3429000"/>
          <a:ext cx="1872208" cy="2281622"/>
        </p:xfrm>
        <a:graphic>
          <a:graphicData uri="http://schemas.openxmlformats.org/drawingml/2006/table">
            <a:tbl>
              <a:tblPr firstRow="1" bandRow="1">
                <a:tableStyleId>{21E4AEA4-8DFA-4A89-87EB-49C32662AFE0}</a:tableStyleId>
              </a:tblPr>
              <a:tblGrid>
                <a:gridCol w="1221005">
                  <a:extLst>
                    <a:ext uri="{9D8B030D-6E8A-4147-A177-3AD203B41FA5}">
                      <a16:colId xmlns:a16="http://schemas.microsoft.com/office/drawing/2014/main" xmlns="" val="20000"/>
                    </a:ext>
                  </a:extLst>
                </a:gridCol>
                <a:gridCol w="651203">
                  <a:extLst>
                    <a:ext uri="{9D8B030D-6E8A-4147-A177-3AD203B41FA5}">
                      <a16:colId xmlns:a16="http://schemas.microsoft.com/office/drawing/2014/main" xmlns="" val="20001"/>
                    </a:ext>
                  </a:extLst>
                </a:gridCol>
              </a:tblGrid>
              <a:tr h="325946">
                <a:tc>
                  <a:txBody>
                    <a:bodyPr/>
                    <a:lstStyle/>
                    <a:p>
                      <a:pPr algn="ctr" latinLnBrk="1"/>
                      <a:r>
                        <a:rPr lang="en-US" altLang="ko-KR" sz="1200" dirty="0" smtClean="0"/>
                        <a:t>Key</a:t>
                      </a:r>
                      <a:endParaRPr lang="ko-KR" altLang="en-US" sz="1200" dirty="0"/>
                    </a:p>
                  </a:txBody>
                  <a:tcPr/>
                </a:tc>
                <a:tc>
                  <a:txBody>
                    <a:bodyPr/>
                    <a:lstStyle/>
                    <a:p>
                      <a:pPr algn="ctr" latinLnBrk="1"/>
                      <a:r>
                        <a:rPr lang="en-US" altLang="ko-KR" sz="1200" dirty="0" smtClean="0"/>
                        <a:t>Value</a:t>
                      </a:r>
                      <a:endParaRPr lang="ko-KR" altLang="en-US" sz="1200" dirty="0"/>
                    </a:p>
                  </a:txBody>
                  <a:tcPr/>
                </a:tc>
                <a:extLst>
                  <a:ext uri="{0D108BD9-81ED-4DB2-BD59-A6C34878D82A}">
                    <a16:rowId xmlns:a16="http://schemas.microsoft.com/office/drawing/2014/main" xmlns="" val="10000"/>
                  </a:ext>
                </a:extLst>
              </a:tr>
              <a:tr h="325946">
                <a:tc>
                  <a:txBody>
                    <a:bodyPr/>
                    <a:lstStyle/>
                    <a:p>
                      <a:pPr latinLnBrk="1"/>
                      <a:r>
                        <a:rPr lang="en-US" altLang="ko-KR" sz="1400" dirty="0" smtClean="0">
                          <a:solidFill>
                            <a:srgbClr val="0070C0"/>
                          </a:solidFill>
                        </a:rPr>
                        <a:t>Economics</a:t>
                      </a:r>
                      <a:endParaRPr lang="ko-KR" altLang="en-US" sz="1400" dirty="0">
                        <a:solidFill>
                          <a:srgbClr val="0070C0"/>
                        </a:solidFill>
                      </a:endParaRPr>
                    </a:p>
                  </a:txBody>
                  <a:tcPr/>
                </a:tc>
                <a:tc>
                  <a:txBody>
                    <a:bodyPr/>
                    <a:lstStyle/>
                    <a:p>
                      <a:r>
                        <a:rPr lang="en-US" altLang="ko-KR" sz="1400" dirty="0" smtClean="0">
                          <a:solidFill>
                            <a:srgbClr val="0070C0"/>
                          </a:solidFill>
                        </a:rPr>
                        <a:t>1</a:t>
                      </a:r>
                    </a:p>
                  </a:txBody>
                  <a:tcPr/>
                </a:tc>
                <a:extLst>
                  <a:ext uri="{0D108BD9-81ED-4DB2-BD59-A6C34878D82A}">
                    <a16:rowId xmlns:a16="http://schemas.microsoft.com/office/drawing/2014/main" xmlns="" val="10001"/>
                  </a:ext>
                </a:extLst>
              </a:tr>
              <a:tr h="325946">
                <a:tc>
                  <a:txBody>
                    <a:bodyPr/>
                    <a:lstStyle/>
                    <a:p>
                      <a:pPr latinLnBrk="1"/>
                      <a:r>
                        <a:rPr lang="en-US" altLang="ko-KR" sz="1400" baseline="0" dirty="0" smtClean="0">
                          <a:solidFill>
                            <a:srgbClr val="0070C0"/>
                          </a:solidFill>
                        </a:rPr>
                        <a:t>Harry</a:t>
                      </a:r>
                      <a:endParaRPr lang="ko-KR" altLang="en-US" sz="1400" baseline="0" dirty="0">
                        <a:solidFill>
                          <a:srgbClr val="0070C0"/>
                        </a:solidFill>
                      </a:endParaRPr>
                    </a:p>
                  </a:txBody>
                  <a:tcPr/>
                </a:tc>
                <a:tc>
                  <a:txBody>
                    <a:bodyPr/>
                    <a:lstStyle/>
                    <a:p>
                      <a:r>
                        <a:rPr lang="en-US" altLang="ko-KR" sz="1400" dirty="0" smtClean="0">
                          <a:solidFill>
                            <a:srgbClr val="0070C0"/>
                          </a:solidFill>
                        </a:rPr>
                        <a:t>3</a:t>
                      </a:r>
                      <a:endParaRPr lang="ko-KR" altLang="en-US" sz="1400" dirty="0">
                        <a:solidFill>
                          <a:srgbClr val="0070C0"/>
                        </a:solidFill>
                      </a:endParaRPr>
                    </a:p>
                  </a:txBody>
                  <a:tcPr/>
                </a:tc>
                <a:extLst>
                  <a:ext uri="{0D108BD9-81ED-4DB2-BD59-A6C34878D82A}">
                    <a16:rowId xmlns:a16="http://schemas.microsoft.com/office/drawing/2014/main" xmlns="" val="10002"/>
                  </a:ext>
                </a:extLst>
              </a:tr>
              <a:tr h="325946">
                <a:tc>
                  <a:txBody>
                    <a:bodyPr/>
                    <a:lstStyle/>
                    <a:p>
                      <a:r>
                        <a:rPr lang="en-US" altLang="ko-KR" sz="1400" dirty="0" smtClean="0">
                          <a:solidFill>
                            <a:srgbClr val="00B050"/>
                          </a:solidFill>
                        </a:rPr>
                        <a:t>Financial</a:t>
                      </a:r>
                      <a:endParaRPr lang="ko-KR" altLang="en-US" sz="1400" dirty="0">
                        <a:solidFill>
                          <a:srgbClr val="00B050"/>
                        </a:solidFill>
                      </a:endParaRPr>
                    </a:p>
                  </a:txBody>
                  <a:tcPr/>
                </a:tc>
                <a:tc>
                  <a:txBody>
                    <a:bodyPr/>
                    <a:lstStyle/>
                    <a:p>
                      <a:r>
                        <a:rPr lang="en-US" altLang="ko-KR" sz="1400" dirty="0" smtClean="0">
                          <a:solidFill>
                            <a:srgbClr val="00B050"/>
                          </a:solidFill>
                        </a:rPr>
                        <a:t>1</a:t>
                      </a:r>
                      <a:endParaRPr lang="ko-KR" altLang="en-US" sz="1400" dirty="0">
                        <a:solidFill>
                          <a:srgbClr val="00B050"/>
                        </a:solidFill>
                      </a:endParaRPr>
                    </a:p>
                  </a:txBody>
                  <a:tcPr/>
                </a:tc>
                <a:extLst>
                  <a:ext uri="{0D108BD9-81ED-4DB2-BD59-A6C34878D82A}">
                    <a16:rowId xmlns:a16="http://schemas.microsoft.com/office/drawing/2014/main" xmlns="" val="10003"/>
                  </a:ext>
                </a:extLst>
              </a:tr>
              <a:tr h="325946">
                <a:tc>
                  <a:txBody>
                    <a:bodyPr/>
                    <a:lstStyle/>
                    <a:p>
                      <a:r>
                        <a:rPr lang="en-US" altLang="ko-KR" sz="1400" dirty="0" smtClean="0">
                          <a:solidFill>
                            <a:srgbClr val="00B050"/>
                          </a:solidFill>
                        </a:rPr>
                        <a:t>Potter</a:t>
                      </a:r>
                      <a:endParaRPr lang="ko-KR" altLang="en-US" sz="1400" dirty="0">
                        <a:solidFill>
                          <a:srgbClr val="00B050"/>
                        </a:solidFill>
                      </a:endParaRPr>
                    </a:p>
                  </a:txBody>
                  <a:tcPr/>
                </a:tc>
                <a:tc>
                  <a:txBody>
                    <a:bodyPr/>
                    <a:lstStyle/>
                    <a:p>
                      <a:r>
                        <a:rPr lang="en-US" altLang="ko-KR" sz="1400" dirty="0" smtClean="0">
                          <a:solidFill>
                            <a:srgbClr val="00B050"/>
                          </a:solidFill>
                        </a:rPr>
                        <a:t>2</a:t>
                      </a:r>
                      <a:endParaRPr lang="ko-KR" altLang="en-US" sz="1400" dirty="0">
                        <a:solidFill>
                          <a:srgbClr val="00B050"/>
                        </a:solidFill>
                      </a:endParaRPr>
                    </a:p>
                  </a:txBody>
                  <a:tcPr/>
                </a:tc>
                <a:extLst>
                  <a:ext uri="{0D108BD9-81ED-4DB2-BD59-A6C34878D82A}">
                    <a16:rowId xmlns:a16="http://schemas.microsoft.com/office/drawing/2014/main" xmlns="" val="10004"/>
                  </a:ext>
                </a:extLst>
              </a:tr>
              <a:tr h="325946">
                <a:tc>
                  <a:txBody>
                    <a:bodyPr/>
                    <a:lstStyle/>
                    <a:p>
                      <a:r>
                        <a:rPr lang="en-US" altLang="ko-KR" sz="1400" dirty="0" smtClean="0">
                          <a:solidFill>
                            <a:srgbClr val="00B050"/>
                          </a:solidFill>
                        </a:rPr>
                        <a:t>Film</a:t>
                      </a:r>
                      <a:endParaRPr lang="ko-KR" altLang="en-US" sz="1400" dirty="0">
                        <a:solidFill>
                          <a:srgbClr val="00B050"/>
                        </a:solidFill>
                      </a:endParaRPr>
                    </a:p>
                  </a:txBody>
                  <a:tcPr/>
                </a:tc>
                <a:tc>
                  <a:txBody>
                    <a:bodyPr/>
                    <a:lstStyle/>
                    <a:p>
                      <a:r>
                        <a:rPr lang="en-US" altLang="ko-KR" sz="1400" dirty="0" smtClean="0">
                          <a:solidFill>
                            <a:srgbClr val="00B050"/>
                          </a:solidFill>
                        </a:rPr>
                        <a:t>1</a:t>
                      </a:r>
                      <a:endParaRPr lang="ko-KR" altLang="en-US" sz="1400" dirty="0">
                        <a:solidFill>
                          <a:srgbClr val="00B050"/>
                        </a:solidFill>
                      </a:endParaRPr>
                    </a:p>
                  </a:txBody>
                  <a:tcPr/>
                </a:tc>
                <a:extLst>
                  <a:ext uri="{0D108BD9-81ED-4DB2-BD59-A6C34878D82A}">
                    <a16:rowId xmlns:a16="http://schemas.microsoft.com/office/drawing/2014/main" xmlns="" val="10005"/>
                  </a:ext>
                </a:extLst>
              </a:tr>
              <a:tr h="325946">
                <a:tc>
                  <a:txBody>
                    <a:bodyPr/>
                    <a:lstStyle/>
                    <a:p>
                      <a:pPr latinLnBrk="1"/>
                      <a:r>
                        <a:rPr lang="en-US" altLang="ko-KR" sz="1400" baseline="0" dirty="0" smtClean="0">
                          <a:solidFill>
                            <a:srgbClr val="FFC000"/>
                          </a:solidFill>
                        </a:rPr>
                        <a:t>Crisis</a:t>
                      </a:r>
                      <a:endParaRPr lang="ko-KR" altLang="en-US" sz="1400" baseline="0" dirty="0">
                        <a:solidFill>
                          <a:srgbClr val="FFC000"/>
                        </a:solidFill>
                      </a:endParaRPr>
                    </a:p>
                  </a:txBody>
                  <a:tcPr/>
                </a:tc>
                <a:tc>
                  <a:txBody>
                    <a:bodyPr/>
                    <a:lstStyle/>
                    <a:p>
                      <a:pPr latinLnBrk="1"/>
                      <a:r>
                        <a:rPr lang="en-US" altLang="ko-KR" sz="1400" dirty="0" smtClean="0">
                          <a:solidFill>
                            <a:srgbClr val="FFC000"/>
                          </a:solidFill>
                        </a:rPr>
                        <a:t>1</a:t>
                      </a:r>
                      <a:endParaRPr lang="ko-KR" altLang="en-US" sz="1400" dirty="0">
                        <a:solidFill>
                          <a:srgbClr val="FFC000"/>
                        </a:solidFill>
                      </a:endParaRPr>
                    </a:p>
                  </a:txBody>
                  <a:tcPr/>
                </a:tc>
                <a:extLst>
                  <a:ext uri="{0D108BD9-81ED-4DB2-BD59-A6C34878D82A}">
                    <a16:rowId xmlns:a16="http://schemas.microsoft.com/office/drawing/2014/main" xmlns="" val="10006"/>
                  </a:ext>
                </a:extLst>
              </a:tr>
            </a:tbl>
          </a:graphicData>
        </a:graphic>
      </p:graphicFrame>
    </p:spTree>
    <p:custDataLst>
      <p:tags r:id="rId1"/>
    </p:custDataLst>
    <p:extLst>
      <p:ext uri="{BB962C8B-B14F-4D97-AF65-F5344CB8AC3E}">
        <p14:creationId xmlns:p14="http://schemas.microsoft.com/office/powerpoint/2010/main" val="4282005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 Example of Word Counting with Combine Function</a:t>
            </a:r>
            <a:endParaRPr lang="ko-KR" altLang="en-US" dirty="0"/>
          </a:p>
        </p:txBody>
      </p:sp>
      <p:grpSp>
        <p:nvGrpSpPr>
          <p:cNvPr id="3" name="그룹 14"/>
          <p:cNvGrpSpPr/>
          <p:nvPr/>
        </p:nvGrpSpPr>
        <p:grpSpPr>
          <a:xfrm>
            <a:off x="6156176" y="2564904"/>
            <a:ext cx="784736" cy="1440160"/>
            <a:chOff x="7675696" y="4941168"/>
            <a:chExt cx="784736" cy="1440160"/>
          </a:xfrm>
        </p:grpSpPr>
        <p:sp>
          <p:nvSpPr>
            <p:cNvPr id="10" name="타원 9"/>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Reduce</a:t>
              </a:r>
              <a:endParaRPr lang="ko-KR" altLang="en-US" dirty="0"/>
            </a:p>
          </p:txBody>
        </p:sp>
        <p:sp>
          <p:nvSpPr>
            <p:cNvPr id="11" name="오른쪽 화살표 10"/>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오른쪽 화살표 11"/>
            <p:cNvSpPr/>
            <p:nvPr/>
          </p:nvSpPr>
          <p:spPr>
            <a:xfrm>
              <a:off x="8244408" y="5542284"/>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13" name="표 12"/>
          <p:cNvGraphicFramePr>
            <a:graphicFrameLocks noGrp="1"/>
          </p:cNvGraphicFramePr>
          <p:nvPr>
            <p:extLst>
              <p:ext uri="{D42A27DB-BD31-4B8C-83A1-F6EECF244321}">
                <p14:modId xmlns:p14="http://schemas.microsoft.com/office/powerpoint/2010/main" val="3691623919"/>
              </p:ext>
            </p:extLst>
          </p:nvPr>
        </p:nvGraphicFramePr>
        <p:xfrm>
          <a:off x="7164288" y="2564904"/>
          <a:ext cx="1872208" cy="2407920"/>
        </p:xfrm>
        <a:graphic>
          <a:graphicData uri="http://schemas.openxmlformats.org/drawingml/2006/table">
            <a:tbl>
              <a:tblPr firstRow="1" bandRow="1">
                <a:tableStyleId>{073A0DAA-6AF3-43AB-8588-CEC1D06C72B9}</a:tableStyleId>
              </a:tblPr>
              <a:tblGrid>
                <a:gridCol w="1164859">
                  <a:extLst>
                    <a:ext uri="{9D8B030D-6E8A-4147-A177-3AD203B41FA5}">
                      <a16:colId xmlns:a16="http://schemas.microsoft.com/office/drawing/2014/main" xmlns="" val="20000"/>
                    </a:ext>
                  </a:extLst>
                </a:gridCol>
                <a:gridCol w="707349">
                  <a:extLst>
                    <a:ext uri="{9D8B030D-6E8A-4147-A177-3AD203B41FA5}">
                      <a16:colId xmlns:a16="http://schemas.microsoft.com/office/drawing/2014/main" xmlns="" val="20001"/>
                    </a:ext>
                  </a:extLst>
                </a:gridCol>
              </a:tblGrid>
              <a:tr h="0">
                <a:tc>
                  <a:txBody>
                    <a:bodyPr/>
                    <a:lstStyle/>
                    <a:p>
                      <a:pPr latinLnBrk="1"/>
                      <a:r>
                        <a:rPr lang="en-US" altLang="ko-KR" sz="1200" dirty="0" smtClean="0"/>
                        <a:t>Key</a:t>
                      </a:r>
                      <a:endParaRPr lang="ko-KR" altLang="en-US" sz="1200" dirty="0"/>
                    </a:p>
                  </a:txBody>
                  <a:tcPr/>
                </a:tc>
                <a:tc>
                  <a:txBody>
                    <a:bodyPr/>
                    <a:lstStyle/>
                    <a:p>
                      <a:pPr latinLnBrk="1"/>
                      <a:r>
                        <a:rPr lang="en-US" altLang="ko-KR" sz="1200" dirty="0" smtClean="0"/>
                        <a:t>Value</a:t>
                      </a:r>
                      <a:endParaRPr lang="ko-KR" altLang="en-US" sz="1200" dirty="0"/>
                    </a:p>
                  </a:txBody>
                  <a:tcPr/>
                </a:tc>
                <a:extLst>
                  <a:ext uri="{0D108BD9-81ED-4DB2-BD59-A6C34878D82A}">
                    <a16:rowId xmlns:a16="http://schemas.microsoft.com/office/drawing/2014/main" xmlns="" val="10000"/>
                  </a:ext>
                </a:extLst>
              </a:tr>
              <a:tr h="0">
                <a:tc>
                  <a:txBody>
                    <a:bodyPr/>
                    <a:lstStyle/>
                    <a:p>
                      <a:pPr latinLnBrk="1"/>
                      <a:r>
                        <a:rPr lang="en-US" altLang="ko-KR" sz="1400" dirty="0" smtClean="0">
                          <a:solidFill>
                            <a:schemeClr val="tx1"/>
                          </a:solidFill>
                        </a:rPr>
                        <a:t>Financial</a:t>
                      </a:r>
                      <a:endParaRPr lang="ko-KR" altLang="en-US" sz="1400" dirty="0">
                        <a:solidFill>
                          <a:schemeClr val="tx1"/>
                        </a:solidFill>
                      </a:endParaRPr>
                    </a:p>
                  </a:txBody>
                  <a:tcPr/>
                </a:tc>
                <a:tc>
                  <a:txBody>
                    <a:bodyPr/>
                    <a:lstStyle/>
                    <a:p>
                      <a:pPr latinLnBrk="1"/>
                      <a:r>
                        <a:rPr lang="en-US" altLang="ko-KR" sz="1400" dirty="0" smtClean="0">
                          <a:solidFill>
                            <a:schemeClr val="tx1"/>
                          </a:solidFill>
                        </a:rPr>
                        <a:t>3</a:t>
                      </a:r>
                    </a:p>
                  </a:txBody>
                  <a:tcPr/>
                </a:tc>
                <a:extLst>
                  <a:ext uri="{0D108BD9-81ED-4DB2-BD59-A6C34878D82A}">
                    <a16:rowId xmlns:a16="http://schemas.microsoft.com/office/drawing/2014/main" xmlns="" val="10001"/>
                  </a:ext>
                </a:extLst>
              </a:tr>
              <a:tr h="0">
                <a:tc>
                  <a:txBody>
                    <a:bodyPr/>
                    <a:lstStyle/>
                    <a:p>
                      <a:pPr latinLnBrk="1"/>
                      <a:r>
                        <a:rPr lang="en-US" altLang="ko-KR" sz="1400" dirty="0" smtClean="0">
                          <a:solidFill>
                            <a:schemeClr val="tx1"/>
                          </a:solidFill>
                        </a:rPr>
                        <a:t>IMF</a:t>
                      </a:r>
                      <a:endParaRPr lang="ko-KR" altLang="en-US" sz="1400" dirty="0">
                        <a:solidFill>
                          <a:schemeClr val="tx1"/>
                        </a:solidFill>
                      </a:endParaRPr>
                    </a:p>
                  </a:txBody>
                  <a:tcPr/>
                </a:tc>
                <a:tc>
                  <a:txBody>
                    <a:bodyPr/>
                    <a:lstStyle/>
                    <a:p>
                      <a:pPr latinLnBrk="1"/>
                      <a:r>
                        <a:rPr lang="en-US" altLang="ko-KR" sz="1400" dirty="0" smtClean="0">
                          <a:solidFill>
                            <a:schemeClr val="tx1"/>
                          </a:solidFill>
                        </a:rPr>
                        <a:t>2</a:t>
                      </a:r>
                    </a:p>
                  </a:txBody>
                  <a:tcPr/>
                </a:tc>
                <a:extLst>
                  <a:ext uri="{0D108BD9-81ED-4DB2-BD59-A6C34878D82A}">
                    <a16:rowId xmlns:a16="http://schemas.microsoft.com/office/drawing/2014/main" xmlns="" val="10002"/>
                  </a:ext>
                </a:extLst>
              </a:tr>
              <a:tr h="0">
                <a:tc>
                  <a:txBody>
                    <a:bodyPr/>
                    <a:lstStyle/>
                    <a:p>
                      <a:pPr latinLnBrk="1"/>
                      <a:r>
                        <a:rPr lang="en-US" altLang="ko-KR" sz="1400" dirty="0" smtClean="0">
                          <a:solidFill>
                            <a:schemeClr val="tx1"/>
                          </a:solidFill>
                        </a:rPr>
                        <a:t>Economics</a:t>
                      </a:r>
                      <a:endParaRPr lang="ko-KR" altLang="en-US" sz="1400" dirty="0">
                        <a:solidFill>
                          <a:schemeClr val="tx1"/>
                        </a:solidFill>
                      </a:endParaRPr>
                    </a:p>
                  </a:txBody>
                  <a:tcPr/>
                </a:tc>
                <a:tc>
                  <a:txBody>
                    <a:bodyPr/>
                    <a:lstStyle/>
                    <a:p>
                      <a:pPr latinLnBrk="1"/>
                      <a:r>
                        <a:rPr lang="en-US" altLang="ko-KR" sz="1400" dirty="0" smtClean="0">
                          <a:solidFill>
                            <a:schemeClr val="tx1"/>
                          </a:solidFill>
                        </a:rPr>
                        <a:t>2</a:t>
                      </a:r>
                    </a:p>
                  </a:txBody>
                  <a:tcPr/>
                </a:tc>
                <a:extLst>
                  <a:ext uri="{0D108BD9-81ED-4DB2-BD59-A6C34878D82A}">
                    <a16:rowId xmlns:a16="http://schemas.microsoft.com/office/drawing/2014/main" xmlns="" val="10003"/>
                  </a:ext>
                </a:extLst>
              </a:tr>
              <a:tr h="0">
                <a:tc>
                  <a:txBody>
                    <a:bodyPr/>
                    <a:lstStyle/>
                    <a:p>
                      <a:pPr latinLnBrk="1"/>
                      <a:r>
                        <a:rPr lang="en-US" altLang="ko-KR" sz="1400" dirty="0" smtClean="0">
                          <a:solidFill>
                            <a:schemeClr val="tx1"/>
                          </a:solidFill>
                        </a:rPr>
                        <a:t>Crisis</a:t>
                      </a:r>
                      <a:endParaRPr lang="ko-KR" altLang="en-US" sz="1400" dirty="0">
                        <a:solidFill>
                          <a:schemeClr val="tx1"/>
                        </a:solidFill>
                      </a:endParaRPr>
                    </a:p>
                  </a:txBody>
                  <a:tcPr/>
                </a:tc>
                <a:tc>
                  <a:txBody>
                    <a:bodyPr/>
                    <a:lstStyle/>
                    <a:p>
                      <a:pPr latinLnBrk="1"/>
                      <a:r>
                        <a:rPr lang="en-US" altLang="ko-KR" sz="1400" dirty="0" smtClean="0">
                          <a:solidFill>
                            <a:schemeClr val="tx1"/>
                          </a:solidFill>
                        </a:rPr>
                        <a:t>3</a:t>
                      </a:r>
                    </a:p>
                  </a:txBody>
                  <a:tcPr/>
                </a:tc>
                <a:extLst>
                  <a:ext uri="{0D108BD9-81ED-4DB2-BD59-A6C34878D82A}">
                    <a16:rowId xmlns:a16="http://schemas.microsoft.com/office/drawing/2014/main" xmlns="" val="10004"/>
                  </a:ext>
                </a:extLst>
              </a:tr>
              <a:tr h="0">
                <a:tc>
                  <a:txBody>
                    <a:bodyPr/>
                    <a:lstStyle/>
                    <a:p>
                      <a:pPr latinLnBrk="1"/>
                      <a:r>
                        <a:rPr lang="en-US" altLang="ko-KR" sz="1400" dirty="0" smtClean="0">
                          <a:solidFill>
                            <a:schemeClr val="tx1"/>
                          </a:solidFill>
                        </a:rPr>
                        <a:t>Harry</a:t>
                      </a:r>
                      <a:endParaRPr lang="ko-KR" altLang="en-US" sz="1400" dirty="0">
                        <a:solidFill>
                          <a:schemeClr val="tx1"/>
                        </a:solidFill>
                      </a:endParaRPr>
                    </a:p>
                  </a:txBody>
                  <a:tcPr/>
                </a:tc>
                <a:tc>
                  <a:txBody>
                    <a:bodyPr/>
                    <a:lstStyle/>
                    <a:p>
                      <a:pPr latinLnBrk="1"/>
                      <a:r>
                        <a:rPr lang="en-US" altLang="ko-KR" sz="1400" dirty="0" smtClean="0">
                          <a:solidFill>
                            <a:schemeClr val="tx1"/>
                          </a:solidFill>
                        </a:rPr>
                        <a:t>3</a:t>
                      </a:r>
                    </a:p>
                  </a:txBody>
                  <a:tcPr/>
                </a:tc>
                <a:extLst>
                  <a:ext uri="{0D108BD9-81ED-4DB2-BD59-A6C34878D82A}">
                    <a16:rowId xmlns:a16="http://schemas.microsoft.com/office/drawing/2014/main" xmlns="" val="10005"/>
                  </a:ext>
                </a:extLst>
              </a:tr>
              <a:tr h="0">
                <a:tc>
                  <a:txBody>
                    <a:bodyPr/>
                    <a:lstStyle/>
                    <a:p>
                      <a:pPr latinLnBrk="1"/>
                      <a:r>
                        <a:rPr lang="en-US" altLang="ko-KR" sz="1400" dirty="0" smtClean="0">
                          <a:solidFill>
                            <a:schemeClr val="tx1"/>
                          </a:solidFill>
                        </a:rPr>
                        <a:t>Film</a:t>
                      </a:r>
                      <a:endParaRPr lang="ko-KR" altLang="en-US" sz="1400" dirty="0">
                        <a:solidFill>
                          <a:schemeClr val="tx1"/>
                        </a:solidFill>
                      </a:endParaRPr>
                    </a:p>
                  </a:txBody>
                  <a:tcPr/>
                </a:tc>
                <a:tc>
                  <a:txBody>
                    <a:bodyPr/>
                    <a:lstStyle/>
                    <a:p>
                      <a:pPr latinLnBrk="1"/>
                      <a:r>
                        <a:rPr lang="en-US" altLang="ko-KR" sz="1400" dirty="0" smtClean="0">
                          <a:solidFill>
                            <a:schemeClr val="tx1"/>
                          </a:solidFill>
                        </a:rPr>
                        <a:t>1</a:t>
                      </a:r>
                    </a:p>
                  </a:txBody>
                  <a:tcPr/>
                </a:tc>
                <a:extLst>
                  <a:ext uri="{0D108BD9-81ED-4DB2-BD59-A6C34878D82A}">
                    <a16:rowId xmlns:a16="http://schemas.microsoft.com/office/drawing/2014/main" xmlns="" val="10006"/>
                  </a:ext>
                </a:extLst>
              </a:tr>
              <a:tr h="0">
                <a:tc>
                  <a:txBody>
                    <a:bodyPr/>
                    <a:lstStyle/>
                    <a:p>
                      <a:pPr latinLnBrk="1"/>
                      <a:r>
                        <a:rPr lang="en-US" altLang="ko-KR" sz="1400" dirty="0" smtClean="0">
                          <a:solidFill>
                            <a:schemeClr val="tx1"/>
                          </a:solidFill>
                        </a:rPr>
                        <a:t>Potter</a:t>
                      </a:r>
                      <a:endParaRPr lang="ko-KR" altLang="en-US" sz="1400" dirty="0">
                        <a:solidFill>
                          <a:schemeClr val="tx1"/>
                        </a:solidFill>
                      </a:endParaRPr>
                    </a:p>
                  </a:txBody>
                  <a:tcPr/>
                </a:tc>
                <a:tc>
                  <a:txBody>
                    <a:bodyPr/>
                    <a:lstStyle/>
                    <a:p>
                      <a:pPr latinLnBrk="1"/>
                      <a:r>
                        <a:rPr lang="en-US" altLang="ko-KR" sz="1400" dirty="0" smtClean="0">
                          <a:solidFill>
                            <a:schemeClr val="tx1"/>
                          </a:solidFill>
                        </a:rPr>
                        <a:t>2</a:t>
                      </a:r>
                    </a:p>
                  </a:txBody>
                  <a:tcPr/>
                </a:tc>
                <a:extLst>
                  <a:ext uri="{0D108BD9-81ED-4DB2-BD59-A6C34878D82A}">
                    <a16:rowId xmlns:a16="http://schemas.microsoft.com/office/drawing/2014/main" xmlns="" val="10007"/>
                  </a:ext>
                </a:extLst>
              </a:tr>
            </a:tbl>
          </a:graphicData>
        </a:graphic>
      </p:graphicFrame>
      <p:cxnSp>
        <p:nvCxnSpPr>
          <p:cNvPr id="25" name="직선 화살표 연결선 24"/>
          <p:cNvCxnSpPr/>
          <p:nvPr/>
        </p:nvCxnSpPr>
        <p:spPr>
          <a:xfrm>
            <a:off x="6012160" y="2888940"/>
            <a:ext cx="1152128" cy="108012"/>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7" name="직선 화살표 연결선 26"/>
          <p:cNvCxnSpPr/>
          <p:nvPr/>
        </p:nvCxnSpPr>
        <p:spPr>
          <a:xfrm>
            <a:off x="6012160" y="3248980"/>
            <a:ext cx="1152128" cy="108012"/>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 name="직사각형 27"/>
          <p:cNvSpPr/>
          <p:nvPr/>
        </p:nvSpPr>
        <p:spPr>
          <a:xfrm>
            <a:off x="7140538" y="2864811"/>
            <a:ext cx="1872208" cy="276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29" name="직사각형 28"/>
          <p:cNvSpPr/>
          <p:nvPr/>
        </p:nvSpPr>
        <p:spPr>
          <a:xfrm>
            <a:off x="7139780" y="3152843"/>
            <a:ext cx="1872208" cy="324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30" name="직사각형 29"/>
          <p:cNvSpPr/>
          <p:nvPr/>
        </p:nvSpPr>
        <p:spPr>
          <a:xfrm>
            <a:off x="7164288" y="3501008"/>
            <a:ext cx="1872208"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graphicFrame>
        <p:nvGraphicFramePr>
          <p:cNvPr id="31" name="표 30"/>
          <p:cNvGraphicFramePr>
            <a:graphicFrameLocks noGrp="1"/>
          </p:cNvGraphicFramePr>
          <p:nvPr/>
        </p:nvGraphicFramePr>
        <p:xfrm>
          <a:off x="251520" y="2348880"/>
          <a:ext cx="1728192" cy="13411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0000"/>
                          </a:solidFill>
                        </a:rPr>
                        <a:t>Financial, IMF, Economics, Crisis</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7030A0"/>
                          </a:solidFill>
                        </a:rPr>
                        <a:t>Financial, IMF, Crisis</a:t>
                      </a:r>
                    </a:p>
                  </a:txBody>
                  <a:tcPr/>
                </a:tc>
                <a:extLst>
                  <a:ext uri="{0D108BD9-81ED-4DB2-BD59-A6C34878D82A}">
                    <a16:rowId xmlns:a16="http://schemas.microsoft.com/office/drawing/2014/main" xmlns="" val="10002"/>
                  </a:ext>
                </a:extLst>
              </a:tr>
            </a:tbl>
          </a:graphicData>
        </a:graphic>
      </p:graphicFrame>
      <p:graphicFrame>
        <p:nvGraphicFramePr>
          <p:cNvPr id="35" name="표 34"/>
          <p:cNvGraphicFramePr>
            <a:graphicFrameLocks noGrp="1"/>
          </p:cNvGraphicFramePr>
          <p:nvPr/>
        </p:nvGraphicFramePr>
        <p:xfrm>
          <a:off x="238994" y="4005064"/>
          <a:ext cx="1728192" cy="16459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70C0"/>
                          </a:solidFill>
                        </a:rPr>
                        <a:t>Economics, Harry</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B050"/>
                          </a:solidFill>
                        </a:rPr>
                        <a:t>Financial, Harry, Potter, Film</a:t>
                      </a:r>
                    </a:p>
                  </a:txBody>
                  <a:tcPr/>
                </a:tc>
                <a:extLst>
                  <a:ext uri="{0D108BD9-81ED-4DB2-BD59-A6C34878D82A}">
                    <a16:rowId xmlns:a16="http://schemas.microsoft.com/office/drawing/2014/main" xmlns="" val="10002"/>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C000"/>
                          </a:solidFill>
                        </a:rPr>
                        <a:t>Crisis, Harry, Potter</a:t>
                      </a:r>
                      <a:endParaRPr lang="ko-KR" altLang="en-US" sz="1400" dirty="0" smtClean="0">
                        <a:solidFill>
                          <a:srgbClr val="FFC000"/>
                        </a:solidFill>
                      </a:endParaRPr>
                    </a:p>
                  </a:txBody>
                  <a:tcPr/>
                </a:tc>
                <a:extLst>
                  <a:ext uri="{0D108BD9-81ED-4DB2-BD59-A6C34878D82A}">
                    <a16:rowId xmlns:a16="http://schemas.microsoft.com/office/drawing/2014/main" xmlns="" val="10003"/>
                  </a:ext>
                </a:extLst>
              </a:tr>
            </a:tbl>
          </a:graphicData>
        </a:graphic>
      </p:graphicFrame>
      <p:grpSp>
        <p:nvGrpSpPr>
          <p:cNvPr id="4" name="그룹 38"/>
          <p:cNvGrpSpPr/>
          <p:nvPr/>
        </p:nvGrpSpPr>
        <p:grpSpPr>
          <a:xfrm>
            <a:off x="6156176" y="4149080"/>
            <a:ext cx="784736" cy="1440160"/>
            <a:chOff x="7675696" y="4941168"/>
            <a:chExt cx="784736" cy="1440160"/>
          </a:xfrm>
        </p:grpSpPr>
        <p:sp>
          <p:nvSpPr>
            <p:cNvPr id="40" name="타원 39"/>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Reduce</a:t>
              </a:r>
              <a:endParaRPr lang="ko-KR" altLang="en-US" dirty="0"/>
            </a:p>
          </p:txBody>
        </p:sp>
        <p:sp>
          <p:nvSpPr>
            <p:cNvPr id="41" name="오른쪽 화살표 40"/>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오른쪽 화살표 41"/>
            <p:cNvSpPr/>
            <p:nvPr/>
          </p:nvSpPr>
          <p:spPr>
            <a:xfrm>
              <a:off x="8244408" y="5542284"/>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6"/>
          <p:cNvGrpSpPr/>
          <p:nvPr/>
        </p:nvGrpSpPr>
        <p:grpSpPr>
          <a:xfrm>
            <a:off x="2051720" y="2364817"/>
            <a:ext cx="936104" cy="1512168"/>
            <a:chOff x="5076056" y="4005064"/>
            <a:chExt cx="936104" cy="1512168"/>
          </a:xfrm>
        </p:grpSpPr>
        <p:sp>
          <p:nvSpPr>
            <p:cNvPr id="39" name="타원 38"/>
            <p:cNvSpPr/>
            <p:nvPr/>
          </p:nvSpPr>
          <p:spPr>
            <a:xfrm rot="5400000">
              <a:off x="4752807" y="4605393"/>
              <a:ext cx="1512168" cy="31151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Combine</a:t>
              </a:r>
              <a:endParaRPr lang="ko-KR" altLang="en-US" sz="1600" b="1" dirty="0"/>
            </a:p>
          </p:txBody>
        </p:sp>
        <p:sp>
          <p:nvSpPr>
            <p:cNvPr id="43" name="오른쪽 화살표 42"/>
            <p:cNvSpPr/>
            <p:nvPr/>
          </p:nvSpPr>
          <p:spPr>
            <a:xfrm>
              <a:off x="5076056" y="4678188"/>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오른쪽 화살표 43"/>
            <p:cNvSpPr/>
            <p:nvPr/>
          </p:nvSpPr>
          <p:spPr>
            <a:xfrm>
              <a:off x="5796136" y="465313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 name="그룹 44"/>
          <p:cNvGrpSpPr/>
          <p:nvPr/>
        </p:nvGrpSpPr>
        <p:grpSpPr>
          <a:xfrm>
            <a:off x="2051720" y="4221088"/>
            <a:ext cx="936104" cy="1512168"/>
            <a:chOff x="5076056" y="4005064"/>
            <a:chExt cx="936104" cy="1512168"/>
          </a:xfrm>
        </p:grpSpPr>
        <p:sp>
          <p:nvSpPr>
            <p:cNvPr id="46" name="타원 45"/>
            <p:cNvSpPr/>
            <p:nvPr/>
          </p:nvSpPr>
          <p:spPr>
            <a:xfrm rot="5400000">
              <a:off x="4752807" y="4605393"/>
              <a:ext cx="1512168" cy="31151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Combine</a:t>
              </a:r>
              <a:endParaRPr lang="ko-KR" altLang="en-US" sz="1600" b="1" dirty="0"/>
            </a:p>
          </p:txBody>
        </p:sp>
        <p:sp>
          <p:nvSpPr>
            <p:cNvPr id="47" name="오른쪽 화살표 46"/>
            <p:cNvSpPr/>
            <p:nvPr/>
          </p:nvSpPr>
          <p:spPr>
            <a:xfrm>
              <a:off x="5076056" y="4678188"/>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오른쪽 화살표 47"/>
            <p:cNvSpPr/>
            <p:nvPr/>
          </p:nvSpPr>
          <p:spPr>
            <a:xfrm>
              <a:off x="5796136" y="465313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49" name="표 48"/>
          <p:cNvGraphicFramePr>
            <a:graphicFrameLocks noGrp="1"/>
          </p:cNvGraphicFramePr>
          <p:nvPr>
            <p:extLst>
              <p:ext uri="{D42A27DB-BD31-4B8C-83A1-F6EECF244321}">
                <p14:modId xmlns:p14="http://schemas.microsoft.com/office/powerpoint/2010/main" val="2389841414"/>
              </p:ext>
            </p:extLst>
          </p:nvPr>
        </p:nvGraphicFramePr>
        <p:xfrm>
          <a:off x="3491880" y="3392400"/>
          <a:ext cx="1872208" cy="2281622"/>
        </p:xfrm>
        <a:graphic>
          <a:graphicData uri="http://schemas.openxmlformats.org/drawingml/2006/table">
            <a:tbl>
              <a:tblPr firstRow="1" bandRow="1">
                <a:tableStyleId>{21E4AEA4-8DFA-4A89-87EB-49C32662AFE0}</a:tableStyleId>
              </a:tblPr>
              <a:tblGrid>
                <a:gridCol w="1221005">
                  <a:extLst>
                    <a:ext uri="{9D8B030D-6E8A-4147-A177-3AD203B41FA5}">
                      <a16:colId xmlns:a16="http://schemas.microsoft.com/office/drawing/2014/main" xmlns="" val="20000"/>
                    </a:ext>
                  </a:extLst>
                </a:gridCol>
                <a:gridCol w="651203">
                  <a:extLst>
                    <a:ext uri="{9D8B030D-6E8A-4147-A177-3AD203B41FA5}">
                      <a16:colId xmlns:a16="http://schemas.microsoft.com/office/drawing/2014/main" xmlns="" val="20001"/>
                    </a:ext>
                  </a:extLst>
                </a:gridCol>
              </a:tblGrid>
              <a:tr h="325946">
                <a:tc>
                  <a:txBody>
                    <a:bodyPr/>
                    <a:lstStyle/>
                    <a:p>
                      <a:pPr algn="ctr" latinLnBrk="1"/>
                      <a:r>
                        <a:rPr lang="en-US" altLang="ko-KR" sz="1200" dirty="0" smtClean="0"/>
                        <a:t>Key</a:t>
                      </a:r>
                      <a:endParaRPr lang="ko-KR" altLang="en-US" sz="1200" dirty="0"/>
                    </a:p>
                  </a:txBody>
                  <a:tcPr/>
                </a:tc>
                <a:tc>
                  <a:txBody>
                    <a:bodyPr/>
                    <a:lstStyle/>
                    <a:p>
                      <a:pPr algn="ctr" latinLnBrk="1"/>
                      <a:r>
                        <a:rPr lang="en-US" altLang="ko-KR" sz="1200" dirty="0" smtClean="0"/>
                        <a:t>Value</a:t>
                      </a:r>
                      <a:endParaRPr lang="ko-KR" altLang="en-US" sz="1200" dirty="0"/>
                    </a:p>
                  </a:txBody>
                  <a:tcPr/>
                </a:tc>
                <a:extLst>
                  <a:ext uri="{0D108BD9-81ED-4DB2-BD59-A6C34878D82A}">
                    <a16:rowId xmlns:a16="http://schemas.microsoft.com/office/drawing/2014/main" xmlns="" val="10000"/>
                  </a:ext>
                </a:extLst>
              </a:tr>
              <a:tr h="325946">
                <a:tc>
                  <a:txBody>
                    <a:bodyPr/>
                    <a:lstStyle/>
                    <a:p>
                      <a:pPr latinLnBrk="1"/>
                      <a:r>
                        <a:rPr lang="en-US" altLang="ko-KR" sz="1400" dirty="0" smtClean="0">
                          <a:solidFill>
                            <a:srgbClr val="0070C0"/>
                          </a:solidFill>
                        </a:rPr>
                        <a:t>Economics</a:t>
                      </a:r>
                      <a:endParaRPr lang="ko-KR" altLang="en-US" sz="1400" dirty="0">
                        <a:solidFill>
                          <a:srgbClr val="0070C0"/>
                        </a:solidFill>
                      </a:endParaRPr>
                    </a:p>
                  </a:txBody>
                  <a:tcPr/>
                </a:tc>
                <a:tc>
                  <a:txBody>
                    <a:bodyPr/>
                    <a:lstStyle/>
                    <a:p>
                      <a:r>
                        <a:rPr lang="en-US" altLang="ko-KR" sz="1400" dirty="0" smtClean="0">
                          <a:solidFill>
                            <a:srgbClr val="0070C0"/>
                          </a:solidFill>
                        </a:rPr>
                        <a:t>1</a:t>
                      </a:r>
                    </a:p>
                  </a:txBody>
                  <a:tcPr/>
                </a:tc>
                <a:extLst>
                  <a:ext uri="{0D108BD9-81ED-4DB2-BD59-A6C34878D82A}">
                    <a16:rowId xmlns:a16="http://schemas.microsoft.com/office/drawing/2014/main" xmlns="" val="10001"/>
                  </a:ext>
                </a:extLst>
              </a:tr>
              <a:tr h="325946">
                <a:tc>
                  <a:txBody>
                    <a:bodyPr/>
                    <a:lstStyle/>
                    <a:p>
                      <a:pPr latinLnBrk="1"/>
                      <a:r>
                        <a:rPr lang="en-US" altLang="ko-KR" sz="1400" baseline="0" dirty="0" smtClean="0">
                          <a:solidFill>
                            <a:srgbClr val="0070C0"/>
                          </a:solidFill>
                        </a:rPr>
                        <a:t>Harry</a:t>
                      </a:r>
                      <a:endParaRPr lang="ko-KR" altLang="en-US" sz="1400" baseline="0" dirty="0">
                        <a:solidFill>
                          <a:srgbClr val="0070C0"/>
                        </a:solidFill>
                      </a:endParaRPr>
                    </a:p>
                  </a:txBody>
                  <a:tcPr/>
                </a:tc>
                <a:tc>
                  <a:txBody>
                    <a:bodyPr/>
                    <a:lstStyle/>
                    <a:p>
                      <a:r>
                        <a:rPr lang="en-US" altLang="ko-KR" sz="1400" dirty="0" smtClean="0">
                          <a:solidFill>
                            <a:srgbClr val="0070C0"/>
                          </a:solidFill>
                        </a:rPr>
                        <a:t>3</a:t>
                      </a:r>
                      <a:endParaRPr lang="ko-KR" altLang="en-US" sz="1400" dirty="0">
                        <a:solidFill>
                          <a:srgbClr val="0070C0"/>
                        </a:solidFill>
                      </a:endParaRPr>
                    </a:p>
                  </a:txBody>
                  <a:tcPr/>
                </a:tc>
                <a:extLst>
                  <a:ext uri="{0D108BD9-81ED-4DB2-BD59-A6C34878D82A}">
                    <a16:rowId xmlns:a16="http://schemas.microsoft.com/office/drawing/2014/main" xmlns="" val="10002"/>
                  </a:ext>
                </a:extLst>
              </a:tr>
              <a:tr h="325946">
                <a:tc>
                  <a:txBody>
                    <a:bodyPr/>
                    <a:lstStyle/>
                    <a:p>
                      <a:r>
                        <a:rPr lang="en-US" altLang="ko-KR" sz="1400" dirty="0" smtClean="0">
                          <a:solidFill>
                            <a:srgbClr val="00B050"/>
                          </a:solidFill>
                        </a:rPr>
                        <a:t>Financial</a:t>
                      </a:r>
                      <a:endParaRPr lang="ko-KR" altLang="en-US" sz="1400" dirty="0">
                        <a:solidFill>
                          <a:srgbClr val="00B050"/>
                        </a:solidFill>
                      </a:endParaRPr>
                    </a:p>
                  </a:txBody>
                  <a:tcPr/>
                </a:tc>
                <a:tc>
                  <a:txBody>
                    <a:bodyPr/>
                    <a:lstStyle/>
                    <a:p>
                      <a:r>
                        <a:rPr lang="en-US" altLang="ko-KR" sz="1400" dirty="0" smtClean="0">
                          <a:solidFill>
                            <a:srgbClr val="00B050"/>
                          </a:solidFill>
                        </a:rPr>
                        <a:t>1</a:t>
                      </a:r>
                      <a:endParaRPr lang="ko-KR" altLang="en-US" sz="1400" dirty="0">
                        <a:solidFill>
                          <a:srgbClr val="00B050"/>
                        </a:solidFill>
                      </a:endParaRPr>
                    </a:p>
                  </a:txBody>
                  <a:tcPr/>
                </a:tc>
                <a:extLst>
                  <a:ext uri="{0D108BD9-81ED-4DB2-BD59-A6C34878D82A}">
                    <a16:rowId xmlns:a16="http://schemas.microsoft.com/office/drawing/2014/main" xmlns="" val="10003"/>
                  </a:ext>
                </a:extLst>
              </a:tr>
              <a:tr h="325946">
                <a:tc>
                  <a:txBody>
                    <a:bodyPr/>
                    <a:lstStyle/>
                    <a:p>
                      <a:r>
                        <a:rPr lang="en-US" altLang="ko-KR" sz="1400" dirty="0" smtClean="0">
                          <a:solidFill>
                            <a:srgbClr val="00B050"/>
                          </a:solidFill>
                        </a:rPr>
                        <a:t>Potter</a:t>
                      </a:r>
                      <a:endParaRPr lang="ko-KR" altLang="en-US" sz="1400" dirty="0">
                        <a:solidFill>
                          <a:srgbClr val="00B050"/>
                        </a:solidFill>
                      </a:endParaRPr>
                    </a:p>
                  </a:txBody>
                  <a:tcPr/>
                </a:tc>
                <a:tc>
                  <a:txBody>
                    <a:bodyPr/>
                    <a:lstStyle/>
                    <a:p>
                      <a:r>
                        <a:rPr lang="en-US" altLang="ko-KR" sz="1400" dirty="0" smtClean="0">
                          <a:solidFill>
                            <a:srgbClr val="00B050"/>
                          </a:solidFill>
                        </a:rPr>
                        <a:t>2</a:t>
                      </a:r>
                      <a:endParaRPr lang="ko-KR" altLang="en-US" sz="1400" dirty="0">
                        <a:solidFill>
                          <a:srgbClr val="00B050"/>
                        </a:solidFill>
                      </a:endParaRPr>
                    </a:p>
                  </a:txBody>
                  <a:tcPr/>
                </a:tc>
                <a:extLst>
                  <a:ext uri="{0D108BD9-81ED-4DB2-BD59-A6C34878D82A}">
                    <a16:rowId xmlns:a16="http://schemas.microsoft.com/office/drawing/2014/main" xmlns="" val="10004"/>
                  </a:ext>
                </a:extLst>
              </a:tr>
              <a:tr h="325946">
                <a:tc>
                  <a:txBody>
                    <a:bodyPr/>
                    <a:lstStyle/>
                    <a:p>
                      <a:r>
                        <a:rPr lang="en-US" altLang="ko-KR" sz="1400" dirty="0" smtClean="0">
                          <a:solidFill>
                            <a:srgbClr val="00B050"/>
                          </a:solidFill>
                        </a:rPr>
                        <a:t>Film</a:t>
                      </a:r>
                      <a:endParaRPr lang="ko-KR" altLang="en-US" sz="1400" dirty="0">
                        <a:solidFill>
                          <a:srgbClr val="00B050"/>
                        </a:solidFill>
                      </a:endParaRPr>
                    </a:p>
                  </a:txBody>
                  <a:tcPr/>
                </a:tc>
                <a:tc>
                  <a:txBody>
                    <a:bodyPr/>
                    <a:lstStyle/>
                    <a:p>
                      <a:r>
                        <a:rPr lang="en-US" altLang="ko-KR" sz="1400" dirty="0" smtClean="0">
                          <a:solidFill>
                            <a:srgbClr val="00B050"/>
                          </a:solidFill>
                        </a:rPr>
                        <a:t>1</a:t>
                      </a:r>
                      <a:endParaRPr lang="ko-KR" altLang="en-US" sz="1400" dirty="0">
                        <a:solidFill>
                          <a:srgbClr val="00B050"/>
                        </a:solidFill>
                      </a:endParaRPr>
                    </a:p>
                  </a:txBody>
                  <a:tcPr/>
                </a:tc>
                <a:extLst>
                  <a:ext uri="{0D108BD9-81ED-4DB2-BD59-A6C34878D82A}">
                    <a16:rowId xmlns:a16="http://schemas.microsoft.com/office/drawing/2014/main" xmlns="" val="10005"/>
                  </a:ext>
                </a:extLst>
              </a:tr>
              <a:tr h="325946">
                <a:tc>
                  <a:txBody>
                    <a:bodyPr/>
                    <a:lstStyle/>
                    <a:p>
                      <a:pPr latinLnBrk="1"/>
                      <a:r>
                        <a:rPr lang="en-US" altLang="ko-KR" sz="1400" baseline="0" dirty="0" smtClean="0">
                          <a:solidFill>
                            <a:srgbClr val="FFC000"/>
                          </a:solidFill>
                        </a:rPr>
                        <a:t>Crisis</a:t>
                      </a:r>
                      <a:endParaRPr lang="ko-KR" altLang="en-US" sz="1400" baseline="0" dirty="0">
                        <a:solidFill>
                          <a:srgbClr val="FFC000"/>
                        </a:solidFill>
                      </a:endParaRPr>
                    </a:p>
                  </a:txBody>
                  <a:tcPr/>
                </a:tc>
                <a:tc>
                  <a:txBody>
                    <a:bodyPr/>
                    <a:lstStyle/>
                    <a:p>
                      <a:pPr latinLnBrk="1"/>
                      <a:r>
                        <a:rPr lang="en-US" altLang="ko-KR" sz="1400" dirty="0" smtClean="0">
                          <a:solidFill>
                            <a:srgbClr val="FFC000"/>
                          </a:solidFill>
                        </a:rPr>
                        <a:t>1</a:t>
                      </a:r>
                      <a:endParaRPr lang="ko-KR" altLang="en-US" sz="1400" dirty="0">
                        <a:solidFill>
                          <a:srgbClr val="FFC000"/>
                        </a:solidFill>
                      </a:endParaRPr>
                    </a:p>
                  </a:txBody>
                  <a:tcPr/>
                </a:tc>
                <a:extLst>
                  <a:ext uri="{0D108BD9-81ED-4DB2-BD59-A6C34878D82A}">
                    <a16:rowId xmlns:a16="http://schemas.microsoft.com/office/drawing/2014/main" xmlns="" val="10006"/>
                  </a:ext>
                </a:extLst>
              </a:tr>
            </a:tbl>
          </a:graphicData>
        </a:graphic>
      </p:graphicFrame>
      <p:graphicFrame>
        <p:nvGraphicFramePr>
          <p:cNvPr id="50" name="표 49"/>
          <p:cNvGraphicFramePr>
            <a:graphicFrameLocks noGrp="1"/>
          </p:cNvGraphicFramePr>
          <p:nvPr>
            <p:extLst>
              <p:ext uri="{D42A27DB-BD31-4B8C-83A1-F6EECF244321}">
                <p14:modId xmlns:p14="http://schemas.microsoft.com/office/powerpoint/2010/main" val="2682860158"/>
              </p:ext>
            </p:extLst>
          </p:nvPr>
        </p:nvGraphicFramePr>
        <p:xfrm>
          <a:off x="3491880" y="1700808"/>
          <a:ext cx="1800200" cy="1629730"/>
        </p:xfrm>
        <a:graphic>
          <a:graphicData uri="http://schemas.openxmlformats.org/drawingml/2006/table">
            <a:tbl>
              <a:tblPr firstRow="1" bandRow="1">
                <a:tableStyleId>{21E4AEA4-8DFA-4A89-87EB-49C32662AFE0}</a:tableStyleId>
              </a:tblPr>
              <a:tblGrid>
                <a:gridCol w="1174043">
                  <a:extLst>
                    <a:ext uri="{9D8B030D-6E8A-4147-A177-3AD203B41FA5}">
                      <a16:colId xmlns:a16="http://schemas.microsoft.com/office/drawing/2014/main" xmlns="" val="20000"/>
                    </a:ext>
                  </a:extLst>
                </a:gridCol>
                <a:gridCol w="626157">
                  <a:extLst>
                    <a:ext uri="{9D8B030D-6E8A-4147-A177-3AD203B41FA5}">
                      <a16:colId xmlns:a16="http://schemas.microsoft.com/office/drawing/2014/main" xmlns="" val="20001"/>
                    </a:ext>
                  </a:extLst>
                </a:gridCol>
              </a:tblGrid>
              <a:tr h="325946">
                <a:tc>
                  <a:txBody>
                    <a:bodyPr/>
                    <a:lstStyle/>
                    <a:p>
                      <a:pPr algn="ctr" latinLnBrk="1"/>
                      <a:r>
                        <a:rPr lang="en-US" altLang="ko-KR" sz="1200" dirty="0" smtClean="0"/>
                        <a:t>Key</a:t>
                      </a:r>
                      <a:endParaRPr lang="ko-KR" altLang="en-US" sz="1200" dirty="0"/>
                    </a:p>
                  </a:txBody>
                  <a:tcPr/>
                </a:tc>
                <a:tc>
                  <a:txBody>
                    <a:bodyPr/>
                    <a:lstStyle/>
                    <a:p>
                      <a:pPr algn="ctr" latinLnBrk="1"/>
                      <a:r>
                        <a:rPr lang="en-US" altLang="ko-KR" sz="1200" dirty="0" smtClean="0"/>
                        <a:t>Value</a:t>
                      </a:r>
                      <a:endParaRPr lang="ko-KR" altLang="en-US" sz="1200" dirty="0"/>
                    </a:p>
                  </a:txBody>
                  <a:tcPr/>
                </a:tc>
                <a:extLst>
                  <a:ext uri="{0D108BD9-81ED-4DB2-BD59-A6C34878D82A}">
                    <a16:rowId xmlns:a16="http://schemas.microsoft.com/office/drawing/2014/main" xmlns="" val="10000"/>
                  </a:ext>
                </a:extLst>
              </a:tr>
              <a:tr h="325946">
                <a:tc>
                  <a:txBody>
                    <a:bodyPr/>
                    <a:lstStyle/>
                    <a:p>
                      <a:pPr latinLnBrk="1"/>
                      <a:r>
                        <a:rPr lang="en-US" altLang="ko-KR" sz="1400" dirty="0" smtClean="0">
                          <a:solidFill>
                            <a:srgbClr val="FF0000"/>
                          </a:solidFill>
                        </a:rPr>
                        <a:t>Financial</a:t>
                      </a:r>
                      <a:endParaRPr lang="ko-KR" altLang="en-US" sz="1400" dirty="0">
                        <a:solidFill>
                          <a:srgbClr val="FF0000"/>
                        </a:solidFill>
                      </a:endParaRPr>
                    </a:p>
                  </a:txBody>
                  <a:tcPr/>
                </a:tc>
                <a:tc>
                  <a:txBody>
                    <a:bodyPr/>
                    <a:lstStyle/>
                    <a:p>
                      <a:r>
                        <a:rPr lang="en-US" altLang="ko-KR" sz="1400" dirty="0" smtClean="0">
                          <a:solidFill>
                            <a:srgbClr val="FF0000"/>
                          </a:solidFill>
                        </a:rPr>
                        <a:t>2</a:t>
                      </a:r>
                    </a:p>
                  </a:txBody>
                  <a:tcPr/>
                </a:tc>
                <a:extLst>
                  <a:ext uri="{0D108BD9-81ED-4DB2-BD59-A6C34878D82A}">
                    <a16:rowId xmlns:a16="http://schemas.microsoft.com/office/drawing/2014/main" xmlns="" val="10001"/>
                  </a:ext>
                </a:extLst>
              </a:tr>
              <a:tr h="325946">
                <a:tc>
                  <a:txBody>
                    <a:bodyPr/>
                    <a:lstStyle/>
                    <a:p>
                      <a:pPr latinLnBrk="1"/>
                      <a:r>
                        <a:rPr lang="en-US" altLang="ko-KR" sz="1400" baseline="0" dirty="0" smtClean="0">
                          <a:solidFill>
                            <a:srgbClr val="FF0000"/>
                          </a:solidFill>
                        </a:rPr>
                        <a:t>IMF</a:t>
                      </a:r>
                      <a:endParaRPr lang="ko-KR" altLang="en-US" sz="1400" baseline="0" dirty="0">
                        <a:solidFill>
                          <a:srgbClr val="FF0000"/>
                        </a:solidFill>
                      </a:endParaRPr>
                    </a:p>
                  </a:txBody>
                  <a:tcPr/>
                </a:tc>
                <a:tc>
                  <a:txBody>
                    <a:bodyPr/>
                    <a:lstStyle/>
                    <a:p>
                      <a:r>
                        <a:rPr lang="en-US" altLang="ko-KR" sz="1400" dirty="0" smtClean="0">
                          <a:solidFill>
                            <a:srgbClr val="FF0000"/>
                          </a:solidFill>
                        </a:rPr>
                        <a:t>2</a:t>
                      </a:r>
                      <a:endParaRPr lang="ko-KR" altLang="en-US" sz="1400" dirty="0">
                        <a:solidFill>
                          <a:srgbClr val="FF0000"/>
                        </a:solidFill>
                      </a:endParaRPr>
                    </a:p>
                  </a:txBody>
                  <a:tcPr/>
                </a:tc>
                <a:extLst>
                  <a:ext uri="{0D108BD9-81ED-4DB2-BD59-A6C34878D82A}">
                    <a16:rowId xmlns:a16="http://schemas.microsoft.com/office/drawing/2014/main" xmlns="" val="10002"/>
                  </a:ext>
                </a:extLst>
              </a:tr>
              <a:tr h="325946">
                <a:tc>
                  <a:txBody>
                    <a:bodyPr/>
                    <a:lstStyle/>
                    <a:p>
                      <a:r>
                        <a:rPr lang="en-US" altLang="ko-KR" sz="1400" dirty="0" smtClean="0">
                          <a:solidFill>
                            <a:srgbClr val="FF0000"/>
                          </a:solidFill>
                        </a:rPr>
                        <a:t>Economics</a:t>
                      </a:r>
                      <a:endParaRPr lang="ko-KR" altLang="en-US" sz="1400" dirty="0">
                        <a:solidFill>
                          <a:srgbClr val="FF0000"/>
                        </a:solidFill>
                      </a:endParaRPr>
                    </a:p>
                  </a:txBody>
                  <a:tcPr/>
                </a:tc>
                <a:tc>
                  <a:txBody>
                    <a:bodyPr/>
                    <a:lstStyle/>
                    <a:p>
                      <a:r>
                        <a:rPr lang="en-US" altLang="ko-KR" sz="1400" dirty="0" smtClean="0">
                          <a:solidFill>
                            <a:srgbClr val="FF0000"/>
                          </a:solidFill>
                        </a:rPr>
                        <a:t>1</a:t>
                      </a:r>
                      <a:endParaRPr lang="ko-KR" altLang="en-US" sz="1400" dirty="0">
                        <a:solidFill>
                          <a:srgbClr val="FF0000"/>
                        </a:solidFill>
                      </a:endParaRPr>
                    </a:p>
                  </a:txBody>
                  <a:tcPr/>
                </a:tc>
                <a:extLst>
                  <a:ext uri="{0D108BD9-81ED-4DB2-BD59-A6C34878D82A}">
                    <a16:rowId xmlns:a16="http://schemas.microsoft.com/office/drawing/2014/main" xmlns="" val="10003"/>
                  </a:ext>
                </a:extLst>
              </a:tr>
              <a:tr h="325946">
                <a:tc>
                  <a:txBody>
                    <a:bodyPr/>
                    <a:lstStyle/>
                    <a:p>
                      <a:r>
                        <a:rPr lang="en-US" altLang="ko-KR" sz="1400" dirty="0" smtClean="0">
                          <a:solidFill>
                            <a:srgbClr val="FF0000"/>
                          </a:solidFill>
                        </a:rPr>
                        <a:t>Crisis</a:t>
                      </a:r>
                      <a:endParaRPr lang="ko-KR" altLang="en-US" sz="1400" dirty="0">
                        <a:solidFill>
                          <a:srgbClr val="FF0000"/>
                        </a:solidFill>
                      </a:endParaRPr>
                    </a:p>
                  </a:txBody>
                  <a:tcPr/>
                </a:tc>
                <a:tc>
                  <a:txBody>
                    <a:bodyPr/>
                    <a:lstStyle/>
                    <a:p>
                      <a:r>
                        <a:rPr lang="en-US" altLang="ko-KR" sz="1400" dirty="0" smtClean="0">
                          <a:solidFill>
                            <a:srgbClr val="FF0000"/>
                          </a:solidFill>
                        </a:rPr>
                        <a:t>2</a:t>
                      </a:r>
                      <a:endParaRPr lang="ko-KR" altLang="en-US" sz="1400" dirty="0">
                        <a:solidFill>
                          <a:srgbClr val="FF0000"/>
                        </a:solidFill>
                      </a:endParaRPr>
                    </a:p>
                  </a:txBody>
                  <a:tcPr/>
                </a:tc>
                <a:extLst>
                  <a:ext uri="{0D108BD9-81ED-4DB2-BD59-A6C34878D82A}">
                    <a16:rowId xmlns:a16="http://schemas.microsoft.com/office/drawing/2014/main" xmlns="" val="10004"/>
                  </a:ext>
                </a:extLst>
              </a:tr>
            </a:tbl>
          </a:graphicData>
        </a:graphic>
      </p:graphicFrame>
      <p:graphicFrame>
        <p:nvGraphicFramePr>
          <p:cNvPr id="22" name="표 21"/>
          <p:cNvGraphicFramePr>
            <a:graphicFrameLocks noGrp="1"/>
          </p:cNvGraphicFramePr>
          <p:nvPr>
            <p:extLst>
              <p:ext uri="{D42A27DB-BD31-4B8C-83A1-F6EECF244321}">
                <p14:modId xmlns:p14="http://schemas.microsoft.com/office/powerpoint/2010/main" val="1025975526"/>
              </p:ext>
            </p:extLst>
          </p:nvPr>
        </p:nvGraphicFramePr>
        <p:xfrm>
          <a:off x="3347864" y="2540402"/>
          <a:ext cx="2448272" cy="2607568"/>
        </p:xfrm>
        <a:graphic>
          <a:graphicData uri="http://schemas.openxmlformats.org/drawingml/2006/table">
            <a:tbl>
              <a:tblPr firstRow="1" bandRow="1">
                <a:tableStyleId>{21E4AEA4-8DFA-4A89-87EB-49C32662AFE0}</a:tableStyleId>
              </a:tblPr>
              <a:tblGrid>
                <a:gridCol w="1138731">
                  <a:extLst>
                    <a:ext uri="{9D8B030D-6E8A-4147-A177-3AD203B41FA5}">
                      <a16:colId xmlns:a16="http://schemas.microsoft.com/office/drawing/2014/main" xmlns="" val="20000"/>
                    </a:ext>
                  </a:extLst>
                </a:gridCol>
                <a:gridCol w="1309541">
                  <a:extLst>
                    <a:ext uri="{9D8B030D-6E8A-4147-A177-3AD203B41FA5}">
                      <a16:colId xmlns:a16="http://schemas.microsoft.com/office/drawing/2014/main" xmlns="" val="20001"/>
                    </a:ext>
                  </a:extLst>
                </a:gridCol>
              </a:tblGrid>
              <a:tr h="325946">
                <a:tc>
                  <a:txBody>
                    <a:bodyPr/>
                    <a:lstStyle/>
                    <a:p>
                      <a:pPr algn="ctr" latinLnBrk="1"/>
                      <a:r>
                        <a:rPr lang="en-US" altLang="ko-KR" sz="1200" dirty="0" smtClean="0"/>
                        <a:t>Key</a:t>
                      </a:r>
                      <a:endParaRPr lang="ko-KR" altLang="en-US" sz="1200" dirty="0"/>
                    </a:p>
                  </a:txBody>
                  <a:tcPr/>
                </a:tc>
                <a:tc>
                  <a:txBody>
                    <a:bodyPr/>
                    <a:lstStyle/>
                    <a:p>
                      <a:pPr algn="ctr" latinLnBrk="1"/>
                      <a:r>
                        <a:rPr lang="en-US" altLang="ko-KR" sz="1200" dirty="0" smtClean="0"/>
                        <a:t>Value list</a:t>
                      </a:r>
                      <a:endParaRPr lang="ko-KR" altLang="en-US" sz="1200" dirty="0"/>
                    </a:p>
                  </a:txBody>
                  <a:tcPr/>
                </a:tc>
                <a:extLst>
                  <a:ext uri="{0D108BD9-81ED-4DB2-BD59-A6C34878D82A}">
                    <a16:rowId xmlns:a16="http://schemas.microsoft.com/office/drawing/2014/main" xmlns="" val="10000"/>
                  </a:ext>
                </a:extLst>
              </a:tr>
              <a:tr h="325946">
                <a:tc>
                  <a:txBody>
                    <a:bodyPr/>
                    <a:lstStyle/>
                    <a:p>
                      <a:pPr latinLnBrk="1"/>
                      <a:r>
                        <a:rPr lang="en-US" altLang="ko-KR" sz="1400" dirty="0" smtClean="0">
                          <a:solidFill>
                            <a:schemeClr val="tx1"/>
                          </a:solidFill>
                        </a:rPr>
                        <a:t>Financial</a:t>
                      </a:r>
                      <a:endParaRPr lang="ko-KR" altLang="en-US" sz="1400" dirty="0">
                        <a:solidFill>
                          <a:schemeClr val="tx1"/>
                        </a:solidFill>
                      </a:endParaRPr>
                    </a:p>
                  </a:txBody>
                  <a:tcPr/>
                </a:tc>
                <a:tc>
                  <a:txBody>
                    <a:bodyPr/>
                    <a:lstStyle/>
                    <a:p>
                      <a:r>
                        <a:rPr lang="en-US" altLang="ko-KR" sz="1400" dirty="0" smtClean="0">
                          <a:solidFill>
                            <a:schemeClr val="tx1"/>
                          </a:solidFill>
                        </a:rPr>
                        <a:t>2, 1</a:t>
                      </a:r>
                    </a:p>
                  </a:txBody>
                  <a:tcPr/>
                </a:tc>
                <a:extLst>
                  <a:ext uri="{0D108BD9-81ED-4DB2-BD59-A6C34878D82A}">
                    <a16:rowId xmlns:a16="http://schemas.microsoft.com/office/drawing/2014/main" xmlns="" val="10001"/>
                  </a:ext>
                </a:extLst>
              </a:tr>
              <a:tr h="325946">
                <a:tc>
                  <a:txBody>
                    <a:bodyPr/>
                    <a:lstStyle/>
                    <a:p>
                      <a:pPr latinLnBrk="1"/>
                      <a:r>
                        <a:rPr lang="en-US" altLang="ko-KR" sz="1400" baseline="0" dirty="0" smtClean="0">
                          <a:solidFill>
                            <a:schemeClr val="tx1"/>
                          </a:solidFill>
                        </a:rPr>
                        <a:t>IMF</a:t>
                      </a:r>
                      <a:endParaRPr lang="ko-KR" altLang="en-US" sz="1400" baseline="0" dirty="0">
                        <a:solidFill>
                          <a:schemeClr val="tx1"/>
                        </a:solidFill>
                      </a:endParaRPr>
                    </a:p>
                  </a:txBody>
                  <a:tcPr/>
                </a:tc>
                <a:tc>
                  <a:txBody>
                    <a:bodyPr/>
                    <a:lstStyle/>
                    <a:p>
                      <a:r>
                        <a:rPr lang="en-US" altLang="ko-KR" sz="1400" dirty="0" smtClean="0">
                          <a:solidFill>
                            <a:schemeClr val="tx1"/>
                          </a:solidFill>
                        </a:rPr>
                        <a:t>2</a:t>
                      </a:r>
                      <a:endParaRPr lang="ko-KR" altLang="en-US" sz="1400" dirty="0">
                        <a:solidFill>
                          <a:schemeClr val="tx1"/>
                        </a:solidFill>
                      </a:endParaRPr>
                    </a:p>
                  </a:txBody>
                  <a:tcPr/>
                </a:tc>
                <a:extLst>
                  <a:ext uri="{0D108BD9-81ED-4DB2-BD59-A6C34878D82A}">
                    <a16:rowId xmlns:a16="http://schemas.microsoft.com/office/drawing/2014/main" xmlns="" val="10002"/>
                  </a:ext>
                </a:extLst>
              </a:tr>
              <a:tr h="325946">
                <a:tc>
                  <a:txBody>
                    <a:bodyPr/>
                    <a:lstStyle/>
                    <a:p>
                      <a:r>
                        <a:rPr lang="en-US" altLang="ko-KR" sz="1400" dirty="0" smtClean="0">
                          <a:solidFill>
                            <a:schemeClr val="tx1"/>
                          </a:solidFill>
                        </a:rPr>
                        <a:t>Economics</a:t>
                      </a:r>
                      <a:endParaRPr lang="ko-KR" altLang="en-US" sz="1400" dirty="0">
                        <a:solidFill>
                          <a:schemeClr val="tx1"/>
                        </a:solidFill>
                      </a:endParaRPr>
                    </a:p>
                  </a:txBody>
                  <a:tcPr/>
                </a:tc>
                <a:tc>
                  <a:txBody>
                    <a:bodyPr/>
                    <a:lstStyle/>
                    <a:p>
                      <a:r>
                        <a:rPr lang="en-US" altLang="ko-KR" sz="1400" dirty="0" smtClean="0">
                          <a:solidFill>
                            <a:schemeClr val="tx1"/>
                          </a:solidFill>
                        </a:rPr>
                        <a:t>1, 1</a:t>
                      </a:r>
                      <a:endParaRPr lang="ko-KR" altLang="en-US" sz="1400" dirty="0">
                        <a:solidFill>
                          <a:schemeClr val="tx1"/>
                        </a:solidFill>
                      </a:endParaRPr>
                    </a:p>
                  </a:txBody>
                  <a:tcPr/>
                </a:tc>
                <a:extLst>
                  <a:ext uri="{0D108BD9-81ED-4DB2-BD59-A6C34878D82A}">
                    <a16:rowId xmlns:a16="http://schemas.microsoft.com/office/drawing/2014/main" xmlns="" val="10003"/>
                  </a:ext>
                </a:extLst>
              </a:tr>
              <a:tr h="325946">
                <a:tc>
                  <a:txBody>
                    <a:bodyPr/>
                    <a:lstStyle/>
                    <a:p>
                      <a:r>
                        <a:rPr lang="en-US" altLang="ko-KR" sz="1400" dirty="0" smtClean="0">
                          <a:solidFill>
                            <a:schemeClr val="tx1"/>
                          </a:solidFill>
                        </a:rPr>
                        <a:t>Crisis</a:t>
                      </a:r>
                      <a:endParaRPr lang="ko-KR" altLang="en-US" sz="1400" dirty="0">
                        <a:solidFill>
                          <a:schemeClr val="tx1"/>
                        </a:solidFill>
                      </a:endParaRPr>
                    </a:p>
                  </a:txBody>
                  <a:tcPr/>
                </a:tc>
                <a:tc>
                  <a:txBody>
                    <a:bodyPr/>
                    <a:lstStyle/>
                    <a:p>
                      <a:r>
                        <a:rPr lang="en-US" altLang="ko-KR" sz="1400" dirty="0" smtClean="0">
                          <a:solidFill>
                            <a:schemeClr val="tx1"/>
                          </a:solidFill>
                        </a:rPr>
                        <a:t>2, 1</a:t>
                      </a:r>
                      <a:endParaRPr lang="ko-KR" altLang="en-US" sz="1400" dirty="0">
                        <a:solidFill>
                          <a:schemeClr val="tx1"/>
                        </a:solidFill>
                      </a:endParaRPr>
                    </a:p>
                  </a:txBody>
                  <a:tcPr/>
                </a:tc>
                <a:extLst>
                  <a:ext uri="{0D108BD9-81ED-4DB2-BD59-A6C34878D82A}">
                    <a16:rowId xmlns:a16="http://schemas.microsoft.com/office/drawing/2014/main" xmlns="" val="10004"/>
                  </a:ext>
                </a:extLst>
              </a:tr>
              <a:tr h="325946">
                <a:tc>
                  <a:txBody>
                    <a:bodyPr/>
                    <a:lstStyle/>
                    <a:p>
                      <a:r>
                        <a:rPr lang="en-US" altLang="ko-KR" sz="1400" dirty="0" smtClean="0">
                          <a:solidFill>
                            <a:schemeClr val="tx1"/>
                          </a:solidFill>
                        </a:rPr>
                        <a:t>Harry</a:t>
                      </a:r>
                      <a:endParaRPr lang="ko-KR" altLang="en-US" sz="1400" dirty="0">
                        <a:solidFill>
                          <a:schemeClr val="tx1"/>
                        </a:solidFill>
                      </a:endParaRPr>
                    </a:p>
                  </a:txBody>
                  <a:tcPr/>
                </a:tc>
                <a:tc>
                  <a:txBody>
                    <a:bodyPr/>
                    <a:lstStyle/>
                    <a:p>
                      <a:r>
                        <a:rPr lang="en-US" altLang="ko-KR" sz="1400" dirty="0" smtClean="0">
                          <a:solidFill>
                            <a:schemeClr val="tx1"/>
                          </a:solidFill>
                        </a:rPr>
                        <a:t>3</a:t>
                      </a:r>
                      <a:endParaRPr lang="ko-KR" altLang="en-US" sz="1400" dirty="0">
                        <a:solidFill>
                          <a:schemeClr val="tx1"/>
                        </a:solidFill>
                      </a:endParaRPr>
                    </a:p>
                  </a:txBody>
                  <a:tcPr/>
                </a:tc>
                <a:extLst>
                  <a:ext uri="{0D108BD9-81ED-4DB2-BD59-A6C34878D82A}">
                    <a16:rowId xmlns:a16="http://schemas.microsoft.com/office/drawing/2014/main" xmlns="" val="10005"/>
                  </a:ext>
                </a:extLst>
              </a:tr>
              <a:tr h="325946">
                <a:tc>
                  <a:txBody>
                    <a:bodyPr/>
                    <a:lstStyle/>
                    <a:p>
                      <a:r>
                        <a:rPr lang="en-US" altLang="ko-KR" sz="1400" dirty="0" smtClean="0">
                          <a:solidFill>
                            <a:schemeClr val="tx1"/>
                          </a:solidFill>
                        </a:rPr>
                        <a:t>Film</a:t>
                      </a:r>
                      <a:endParaRPr lang="ko-KR" altLang="en-US" sz="1400" dirty="0">
                        <a:solidFill>
                          <a:schemeClr val="tx1"/>
                        </a:solidFill>
                      </a:endParaRPr>
                    </a:p>
                  </a:txBody>
                  <a:tcPr/>
                </a:tc>
                <a:tc>
                  <a:txBody>
                    <a:bodyPr/>
                    <a:lstStyle/>
                    <a:p>
                      <a:r>
                        <a:rPr lang="en-US" altLang="ko-KR" sz="1400" dirty="0" smtClean="0">
                          <a:solidFill>
                            <a:schemeClr val="tx1"/>
                          </a:solidFill>
                        </a:rPr>
                        <a:t>1</a:t>
                      </a:r>
                      <a:endParaRPr lang="ko-KR" altLang="en-US" sz="1400" dirty="0">
                        <a:solidFill>
                          <a:schemeClr val="tx1"/>
                        </a:solidFill>
                      </a:endParaRPr>
                    </a:p>
                  </a:txBody>
                  <a:tcPr/>
                </a:tc>
                <a:extLst>
                  <a:ext uri="{0D108BD9-81ED-4DB2-BD59-A6C34878D82A}">
                    <a16:rowId xmlns:a16="http://schemas.microsoft.com/office/drawing/2014/main" xmlns="" val="10006"/>
                  </a:ext>
                </a:extLst>
              </a:tr>
              <a:tr h="325946">
                <a:tc>
                  <a:txBody>
                    <a:bodyPr/>
                    <a:lstStyle/>
                    <a:p>
                      <a:pPr latinLnBrk="1"/>
                      <a:r>
                        <a:rPr lang="en-US" altLang="ko-KR" sz="1400" baseline="0" dirty="0" smtClean="0">
                          <a:solidFill>
                            <a:schemeClr val="tx1"/>
                          </a:solidFill>
                        </a:rPr>
                        <a:t>Potter</a:t>
                      </a:r>
                      <a:endParaRPr lang="ko-KR" altLang="en-US" sz="1400" baseline="0" dirty="0">
                        <a:solidFill>
                          <a:schemeClr val="tx1"/>
                        </a:solidFill>
                      </a:endParaRPr>
                    </a:p>
                  </a:txBody>
                  <a:tcPr/>
                </a:tc>
                <a:tc>
                  <a:txBody>
                    <a:bodyPr/>
                    <a:lstStyle/>
                    <a:p>
                      <a:pPr latinLnBrk="1"/>
                      <a:r>
                        <a:rPr lang="en-US" altLang="ko-KR" sz="1400" dirty="0" smtClean="0">
                          <a:solidFill>
                            <a:schemeClr val="tx1"/>
                          </a:solidFill>
                        </a:rPr>
                        <a:t>2</a:t>
                      </a:r>
                      <a:endParaRPr lang="ko-KR" altLang="en-US" sz="1400" dirty="0">
                        <a:solidFill>
                          <a:schemeClr val="tx1"/>
                        </a:solidFill>
                      </a:endParaRPr>
                    </a:p>
                  </a:txBody>
                  <a:tcPr/>
                </a:tc>
                <a:extLst>
                  <a:ext uri="{0D108BD9-81ED-4DB2-BD59-A6C34878D82A}">
                    <a16:rowId xmlns:a16="http://schemas.microsoft.com/office/drawing/2014/main" xmlns="" val="10007"/>
                  </a:ext>
                </a:extLst>
              </a:tr>
            </a:tbl>
          </a:graphicData>
        </a:graphic>
      </p:graphicFrame>
      <p:sp>
        <p:nvSpPr>
          <p:cNvPr id="32" name="TextBox 31"/>
          <p:cNvSpPr txBox="1"/>
          <p:nvPr/>
        </p:nvSpPr>
        <p:spPr>
          <a:xfrm>
            <a:off x="1187624" y="5733257"/>
            <a:ext cx="7200800" cy="648072"/>
          </a:xfrm>
          <a:prstGeom prst="rect">
            <a:avLst/>
          </a:prstGeom>
          <a:noFill/>
        </p:spPr>
        <p:txBody>
          <a:bodyPr wrap="square" rtlCol="0">
            <a:spAutoFit/>
          </a:bodyPr>
          <a:lstStyle/>
          <a:p>
            <a:r>
              <a:rPr lang="en-US" altLang="ko-KR" dirty="0" smtClean="0">
                <a:solidFill>
                  <a:srgbClr val="FF0000"/>
                </a:solidFill>
              </a:rPr>
              <a:t>Before reduce functions are called,</a:t>
            </a:r>
          </a:p>
          <a:p>
            <a:r>
              <a:rPr lang="en-US" altLang="ko-KR" dirty="0" smtClean="0">
                <a:solidFill>
                  <a:srgbClr val="FF0000"/>
                </a:solidFill>
              </a:rPr>
              <a:t>           for each distinct key, the list of its values are generated</a:t>
            </a:r>
            <a:endParaRPr lang="ko-KR" altLang="en-US" dirty="0">
              <a:solidFill>
                <a:srgbClr val="FF0000"/>
              </a:solidFill>
            </a:endParaRPr>
          </a:p>
        </p:txBody>
      </p:sp>
    </p:spTree>
    <p:custDataLst>
      <p:tags r:id="rId1"/>
    </p:custDataLst>
    <p:extLst>
      <p:ext uri="{BB962C8B-B14F-4D97-AF65-F5344CB8AC3E}">
        <p14:creationId xmlns:p14="http://schemas.microsoft.com/office/powerpoint/2010/main" val="36477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0"/>
                                        </p:tgtEl>
                                        <p:attrNameLst>
                                          <p:attrName>ppt_w</p:attrName>
                                        </p:attrNameLst>
                                      </p:cBhvr>
                                      <p:tavLst>
                                        <p:tav tm="0">
                                          <p:val>
                                            <p:strVal val="ppt_w"/>
                                          </p:val>
                                        </p:tav>
                                        <p:tav tm="100000">
                                          <p:val>
                                            <p:fltVal val="0"/>
                                          </p:val>
                                        </p:tav>
                                      </p:tavLst>
                                    </p:anim>
                                    <p:anim calcmode="lin" valueType="num">
                                      <p:cBhvr>
                                        <p:cTn id="7" dur="1000"/>
                                        <p:tgtEl>
                                          <p:spTgt spid="50"/>
                                        </p:tgtEl>
                                        <p:attrNameLst>
                                          <p:attrName>ppt_h</p:attrName>
                                        </p:attrNameLst>
                                      </p:cBhvr>
                                      <p:tavLst>
                                        <p:tav tm="0">
                                          <p:val>
                                            <p:strVal val="ppt_h"/>
                                          </p:val>
                                        </p:tav>
                                        <p:tav tm="100000">
                                          <p:val>
                                            <p:fltVal val="0"/>
                                          </p:val>
                                        </p:tav>
                                      </p:tavLst>
                                    </p:anim>
                                    <p:anim calcmode="lin" valueType="num">
                                      <p:cBhvr>
                                        <p:cTn id="8" dur="1000"/>
                                        <p:tgtEl>
                                          <p:spTgt spid="50"/>
                                        </p:tgtEl>
                                        <p:attrNameLst>
                                          <p:attrName>style.rotation</p:attrName>
                                        </p:attrNameLst>
                                      </p:cBhvr>
                                      <p:tavLst>
                                        <p:tav tm="0">
                                          <p:val>
                                            <p:fltVal val="0"/>
                                          </p:val>
                                        </p:tav>
                                        <p:tav tm="100000">
                                          <p:val>
                                            <p:fltVal val="90"/>
                                          </p:val>
                                        </p:tav>
                                      </p:tavLst>
                                    </p:anim>
                                    <p:animEffect transition="out" filter="fade">
                                      <p:cBhvr>
                                        <p:cTn id="9" dur="1000"/>
                                        <p:tgtEl>
                                          <p:spTgt spid="50"/>
                                        </p:tgtEl>
                                      </p:cBhvr>
                                    </p:animEffect>
                                    <p:set>
                                      <p:cBhvr>
                                        <p:cTn id="10" dur="1" fill="hold">
                                          <p:stCondLst>
                                            <p:cond delay="999"/>
                                          </p:stCondLst>
                                        </p:cTn>
                                        <p:tgtEl>
                                          <p:spTgt spid="50"/>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49"/>
                                        </p:tgtEl>
                                        <p:attrNameLst>
                                          <p:attrName>ppt_w</p:attrName>
                                        </p:attrNameLst>
                                      </p:cBhvr>
                                      <p:tavLst>
                                        <p:tav tm="0">
                                          <p:val>
                                            <p:strVal val="ppt_w"/>
                                          </p:val>
                                        </p:tav>
                                        <p:tav tm="100000">
                                          <p:val>
                                            <p:fltVal val="0"/>
                                          </p:val>
                                        </p:tav>
                                      </p:tavLst>
                                    </p:anim>
                                    <p:anim calcmode="lin" valueType="num">
                                      <p:cBhvr>
                                        <p:cTn id="13" dur="1000"/>
                                        <p:tgtEl>
                                          <p:spTgt spid="49"/>
                                        </p:tgtEl>
                                        <p:attrNameLst>
                                          <p:attrName>ppt_h</p:attrName>
                                        </p:attrNameLst>
                                      </p:cBhvr>
                                      <p:tavLst>
                                        <p:tav tm="0">
                                          <p:val>
                                            <p:strVal val="ppt_h"/>
                                          </p:val>
                                        </p:tav>
                                        <p:tav tm="100000">
                                          <p:val>
                                            <p:fltVal val="0"/>
                                          </p:val>
                                        </p:tav>
                                      </p:tavLst>
                                    </p:anim>
                                    <p:anim calcmode="lin" valueType="num">
                                      <p:cBhvr>
                                        <p:cTn id="14" dur="1000"/>
                                        <p:tgtEl>
                                          <p:spTgt spid="49"/>
                                        </p:tgtEl>
                                        <p:attrNameLst>
                                          <p:attrName>style.rotation</p:attrName>
                                        </p:attrNameLst>
                                      </p:cBhvr>
                                      <p:tavLst>
                                        <p:tav tm="0">
                                          <p:val>
                                            <p:fltVal val="0"/>
                                          </p:val>
                                        </p:tav>
                                        <p:tav tm="100000">
                                          <p:val>
                                            <p:fltVal val="90"/>
                                          </p:val>
                                        </p:tav>
                                      </p:tavLst>
                                    </p:anim>
                                    <p:animEffect transition="out" filter="fade">
                                      <p:cBhvr>
                                        <p:cTn id="15" dur="1000"/>
                                        <p:tgtEl>
                                          <p:spTgt spid="49"/>
                                        </p:tgtEl>
                                      </p:cBhvr>
                                    </p:animEffect>
                                    <p:set>
                                      <p:cBhvr>
                                        <p:cTn id="16" dur="1" fill="hold">
                                          <p:stCondLst>
                                            <p:cond delay="999"/>
                                          </p:stCondLst>
                                        </p:cTn>
                                        <p:tgtEl>
                                          <p:spTgt spid="49"/>
                                        </p:tgtEl>
                                        <p:attrNameLst>
                                          <p:attrName>style.visibility</p:attrName>
                                        </p:attrNameLst>
                                      </p:cBhvr>
                                      <p:to>
                                        <p:strVal val="hidden"/>
                                      </p:to>
                                    </p:se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linds(horizontal)">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par>
                                <p:cTn id="29" presetID="9"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22" presetClass="entr" presetSubtype="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
                            </p:stCondLst>
                            <p:childTnLst>
                              <p:par>
                                <p:cTn id="39" presetID="9" presetClass="exit" presetSubtype="0" fill="hold" grpId="0" nodeType="afterEffect">
                                  <p:stCondLst>
                                    <p:cond delay="0"/>
                                  </p:stCondLst>
                                  <p:childTnLst>
                                    <p:animEffect transition="out" filter="dissolve">
                                      <p:cBhvr>
                                        <p:cTn id="40" dur="500"/>
                                        <p:tgtEl>
                                          <p:spTgt spid="28"/>
                                        </p:tgtEl>
                                      </p:cBhvr>
                                    </p:animEffect>
                                    <p:set>
                                      <p:cBhvr>
                                        <p:cTn id="41" dur="1" fill="hold">
                                          <p:stCondLst>
                                            <p:cond delay="499"/>
                                          </p:stCondLst>
                                        </p:cTn>
                                        <p:tgtEl>
                                          <p:spTgt spid="28"/>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5"/>
                                        </p:tgtEl>
                                        <p:attrNameLst>
                                          <p:attrName>style.visibility</p:attrName>
                                        </p:attrNameLst>
                                      </p:cBhvr>
                                      <p:to>
                                        <p:strVal val="hidden"/>
                                      </p:to>
                                    </p:set>
                                  </p:childTnLst>
                                </p:cTn>
                              </p:par>
                              <p:par>
                                <p:cTn id="44" presetID="22" presetClass="entr" presetSubtype="8"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par>
                          <p:cTn id="47" fill="hold">
                            <p:stCondLst>
                              <p:cond delay="1000"/>
                            </p:stCondLst>
                            <p:childTnLst>
                              <p:par>
                                <p:cTn id="48" presetID="9" presetClass="exit" presetSubtype="0" fill="hold" grpId="0" nodeType="afterEffect">
                                  <p:stCondLst>
                                    <p:cond delay="0"/>
                                  </p:stCondLst>
                                  <p:childTnLst>
                                    <p:animEffect transition="out" filter="dissolve">
                                      <p:cBhvr>
                                        <p:cTn id="49" dur="500"/>
                                        <p:tgtEl>
                                          <p:spTgt spid="29"/>
                                        </p:tgtEl>
                                      </p:cBhvr>
                                    </p:animEffect>
                                    <p:set>
                                      <p:cBhvr>
                                        <p:cTn id="50" dur="1" fill="hold">
                                          <p:stCondLst>
                                            <p:cond delay="499"/>
                                          </p:stCondLst>
                                        </p:cTn>
                                        <p:tgtEl>
                                          <p:spTgt spid="2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childTnLst>
                          </p:cTn>
                        </p:par>
                        <p:par>
                          <p:cTn id="53" fill="hold">
                            <p:stCondLst>
                              <p:cond delay="1500"/>
                            </p:stCondLst>
                            <p:childTnLst>
                              <p:par>
                                <p:cTn id="54" presetID="9" presetClass="exit" presetSubtype="0" fill="hold" grpId="0" nodeType="afterEffect">
                                  <p:stCondLst>
                                    <p:cond delay="0"/>
                                  </p:stCondLst>
                                  <p:childTnLst>
                                    <p:animEffect transition="out" filter="dissolve">
                                      <p:cBhvr>
                                        <p:cTn id="55" dur="500"/>
                                        <p:tgtEl>
                                          <p:spTgt spid="30"/>
                                        </p:tgtEl>
                                      </p:cBhvr>
                                    </p:animEffect>
                                    <p:set>
                                      <p:cBhvr>
                                        <p:cTn id="5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14375" y="2928938"/>
            <a:ext cx="7772400" cy="1362075"/>
          </a:xfrm>
        </p:spPr>
        <p:txBody>
          <a:bodyPr/>
          <a:lstStyle/>
          <a:p>
            <a:pPr algn="ctr">
              <a:defRPr/>
            </a:pPr>
            <a:r>
              <a:rPr lang="en-US" altLang="ko-KR" dirty="0" smtClean="0"/>
              <a:t>Map/Reduce EXAMPLE #2 (Building an Inverted Index)</a:t>
            </a:r>
            <a:endParaRPr lang="ko-KR"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62" name="Rectangle 2"/>
          <p:cNvSpPr>
            <a:spLocks noGrp="1" noChangeArrowheads="1"/>
          </p:cNvSpPr>
          <p:nvPr>
            <p:ph type="title"/>
          </p:nvPr>
        </p:nvSpPr>
        <p:spPr/>
        <p:txBody>
          <a:bodyPr/>
          <a:lstStyle/>
          <a:p>
            <a:r>
              <a:rPr lang="en-US" altLang="ko-KR" dirty="0" smtClean="0"/>
              <a:t>An Example of Building an Inverted </a:t>
            </a:r>
            <a:r>
              <a:rPr lang="en-US" altLang="ko-KR" dirty="0"/>
              <a:t>Index</a:t>
            </a:r>
          </a:p>
        </p:txBody>
      </p:sp>
      <p:sp>
        <p:nvSpPr>
          <p:cNvPr id="2140163" name="Rectangle 3"/>
          <p:cNvSpPr>
            <a:spLocks noGrp="1" noChangeArrowheads="1"/>
          </p:cNvSpPr>
          <p:nvPr>
            <p:ph type="body" idx="1"/>
          </p:nvPr>
        </p:nvSpPr>
        <p:spPr/>
        <p:txBody>
          <a:bodyPr/>
          <a:lstStyle/>
          <a:p>
            <a:endParaRPr lang="en-US" altLang="ko-KR" dirty="0"/>
          </a:p>
          <a:p>
            <a:pPr lvl="1">
              <a:buFont typeface="Wingdings" pitchFamily="2" charset="2"/>
              <a:buNone/>
            </a:pPr>
            <a:r>
              <a:rPr lang="en-US" altLang="ko-KR" dirty="0"/>
              <a:t/>
            </a:r>
            <a:br>
              <a:rPr lang="en-US" altLang="ko-KR" dirty="0"/>
            </a:br>
            <a:endParaRPr lang="en-US" altLang="ko-KR" dirty="0"/>
          </a:p>
        </p:txBody>
      </p:sp>
      <p:sp>
        <p:nvSpPr>
          <p:cNvPr id="2140164" name="Text Box 4"/>
          <p:cNvSpPr txBox="1">
            <a:spLocks noChangeArrowheads="1"/>
          </p:cNvSpPr>
          <p:nvPr/>
        </p:nvSpPr>
        <p:spPr bwMode="auto">
          <a:xfrm>
            <a:off x="1115616" y="2235636"/>
            <a:ext cx="6767513" cy="3785652"/>
          </a:xfrm>
          <a:prstGeom prst="rect">
            <a:avLst/>
          </a:prstGeom>
          <a:noFill/>
          <a:ln w="9525">
            <a:solidFill>
              <a:schemeClr val="hlink"/>
            </a:solidFill>
            <a:miter lim="800000"/>
            <a:headEnd/>
            <a:tailEnd/>
          </a:ln>
          <a:effectLst/>
        </p:spPr>
        <p:txBody>
          <a:bodyPr>
            <a:spAutoFit/>
          </a:bodyPr>
          <a:lstStyle/>
          <a:p>
            <a:pPr lvl="1" eaLnBrk="1" latinLnBrk="1" hangingPunct="1">
              <a:spcAft>
                <a:spcPct val="0"/>
              </a:spcAft>
            </a:pPr>
            <a:r>
              <a:rPr kumimoji="1" lang="en-US" altLang="ko-KR" sz="1600" dirty="0">
                <a:solidFill>
                  <a:schemeClr val="tx1"/>
                </a:solidFill>
                <a:latin typeface="Tahoma" pitchFamily="34" charset="0"/>
                <a:ea typeface="Tahoma" pitchFamily="34" charset="0"/>
                <a:cs typeface="Tahoma" pitchFamily="34" charset="0"/>
              </a:rPr>
              <a:t>Doc1</a:t>
            </a:r>
            <a:r>
              <a:rPr kumimoji="1" lang="en-US" altLang="ko-KR" sz="1600" dirty="0" smtClean="0">
                <a:solidFill>
                  <a:schemeClr val="tx1"/>
                </a:solidFill>
                <a:latin typeface="Tahoma" pitchFamily="34" charset="0"/>
                <a:ea typeface="Tahoma" pitchFamily="34" charset="0"/>
                <a:cs typeface="Tahoma" pitchFamily="34" charset="0"/>
              </a:rPr>
              <a:t>: </a:t>
            </a:r>
            <a:r>
              <a:rPr lang="en-US" altLang="ko-KR" sz="1600" dirty="0" smtClean="0">
                <a:latin typeface="Tahoma" pitchFamily="34" charset="0"/>
                <a:ea typeface="Tahoma" pitchFamily="34" charset="0"/>
                <a:cs typeface="Tahoma" pitchFamily="34" charset="0"/>
              </a:rPr>
              <a:t>IMF, Financial Economics </a:t>
            </a:r>
            <a:r>
              <a:rPr lang="en-US" altLang="ko-KR" sz="1600" dirty="0">
                <a:latin typeface="Tahoma" pitchFamily="34" charset="0"/>
                <a:ea typeface="Tahoma" pitchFamily="34" charset="0"/>
                <a:cs typeface="Tahoma" pitchFamily="34" charset="0"/>
              </a:rPr>
              <a:t>Crisis</a:t>
            </a:r>
          </a:p>
          <a:p>
            <a:pPr lvl="1" eaLnBrk="1" latinLnBrk="1" hangingPunct="1">
              <a:spcAft>
                <a:spcPct val="0"/>
              </a:spcAft>
            </a:pPr>
            <a:r>
              <a:rPr kumimoji="1" lang="en-US" altLang="ko-KR" sz="1600" dirty="0" smtClean="0">
                <a:solidFill>
                  <a:schemeClr val="tx1"/>
                </a:solidFill>
                <a:latin typeface="Tahoma" pitchFamily="34" charset="0"/>
                <a:ea typeface="Tahoma" pitchFamily="34" charset="0"/>
                <a:cs typeface="Tahoma" pitchFamily="34" charset="0"/>
              </a:rPr>
              <a:t>Doc2: IMF, Financial Crisis</a:t>
            </a:r>
          </a:p>
          <a:p>
            <a:pPr lvl="1" eaLnBrk="1" latinLnBrk="1" hangingPunct="1">
              <a:spcAft>
                <a:spcPct val="0"/>
              </a:spcAft>
            </a:pPr>
            <a:r>
              <a:rPr lang="en-US" altLang="ko-KR" sz="1600" dirty="0" smtClean="0">
                <a:latin typeface="Tahoma" pitchFamily="34" charset="0"/>
                <a:ea typeface="Tahoma" pitchFamily="34" charset="0"/>
                <a:cs typeface="Tahoma" pitchFamily="34" charset="0"/>
              </a:rPr>
              <a:t>Doc3: Harry Economics</a:t>
            </a:r>
            <a:br>
              <a:rPr lang="en-US" altLang="ko-KR" sz="1600" dirty="0" smtClean="0">
                <a:latin typeface="Tahoma" pitchFamily="34" charset="0"/>
                <a:ea typeface="Tahoma" pitchFamily="34" charset="0"/>
                <a:cs typeface="Tahoma" pitchFamily="34" charset="0"/>
              </a:rPr>
            </a:br>
            <a:r>
              <a:rPr lang="en-US" altLang="ko-KR" sz="1600" dirty="0" smtClean="0">
                <a:latin typeface="Tahoma" pitchFamily="34" charset="0"/>
                <a:ea typeface="Tahoma" pitchFamily="34" charset="0"/>
                <a:cs typeface="Tahoma" pitchFamily="34" charset="0"/>
              </a:rPr>
              <a:t>Doc4: Financial Harry Potter Film</a:t>
            </a:r>
            <a:br>
              <a:rPr lang="en-US" altLang="ko-KR" sz="1600" dirty="0" smtClean="0">
                <a:latin typeface="Tahoma" pitchFamily="34" charset="0"/>
                <a:ea typeface="Tahoma" pitchFamily="34" charset="0"/>
                <a:cs typeface="Tahoma" pitchFamily="34" charset="0"/>
              </a:rPr>
            </a:br>
            <a:r>
              <a:rPr lang="en-US" altLang="ko-KR" sz="1600" dirty="0" smtClean="0">
                <a:latin typeface="Tahoma" pitchFamily="34" charset="0"/>
                <a:ea typeface="Tahoma" pitchFamily="34" charset="0"/>
                <a:cs typeface="Tahoma" pitchFamily="34" charset="0"/>
              </a:rPr>
              <a:t>Doc5: Harry Potter Crisis</a:t>
            </a:r>
          </a:p>
          <a:p>
            <a:pPr lvl="1" eaLnBrk="1" latinLnBrk="1" hangingPunct="1">
              <a:spcAft>
                <a:spcPct val="0"/>
              </a:spcAft>
            </a:pPr>
            <a:r>
              <a:rPr kumimoji="1" lang="en-US" altLang="ko-KR" sz="1600" dirty="0">
                <a:solidFill>
                  <a:schemeClr val="tx1"/>
                </a:solidFill>
                <a:latin typeface="Tahoma" pitchFamily="34" charset="0"/>
                <a:ea typeface="Tahoma" pitchFamily="34" charset="0"/>
                <a:cs typeface="Tahoma" pitchFamily="34" charset="0"/>
              </a:rPr>
              <a:t/>
            </a:r>
            <a:br>
              <a:rPr kumimoji="1" lang="en-US" altLang="ko-KR" sz="1600" dirty="0">
                <a:solidFill>
                  <a:schemeClr val="tx1"/>
                </a:solidFill>
                <a:latin typeface="Tahoma" pitchFamily="34" charset="0"/>
                <a:ea typeface="Tahoma" pitchFamily="34" charset="0"/>
                <a:cs typeface="Tahoma" pitchFamily="34" charset="0"/>
              </a:rPr>
            </a:br>
            <a:r>
              <a:rPr kumimoji="1" lang="en-US" altLang="ko-KR" sz="1600" dirty="0" smtClean="0">
                <a:solidFill>
                  <a:schemeClr val="tx1"/>
                </a:solidFill>
                <a:latin typeface="Tahoma" pitchFamily="34" charset="0"/>
                <a:ea typeface="Tahoma" pitchFamily="34" charset="0"/>
                <a:cs typeface="Tahoma" pitchFamily="34" charset="0"/>
              </a:rPr>
              <a:t>The following is the inverted index</a:t>
            </a:r>
            <a:r>
              <a:rPr lang="en-US" altLang="ko-KR" sz="1600" dirty="0" smtClean="0">
                <a:latin typeface="Tahoma" pitchFamily="34" charset="0"/>
                <a:ea typeface="Tahoma" pitchFamily="34" charset="0"/>
                <a:cs typeface="Tahoma" pitchFamily="34" charset="0"/>
              </a:rPr>
              <a:t> of the above data</a:t>
            </a:r>
            <a:endParaRPr kumimoji="1" lang="en-US" altLang="ko-KR" sz="1600" dirty="0" smtClean="0">
              <a:solidFill>
                <a:schemeClr val="tx1"/>
              </a:solidFill>
              <a:latin typeface="Tahoma" pitchFamily="34" charset="0"/>
              <a:ea typeface="Tahoma" pitchFamily="34" charset="0"/>
              <a:cs typeface="Tahoma" pitchFamily="34" charset="0"/>
            </a:endParaRPr>
          </a:p>
          <a:p>
            <a:pPr lvl="1" eaLnBrk="1" latinLnBrk="1" hangingPunct="1">
              <a:spcAft>
                <a:spcPct val="0"/>
              </a:spcAft>
            </a:pPr>
            <a:r>
              <a:rPr kumimoji="1" lang="en-US" altLang="ko-KR" sz="1600" dirty="0">
                <a:solidFill>
                  <a:schemeClr val="tx1"/>
                </a:solidFill>
                <a:latin typeface="Tahoma" pitchFamily="34" charset="0"/>
                <a:ea typeface="Tahoma" pitchFamily="34" charset="0"/>
                <a:cs typeface="Tahoma" pitchFamily="34" charset="0"/>
              </a:rPr>
              <a:t/>
            </a:r>
            <a:br>
              <a:rPr kumimoji="1" lang="en-US" altLang="ko-KR" sz="1600" dirty="0">
                <a:solidFill>
                  <a:schemeClr val="tx1"/>
                </a:solidFill>
                <a:latin typeface="Tahoma" pitchFamily="34" charset="0"/>
                <a:ea typeface="Tahoma" pitchFamily="34" charset="0"/>
                <a:cs typeface="Tahoma" pitchFamily="34" charset="0"/>
              </a:rPr>
            </a:br>
            <a:r>
              <a:rPr kumimoji="1" lang="en-US" altLang="ko-KR" sz="1600" dirty="0">
                <a:solidFill>
                  <a:schemeClr val="tx1"/>
                </a:solidFill>
                <a:latin typeface="Tahoma" pitchFamily="34" charset="0"/>
                <a:ea typeface="Tahoma" pitchFamily="34" charset="0"/>
                <a:cs typeface="Tahoma" pitchFamily="34" charset="0"/>
              </a:rPr>
              <a:t>    </a:t>
            </a:r>
            <a:r>
              <a:rPr kumimoji="1" lang="en-US" altLang="ko-KR" sz="1600" dirty="0" smtClean="0">
                <a:solidFill>
                  <a:schemeClr val="tx1"/>
                </a:solidFill>
                <a:latin typeface="Tahoma" pitchFamily="34" charset="0"/>
                <a:ea typeface="Tahoma" pitchFamily="34" charset="0"/>
                <a:cs typeface="Tahoma" pitchFamily="34" charset="0"/>
              </a:rPr>
              <a:t>IMF -&gt; Doc1:1, Doc2:1</a:t>
            </a:r>
            <a:r>
              <a:rPr kumimoji="1" lang="en-US" altLang="ko-KR" sz="1600" dirty="0">
                <a:solidFill>
                  <a:schemeClr val="tx1"/>
                </a:solidFill>
                <a:latin typeface="Tahoma" pitchFamily="34" charset="0"/>
                <a:ea typeface="Tahoma" pitchFamily="34" charset="0"/>
                <a:cs typeface="Tahoma" pitchFamily="34" charset="0"/>
              </a:rPr>
              <a:t/>
            </a:r>
            <a:br>
              <a:rPr kumimoji="1" lang="en-US" altLang="ko-KR" sz="1600" dirty="0">
                <a:solidFill>
                  <a:schemeClr val="tx1"/>
                </a:solidFill>
                <a:latin typeface="Tahoma" pitchFamily="34" charset="0"/>
                <a:ea typeface="Tahoma" pitchFamily="34" charset="0"/>
                <a:cs typeface="Tahoma" pitchFamily="34" charset="0"/>
              </a:rPr>
            </a:br>
            <a:r>
              <a:rPr kumimoji="1" lang="en-US" altLang="ko-KR" sz="1600" dirty="0">
                <a:solidFill>
                  <a:schemeClr val="tx1"/>
                </a:solidFill>
                <a:latin typeface="Tahoma" pitchFamily="34" charset="0"/>
                <a:ea typeface="Tahoma" pitchFamily="34" charset="0"/>
                <a:cs typeface="Tahoma" pitchFamily="34" charset="0"/>
              </a:rPr>
              <a:t>    </a:t>
            </a:r>
            <a:r>
              <a:rPr kumimoji="1" lang="en-US" altLang="ko-KR" sz="1600" dirty="0" smtClean="0">
                <a:solidFill>
                  <a:schemeClr val="tx1"/>
                </a:solidFill>
                <a:latin typeface="Tahoma" pitchFamily="34" charset="0"/>
                <a:ea typeface="Tahoma" pitchFamily="34" charset="0"/>
                <a:cs typeface="Tahoma" pitchFamily="34" charset="0"/>
              </a:rPr>
              <a:t>Financial </a:t>
            </a:r>
            <a:r>
              <a:rPr kumimoji="1" lang="en-US" altLang="ko-KR" sz="1600" dirty="0">
                <a:solidFill>
                  <a:schemeClr val="tx1"/>
                </a:solidFill>
                <a:latin typeface="Tahoma" pitchFamily="34" charset="0"/>
                <a:ea typeface="Tahoma" pitchFamily="34" charset="0"/>
                <a:cs typeface="Tahoma" pitchFamily="34" charset="0"/>
              </a:rPr>
              <a:t>-&gt; </a:t>
            </a:r>
            <a:r>
              <a:rPr kumimoji="1" lang="en-US" altLang="ko-KR" sz="1600" dirty="0" smtClean="0">
                <a:solidFill>
                  <a:schemeClr val="tx1"/>
                </a:solidFill>
                <a:latin typeface="Tahoma" pitchFamily="34" charset="0"/>
                <a:ea typeface="Tahoma" pitchFamily="34" charset="0"/>
                <a:cs typeface="Tahoma" pitchFamily="34" charset="0"/>
              </a:rPr>
              <a:t>Doc1:6, Doc2:6, Doc4:1</a:t>
            </a:r>
            <a:br>
              <a:rPr kumimoji="1" lang="en-US" altLang="ko-KR" sz="1600" dirty="0" smtClean="0">
                <a:solidFill>
                  <a:schemeClr val="tx1"/>
                </a:solidFill>
                <a:latin typeface="Tahoma" pitchFamily="34" charset="0"/>
                <a:ea typeface="Tahoma" pitchFamily="34" charset="0"/>
                <a:cs typeface="Tahoma" pitchFamily="34" charset="0"/>
              </a:rPr>
            </a:br>
            <a:r>
              <a:rPr kumimoji="1" lang="en-US" altLang="ko-KR" sz="1600" dirty="0" smtClean="0">
                <a:solidFill>
                  <a:schemeClr val="tx1"/>
                </a:solidFill>
                <a:latin typeface="Tahoma" pitchFamily="34" charset="0"/>
                <a:ea typeface="Tahoma" pitchFamily="34" charset="0"/>
                <a:cs typeface="Tahoma" pitchFamily="34" charset="0"/>
              </a:rPr>
              <a:t>    Economics -&gt; Doc1:16, Doc3:7</a:t>
            </a:r>
          </a:p>
          <a:p>
            <a:pPr lvl="1" eaLnBrk="1" latinLnBrk="1" hangingPunct="1">
              <a:spcAft>
                <a:spcPct val="0"/>
              </a:spcAft>
            </a:pPr>
            <a:r>
              <a:rPr lang="en-US" altLang="ko-KR" sz="1600" dirty="0">
                <a:latin typeface="Tahoma" pitchFamily="34" charset="0"/>
                <a:ea typeface="Tahoma" pitchFamily="34" charset="0"/>
                <a:cs typeface="Tahoma" pitchFamily="34" charset="0"/>
              </a:rPr>
              <a:t> </a:t>
            </a:r>
            <a:r>
              <a:rPr lang="en-US" altLang="ko-KR" sz="1600" dirty="0" smtClean="0">
                <a:latin typeface="Tahoma" pitchFamily="34" charset="0"/>
                <a:ea typeface="Tahoma" pitchFamily="34" charset="0"/>
                <a:cs typeface="Tahoma" pitchFamily="34" charset="0"/>
              </a:rPr>
              <a:t>   Crisis -&gt; Doc1:26, Doc2:16, Doc5:14</a:t>
            </a:r>
            <a:br>
              <a:rPr lang="en-US" altLang="ko-KR" sz="1600" dirty="0" smtClean="0">
                <a:latin typeface="Tahoma" pitchFamily="34" charset="0"/>
                <a:ea typeface="Tahoma" pitchFamily="34" charset="0"/>
                <a:cs typeface="Tahoma" pitchFamily="34" charset="0"/>
              </a:rPr>
            </a:br>
            <a:r>
              <a:rPr lang="en-US" altLang="ko-KR" sz="1600" dirty="0" smtClean="0">
                <a:latin typeface="Tahoma" pitchFamily="34" charset="0"/>
                <a:ea typeface="Tahoma" pitchFamily="34" charset="0"/>
                <a:cs typeface="Tahoma" pitchFamily="34" charset="0"/>
              </a:rPr>
              <a:t>    Harry -&gt; Doc3:1, Doc4:11, Doc5:1</a:t>
            </a:r>
            <a:br>
              <a:rPr lang="en-US" altLang="ko-KR" sz="1600" dirty="0" smtClean="0">
                <a:latin typeface="Tahoma" pitchFamily="34" charset="0"/>
                <a:ea typeface="Tahoma" pitchFamily="34" charset="0"/>
                <a:cs typeface="Tahoma" pitchFamily="34" charset="0"/>
              </a:rPr>
            </a:br>
            <a:r>
              <a:rPr lang="en-US" altLang="ko-KR" sz="1600" dirty="0" smtClean="0">
                <a:latin typeface="Tahoma" pitchFamily="34" charset="0"/>
                <a:ea typeface="Tahoma" pitchFamily="34" charset="0"/>
                <a:cs typeface="Tahoma" pitchFamily="34" charset="0"/>
              </a:rPr>
              <a:t>    Potter -&gt; Doc4:17, Doc5:7</a:t>
            </a:r>
            <a:br>
              <a:rPr lang="en-US" altLang="ko-KR" sz="1600" dirty="0" smtClean="0">
                <a:latin typeface="Tahoma" pitchFamily="34" charset="0"/>
                <a:ea typeface="Tahoma" pitchFamily="34" charset="0"/>
                <a:cs typeface="Tahoma" pitchFamily="34" charset="0"/>
              </a:rPr>
            </a:br>
            <a:r>
              <a:rPr lang="en-US" altLang="ko-KR" sz="1600" dirty="0" smtClean="0">
                <a:latin typeface="Tahoma" pitchFamily="34" charset="0"/>
                <a:ea typeface="Tahoma" pitchFamily="34" charset="0"/>
                <a:cs typeface="Tahoma" pitchFamily="34" charset="0"/>
              </a:rPr>
              <a:t>    Film -&gt; Doc4:24</a:t>
            </a:r>
            <a:endParaRPr kumimoji="1" lang="en-US" altLang="ko-KR" sz="1600"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47081187"/>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62" name="Rectangle 2"/>
          <p:cNvSpPr>
            <a:spLocks noGrp="1" noChangeArrowheads="1"/>
          </p:cNvSpPr>
          <p:nvPr>
            <p:ph type="title"/>
          </p:nvPr>
        </p:nvSpPr>
        <p:spPr/>
        <p:txBody>
          <a:bodyPr/>
          <a:lstStyle/>
          <a:p>
            <a:r>
              <a:rPr lang="en-US" altLang="ko-KR" dirty="0" smtClean="0"/>
              <a:t>An Example of Building an Inverted </a:t>
            </a:r>
            <a:r>
              <a:rPr lang="en-US" altLang="ko-KR" dirty="0"/>
              <a:t>Index</a:t>
            </a:r>
          </a:p>
        </p:txBody>
      </p:sp>
      <p:graphicFrame>
        <p:nvGraphicFramePr>
          <p:cNvPr id="94" name="표 93"/>
          <p:cNvGraphicFramePr>
            <a:graphicFrameLocks noGrp="1"/>
          </p:cNvGraphicFramePr>
          <p:nvPr>
            <p:extLst>
              <p:ext uri="{D42A27DB-BD31-4B8C-83A1-F6EECF244321}">
                <p14:modId xmlns:p14="http://schemas.microsoft.com/office/powerpoint/2010/main" val="3728546523"/>
              </p:ext>
            </p:extLst>
          </p:nvPr>
        </p:nvGraphicFramePr>
        <p:xfrm>
          <a:off x="624086" y="2143120"/>
          <a:ext cx="1728192" cy="13411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0000"/>
                          </a:solidFill>
                        </a:rPr>
                        <a:t>Financial, IMF, Economics, Crisis</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7030A0"/>
                          </a:solidFill>
                        </a:rPr>
                        <a:t>Financial, IMF, Crisis</a:t>
                      </a:r>
                    </a:p>
                  </a:txBody>
                  <a:tcPr/>
                </a:tc>
                <a:extLst>
                  <a:ext uri="{0D108BD9-81ED-4DB2-BD59-A6C34878D82A}">
                    <a16:rowId xmlns:a16="http://schemas.microsoft.com/office/drawing/2014/main" xmlns="" val="10002"/>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1910661198"/>
              </p:ext>
            </p:extLst>
          </p:nvPr>
        </p:nvGraphicFramePr>
        <p:xfrm>
          <a:off x="611560" y="3799304"/>
          <a:ext cx="1728192" cy="16459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70C0"/>
                          </a:solidFill>
                        </a:rPr>
                        <a:t>Economics, Harry</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B050"/>
                          </a:solidFill>
                        </a:rPr>
                        <a:t>Financial, Harry, Potter, Film</a:t>
                      </a:r>
                    </a:p>
                  </a:txBody>
                  <a:tcPr/>
                </a:tc>
                <a:extLst>
                  <a:ext uri="{0D108BD9-81ED-4DB2-BD59-A6C34878D82A}">
                    <a16:rowId xmlns:a16="http://schemas.microsoft.com/office/drawing/2014/main" xmlns="" val="10002"/>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C000"/>
                          </a:solidFill>
                        </a:rPr>
                        <a:t>Crisis, Harry, Potter</a:t>
                      </a:r>
                      <a:endParaRPr lang="ko-KR" altLang="en-US" sz="1400" dirty="0" smtClean="0">
                        <a:solidFill>
                          <a:srgbClr val="FFC000"/>
                        </a:solidFill>
                      </a:endParaRPr>
                    </a:p>
                  </a:txBody>
                  <a:tcPr/>
                </a:tc>
                <a:extLst>
                  <a:ext uri="{0D108BD9-81ED-4DB2-BD59-A6C34878D82A}">
                    <a16:rowId xmlns:a16="http://schemas.microsoft.com/office/drawing/2014/main" xmlns="" val="10003"/>
                  </a:ext>
                </a:extLst>
              </a:tr>
            </a:tbl>
          </a:graphicData>
        </a:graphic>
      </p:graphicFrame>
      <p:graphicFrame>
        <p:nvGraphicFramePr>
          <p:cNvPr id="96" name="Inv1-0"/>
          <p:cNvGraphicFramePr>
            <a:graphicFrameLocks noGrp="1"/>
          </p:cNvGraphicFramePr>
          <p:nvPr>
            <p:extLst>
              <p:ext uri="{D42A27DB-BD31-4B8C-83A1-F6EECF244321}">
                <p14:modId xmlns:p14="http://schemas.microsoft.com/office/powerpoint/2010/main" val="3022765298"/>
              </p:ext>
            </p:extLst>
          </p:nvPr>
        </p:nvGraphicFramePr>
        <p:xfrm>
          <a:off x="2987824" y="1594480"/>
          <a:ext cx="1944216" cy="219456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150412">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167124">
                <a:tc>
                  <a:txBody>
                    <a:bodyPr/>
                    <a:lstStyle/>
                    <a:p>
                      <a:pPr latinLnBrk="1"/>
                      <a:endParaRPr lang="ko-KR" altLang="en-US" sz="1200" dirty="0">
                        <a:solidFill>
                          <a:schemeClr val="tx1"/>
                        </a:solidFill>
                        <a:latin typeface="Tahoma" pitchFamily="34" charset="0"/>
                        <a:cs typeface="Tahoma" pitchFamily="34" charset="0"/>
                      </a:endParaRPr>
                    </a:p>
                  </a:txBody>
                  <a:tcPr/>
                </a:tc>
                <a:tc>
                  <a:txBody>
                    <a:bodyPr/>
                    <a:lstStyle/>
                    <a:p>
                      <a:endParaRPr lang="en-US" altLang="ko-KR" sz="1200" dirty="0" smtClean="0">
                        <a:solidFill>
                          <a:schemeClr val="tx1"/>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xmlns="" val="10001"/>
                  </a:ext>
                </a:extLst>
              </a:tr>
              <a:tr h="167124">
                <a:tc>
                  <a:txBody>
                    <a:bodyPr/>
                    <a:lstStyle/>
                    <a:p>
                      <a:pPr latinLnBrk="1"/>
                      <a:endParaRPr lang="ko-KR" altLang="en-US" sz="1200" baseline="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graphicFrame>
        <p:nvGraphicFramePr>
          <p:cNvPr id="97" name="Inv2-0"/>
          <p:cNvGraphicFramePr>
            <a:graphicFrameLocks noGrp="1"/>
          </p:cNvGraphicFramePr>
          <p:nvPr>
            <p:extLst>
              <p:ext uri="{D42A27DB-BD31-4B8C-83A1-F6EECF244321}">
                <p14:modId xmlns:p14="http://schemas.microsoft.com/office/powerpoint/2010/main" val="986490691"/>
              </p:ext>
            </p:extLst>
          </p:nvPr>
        </p:nvGraphicFramePr>
        <p:xfrm>
          <a:off x="2987824" y="3782144"/>
          <a:ext cx="1944216" cy="274320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0">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 list</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0">
                <a:tc>
                  <a:txBody>
                    <a:bodyPr/>
                    <a:lstStyle/>
                    <a:p>
                      <a:pPr latinLnBrk="1"/>
                      <a:endParaRPr lang="ko-KR" altLang="en-US" sz="1200" dirty="0">
                        <a:solidFill>
                          <a:schemeClr val="tx1"/>
                        </a:solidFill>
                        <a:latin typeface="Tahoma" pitchFamily="34" charset="0"/>
                        <a:cs typeface="Tahoma" pitchFamily="34" charset="0"/>
                      </a:endParaRPr>
                    </a:p>
                  </a:txBody>
                  <a:tcPr/>
                </a:tc>
                <a:tc>
                  <a:txBody>
                    <a:bodyPr/>
                    <a:lstStyle/>
                    <a:p>
                      <a:endParaRPr lang="en-US" altLang="ko-KR" sz="1200" dirty="0" smtClean="0">
                        <a:solidFill>
                          <a:schemeClr val="tx1"/>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xmlns="" val="10001"/>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8"/>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9"/>
                  </a:ext>
                </a:extLst>
              </a:tr>
            </a:tbl>
          </a:graphicData>
        </a:graphic>
      </p:graphicFrame>
      <p:grpSp>
        <p:nvGrpSpPr>
          <p:cNvPr id="2" name="DocName"/>
          <p:cNvGrpSpPr/>
          <p:nvPr/>
        </p:nvGrpSpPr>
        <p:grpSpPr>
          <a:xfrm>
            <a:off x="107504" y="2509201"/>
            <a:ext cx="581826" cy="2864015"/>
            <a:chOff x="107504" y="2797233"/>
            <a:chExt cx="581826" cy="2864015"/>
          </a:xfrm>
        </p:grpSpPr>
        <p:sp>
          <p:nvSpPr>
            <p:cNvPr id="98" name="타원 97"/>
            <p:cNvSpPr/>
            <p:nvPr/>
          </p:nvSpPr>
          <p:spPr>
            <a:xfrm>
              <a:off x="107504" y="2797233"/>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Doc1</a:t>
              </a:r>
            </a:p>
          </p:txBody>
        </p:sp>
        <p:sp>
          <p:nvSpPr>
            <p:cNvPr id="100" name="타원 99"/>
            <p:cNvSpPr/>
            <p:nvPr/>
          </p:nvSpPr>
          <p:spPr>
            <a:xfrm>
              <a:off x="107504" y="3349159"/>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Doc2</a:t>
              </a:r>
            </a:p>
          </p:txBody>
        </p:sp>
        <p:sp>
          <p:nvSpPr>
            <p:cNvPr id="101" name="타원 100"/>
            <p:cNvSpPr/>
            <p:nvPr/>
          </p:nvSpPr>
          <p:spPr>
            <a:xfrm>
              <a:off x="107504" y="4357271"/>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Doc3</a:t>
              </a:r>
            </a:p>
          </p:txBody>
        </p:sp>
        <p:sp>
          <p:nvSpPr>
            <p:cNvPr id="102" name="타원 101"/>
            <p:cNvSpPr/>
            <p:nvPr/>
          </p:nvSpPr>
          <p:spPr>
            <a:xfrm>
              <a:off x="107504" y="4789319"/>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Doc4</a:t>
              </a:r>
            </a:p>
          </p:txBody>
        </p:sp>
        <p:sp>
          <p:nvSpPr>
            <p:cNvPr id="103" name="타원 102"/>
            <p:cNvSpPr/>
            <p:nvPr/>
          </p:nvSpPr>
          <p:spPr>
            <a:xfrm>
              <a:off x="107504" y="5293375"/>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Doc5</a:t>
              </a:r>
            </a:p>
          </p:txBody>
        </p:sp>
      </p:grpSp>
      <p:graphicFrame>
        <p:nvGraphicFramePr>
          <p:cNvPr id="189" name="Inv1-1"/>
          <p:cNvGraphicFramePr>
            <a:graphicFrameLocks noGrp="1"/>
          </p:cNvGraphicFramePr>
          <p:nvPr>
            <p:extLst>
              <p:ext uri="{D42A27DB-BD31-4B8C-83A1-F6EECF244321}">
                <p14:modId xmlns:p14="http://schemas.microsoft.com/office/powerpoint/2010/main" val="9000045"/>
              </p:ext>
            </p:extLst>
          </p:nvPr>
        </p:nvGraphicFramePr>
        <p:xfrm>
          <a:off x="2987824" y="1594480"/>
          <a:ext cx="1944216" cy="219456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150412">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167124">
                <a:tc>
                  <a:txBody>
                    <a:bodyPr/>
                    <a:lstStyle/>
                    <a:p>
                      <a:pPr latinLnBrk="1"/>
                      <a:r>
                        <a:rPr lang="en-US" altLang="ko-KR" sz="1200" dirty="0" smtClean="0">
                          <a:solidFill>
                            <a:srgbClr val="FF0000"/>
                          </a:solidFill>
                          <a:latin typeface="Tahoma" pitchFamily="34" charset="0"/>
                          <a:cs typeface="Tahoma" pitchFamily="34" charset="0"/>
                        </a:rPr>
                        <a:t>Financial</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Doc1:1</a:t>
                      </a:r>
                    </a:p>
                  </a:txBody>
                  <a:tcPr/>
                </a:tc>
                <a:extLst>
                  <a:ext uri="{0D108BD9-81ED-4DB2-BD59-A6C34878D82A}">
                    <a16:rowId xmlns:a16="http://schemas.microsoft.com/office/drawing/2014/main" xmlns="" val="10001"/>
                  </a:ext>
                </a:extLst>
              </a:tr>
              <a:tr h="167124">
                <a:tc>
                  <a:txBody>
                    <a:bodyPr/>
                    <a:lstStyle/>
                    <a:p>
                      <a:pPr latinLnBrk="1"/>
                      <a:endParaRPr lang="ko-KR" altLang="en-US" sz="1200" baseline="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grpSp>
        <p:nvGrpSpPr>
          <p:cNvPr id="3" name="Doc1:1"/>
          <p:cNvGrpSpPr/>
          <p:nvPr/>
        </p:nvGrpSpPr>
        <p:grpSpPr>
          <a:xfrm>
            <a:off x="585317" y="1916832"/>
            <a:ext cx="2402507" cy="823830"/>
            <a:chOff x="585317" y="2204864"/>
            <a:chExt cx="2402507" cy="823830"/>
          </a:xfrm>
        </p:grpSpPr>
        <p:sp>
          <p:nvSpPr>
            <p:cNvPr id="191" name="타원 190"/>
            <p:cNvSpPr/>
            <p:nvPr/>
          </p:nvSpPr>
          <p:spPr>
            <a:xfrm>
              <a:off x="585317" y="2754038"/>
              <a:ext cx="936104" cy="27465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2" name="직선 화살표 연결선 191"/>
            <p:cNvCxnSpPr>
              <a:stCxn id="191" idx="6"/>
            </p:cNvCxnSpPr>
            <p:nvPr/>
          </p:nvCxnSpPr>
          <p:spPr>
            <a:xfrm flipV="1">
              <a:off x="1521421" y="2204864"/>
              <a:ext cx="1466403" cy="68650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194" name="Inv1-2"/>
          <p:cNvGraphicFramePr>
            <a:graphicFrameLocks noGrp="1"/>
          </p:cNvGraphicFramePr>
          <p:nvPr>
            <p:extLst>
              <p:ext uri="{D42A27DB-BD31-4B8C-83A1-F6EECF244321}">
                <p14:modId xmlns:p14="http://schemas.microsoft.com/office/powerpoint/2010/main" val="1276318445"/>
              </p:ext>
            </p:extLst>
          </p:nvPr>
        </p:nvGraphicFramePr>
        <p:xfrm>
          <a:off x="2987824" y="1594480"/>
          <a:ext cx="1944216" cy="219456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150412">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167124">
                <a:tc>
                  <a:txBody>
                    <a:bodyPr/>
                    <a:lstStyle/>
                    <a:p>
                      <a:pPr latinLnBrk="1"/>
                      <a:r>
                        <a:rPr lang="en-US" altLang="ko-KR" sz="1200" dirty="0" smtClean="0">
                          <a:solidFill>
                            <a:srgbClr val="FF0000"/>
                          </a:solidFill>
                          <a:latin typeface="Tahoma" pitchFamily="34" charset="0"/>
                          <a:cs typeface="Tahoma" pitchFamily="34" charset="0"/>
                        </a:rPr>
                        <a:t>Financial</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Doc1:1</a:t>
                      </a:r>
                    </a:p>
                  </a:txBody>
                  <a:tcPr/>
                </a:tc>
                <a:extLst>
                  <a:ext uri="{0D108BD9-81ED-4DB2-BD59-A6C34878D82A}">
                    <a16:rowId xmlns:a16="http://schemas.microsoft.com/office/drawing/2014/main" xmlns="" val="10001"/>
                  </a:ext>
                </a:extLst>
              </a:tr>
              <a:tr h="167124">
                <a:tc>
                  <a:txBody>
                    <a:bodyPr/>
                    <a:lstStyle/>
                    <a:p>
                      <a:pPr latinLnBrk="1"/>
                      <a:r>
                        <a:rPr lang="en-US" altLang="ko-KR" sz="1200" baseline="0" dirty="0" smtClean="0">
                          <a:solidFill>
                            <a:srgbClr val="FF0000"/>
                          </a:solidFill>
                          <a:latin typeface="Tahoma" pitchFamily="34" charset="0"/>
                          <a:cs typeface="Tahoma" pitchFamily="34" charset="0"/>
                        </a:rPr>
                        <a:t>IMF</a:t>
                      </a:r>
                      <a:endParaRPr lang="ko-KR" altLang="en-US" sz="1200" baseline="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grpSp>
        <p:nvGrpSpPr>
          <p:cNvPr id="4" name="Doc1:12"/>
          <p:cNvGrpSpPr/>
          <p:nvPr/>
        </p:nvGrpSpPr>
        <p:grpSpPr>
          <a:xfrm>
            <a:off x="1444067" y="2132856"/>
            <a:ext cx="1543757" cy="607806"/>
            <a:chOff x="841760" y="2420888"/>
            <a:chExt cx="1543757" cy="607806"/>
          </a:xfrm>
        </p:grpSpPr>
        <p:sp>
          <p:nvSpPr>
            <p:cNvPr id="196" name="타원 195"/>
            <p:cNvSpPr/>
            <p:nvPr/>
          </p:nvSpPr>
          <p:spPr>
            <a:xfrm>
              <a:off x="841760" y="2754038"/>
              <a:ext cx="480369" cy="27465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7" name="직선 화살표 연결선 196"/>
            <p:cNvCxnSpPr>
              <a:stCxn id="196" idx="6"/>
            </p:cNvCxnSpPr>
            <p:nvPr/>
          </p:nvCxnSpPr>
          <p:spPr>
            <a:xfrm flipV="1">
              <a:off x="1322129" y="2420888"/>
              <a:ext cx="1063388" cy="47047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00" name="Inv1-3"/>
          <p:cNvGraphicFramePr>
            <a:graphicFrameLocks noGrp="1"/>
          </p:cNvGraphicFramePr>
          <p:nvPr>
            <p:extLst>
              <p:ext uri="{D42A27DB-BD31-4B8C-83A1-F6EECF244321}">
                <p14:modId xmlns:p14="http://schemas.microsoft.com/office/powerpoint/2010/main" val="1103303112"/>
              </p:ext>
            </p:extLst>
          </p:nvPr>
        </p:nvGraphicFramePr>
        <p:xfrm>
          <a:off x="2987824" y="1594480"/>
          <a:ext cx="1944216" cy="219456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150412">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167124">
                <a:tc>
                  <a:txBody>
                    <a:bodyPr/>
                    <a:lstStyle/>
                    <a:p>
                      <a:pPr latinLnBrk="1"/>
                      <a:r>
                        <a:rPr lang="en-US" altLang="ko-KR" sz="1200" dirty="0" smtClean="0">
                          <a:solidFill>
                            <a:srgbClr val="FF0000"/>
                          </a:solidFill>
                          <a:latin typeface="Tahoma" pitchFamily="34" charset="0"/>
                          <a:cs typeface="Tahoma" pitchFamily="34" charset="0"/>
                        </a:rPr>
                        <a:t>Financial</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Doc1:1</a:t>
                      </a:r>
                    </a:p>
                  </a:txBody>
                  <a:tcPr/>
                </a:tc>
                <a:extLst>
                  <a:ext uri="{0D108BD9-81ED-4DB2-BD59-A6C34878D82A}">
                    <a16:rowId xmlns:a16="http://schemas.microsoft.com/office/drawing/2014/main" xmlns="" val="10001"/>
                  </a:ext>
                </a:extLst>
              </a:tr>
              <a:tr h="167124">
                <a:tc>
                  <a:txBody>
                    <a:bodyPr/>
                    <a:lstStyle/>
                    <a:p>
                      <a:pPr latinLnBrk="1"/>
                      <a:r>
                        <a:rPr lang="en-US" altLang="ko-KR" sz="1200" baseline="0" dirty="0" smtClean="0">
                          <a:solidFill>
                            <a:srgbClr val="FF0000"/>
                          </a:solidFill>
                          <a:latin typeface="Tahoma" pitchFamily="34" charset="0"/>
                          <a:cs typeface="Tahoma" pitchFamily="34" charset="0"/>
                        </a:rPr>
                        <a:t>IMF</a:t>
                      </a:r>
                      <a:endParaRPr lang="ko-KR" altLang="en-US" sz="1200" baseline="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167124">
                <a:tc>
                  <a:txBody>
                    <a:bodyPr/>
                    <a:lstStyle/>
                    <a:p>
                      <a:r>
                        <a:rPr lang="en-US" altLang="ko-KR" sz="1200" dirty="0" smtClean="0">
                          <a:solidFill>
                            <a:srgbClr val="FF0000"/>
                          </a:solidFill>
                          <a:latin typeface="Tahoma" pitchFamily="34" charset="0"/>
                          <a:cs typeface="Tahoma" pitchFamily="34" charset="0"/>
                        </a:rPr>
                        <a:t>Economics</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Doc1:17</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grpSp>
        <p:nvGrpSpPr>
          <p:cNvPr id="5" name="Doc1:17"/>
          <p:cNvGrpSpPr/>
          <p:nvPr/>
        </p:nvGrpSpPr>
        <p:grpSpPr>
          <a:xfrm>
            <a:off x="578071" y="2466006"/>
            <a:ext cx="2409753" cy="511112"/>
            <a:chOff x="16183" y="2367108"/>
            <a:chExt cx="2409753" cy="511112"/>
          </a:xfrm>
        </p:grpSpPr>
        <p:sp>
          <p:nvSpPr>
            <p:cNvPr id="202" name="타원 201"/>
            <p:cNvSpPr/>
            <p:nvPr/>
          </p:nvSpPr>
          <p:spPr>
            <a:xfrm>
              <a:off x="16183" y="2576098"/>
              <a:ext cx="1132685" cy="302122"/>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3" name="직선 화살표 연결선 202"/>
            <p:cNvCxnSpPr>
              <a:stCxn id="202" idx="6"/>
            </p:cNvCxnSpPr>
            <p:nvPr/>
          </p:nvCxnSpPr>
          <p:spPr>
            <a:xfrm flipV="1">
              <a:off x="1148868" y="2367108"/>
              <a:ext cx="1277068" cy="360051"/>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06" name="Inv1-4"/>
          <p:cNvGraphicFramePr>
            <a:graphicFrameLocks noGrp="1"/>
          </p:cNvGraphicFramePr>
          <p:nvPr>
            <p:extLst>
              <p:ext uri="{D42A27DB-BD31-4B8C-83A1-F6EECF244321}">
                <p14:modId xmlns:p14="http://schemas.microsoft.com/office/powerpoint/2010/main" val="3464234976"/>
              </p:ext>
            </p:extLst>
          </p:nvPr>
        </p:nvGraphicFramePr>
        <p:xfrm>
          <a:off x="2987824" y="1594480"/>
          <a:ext cx="1944216" cy="219456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150412">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167124">
                <a:tc>
                  <a:txBody>
                    <a:bodyPr/>
                    <a:lstStyle/>
                    <a:p>
                      <a:pPr latinLnBrk="1"/>
                      <a:r>
                        <a:rPr lang="en-US" altLang="ko-KR" sz="1200" dirty="0" smtClean="0">
                          <a:solidFill>
                            <a:srgbClr val="FF0000"/>
                          </a:solidFill>
                          <a:latin typeface="Tahoma" pitchFamily="34" charset="0"/>
                          <a:cs typeface="Tahoma" pitchFamily="34" charset="0"/>
                        </a:rPr>
                        <a:t>Financial</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Doc1:1</a:t>
                      </a:r>
                    </a:p>
                  </a:txBody>
                  <a:tcPr/>
                </a:tc>
                <a:extLst>
                  <a:ext uri="{0D108BD9-81ED-4DB2-BD59-A6C34878D82A}">
                    <a16:rowId xmlns:a16="http://schemas.microsoft.com/office/drawing/2014/main" xmlns="" val="10001"/>
                  </a:ext>
                </a:extLst>
              </a:tr>
              <a:tr h="167124">
                <a:tc>
                  <a:txBody>
                    <a:bodyPr/>
                    <a:lstStyle/>
                    <a:p>
                      <a:pPr latinLnBrk="1"/>
                      <a:r>
                        <a:rPr lang="en-US" altLang="ko-KR" sz="1200" baseline="0" dirty="0" smtClean="0">
                          <a:solidFill>
                            <a:srgbClr val="FF0000"/>
                          </a:solidFill>
                          <a:latin typeface="Tahoma" pitchFamily="34" charset="0"/>
                          <a:cs typeface="Tahoma" pitchFamily="34" charset="0"/>
                        </a:rPr>
                        <a:t>IMF</a:t>
                      </a:r>
                      <a:endParaRPr lang="ko-KR" altLang="en-US" sz="1200" baseline="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167124">
                <a:tc>
                  <a:txBody>
                    <a:bodyPr/>
                    <a:lstStyle/>
                    <a:p>
                      <a:r>
                        <a:rPr lang="en-US" altLang="ko-KR" sz="1200" dirty="0" smtClean="0">
                          <a:solidFill>
                            <a:srgbClr val="FF0000"/>
                          </a:solidFill>
                          <a:latin typeface="Tahoma" pitchFamily="34" charset="0"/>
                          <a:cs typeface="Tahoma" pitchFamily="34" charset="0"/>
                        </a:rPr>
                        <a:t>Economics</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Doc1:17</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167124">
                <a:tc>
                  <a:txBody>
                    <a:bodyPr/>
                    <a:lstStyle/>
                    <a:p>
                      <a:r>
                        <a:rPr lang="en-US" altLang="ko-KR" sz="1200" dirty="0" smtClean="0">
                          <a:solidFill>
                            <a:srgbClr val="FF0000"/>
                          </a:solidFill>
                          <a:latin typeface="Tahoma" pitchFamily="34" charset="0"/>
                          <a:cs typeface="Tahoma" pitchFamily="34" charset="0"/>
                        </a:rPr>
                        <a:t>Crisis</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Doc1:28</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grpSp>
        <p:nvGrpSpPr>
          <p:cNvPr id="6" name="Doc1:28"/>
          <p:cNvGrpSpPr/>
          <p:nvPr/>
        </p:nvGrpSpPr>
        <p:grpSpPr>
          <a:xfrm>
            <a:off x="1652862" y="2695256"/>
            <a:ext cx="1312111" cy="274656"/>
            <a:chOff x="985477" y="2274402"/>
            <a:chExt cx="1312111" cy="274656"/>
          </a:xfrm>
        </p:grpSpPr>
        <p:sp>
          <p:nvSpPr>
            <p:cNvPr id="208" name="타원 207"/>
            <p:cNvSpPr/>
            <p:nvPr/>
          </p:nvSpPr>
          <p:spPr>
            <a:xfrm>
              <a:off x="985477" y="2274402"/>
              <a:ext cx="581247" cy="27465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9" name="직선 화살표 연결선 208"/>
            <p:cNvCxnSpPr>
              <a:stCxn id="208" idx="6"/>
            </p:cNvCxnSpPr>
            <p:nvPr/>
          </p:nvCxnSpPr>
          <p:spPr>
            <a:xfrm flipV="1">
              <a:off x="1566724" y="2319808"/>
              <a:ext cx="730864" cy="9192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11" name="Inv1-5"/>
          <p:cNvGraphicFramePr>
            <a:graphicFrameLocks noGrp="1"/>
          </p:cNvGraphicFramePr>
          <p:nvPr>
            <p:extLst>
              <p:ext uri="{D42A27DB-BD31-4B8C-83A1-F6EECF244321}">
                <p14:modId xmlns:p14="http://schemas.microsoft.com/office/powerpoint/2010/main" val="295844842"/>
              </p:ext>
            </p:extLst>
          </p:nvPr>
        </p:nvGraphicFramePr>
        <p:xfrm>
          <a:off x="2987824" y="1594480"/>
          <a:ext cx="1944216" cy="219456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247317">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247317">
                <a:tc>
                  <a:txBody>
                    <a:bodyPr/>
                    <a:lstStyle/>
                    <a:p>
                      <a:pPr latinLnBrk="1"/>
                      <a:r>
                        <a:rPr lang="en-US" altLang="ko-KR" sz="1200" dirty="0" smtClean="0">
                          <a:solidFill>
                            <a:srgbClr val="FF0000"/>
                          </a:solidFill>
                          <a:latin typeface="Tahoma" pitchFamily="34" charset="0"/>
                          <a:cs typeface="Tahoma" pitchFamily="34" charset="0"/>
                        </a:rPr>
                        <a:t>Financial</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Doc1:1</a:t>
                      </a:r>
                    </a:p>
                  </a:txBody>
                  <a:tcPr/>
                </a:tc>
                <a:extLst>
                  <a:ext uri="{0D108BD9-81ED-4DB2-BD59-A6C34878D82A}">
                    <a16:rowId xmlns:a16="http://schemas.microsoft.com/office/drawing/2014/main" xmlns="" val="10001"/>
                  </a:ext>
                </a:extLst>
              </a:tr>
              <a:tr h="247317">
                <a:tc>
                  <a:txBody>
                    <a:bodyPr/>
                    <a:lstStyle/>
                    <a:p>
                      <a:pPr latinLnBrk="1"/>
                      <a:r>
                        <a:rPr lang="en-US" altLang="ko-KR" sz="1200" baseline="0" dirty="0" smtClean="0">
                          <a:solidFill>
                            <a:srgbClr val="FF0000"/>
                          </a:solidFill>
                          <a:latin typeface="Tahoma" pitchFamily="34" charset="0"/>
                          <a:cs typeface="Tahoma" pitchFamily="34" charset="0"/>
                        </a:rPr>
                        <a:t>IMF</a:t>
                      </a:r>
                      <a:endParaRPr lang="ko-KR" altLang="en-US" sz="1200" baseline="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247317">
                <a:tc>
                  <a:txBody>
                    <a:bodyPr/>
                    <a:lstStyle/>
                    <a:p>
                      <a:r>
                        <a:rPr lang="en-US" altLang="ko-KR" sz="1200" dirty="0" smtClean="0">
                          <a:solidFill>
                            <a:srgbClr val="FF0000"/>
                          </a:solidFill>
                          <a:latin typeface="Tahoma" pitchFamily="34" charset="0"/>
                          <a:cs typeface="Tahoma" pitchFamily="34" charset="0"/>
                        </a:rPr>
                        <a:t>Economics</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Doc1:17</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247317">
                <a:tc>
                  <a:txBody>
                    <a:bodyPr/>
                    <a:lstStyle/>
                    <a:p>
                      <a:r>
                        <a:rPr lang="en-US" altLang="ko-KR" sz="1200" dirty="0" smtClean="0">
                          <a:solidFill>
                            <a:srgbClr val="FF0000"/>
                          </a:solidFill>
                          <a:latin typeface="Tahoma" pitchFamily="34" charset="0"/>
                          <a:cs typeface="Tahoma" pitchFamily="34" charset="0"/>
                        </a:rPr>
                        <a:t>Crisis</a:t>
                      </a:r>
                      <a:endParaRPr lang="ko-KR" altLang="en-US" sz="1200" dirty="0">
                        <a:solidFill>
                          <a:srgbClr val="FF0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Doc1:28</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247317">
                <a:tc>
                  <a:txBody>
                    <a:bodyPr/>
                    <a:lstStyle/>
                    <a:p>
                      <a:r>
                        <a:rPr lang="en-US" altLang="ko-KR" sz="1200" dirty="0" smtClean="0">
                          <a:solidFill>
                            <a:srgbClr val="7030A0"/>
                          </a:solidFill>
                          <a:latin typeface="Tahoma" pitchFamily="34" charset="0"/>
                          <a:cs typeface="Tahoma" pitchFamily="34" charset="0"/>
                        </a:rPr>
                        <a:t>Financial</a:t>
                      </a:r>
                      <a:endParaRPr lang="ko-KR" altLang="en-US" sz="1200" dirty="0">
                        <a:solidFill>
                          <a:srgbClr val="7030A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Doc2:1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247317">
                <a:tc>
                  <a:txBody>
                    <a:bodyPr/>
                    <a:lstStyle/>
                    <a:p>
                      <a:r>
                        <a:rPr lang="en-US" altLang="ko-KR" sz="1200" dirty="0" smtClean="0">
                          <a:solidFill>
                            <a:srgbClr val="7030A0"/>
                          </a:solidFill>
                          <a:latin typeface="Tahoma" pitchFamily="34" charset="0"/>
                          <a:cs typeface="Tahoma" pitchFamily="34" charset="0"/>
                        </a:rPr>
                        <a:t>IMF</a:t>
                      </a:r>
                      <a:endParaRPr lang="ko-KR" altLang="en-US" sz="1200" dirty="0">
                        <a:solidFill>
                          <a:srgbClr val="7030A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Doc2:12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247317">
                <a:tc>
                  <a:txBody>
                    <a:bodyPr/>
                    <a:lstStyle/>
                    <a:p>
                      <a:r>
                        <a:rPr lang="en-US" altLang="ko-KR" sz="1200" dirty="0" smtClean="0">
                          <a:solidFill>
                            <a:srgbClr val="7030A0"/>
                          </a:solidFill>
                          <a:latin typeface="Tahoma" pitchFamily="34" charset="0"/>
                          <a:cs typeface="Tahoma" pitchFamily="34" charset="0"/>
                        </a:rPr>
                        <a:t>Crisis</a:t>
                      </a:r>
                      <a:endParaRPr lang="ko-KR" altLang="en-US" sz="1200" dirty="0">
                        <a:solidFill>
                          <a:srgbClr val="7030A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Doc2:17</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grpSp>
        <p:nvGrpSpPr>
          <p:cNvPr id="7" name="Doc2toInv"/>
          <p:cNvGrpSpPr/>
          <p:nvPr/>
        </p:nvGrpSpPr>
        <p:grpSpPr>
          <a:xfrm>
            <a:off x="1259632" y="2977118"/>
            <a:ext cx="1728192" cy="595898"/>
            <a:chOff x="1459051" y="2408206"/>
            <a:chExt cx="1728192" cy="595898"/>
          </a:xfrm>
        </p:grpSpPr>
        <p:cxnSp>
          <p:nvCxnSpPr>
            <p:cNvPr id="214" name="직선 화살표 연결선 213"/>
            <p:cNvCxnSpPr/>
            <p:nvPr/>
          </p:nvCxnSpPr>
          <p:spPr>
            <a:xfrm>
              <a:off x="2142904" y="2492215"/>
              <a:ext cx="1021488" cy="18393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5" name="직선 화살표 연결선 214"/>
            <p:cNvCxnSpPr/>
            <p:nvPr/>
          </p:nvCxnSpPr>
          <p:spPr>
            <a:xfrm>
              <a:off x="1459051" y="2860088"/>
              <a:ext cx="1728192" cy="14401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6" name="직선 화살표 연결선 215"/>
            <p:cNvCxnSpPr/>
            <p:nvPr/>
          </p:nvCxnSpPr>
          <p:spPr>
            <a:xfrm flipV="1">
              <a:off x="1720840" y="2408206"/>
              <a:ext cx="1443552" cy="175977"/>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23" name="Inv2-1"/>
          <p:cNvGraphicFramePr>
            <a:graphicFrameLocks noGrp="1"/>
          </p:cNvGraphicFramePr>
          <p:nvPr>
            <p:extLst>
              <p:ext uri="{D42A27DB-BD31-4B8C-83A1-F6EECF244321}">
                <p14:modId xmlns:p14="http://schemas.microsoft.com/office/powerpoint/2010/main" val="4002797423"/>
              </p:ext>
            </p:extLst>
          </p:nvPr>
        </p:nvGraphicFramePr>
        <p:xfrm>
          <a:off x="2987824" y="3789040"/>
          <a:ext cx="1944216" cy="274320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0">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 list</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0">
                <a:tc>
                  <a:txBody>
                    <a:bodyPr/>
                    <a:lstStyle/>
                    <a:p>
                      <a:pPr latinLnBrk="1"/>
                      <a:r>
                        <a:rPr lang="en-US" altLang="ko-KR" sz="1200" dirty="0" smtClean="0">
                          <a:solidFill>
                            <a:srgbClr val="0070C0"/>
                          </a:solidFill>
                          <a:latin typeface="Tahoma" pitchFamily="34" charset="0"/>
                          <a:cs typeface="Tahoma" pitchFamily="34" charset="0"/>
                        </a:rPr>
                        <a:t>Economics</a:t>
                      </a:r>
                      <a:endParaRPr lang="ko-KR" altLang="en-US" sz="1200" dirty="0">
                        <a:solidFill>
                          <a:srgbClr val="0070C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Doc3:1</a:t>
                      </a:r>
                    </a:p>
                  </a:txBody>
                  <a:tcPr/>
                </a:tc>
                <a:extLst>
                  <a:ext uri="{0D108BD9-81ED-4DB2-BD59-A6C34878D82A}">
                    <a16:rowId xmlns:a16="http://schemas.microsoft.com/office/drawing/2014/main" xmlns="" val="10001"/>
                  </a:ext>
                </a:extLst>
              </a:tr>
              <a:tr h="0">
                <a:tc>
                  <a:txBody>
                    <a:bodyPr/>
                    <a:lstStyle/>
                    <a:p>
                      <a:r>
                        <a:rPr lang="en-US" altLang="ko-KR" sz="1200" dirty="0" smtClean="0">
                          <a:solidFill>
                            <a:srgbClr val="0070C0"/>
                          </a:solidFill>
                          <a:latin typeface="Tahoma" pitchFamily="34" charset="0"/>
                          <a:cs typeface="Tahoma" pitchFamily="34" charset="0"/>
                        </a:rPr>
                        <a:t>Harry</a:t>
                      </a:r>
                      <a:endParaRPr lang="ko-KR" altLang="en-US" sz="1200" dirty="0">
                        <a:solidFill>
                          <a:srgbClr val="0070C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Doc3:12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8"/>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9"/>
                  </a:ext>
                </a:extLst>
              </a:tr>
            </a:tbl>
          </a:graphicData>
        </a:graphic>
      </p:graphicFrame>
      <p:grpSp>
        <p:nvGrpSpPr>
          <p:cNvPr id="8" name="Doc3toInv"/>
          <p:cNvGrpSpPr/>
          <p:nvPr/>
        </p:nvGrpSpPr>
        <p:grpSpPr>
          <a:xfrm>
            <a:off x="1652862" y="4207065"/>
            <a:ext cx="1312111" cy="241921"/>
            <a:chOff x="1682022" y="2434230"/>
            <a:chExt cx="1312111" cy="241921"/>
          </a:xfrm>
        </p:grpSpPr>
        <p:cxnSp>
          <p:nvCxnSpPr>
            <p:cNvPr id="225" name="직선 화살표 연결선 224"/>
            <p:cNvCxnSpPr/>
            <p:nvPr/>
          </p:nvCxnSpPr>
          <p:spPr>
            <a:xfrm>
              <a:off x="2272357" y="2492216"/>
              <a:ext cx="721776" cy="183935"/>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7" name="직선 화살표 연결선 226"/>
            <p:cNvCxnSpPr/>
            <p:nvPr/>
          </p:nvCxnSpPr>
          <p:spPr>
            <a:xfrm flipV="1">
              <a:off x="1682022" y="2434230"/>
              <a:ext cx="1312111" cy="5798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32" name="Inv2-2"/>
          <p:cNvGraphicFramePr>
            <a:graphicFrameLocks noGrp="1"/>
          </p:cNvGraphicFramePr>
          <p:nvPr>
            <p:extLst>
              <p:ext uri="{D42A27DB-BD31-4B8C-83A1-F6EECF244321}">
                <p14:modId xmlns:p14="http://schemas.microsoft.com/office/powerpoint/2010/main" val="3551209586"/>
              </p:ext>
            </p:extLst>
          </p:nvPr>
        </p:nvGraphicFramePr>
        <p:xfrm>
          <a:off x="2987824" y="3789040"/>
          <a:ext cx="1944216" cy="274320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0">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 list</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0">
                <a:tc>
                  <a:txBody>
                    <a:bodyPr/>
                    <a:lstStyle/>
                    <a:p>
                      <a:pPr latinLnBrk="1"/>
                      <a:r>
                        <a:rPr lang="en-US" altLang="ko-KR" sz="1200" dirty="0" smtClean="0">
                          <a:solidFill>
                            <a:srgbClr val="0070C0"/>
                          </a:solidFill>
                          <a:latin typeface="Tahoma" pitchFamily="34" charset="0"/>
                          <a:cs typeface="Tahoma" pitchFamily="34" charset="0"/>
                        </a:rPr>
                        <a:t>Economics</a:t>
                      </a:r>
                      <a:endParaRPr lang="ko-KR" altLang="en-US" sz="1200" dirty="0">
                        <a:solidFill>
                          <a:srgbClr val="0070C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Doc3:1</a:t>
                      </a:r>
                    </a:p>
                  </a:txBody>
                  <a:tcPr/>
                </a:tc>
                <a:extLst>
                  <a:ext uri="{0D108BD9-81ED-4DB2-BD59-A6C34878D82A}">
                    <a16:rowId xmlns:a16="http://schemas.microsoft.com/office/drawing/2014/main" xmlns="" val="10001"/>
                  </a:ext>
                </a:extLst>
              </a:tr>
              <a:tr h="0">
                <a:tc>
                  <a:txBody>
                    <a:bodyPr/>
                    <a:lstStyle/>
                    <a:p>
                      <a:r>
                        <a:rPr lang="en-US" altLang="ko-KR" sz="1200" dirty="0" smtClean="0">
                          <a:solidFill>
                            <a:srgbClr val="0070C0"/>
                          </a:solidFill>
                          <a:latin typeface="Tahoma" pitchFamily="34" charset="0"/>
                          <a:cs typeface="Tahoma" pitchFamily="34" charset="0"/>
                        </a:rPr>
                        <a:t>Harry</a:t>
                      </a:r>
                      <a:endParaRPr lang="ko-KR" altLang="en-US" sz="1200" dirty="0">
                        <a:solidFill>
                          <a:srgbClr val="0070C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Doc3:12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0">
                <a:tc>
                  <a:txBody>
                    <a:bodyPr/>
                    <a:lstStyle/>
                    <a:p>
                      <a:r>
                        <a:rPr lang="en-US" altLang="ko-KR" sz="1200" dirty="0" smtClean="0">
                          <a:solidFill>
                            <a:srgbClr val="00B050"/>
                          </a:solidFill>
                          <a:latin typeface="Tahoma" pitchFamily="34" charset="0"/>
                          <a:cs typeface="Tahoma" pitchFamily="34" charset="0"/>
                        </a:rPr>
                        <a:t>Financial</a:t>
                      </a:r>
                      <a:endParaRPr lang="ko-KR" altLang="en-US" sz="1200" dirty="0">
                        <a:solidFill>
                          <a:srgbClr val="00B05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0">
                <a:tc>
                  <a:txBody>
                    <a:bodyPr/>
                    <a:lstStyle/>
                    <a:p>
                      <a:r>
                        <a:rPr lang="en-US" altLang="ko-KR" sz="1200" dirty="0" smtClean="0">
                          <a:solidFill>
                            <a:srgbClr val="00B050"/>
                          </a:solidFill>
                          <a:latin typeface="Tahoma" pitchFamily="34" charset="0"/>
                          <a:cs typeface="Tahoma" pitchFamily="34" charset="0"/>
                        </a:rPr>
                        <a:t>Harry</a:t>
                      </a:r>
                      <a:endParaRPr lang="ko-KR" altLang="en-US" sz="1200" dirty="0">
                        <a:solidFill>
                          <a:srgbClr val="00B05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0">
                <a:tc>
                  <a:txBody>
                    <a:bodyPr/>
                    <a:lstStyle/>
                    <a:p>
                      <a:r>
                        <a:rPr lang="en-US" altLang="ko-KR" sz="1200" dirty="0" smtClean="0">
                          <a:solidFill>
                            <a:srgbClr val="00B050"/>
                          </a:solidFill>
                          <a:latin typeface="Tahoma" pitchFamily="34" charset="0"/>
                          <a:cs typeface="Tahoma" pitchFamily="34" charset="0"/>
                        </a:rPr>
                        <a:t>Potter</a:t>
                      </a:r>
                      <a:endParaRPr lang="ko-KR" altLang="en-US" sz="1200" dirty="0">
                        <a:solidFill>
                          <a:srgbClr val="00B05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Doc4:19</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0">
                <a:tc>
                  <a:txBody>
                    <a:bodyPr/>
                    <a:lstStyle/>
                    <a:p>
                      <a:r>
                        <a:rPr lang="en-US" altLang="ko-KR" sz="1200" dirty="0" smtClean="0">
                          <a:solidFill>
                            <a:srgbClr val="00B050"/>
                          </a:solidFill>
                          <a:latin typeface="Tahoma" pitchFamily="34" charset="0"/>
                          <a:cs typeface="Tahoma" pitchFamily="34" charset="0"/>
                        </a:rPr>
                        <a:t>Film</a:t>
                      </a:r>
                      <a:endParaRPr lang="ko-KR" altLang="en-US" sz="1200" dirty="0">
                        <a:solidFill>
                          <a:srgbClr val="00B05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Doc4:27</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8"/>
                  </a:ext>
                </a:extLst>
              </a:tr>
              <a:tr h="0">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9"/>
                  </a:ext>
                </a:extLst>
              </a:tr>
            </a:tbl>
          </a:graphicData>
        </a:graphic>
      </p:graphicFrame>
      <p:grpSp>
        <p:nvGrpSpPr>
          <p:cNvPr id="9" name="Doc4toInv"/>
          <p:cNvGrpSpPr/>
          <p:nvPr/>
        </p:nvGrpSpPr>
        <p:grpSpPr>
          <a:xfrm>
            <a:off x="1232678" y="4501287"/>
            <a:ext cx="1755146" cy="1087953"/>
            <a:chOff x="1643486" y="2734730"/>
            <a:chExt cx="1755146" cy="1087953"/>
          </a:xfrm>
        </p:grpSpPr>
        <p:cxnSp>
          <p:nvCxnSpPr>
            <p:cNvPr id="234" name="직선 화살표 연결선 233"/>
            <p:cNvCxnSpPr/>
            <p:nvPr/>
          </p:nvCxnSpPr>
          <p:spPr>
            <a:xfrm>
              <a:off x="1854875" y="2818055"/>
              <a:ext cx="1471749" cy="168703"/>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5" name="직선 화살표 연결선 234"/>
            <p:cNvCxnSpPr/>
            <p:nvPr/>
          </p:nvCxnSpPr>
          <p:spPr>
            <a:xfrm>
              <a:off x="2509633" y="2734730"/>
              <a:ext cx="888999" cy="50405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6" name="직선 화살표 연결선 235"/>
            <p:cNvCxnSpPr/>
            <p:nvPr/>
          </p:nvCxnSpPr>
          <p:spPr>
            <a:xfrm>
              <a:off x="1643486" y="3102603"/>
              <a:ext cx="1732295" cy="36004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7" name="직선 화살표 연결선 236"/>
            <p:cNvCxnSpPr/>
            <p:nvPr/>
          </p:nvCxnSpPr>
          <p:spPr>
            <a:xfrm>
              <a:off x="2063670" y="3102603"/>
              <a:ext cx="1312111" cy="72008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47" name="Inv2-3"/>
          <p:cNvGraphicFramePr>
            <a:graphicFrameLocks noGrp="1"/>
          </p:cNvGraphicFramePr>
          <p:nvPr>
            <p:extLst>
              <p:ext uri="{D42A27DB-BD31-4B8C-83A1-F6EECF244321}">
                <p14:modId xmlns:p14="http://schemas.microsoft.com/office/powerpoint/2010/main" val="71011045"/>
              </p:ext>
            </p:extLst>
          </p:nvPr>
        </p:nvGraphicFramePr>
        <p:xfrm>
          <a:off x="2987824" y="3789040"/>
          <a:ext cx="1944216" cy="2743200"/>
        </p:xfrm>
        <a:graphic>
          <a:graphicData uri="http://schemas.openxmlformats.org/drawingml/2006/table">
            <a:tbl>
              <a:tblPr firstRow="1" bandRow="1">
                <a:tableStyleId>{21E4AEA4-8DFA-4A89-87EB-49C32662AFE0}</a:tableStyleId>
              </a:tblPr>
              <a:tblGrid>
                <a:gridCol w="1036915">
                  <a:extLst>
                    <a:ext uri="{9D8B030D-6E8A-4147-A177-3AD203B41FA5}">
                      <a16:colId xmlns:a16="http://schemas.microsoft.com/office/drawing/2014/main" xmlns="" val="20000"/>
                    </a:ext>
                  </a:extLst>
                </a:gridCol>
                <a:gridCol w="907301">
                  <a:extLst>
                    <a:ext uri="{9D8B030D-6E8A-4147-A177-3AD203B41FA5}">
                      <a16:colId xmlns:a16="http://schemas.microsoft.com/office/drawing/2014/main" xmlns="" val="20001"/>
                    </a:ext>
                  </a:extLst>
                </a:gridCol>
              </a:tblGrid>
              <a:tr h="0">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 list</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0">
                <a:tc>
                  <a:txBody>
                    <a:bodyPr/>
                    <a:lstStyle/>
                    <a:p>
                      <a:pPr latinLnBrk="1"/>
                      <a:r>
                        <a:rPr lang="en-US" altLang="ko-KR" sz="1200" dirty="0" smtClean="0">
                          <a:solidFill>
                            <a:srgbClr val="0070C0"/>
                          </a:solidFill>
                          <a:latin typeface="Tahoma" pitchFamily="34" charset="0"/>
                          <a:cs typeface="Tahoma" pitchFamily="34" charset="0"/>
                        </a:rPr>
                        <a:t>Economics</a:t>
                      </a:r>
                      <a:endParaRPr lang="ko-KR" altLang="en-US" sz="1200" dirty="0">
                        <a:solidFill>
                          <a:srgbClr val="0070C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Doc3:1</a:t>
                      </a:r>
                    </a:p>
                  </a:txBody>
                  <a:tcPr/>
                </a:tc>
                <a:extLst>
                  <a:ext uri="{0D108BD9-81ED-4DB2-BD59-A6C34878D82A}">
                    <a16:rowId xmlns:a16="http://schemas.microsoft.com/office/drawing/2014/main" xmlns="" val="10001"/>
                  </a:ext>
                </a:extLst>
              </a:tr>
              <a:tr h="0">
                <a:tc>
                  <a:txBody>
                    <a:bodyPr/>
                    <a:lstStyle/>
                    <a:p>
                      <a:r>
                        <a:rPr lang="en-US" altLang="ko-KR" sz="1200" dirty="0" smtClean="0">
                          <a:solidFill>
                            <a:srgbClr val="0070C0"/>
                          </a:solidFill>
                          <a:latin typeface="Tahoma" pitchFamily="34" charset="0"/>
                          <a:cs typeface="Tahoma" pitchFamily="34" charset="0"/>
                        </a:rPr>
                        <a:t>Harry</a:t>
                      </a:r>
                      <a:endParaRPr lang="ko-KR" altLang="en-US" sz="1200" dirty="0">
                        <a:solidFill>
                          <a:srgbClr val="0070C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Doc3:12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0">
                <a:tc>
                  <a:txBody>
                    <a:bodyPr/>
                    <a:lstStyle/>
                    <a:p>
                      <a:r>
                        <a:rPr lang="en-US" altLang="ko-KR" sz="1200" dirty="0" smtClean="0">
                          <a:solidFill>
                            <a:srgbClr val="00B050"/>
                          </a:solidFill>
                          <a:latin typeface="Tahoma" pitchFamily="34" charset="0"/>
                          <a:cs typeface="Tahoma" pitchFamily="34" charset="0"/>
                        </a:rPr>
                        <a:t>Financial</a:t>
                      </a:r>
                      <a:endParaRPr lang="ko-KR" altLang="en-US" sz="1200" dirty="0">
                        <a:solidFill>
                          <a:srgbClr val="00B05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0">
                <a:tc>
                  <a:txBody>
                    <a:bodyPr/>
                    <a:lstStyle/>
                    <a:p>
                      <a:r>
                        <a:rPr lang="en-US" altLang="ko-KR" sz="1200" dirty="0" smtClean="0">
                          <a:solidFill>
                            <a:srgbClr val="00B050"/>
                          </a:solidFill>
                          <a:latin typeface="Tahoma" pitchFamily="34" charset="0"/>
                          <a:cs typeface="Tahoma" pitchFamily="34" charset="0"/>
                        </a:rPr>
                        <a:t>Harry</a:t>
                      </a:r>
                      <a:endParaRPr lang="ko-KR" altLang="en-US" sz="1200" dirty="0">
                        <a:solidFill>
                          <a:srgbClr val="00B05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0">
                <a:tc>
                  <a:txBody>
                    <a:bodyPr/>
                    <a:lstStyle/>
                    <a:p>
                      <a:r>
                        <a:rPr lang="en-US" altLang="ko-KR" sz="1200" dirty="0" smtClean="0">
                          <a:solidFill>
                            <a:srgbClr val="00B050"/>
                          </a:solidFill>
                          <a:latin typeface="Tahoma" pitchFamily="34" charset="0"/>
                          <a:cs typeface="Tahoma" pitchFamily="34" charset="0"/>
                        </a:rPr>
                        <a:t>Potter</a:t>
                      </a:r>
                      <a:endParaRPr lang="ko-KR" altLang="en-US" sz="1200" dirty="0">
                        <a:solidFill>
                          <a:srgbClr val="00B05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Doc4:19</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0">
                <a:tc>
                  <a:txBody>
                    <a:bodyPr/>
                    <a:lstStyle/>
                    <a:p>
                      <a:r>
                        <a:rPr lang="en-US" altLang="ko-KR" sz="1200" dirty="0" smtClean="0">
                          <a:solidFill>
                            <a:srgbClr val="00B050"/>
                          </a:solidFill>
                          <a:latin typeface="Tahoma" pitchFamily="34" charset="0"/>
                          <a:cs typeface="Tahoma" pitchFamily="34" charset="0"/>
                        </a:rPr>
                        <a:t>Film</a:t>
                      </a:r>
                      <a:endParaRPr lang="ko-KR" altLang="en-US" sz="1200" dirty="0">
                        <a:solidFill>
                          <a:srgbClr val="00B05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Doc4:27</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0">
                <a:tc>
                  <a:txBody>
                    <a:bodyPr/>
                    <a:lstStyle/>
                    <a:p>
                      <a:r>
                        <a:rPr lang="en-US" altLang="ko-KR" sz="1200" dirty="0" smtClean="0">
                          <a:solidFill>
                            <a:srgbClr val="FFC000"/>
                          </a:solidFill>
                          <a:latin typeface="Tahoma" pitchFamily="34" charset="0"/>
                          <a:cs typeface="Tahoma" pitchFamily="34" charset="0"/>
                        </a:rPr>
                        <a:t>Crisis</a:t>
                      </a:r>
                      <a:endParaRPr lang="ko-KR" altLang="en-US" sz="1200" dirty="0">
                        <a:solidFill>
                          <a:srgbClr val="FFC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Doc5:1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r h="0">
                <a:tc>
                  <a:txBody>
                    <a:bodyPr/>
                    <a:lstStyle/>
                    <a:p>
                      <a:r>
                        <a:rPr lang="en-US" altLang="ko-KR" sz="1200" dirty="0" smtClean="0">
                          <a:solidFill>
                            <a:srgbClr val="FFC000"/>
                          </a:solidFill>
                          <a:latin typeface="Tahoma" pitchFamily="34" charset="0"/>
                          <a:cs typeface="Tahoma" pitchFamily="34" charset="0"/>
                        </a:rPr>
                        <a:t>Harry</a:t>
                      </a:r>
                      <a:endParaRPr lang="ko-KR" altLang="en-US" sz="1200" dirty="0">
                        <a:solidFill>
                          <a:srgbClr val="FFC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Doc5:9</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8"/>
                  </a:ext>
                </a:extLst>
              </a:tr>
              <a:tr h="0">
                <a:tc>
                  <a:txBody>
                    <a:bodyPr/>
                    <a:lstStyle/>
                    <a:p>
                      <a:r>
                        <a:rPr lang="en-US" altLang="ko-KR" sz="1200" dirty="0" smtClean="0">
                          <a:solidFill>
                            <a:srgbClr val="FFC000"/>
                          </a:solidFill>
                          <a:latin typeface="Tahoma" pitchFamily="34" charset="0"/>
                          <a:cs typeface="Tahoma" pitchFamily="34" charset="0"/>
                        </a:rPr>
                        <a:t>Potter</a:t>
                      </a:r>
                      <a:endParaRPr lang="ko-KR" altLang="en-US" sz="1200" dirty="0">
                        <a:solidFill>
                          <a:srgbClr val="FFC000"/>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Doc5:16</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9"/>
                  </a:ext>
                </a:extLst>
              </a:tr>
            </a:tbl>
          </a:graphicData>
        </a:graphic>
      </p:graphicFrame>
      <p:grpSp>
        <p:nvGrpSpPr>
          <p:cNvPr id="10" name="Doc5toInv"/>
          <p:cNvGrpSpPr/>
          <p:nvPr/>
        </p:nvGrpSpPr>
        <p:grpSpPr>
          <a:xfrm>
            <a:off x="1232678" y="5157192"/>
            <a:ext cx="1732295" cy="1224136"/>
            <a:chOff x="1904564" y="2734730"/>
            <a:chExt cx="1732295" cy="1224136"/>
          </a:xfrm>
        </p:grpSpPr>
        <p:cxnSp>
          <p:nvCxnSpPr>
            <p:cNvPr id="249" name="직선 화살표 연결선 248"/>
            <p:cNvCxnSpPr/>
            <p:nvPr/>
          </p:nvCxnSpPr>
          <p:spPr>
            <a:xfrm>
              <a:off x="1904564" y="2766817"/>
              <a:ext cx="1683138" cy="69582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0" name="직선 화살표 연결선 249"/>
            <p:cNvCxnSpPr/>
            <p:nvPr/>
          </p:nvCxnSpPr>
          <p:spPr>
            <a:xfrm>
              <a:off x="2435574" y="2734730"/>
              <a:ext cx="1201285" cy="93610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1" name="직선 화살표 연결선 250"/>
            <p:cNvCxnSpPr/>
            <p:nvPr/>
          </p:nvCxnSpPr>
          <p:spPr>
            <a:xfrm>
              <a:off x="1904564" y="2950754"/>
              <a:ext cx="1732295" cy="100811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59" name="InvLists0"/>
          <p:cNvGraphicFramePr>
            <a:graphicFrameLocks noGrp="1"/>
          </p:cNvGraphicFramePr>
          <p:nvPr>
            <p:extLst>
              <p:ext uri="{D42A27DB-BD31-4B8C-83A1-F6EECF244321}">
                <p14:modId xmlns:p14="http://schemas.microsoft.com/office/powerpoint/2010/main" val="70440992"/>
              </p:ext>
            </p:extLst>
          </p:nvPr>
        </p:nvGraphicFramePr>
        <p:xfrm>
          <a:off x="5868144" y="2530584"/>
          <a:ext cx="3168352" cy="2194560"/>
        </p:xfrm>
        <a:graphic>
          <a:graphicData uri="http://schemas.openxmlformats.org/drawingml/2006/table">
            <a:tbl>
              <a:tblPr firstRow="1" bandRow="1">
                <a:tableStyleId>{21E4AEA4-8DFA-4A89-87EB-49C32662AFE0}</a:tableStyleId>
              </a:tblPr>
              <a:tblGrid>
                <a:gridCol w="936104">
                  <a:extLst>
                    <a:ext uri="{9D8B030D-6E8A-4147-A177-3AD203B41FA5}">
                      <a16:colId xmlns:a16="http://schemas.microsoft.com/office/drawing/2014/main" xmlns="" val="20000"/>
                    </a:ext>
                  </a:extLst>
                </a:gridCol>
                <a:gridCol w="2232248">
                  <a:extLst>
                    <a:ext uri="{9D8B030D-6E8A-4147-A177-3AD203B41FA5}">
                      <a16:colId xmlns:a16="http://schemas.microsoft.com/office/drawing/2014/main" xmlns="" val="20001"/>
                    </a:ext>
                  </a:extLst>
                </a:gridCol>
              </a:tblGrid>
              <a:tr h="150412">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 lists</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167124">
                <a:tc>
                  <a:txBody>
                    <a:bodyPr/>
                    <a:lstStyle/>
                    <a:p>
                      <a:pPr latinLnBrk="1"/>
                      <a:endParaRPr lang="ko-KR" altLang="en-US" sz="1200" dirty="0">
                        <a:solidFill>
                          <a:schemeClr val="tx1"/>
                        </a:solidFill>
                        <a:latin typeface="Tahoma" pitchFamily="34" charset="0"/>
                        <a:cs typeface="Tahoma" pitchFamily="34" charset="0"/>
                      </a:endParaRPr>
                    </a:p>
                  </a:txBody>
                  <a:tcPr/>
                </a:tc>
                <a:tc>
                  <a:txBody>
                    <a:bodyPr/>
                    <a:lstStyle/>
                    <a:p>
                      <a:endParaRPr lang="en-US" altLang="ko-KR" sz="1200" dirty="0" smtClean="0">
                        <a:solidFill>
                          <a:schemeClr val="tx1"/>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xmlns="" val="10001"/>
                  </a:ext>
                </a:extLst>
              </a:tr>
              <a:tr h="167124">
                <a:tc>
                  <a:txBody>
                    <a:bodyPr/>
                    <a:lstStyle/>
                    <a:p>
                      <a:pPr latinLnBrk="1"/>
                      <a:endParaRPr lang="ko-KR" altLang="en-US" sz="1200" baseline="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167124">
                <a:tc>
                  <a:txBody>
                    <a:bodyPr/>
                    <a:lstStyle/>
                    <a:p>
                      <a:endParaRPr lang="ko-KR" altLang="en-US" sz="1200" dirty="0">
                        <a:solidFill>
                          <a:schemeClr val="tx1"/>
                        </a:solidFill>
                        <a:latin typeface="Tahoma" pitchFamily="34" charset="0"/>
                        <a:cs typeface="Tahoma" pitchFamily="34" charset="0"/>
                      </a:endParaRPr>
                    </a:p>
                  </a:txBody>
                  <a:tcPr/>
                </a:tc>
                <a:tc>
                  <a:txBody>
                    <a:bodyPr/>
                    <a:lstStyle/>
                    <a:p>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graphicFrame>
        <p:nvGraphicFramePr>
          <p:cNvPr id="344" name="InvListsLast"/>
          <p:cNvGraphicFramePr>
            <a:graphicFrameLocks noGrp="1"/>
          </p:cNvGraphicFramePr>
          <p:nvPr>
            <p:extLst>
              <p:ext uri="{D42A27DB-BD31-4B8C-83A1-F6EECF244321}">
                <p14:modId xmlns:p14="http://schemas.microsoft.com/office/powerpoint/2010/main" val="125510698"/>
              </p:ext>
            </p:extLst>
          </p:nvPr>
        </p:nvGraphicFramePr>
        <p:xfrm>
          <a:off x="5868144" y="2492896"/>
          <a:ext cx="3168352" cy="2194560"/>
        </p:xfrm>
        <a:graphic>
          <a:graphicData uri="http://schemas.openxmlformats.org/drawingml/2006/table">
            <a:tbl>
              <a:tblPr firstRow="1" bandRow="1">
                <a:tableStyleId>{21E4AEA4-8DFA-4A89-87EB-49C32662AFE0}</a:tableStyleId>
              </a:tblPr>
              <a:tblGrid>
                <a:gridCol w="936104">
                  <a:extLst>
                    <a:ext uri="{9D8B030D-6E8A-4147-A177-3AD203B41FA5}">
                      <a16:colId xmlns:a16="http://schemas.microsoft.com/office/drawing/2014/main" xmlns="" val="20000"/>
                    </a:ext>
                  </a:extLst>
                </a:gridCol>
                <a:gridCol w="2232248">
                  <a:extLst>
                    <a:ext uri="{9D8B030D-6E8A-4147-A177-3AD203B41FA5}">
                      <a16:colId xmlns:a16="http://schemas.microsoft.com/office/drawing/2014/main" xmlns="" val="20001"/>
                    </a:ext>
                  </a:extLst>
                </a:gridCol>
              </a:tblGrid>
              <a:tr h="150412">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 lists</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167124">
                <a:tc>
                  <a:txBody>
                    <a:bodyPr/>
                    <a:lstStyle/>
                    <a:p>
                      <a:pPr latinLnBrk="1"/>
                      <a:r>
                        <a:rPr lang="en-US" altLang="ko-KR" sz="1200" dirty="0" smtClean="0">
                          <a:solidFill>
                            <a:schemeClr val="tx1"/>
                          </a:solidFill>
                          <a:latin typeface="Tahoma" pitchFamily="34" charset="0"/>
                          <a:cs typeface="Tahoma" pitchFamily="34" charset="0"/>
                        </a:rPr>
                        <a:t>Financial</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Doc1:1, Doc2:1, Doc4:1</a:t>
                      </a:r>
                    </a:p>
                  </a:txBody>
                  <a:tcPr/>
                </a:tc>
                <a:extLst>
                  <a:ext uri="{0D108BD9-81ED-4DB2-BD59-A6C34878D82A}">
                    <a16:rowId xmlns:a16="http://schemas.microsoft.com/office/drawing/2014/main" xmlns="" val="10001"/>
                  </a:ext>
                </a:extLst>
              </a:tr>
              <a:tr h="167124">
                <a:tc>
                  <a:txBody>
                    <a:bodyPr/>
                    <a:lstStyle/>
                    <a:p>
                      <a:pPr latinLnBrk="1"/>
                      <a:r>
                        <a:rPr lang="en-US" altLang="ko-KR" sz="1200" baseline="0" dirty="0" smtClean="0">
                          <a:solidFill>
                            <a:schemeClr val="tx1"/>
                          </a:solidFill>
                          <a:latin typeface="Tahoma" pitchFamily="34" charset="0"/>
                          <a:cs typeface="Tahoma" pitchFamily="34" charset="0"/>
                        </a:rPr>
                        <a:t>IMF</a:t>
                      </a:r>
                      <a:endParaRPr lang="ko-KR" altLang="en-US" sz="1200" baseline="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Doc1:12, Doc2:12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167124">
                <a:tc>
                  <a:txBody>
                    <a:bodyPr/>
                    <a:lstStyle/>
                    <a:p>
                      <a:r>
                        <a:rPr lang="en-US" altLang="ko-KR" sz="1200" dirty="0" smtClean="0">
                          <a:solidFill>
                            <a:schemeClr val="tx1"/>
                          </a:solidFill>
                          <a:latin typeface="Tahoma" pitchFamily="34" charset="0"/>
                          <a:cs typeface="Tahoma" pitchFamily="34" charset="0"/>
                        </a:rPr>
                        <a:t>Economics</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Doc1:17, Doc3:1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167124">
                <a:tc>
                  <a:txBody>
                    <a:bodyPr/>
                    <a:lstStyle/>
                    <a:p>
                      <a:r>
                        <a:rPr lang="en-US" altLang="ko-KR" sz="1200" dirty="0" smtClean="0">
                          <a:solidFill>
                            <a:schemeClr val="tx1"/>
                          </a:solidFill>
                          <a:latin typeface="Tahoma" pitchFamily="34" charset="0"/>
                          <a:cs typeface="Tahoma" pitchFamily="34" charset="0"/>
                        </a:rPr>
                        <a:t>Crisis</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Doc1:28, Doc2:17, Doc5:1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167124">
                <a:tc>
                  <a:txBody>
                    <a:bodyPr/>
                    <a:lstStyle/>
                    <a:p>
                      <a:r>
                        <a:rPr lang="en-US" altLang="ko-KR" sz="1200" dirty="0" smtClean="0">
                          <a:solidFill>
                            <a:schemeClr val="tx1"/>
                          </a:solidFill>
                          <a:latin typeface="Tahoma" pitchFamily="34" charset="0"/>
                          <a:cs typeface="Tahoma" pitchFamily="34" charset="0"/>
                        </a:rPr>
                        <a:t>Harry</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Doc3:12,</a:t>
                      </a:r>
                      <a:r>
                        <a:rPr lang="en-US" altLang="ko-KR" sz="1200" baseline="0" dirty="0" smtClean="0">
                          <a:solidFill>
                            <a:schemeClr val="tx1"/>
                          </a:solidFill>
                          <a:latin typeface="Tahoma" pitchFamily="34" charset="0"/>
                          <a:cs typeface="Tahoma" pitchFamily="34" charset="0"/>
                        </a:rPr>
                        <a:t> Doc4:12, Doc5:9</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167124">
                <a:tc>
                  <a:txBody>
                    <a:bodyPr/>
                    <a:lstStyle/>
                    <a:p>
                      <a:r>
                        <a:rPr lang="en-US" altLang="ko-KR" sz="1200" dirty="0" smtClean="0">
                          <a:solidFill>
                            <a:schemeClr val="tx1"/>
                          </a:solidFill>
                          <a:latin typeface="Tahoma" pitchFamily="34" charset="0"/>
                          <a:cs typeface="Tahoma" pitchFamily="34" charset="0"/>
                        </a:rPr>
                        <a:t>Potter</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Doc4:19, Doc5:16</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167124">
                <a:tc>
                  <a:txBody>
                    <a:bodyPr/>
                    <a:lstStyle/>
                    <a:p>
                      <a:r>
                        <a:rPr lang="en-US" altLang="ko-KR" sz="1200" dirty="0" smtClean="0">
                          <a:solidFill>
                            <a:schemeClr val="tx1"/>
                          </a:solidFill>
                          <a:latin typeface="Tahoma" pitchFamily="34" charset="0"/>
                          <a:cs typeface="Tahoma" pitchFamily="34" charset="0"/>
                        </a:rPr>
                        <a:t>Film</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Doc4:27</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grpSp>
        <p:nvGrpSpPr>
          <p:cNvPr id="11" name="Shuffle"/>
          <p:cNvGrpSpPr/>
          <p:nvPr/>
        </p:nvGrpSpPr>
        <p:grpSpPr>
          <a:xfrm>
            <a:off x="5004048" y="2924944"/>
            <a:ext cx="784736" cy="1440160"/>
            <a:chOff x="7675696" y="4941168"/>
            <a:chExt cx="784736" cy="1440160"/>
          </a:xfrm>
        </p:grpSpPr>
        <p:sp>
          <p:nvSpPr>
            <p:cNvPr id="346" name="타원 345"/>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Shuffle</a:t>
              </a:r>
              <a:endParaRPr lang="ko-KR" altLang="en-US" dirty="0"/>
            </a:p>
          </p:txBody>
        </p:sp>
        <p:sp>
          <p:nvSpPr>
            <p:cNvPr id="347" name="오른쪽 화살표 346"/>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8" name="오른쪽 화살표 347"/>
            <p:cNvSpPr/>
            <p:nvPr/>
          </p:nvSpPr>
          <p:spPr>
            <a:xfrm>
              <a:off x="8244408" y="5542284"/>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 name="Map"/>
          <p:cNvGrpSpPr/>
          <p:nvPr/>
        </p:nvGrpSpPr>
        <p:grpSpPr>
          <a:xfrm>
            <a:off x="2183210" y="3068960"/>
            <a:ext cx="804614" cy="1152128"/>
            <a:chOff x="2111202" y="3400955"/>
            <a:chExt cx="804614" cy="1152128"/>
          </a:xfrm>
        </p:grpSpPr>
        <p:sp>
          <p:nvSpPr>
            <p:cNvPr id="349" name="타원 348"/>
            <p:cNvSpPr/>
            <p:nvPr/>
          </p:nvSpPr>
          <p:spPr>
            <a:xfrm rot="5400000">
              <a:off x="1932756" y="3833003"/>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Map</a:t>
              </a:r>
              <a:endParaRPr lang="ko-KR" altLang="en-US" dirty="0"/>
            </a:p>
          </p:txBody>
        </p:sp>
        <p:sp>
          <p:nvSpPr>
            <p:cNvPr id="350" name="오른쪽 화살표 349"/>
            <p:cNvSpPr/>
            <p:nvPr/>
          </p:nvSpPr>
          <p:spPr>
            <a:xfrm>
              <a:off x="2111202" y="3858055"/>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1" name="오른쪽 화살표 350"/>
            <p:cNvSpPr/>
            <p:nvPr/>
          </p:nvSpPr>
          <p:spPr>
            <a:xfrm>
              <a:off x="2699792" y="3858055"/>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dissolve">
                                      <p:cBhvr>
                                        <p:cTn id="7" dur="500"/>
                                        <p:tgtEl>
                                          <p:spTgt spid="96"/>
                                        </p:tgtEl>
                                      </p:cBhvr>
                                    </p:animEffect>
                                  </p:childTnLst>
                                </p:cTn>
                              </p:par>
                              <p:par>
                                <p:cTn id="8" presetID="9"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dissolve">
                                      <p:cBhvr>
                                        <p:cTn id="10" dur="500"/>
                                        <p:tgtEl>
                                          <p:spTgt spid="97"/>
                                        </p:tgtEl>
                                      </p:cBhvr>
                                    </p:animEffec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89"/>
                                        </p:tgtEl>
                                        <p:attrNameLst>
                                          <p:attrName>style.visibility</p:attrName>
                                        </p:attrNameLst>
                                      </p:cBhvr>
                                      <p:to>
                                        <p:strVal val="visible"/>
                                      </p:to>
                                    </p:set>
                                    <p:animEffect transition="in" filter="dissolve">
                                      <p:cBhvr>
                                        <p:cTn id="18" dur="500"/>
                                        <p:tgtEl>
                                          <p:spTgt spid="189"/>
                                        </p:tgtEl>
                                      </p:cBhvr>
                                    </p:animEffect>
                                  </p:childTnLst>
                                </p:cTn>
                              </p:par>
                              <p:par>
                                <p:cTn id="19" presetID="9"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94"/>
                                        </p:tgtEl>
                                        <p:attrNameLst>
                                          <p:attrName>style.visibility</p:attrName>
                                        </p:attrNameLst>
                                      </p:cBhvr>
                                      <p:to>
                                        <p:strVal val="visible"/>
                                      </p:to>
                                    </p:set>
                                    <p:animEffect transition="in" filter="dissolve">
                                      <p:cBhvr>
                                        <p:cTn id="26" dur="500"/>
                                        <p:tgtEl>
                                          <p:spTgt spid="194"/>
                                        </p:tgtEl>
                                      </p:cBhvr>
                                    </p:animEffect>
                                  </p:childTnLst>
                                </p:cTn>
                              </p:par>
                              <p:par>
                                <p:cTn id="27" presetID="9"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par>
                                <p:cTn id="30" presetID="1" presetClass="exit" presetSubtype="0" fill="hold" nodeType="withEffect">
                                  <p:stCondLst>
                                    <p:cond delay="0"/>
                                  </p:stCondLst>
                                  <p:childTnLst>
                                    <p:set>
                                      <p:cBhvr>
                                        <p:cTn id="31" dur="1" fill="hold">
                                          <p:stCondLst>
                                            <p:cond delay="0"/>
                                          </p:stCondLst>
                                        </p:cTn>
                                        <p:tgtEl>
                                          <p:spTgt spid="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dissolve">
                                      <p:cBhvr>
                                        <p:cTn id="36" dur="500"/>
                                        <p:tgtEl>
                                          <p:spTgt spid="200"/>
                                        </p:tgtEl>
                                      </p:cBhvr>
                                    </p:animEffect>
                                  </p:childTnLst>
                                </p:cTn>
                              </p:par>
                              <p:par>
                                <p:cTn id="37" presetID="9"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par>
                                <p:cTn id="40" presetID="1" presetClass="exit" presetSubtype="0" fill="hold" nodeType="withEffect">
                                  <p:stCondLst>
                                    <p:cond delay="0"/>
                                  </p:stCondLst>
                                  <p:childTnLst>
                                    <p:set>
                                      <p:cBhvr>
                                        <p:cTn id="41" dur="1" fill="hold">
                                          <p:stCondLst>
                                            <p:cond delay="0"/>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06"/>
                                        </p:tgtEl>
                                        <p:attrNameLst>
                                          <p:attrName>style.visibility</p:attrName>
                                        </p:attrNameLst>
                                      </p:cBhvr>
                                      <p:to>
                                        <p:strVal val="visible"/>
                                      </p:to>
                                    </p:set>
                                    <p:animEffect transition="in" filter="dissolve">
                                      <p:cBhvr>
                                        <p:cTn id="46" dur="500"/>
                                        <p:tgtEl>
                                          <p:spTgt spid="206"/>
                                        </p:tgtEl>
                                      </p:cBhvr>
                                    </p:animEffect>
                                  </p:childTnLst>
                                </p:cTn>
                              </p:par>
                              <p:par>
                                <p:cTn id="47" presetID="9"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dissolve">
                                      <p:cBhvr>
                                        <p:cTn id="49" dur="500"/>
                                        <p:tgtEl>
                                          <p:spTgt spid="6"/>
                                        </p:tgtEl>
                                      </p:cBhvr>
                                    </p:animEffect>
                                  </p:childTnLst>
                                </p:cTn>
                              </p:par>
                              <p:par>
                                <p:cTn id="50" presetID="1" presetClass="exit" presetSubtype="0" fill="hold" nodeType="withEffect">
                                  <p:stCondLst>
                                    <p:cond delay="0"/>
                                  </p:stCondLst>
                                  <p:childTnLst>
                                    <p:set>
                                      <p:cBhvr>
                                        <p:cTn id="51" dur="1" fill="hold">
                                          <p:stCondLst>
                                            <p:cond delay="0"/>
                                          </p:stCondLst>
                                        </p:cTn>
                                        <p:tgtEl>
                                          <p:spTgt spid="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211"/>
                                        </p:tgtEl>
                                        <p:attrNameLst>
                                          <p:attrName>style.visibility</p:attrName>
                                        </p:attrNameLst>
                                      </p:cBhvr>
                                      <p:to>
                                        <p:strVal val="visible"/>
                                      </p:to>
                                    </p:set>
                                    <p:animEffect transition="in" filter="dissolve">
                                      <p:cBhvr>
                                        <p:cTn id="56" dur="500"/>
                                        <p:tgtEl>
                                          <p:spTgt spid="211"/>
                                        </p:tgtEl>
                                      </p:cBhvr>
                                    </p:animEffect>
                                  </p:childTnLst>
                                </p:cTn>
                              </p:par>
                              <p:par>
                                <p:cTn id="57" presetID="9"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dissolve">
                                      <p:cBhvr>
                                        <p:cTn id="59" dur="500"/>
                                        <p:tgtEl>
                                          <p:spTgt spid="7"/>
                                        </p:tgtEl>
                                      </p:cBhvr>
                                    </p:animEffect>
                                  </p:childTnLst>
                                </p:cTn>
                              </p:par>
                              <p:par>
                                <p:cTn id="60" presetID="1" presetClass="exit" presetSubtype="0" fill="hold" nodeType="withEffect">
                                  <p:stCondLst>
                                    <p:cond delay="0"/>
                                  </p:stCondLst>
                                  <p:childTnLst>
                                    <p:set>
                                      <p:cBhvr>
                                        <p:cTn id="61" dur="1" fill="hold">
                                          <p:stCondLst>
                                            <p:cond delay="0"/>
                                          </p:stCondLst>
                                        </p:cTn>
                                        <p:tgtEl>
                                          <p:spTgt spid="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223"/>
                                        </p:tgtEl>
                                        <p:attrNameLst>
                                          <p:attrName>style.visibility</p:attrName>
                                        </p:attrNameLst>
                                      </p:cBhvr>
                                      <p:to>
                                        <p:strVal val="visible"/>
                                      </p:to>
                                    </p:set>
                                    <p:animEffect transition="in" filter="dissolve">
                                      <p:cBhvr>
                                        <p:cTn id="66" dur="500"/>
                                        <p:tgtEl>
                                          <p:spTgt spid="223"/>
                                        </p:tgtEl>
                                      </p:cBhvr>
                                    </p:animEffect>
                                  </p:childTnLst>
                                </p:cTn>
                              </p:par>
                              <p:par>
                                <p:cTn id="67" presetID="9" presetClass="entr" presetSubtype="0" fill="hold"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dissolve">
                                      <p:cBhvr>
                                        <p:cTn id="69" dur="500"/>
                                        <p:tgtEl>
                                          <p:spTgt spid="8"/>
                                        </p:tgtEl>
                                      </p:cBhvr>
                                    </p:animEffect>
                                  </p:childTnLst>
                                </p:cTn>
                              </p:par>
                              <p:par>
                                <p:cTn id="70" presetID="1" presetClass="exit" presetSubtype="0" fill="hold" nodeType="withEffect">
                                  <p:stCondLst>
                                    <p:cond delay="0"/>
                                  </p:stCondLst>
                                  <p:childTnLst>
                                    <p:set>
                                      <p:cBhvr>
                                        <p:cTn id="71" dur="1" fill="hold">
                                          <p:stCondLst>
                                            <p:cond delay="0"/>
                                          </p:stCondLst>
                                        </p:cTn>
                                        <p:tgtEl>
                                          <p:spTgt spid="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232"/>
                                        </p:tgtEl>
                                        <p:attrNameLst>
                                          <p:attrName>style.visibility</p:attrName>
                                        </p:attrNameLst>
                                      </p:cBhvr>
                                      <p:to>
                                        <p:strVal val="visible"/>
                                      </p:to>
                                    </p:set>
                                    <p:animEffect transition="in" filter="dissolve">
                                      <p:cBhvr>
                                        <p:cTn id="76" dur="500"/>
                                        <p:tgtEl>
                                          <p:spTgt spid="232"/>
                                        </p:tgtEl>
                                      </p:cBhvr>
                                    </p:animEffect>
                                  </p:childTnLst>
                                </p:cTn>
                              </p:par>
                              <p:par>
                                <p:cTn id="77" presetID="9"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dissolve">
                                      <p:cBhvr>
                                        <p:cTn id="79" dur="500"/>
                                        <p:tgtEl>
                                          <p:spTgt spid="9"/>
                                        </p:tgtEl>
                                      </p:cBhvr>
                                    </p:animEffect>
                                  </p:childTnLst>
                                </p:cTn>
                              </p:par>
                              <p:par>
                                <p:cTn id="80" presetID="1" presetClass="exit" presetSubtype="0" fill="hold" nodeType="withEffect">
                                  <p:stCondLst>
                                    <p:cond delay="0"/>
                                  </p:stCondLst>
                                  <p:childTnLst>
                                    <p:set>
                                      <p:cBhvr>
                                        <p:cTn id="81" dur="1" fill="hold">
                                          <p:stCondLst>
                                            <p:cond delay="0"/>
                                          </p:stCondLst>
                                        </p:cTn>
                                        <p:tgtEl>
                                          <p:spTgt spid="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247"/>
                                        </p:tgtEl>
                                        <p:attrNameLst>
                                          <p:attrName>style.visibility</p:attrName>
                                        </p:attrNameLst>
                                      </p:cBhvr>
                                      <p:to>
                                        <p:strVal val="visible"/>
                                      </p:to>
                                    </p:set>
                                    <p:animEffect transition="in" filter="dissolve">
                                      <p:cBhvr>
                                        <p:cTn id="86" dur="500"/>
                                        <p:tgtEl>
                                          <p:spTgt spid="247"/>
                                        </p:tgtEl>
                                      </p:cBhvr>
                                    </p:animEffect>
                                  </p:childTnLst>
                                </p:cTn>
                              </p:par>
                              <p:par>
                                <p:cTn id="87" presetID="9" presetClass="entr" presetSubtype="0" fill="hold" nodeType="with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dissolve">
                                      <p:cBhvr>
                                        <p:cTn id="89" dur="500"/>
                                        <p:tgtEl>
                                          <p:spTgt spid="10"/>
                                        </p:tgtEl>
                                      </p:cBhvr>
                                    </p:animEffect>
                                  </p:childTnLst>
                                </p:cTn>
                              </p:par>
                              <p:par>
                                <p:cTn id="90" presetID="1" presetClass="exit" presetSubtype="0" fill="hold" nodeType="withEffect">
                                  <p:stCondLst>
                                    <p:cond delay="0"/>
                                  </p:stCondLst>
                                  <p:childTnLst>
                                    <p:set>
                                      <p:cBhvr>
                                        <p:cTn id="91" dur="1" fill="hold">
                                          <p:stCondLst>
                                            <p:cond delay="0"/>
                                          </p:stCondLst>
                                        </p:cTn>
                                        <p:tgtEl>
                                          <p:spTgt spid="9"/>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259"/>
                                        </p:tgtEl>
                                        <p:attrNameLst>
                                          <p:attrName>style.visibility</p:attrName>
                                        </p:attrNameLst>
                                      </p:cBhvr>
                                      <p:to>
                                        <p:strVal val="visible"/>
                                      </p:to>
                                    </p:set>
                                    <p:animEffect transition="in" filter="dissolve">
                                      <p:cBhvr>
                                        <p:cTn id="96" dur="500"/>
                                        <p:tgtEl>
                                          <p:spTgt spid="259"/>
                                        </p:tgtEl>
                                      </p:cBhvr>
                                    </p:animEffect>
                                  </p:childTnLst>
                                </p:cTn>
                              </p:par>
                              <p:par>
                                <p:cTn id="97" presetID="9" presetClass="entr" presetSubtype="0" fill="hold" nodeType="with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dissolve">
                                      <p:cBhvr>
                                        <p:cTn id="99" dur="500"/>
                                        <p:tgtEl>
                                          <p:spTgt spid="11"/>
                                        </p:tgtEl>
                                      </p:cBhvr>
                                    </p:animEffect>
                                  </p:childTnLst>
                                </p:cTn>
                              </p:par>
                              <p:par>
                                <p:cTn id="100" presetID="1" presetClass="exit" presetSubtype="0" fill="hold" nodeType="withEffect">
                                  <p:stCondLst>
                                    <p:cond delay="0"/>
                                  </p:stCondLst>
                                  <p:childTnLst>
                                    <p:set>
                                      <p:cBhvr>
                                        <p:cTn id="101" dur="1" fill="hold">
                                          <p:stCondLst>
                                            <p:cond delay="0"/>
                                          </p:stCondLst>
                                        </p:cTn>
                                        <p:tgtEl>
                                          <p:spTgt spid="1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344"/>
                                        </p:tgtEl>
                                        <p:attrNameLst>
                                          <p:attrName>style.visibility</p:attrName>
                                        </p:attrNameLst>
                                      </p:cBhvr>
                                      <p:to>
                                        <p:strVal val="visible"/>
                                      </p:to>
                                    </p:set>
                                    <p:animEffect transition="in" filter="dissolve">
                                      <p:cBhvr>
                                        <p:cTn id="106" dur="500"/>
                                        <p:tgtEl>
                                          <p:spTgt spid="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62" name="Rectangle 2"/>
          <p:cNvSpPr>
            <a:spLocks noGrp="1" noChangeArrowheads="1"/>
          </p:cNvSpPr>
          <p:nvPr>
            <p:ph type="title"/>
          </p:nvPr>
        </p:nvSpPr>
        <p:spPr/>
        <p:txBody>
          <a:bodyPr/>
          <a:lstStyle/>
          <a:p>
            <a:r>
              <a:rPr lang="en-US" altLang="ko-KR" dirty="0" smtClean="0"/>
              <a:t>An Example of Building an Inverted </a:t>
            </a:r>
            <a:r>
              <a:rPr lang="en-US" altLang="ko-KR" dirty="0"/>
              <a:t>Index</a:t>
            </a:r>
          </a:p>
        </p:txBody>
      </p:sp>
      <p:graphicFrame>
        <p:nvGraphicFramePr>
          <p:cNvPr id="344" name="InvListsLast"/>
          <p:cNvGraphicFramePr>
            <a:graphicFrameLocks noGrp="1"/>
          </p:cNvGraphicFramePr>
          <p:nvPr>
            <p:extLst>
              <p:ext uri="{D42A27DB-BD31-4B8C-83A1-F6EECF244321}">
                <p14:modId xmlns:p14="http://schemas.microsoft.com/office/powerpoint/2010/main" val="2147486056"/>
              </p:ext>
            </p:extLst>
          </p:nvPr>
        </p:nvGraphicFramePr>
        <p:xfrm>
          <a:off x="395536" y="2996952"/>
          <a:ext cx="3168352" cy="2194560"/>
        </p:xfrm>
        <a:graphic>
          <a:graphicData uri="http://schemas.openxmlformats.org/drawingml/2006/table">
            <a:tbl>
              <a:tblPr firstRow="1" bandRow="1">
                <a:tableStyleId>{21E4AEA4-8DFA-4A89-87EB-49C32662AFE0}</a:tableStyleId>
              </a:tblPr>
              <a:tblGrid>
                <a:gridCol w="936104">
                  <a:extLst>
                    <a:ext uri="{9D8B030D-6E8A-4147-A177-3AD203B41FA5}">
                      <a16:colId xmlns:a16="http://schemas.microsoft.com/office/drawing/2014/main" xmlns="" val="20000"/>
                    </a:ext>
                  </a:extLst>
                </a:gridCol>
                <a:gridCol w="2232248">
                  <a:extLst>
                    <a:ext uri="{9D8B030D-6E8A-4147-A177-3AD203B41FA5}">
                      <a16:colId xmlns:a16="http://schemas.microsoft.com/office/drawing/2014/main" xmlns="" val="20001"/>
                    </a:ext>
                  </a:extLst>
                </a:gridCol>
              </a:tblGrid>
              <a:tr h="150412">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 lists</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167124">
                <a:tc>
                  <a:txBody>
                    <a:bodyPr/>
                    <a:lstStyle/>
                    <a:p>
                      <a:pPr latinLnBrk="1"/>
                      <a:r>
                        <a:rPr lang="en-US" altLang="ko-KR" sz="1200" dirty="0" smtClean="0">
                          <a:solidFill>
                            <a:schemeClr val="tx1"/>
                          </a:solidFill>
                          <a:latin typeface="Tahoma" pitchFamily="34" charset="0"/>
                          <a:cs typeface="Tahoma" pitchFamily="34" charset="0"/>
                        </a:rPr>
                        <a:t>Financial</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Doc1:1, Doc2:1, Doc4:1</a:t>
                      </a:r>
                    </a:p>
                  </a:txBody>
                  <a:tcPr/>
                </a:tc>
                <a:extLst>
                  <a:ext uri="{0D108BD9-81ED-4DB2-BD59-A6C34878D82A}">
                    <a16:rowId xmlns:a16="http://schemas.microsoft.com/office/drawing/2014/main" xmlns="" val="10001"/>
                  </a:ext>
                </a:extLst>
              </a:tr>
              <a:tr h="167124">
                <a:tc>
                  <a:txBody>
                    <a:bodyPr/>
                    <a:lstStyle/>
                    <a:p>
                      <a:pPr latinLnBrk="1"/>
                      <a:r>
                        <a:rPr lang="en-US" altLang="ko-KR" sz="1200" baseline="0" dirty="0" smtClean="0">
                          <a:solidFill>
                            <a:schemeClr val="tx1"/>
                          </a:solidFill>
                          <a:latin typeface="Tahoma" pitchFamily="34" charset="0"/>
                          <a:cs typeface="Tahoma" pitchFamily="34" charset="0"/>
                        </a:rPr>
                        <a:t>IMF</a:t>
                      </a:r>
                      <a:endParaRPr lang="ko-KR" altLang="en-US" sz="1200" baseline="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Doc1:12, Doc2:12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167124">
                <a:tc>
                  <a:txBody>
                    <a:bodyPr/>
                    <a:lstStyle/>
                    <a:p>
                      <a:r>
                        <a:rPr lang="en-US" altLang="ko-KR" sz="1200" dirty="0" smtClean="0">
                          <a:solidFill>
                            <a:schemeClr val="tx1"/>
                          </a:solidFill>
                          <a:latin typeface="Tahoma" pitchFamily="34" charset="0"/>
                          <a:cs typeface="Tahoma" pitchFamily="34" charset="0"/>
                        </a:rPr>
                        <a:t>Economics</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Doc1:17, Doc3:1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167124">
                <a:tc>
                  <a:txBody>
                    <a:bodyPr/>
                    <a:lstStyle/>
                    <a:p>
                      <a:r>
                        <a:rPr lang="en-US" altLang="ko-KR" sz="1200" dirty="0" smtClean="0">
                          <a:solidFill>
                            <a:schemeClr val="tx1"/>
                          </a:solidFill>
                          <a:latin typeface="Tahoma" pitchFamily="34" charset="0"/>
                          <a:cs typeface="Tahoma" pitchFamily="34" charset="0"/>
                        </a:rPr>
                        <a:t>Crisis</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Doc1:28, Doc2:17, Doc5:1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167124">
                <a:tc>
                  <a:txBody>
                    <a:bodyPr/>
                    <a:lstStyle/>
                    <a:p>
                      <a:r>
                        <a:rPr lang="en-US" altLang="ko-KR" sz="1200" dirty="0" smtClean="0">
                          <a:solidFill>
                            <a:schemeClr val="tx1"/>
                          </a:solidFill>
                          <a:latin typeface="Tahoma" pitchFamily="34" charset="0"/>
                          <a:cs typeface="Tahoma" pitchFamily="34" charset="0"/>
                        </a:rPr>
                        <a:t>Harry</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Doc3:12,</a:t>
                      </a:r>
                      <a:r>
                        <a:rPr lang="en-US" altLang="ko-KR" sz="1200" baseline="0" dirty="0" smtClean="0">
                          <a:solidFill>
                            <a:schemeClr val="tx1"/>
                          </a:solidFill>
                          <a:latin typeface="Tahoma" pitchFamily="34" charset="0"/>
                          <a:cs typeface="Tahoma" pitchFamily="34" charset="0"/>
                        </a:rPr>
                        <a:t> Doc4:12, Doc5:9</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167124">
                <a:tc>
                  <a:txBody>
                    <a:bodyPr/>
                    <a:lstStyle/>
                    <a:p>
                      <a:r>
                        <a:rPr lang="en-US" altLang="ko-KR" sz="1200" dirty="0" smtClean="0">
                          <a:solidFill>
                            <a:schemeClr val="tx1"/>
                          </a:solidFill>
                          <a:latin typeface="Tahoma" pitchFamily="34" charset="0"/>
                          <a:cs typeface="Tahoma" pitchFamily="34" charset="0"/>
                        </a:rPr>
                        <a:t>Potter</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Doc4:19, Doc5:16</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167124">
                <a:tc>
                  <a:txBody>
                    <a:bodyPr/>
                    <a:lstStyle/>
                    <a:p>
                      <a:r>
                        <a:rPr lang="en-US" altLang="ko-KR" sz="1200" dirty="0" smtClean="0">
                          <a:solidFill>
                            <a:schemeClr val="tx1"/>
                          </a:solidFill>
                          <a:latin typeface="Tahoma" pitchFamily="34" charset="0"/>
                          <a:cs typeface="Tahoma" pitchFamily="34" charset="0"/>
                        </a:rPr>
                        <a:t>Film</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Doc4:27</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grpSp>
        <p:nvGrpSpPr>
          <p:cNvPr id="2" name="Reduce"/>
          <p:cNvGrpSpPr/>
          <p:nvPr/>
        </p:nvGrpSpPr>
        <p:grpSpPr>
          <a:xfrm>
            <a:off x="3851920" y="3429000"/>
            <a:ext cx="784736" cy="1440160"/>
            <a:chOff x="7675696" y="4941168"/>
            <a:chExt cx="784736" cy="1440160"/>
          </a:xfrm>
        </p:grpSpPr>
        <p:sp>
          <p:nvSpPr>
            <p:cNvPr id="60" name="타원 59"/>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Reduce</a:t>
              </a:r>
              <a:endParaRPr lang="ko-KR" altLang="en-US" dirty="0"/>
            </a:p>
          </p:txBody>
        </p:sp>
        <p:sp>
          <p:nvSpPr>
            <p:cNvPr id="61" name="오른쪽 화살표 60"/>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오른쪽 화살표 61"/>
            <p:cNvSpPr/>
            <p:nvPr/>
          </p:nvSpPr>
          <p:spPr>
            <a:xfrm>
              <a:off x="8244408" y="5542284"/>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63" name="InvListsEmitted"/>
          <p:cNvGraphicFramePr>
            <a:graphicFrameLocks noGrp="1"/>
          </p:cNvGraphicFramePr>
          <p:nvPr>
            <p:extLst>
              <p:ext uri="{D42A27DB-BD31-4B8C-83A1-F6EECF244321}">
                <p14:modId xmlns:p14="http://schemas.microsoft.com/office/powerpoint/2010/main" val="3729448281"/>
              </p:ext>
            </p:extLst>
          </p:nvPr>
        </p:nvGraphicFramePr>
        <p:xfrm>
          <a:off x="4932040" y="3034640"/>
          <a:ext cx="3168352" cy="2194560"/>
        </p:xfrm>
        <a:graphic>
          <a:graphicData uri="http://schemas.openxmlformats.org/drawingml/2006/table">
            <a:tbl>
              <a:tblPr firstRow="1" bandRow="1">
                <a:tableStyleId>{21E4AEA4-8DFA-4A89-87EB-49C32662AFE0}</a:tableStyleId>
              </a:tblPr>
              <a:tblGrid>
                <a:gridCol w="936104">
                  <a:extLst>
                    <a:ext uri="{9D8B030D-6E8A-4147-A177-3AD203B41FA5}">
                      <a16:colId xmlns:a16="http://schemas.microsoft.com/office/drawing/2014/main" xmlns="" val="20000"/>
                    </a:ext>
                  </a:extLst>
                </a:gridCol>
                <a:gridCol w="2232248">
                  <a:extLst>
                    <a:ext uri="{9D8B030D-6E8A-4147-A177-3AD203B41FA5}">
                      <a16:colId xmlns:a16="http://schemas.microsoft.com/office/drawing/2014/main" xmlns="" val="20001"/>
                    </a:ext>
                  </a:extLst>
                </a:gridCol>
              </a:tblGrid>
              <a:tr h="150412">
                <a:tc>
                  <a:txBody>
                    <a:bodyPr/>
                    <a:lstStyle/>
                    <a:p>
                      <a:pPr algn="ctr" latinLnBrk="1"/>
                      <a:r>
                        <a:rPr lang="en-US" altLang="ko-KR" sz="1200" dirty="0" smtClean="0">
                          <a:latin typeface="Tahoma" pitchFamily="34" charset="0"/>
                          <a:ea typeface="Tahoma" pitchFamily="34" charset="0"/>
                          <a:cs typeface="Tahoma" pitchFamily="34" charset="0"/>
                        </a:rPr>
                        <a:t>Key</a:t>
                      </a:r>
                      <a:endParaRPr lang="ko-KR" altLang="en-US" sz="1200" dirty="0">
                        <a:latin typeface="Tahoma" pitchFamily="34" charset="0"/>
                        <a:cs typeface="Tahoma" pitchFamily="34" charset="0"/>
                      </a:endParaRPr>
                    </a:p>
                  </a:txBody>
                  <a:tcPr/>
                </a:tc>
                <a:tc>
                  <a:txBody>
                    <a:bodyPr/>
                    <a:lstStyle/>
                    <a:p>
                      <a:pPr algn="ctr" latinLnBrk="1"/>
                      <a:r>
                        <a:rPr lang="en-US" altLang="ko-KR" sz="1200" dirty="0" smtClean="0">
                          <a:latin typeface="Tahoma" pitchFamily="34" charset="0"/>
                          <a:ea typeface="Tahoma" pitchFamily="34" charset="0"/>
                          <a:cs typeface="Tahoma" pitchFamily="34" charset="0"/>
                        </a:rPr>
                        <a:t>Value lists</a:t>
                      </a:r>
                      <a:endParaRPr lang="ko-KR" altLang="en-US" sz="1200" dirty="0">
                        <a:latin typeface="Tahoma" pitchFamily="34" charset="0"/>
                        <a:cs typeface="Tahoma" pitchFamily="34" charset="0"/>
                      </a:endParaRPr>
                    </a:p>
                  </a:txBody>
                  <a:tcPr/>
                </a:tc>
                <a:extLst>
                  <a:ext uri="{0D108BD9-81ED-4DB2-BD59-A6C34878D82A}">
                    <a16:rowId xmlns:a16="http://schemas.microsoft.com/office/drawing/2014/main" xmlns="" val="10000"/>
                  </a:ext>
                </a:extLst>
              </a:tr>
              <a:tr h="167124">
                <a:tc>
                  <a:txBody>
                    <a:bodyPr/>
                    <a:lstStyle/>
                    <a:p>
                      <a:pPr latinLnBrk="1"/>
                      <a:r>
                        <a:rPr lang="en-US" altLang="ko-KR" sz="1200" dirty="0" smtClean="0">
                          <a:solidFill>
                            <a:schemeClr val="tx1"/>
                          </a:solidFill>
                          <a:latin typeface="Tahoma" pitchFamily="34" charset="0"/>
                          <a:cs typeface="Tahoma" pitchFamily="34" charset="0"/>
                        </a:rPr>
                        <a:t>Financial</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ea typeface="Tahoma" pitchFamily="34" charset="0"/>
                          <a:cs typeface="Tahoma" pitchFamily="34" charset="0"/>
                        </a:rPr>
                        <a:t>Doc1:1, Doc2:1, Doc4:1</a:t>
                      </a:r>
                    </a:p>
                  </a:txBody>
                  <a:tcPr/>
                </a:tc>
                <a:extLst>
                  <a:ext uri="{0D108BD9-81ED-4DB2-BD59-A6C34878D82A}">
                    <a16:rowId xmlns:a16="http://schemas.microsoft.com/office/drawing/2014/main" xmlns="" val="10001"/>
                  </a:ext>
                </a:extLst>
              </a:tr>
              <a:tr h="167124">
                <a:tc>
                  <a:txBody>
                    <a:bodyPr/>
                    <a:lstStyle/>
                    <a:p>
                      <a:pPr latinLnBrk="1"/>
                      <a:r>
                        <a:rPr lang="en-US" altLang="ko-KR" sz="1200" baseline="0" dirty="0" smtClean="0">
                          <a:solidFill>
                            <a:schemeClr val="tx1"/>
                          </a:solidFill>
                          <a:latin typeface="Tahoma" pitchFamily="34" charset="0"/>
                          <a:cs typeface="Tahoma" pitchFamily="34" charset="0"/>
                        </a:rPr>
                        <a:t>IMF</a:t>
                      </a:r>
                      <a:endParaRPr lang="ko-KR" altLang="en-US" sz="1200" baseline="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Doc1:12, Doc2:12</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2"/>
                  </a:ext>
                </a:extLst>
              </a:tr>
              <a:tr h="167124">
                <a:tc>
                  <a:txBody>
                    <a:bodyPr/>
                    <a:lstStyle/>
                    <a:p>
                      <a:r>
                        <a:rPr lang="en-US" altLang="ko-KR" sz="1200" dirty="0" smtClean="0">
                          <a:solidFill>
                            <a:schemeClr val="tx1"/>
                          </a:solidFill>
                          <a:latin typeface="Tahoma" pitchFamily="34" charset="0"/>
                          <a:cs typeface="Tahoma" pitchFamily="34" charset="0"/>
                        </a:rPr>
                        <a:t>Economics</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Doc1:17, Doc3:1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3"/>
                  </a:ext>
                </a:extLst>
              </a:tr>
              <a:tr h="167124">
                <a:tc>
                  <a:txBody>
                    <a:bodyPr/>
                    <a:lstStyle/>
                    <a:p>
                      <a:r>
                        <a:rPr lang="en-US" altLang="ko-KR" sz="1200" dirty="0" smtClean="0">
                          <a:solidFill>
                            <a:schemeClr val="tx1"/>
                          </a:solidFill>
                          <a:latin typeface="Tahoma" pitchFamily="34" charset="0"/>
                          <a:cs typeface="Tahoma" pitchFamily="34" charset="0"/>
                        </a:rPr>
                        <a:t>Crisis</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Doc1:28, Doc2:17, Doc5:1</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4"/>
                  </a:ext>
                </a:extLst>
              </a:tr>
              <a:tr h="167124">
                <a:tc>
                  <a:txBody>
                    <a:bodyPr/>
                    <a:lstStyle/>
                    <a:p>
                      <a:r>
                        <a:rPr lang="en-US" altLang="ko-KR" sz="1200" dirty="0" smtClean="0">
                          <a:solidFill>
                            <a:schemeClr val="tx1"/>
                          </a:solidFill>
                          <a:latin typeface="Tahoma" pitchFamily="34" charset="0"/>
                          <a:cs typeface="Tahoma" pitchFamily="34" charset="0"/>
                        </a:rPr>
                        <a:t>Harry</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Doc3:12,</a:t>
                      </a:r>
                      <a:r>
                        <a:rPr lang="en-US" altLang="ko-KR" sz="1200" baseline="0" dirty="0" smtClean="0">
                          <a:solidFill>
                            <a:schemeClr val="tx1"/>
                          </a:solidFill>
                          <a:latin typeface="Tahoma" pitchFamily="34" charset="0"/>
                          <a:cs typeface="Tahoma" pitchFamily="34" charset="0"/>
                        </a:rPr>
                        <a:t> Doc4:12, Doc5:9</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5"/>
                  </a:ext>
                </a:extLst>
              </a:tr>
              <a:tr h="167124">
                <a:tc>
                  <a:txBody>
                    <a:bodyPr/>
                    <a:lstStyle/>
                    <a:p>
                      <a:r>
                        <a:rPr lang="en-US" altLang="ko-KR" sz="1200" dirty="0" smtClean="0">
                          <a:solidFill>
                            <a:schemeClr val="tx1"/>
                          </a:solidFill>
                          <a:latin typeface="Tahoma" pitchFamily="34" charset="0"/>
                          <a:cs typeface="Tahoma" pitchFamily="34" charset="0"/>
                        </a:rPr>
                        <a:t>Potter</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Doc4:19, Doc5:16</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6"/>
                  </a:ext>
                </a:extLst>
              </a:tr>
              <a:tr h="167124">
                <a:tc>
                  <a:txBody>
                    <a:bodyPr/>
                    <a:lstStyle/>
                    <a:p>
                      <a:r>
                        <a:rPr lang="en-US" altLang="ko-KR" sz="1200" dirty="0" smtClean="0">
                          <a:solidFill>
                            <a:schemeClr val="tx1"/>
                          </a:solidFill>
                          <a:latin typeface="Tahoma" pitchFamily="34" charset="0"/>
                          <a:cs typeface="Tahoma" pitchFamily="34" charset="0"/>
                        </a:rPr>
                        <a:t>Film</a:t>
                      </a:r>
                      <a:endParaRPr lang="ko-KR" altLang="en-US" sz="1200" dirty="0">
                        <a:solidFill>
                          <a:schemeClr val="tx1"/>
                        </a:solidFill>
                        <a:latin typeface="Tahoma" pitchFamily="34" charset="0"/>
                        <a:cs typeface="Tahoma" pitchFamily="34" charset="0"/>
                      </a:endParaRPr>
                    </a:p>
                  </a:txBody>
                  <a:tcPr/>
                </a:tc>
                <a:tc>
                  <a:txBody>
                    <a:bodyPr/>
                    <a:lstStyle/>
                    <a:p>
                      <a:r>
                        <a:rPr lang="en-US" altLang="ko-KR" sz="1200" dirty="0" smtClean="0">
                          <a:solidFill>
                            <a:schemeClr val="tx1"/>
                          </a:solidFill>
                          <a:latin typeface="Tahoma" pitchFamily="34" charset="0"/>
                          <a:cs typeface="Tahoma" pitchFamily="34" charset="0"/>
                        </a:rPr>
                        <a:t>Doc4:27</a:t>
                      </a:r>
                      <a:endParaRPr lang="ko-KR" altLang="en-US" sz="1200" dirty="0">
                        <a:solidFill>
                          <a:schemeClr val="tx1"/>
                        </a:solidFill>
                        <a:latin typeface="Tahoma" pitchFamily="34" charset="0"/>
                        <a:cs typeface="Tahoma" pitchFamily="34" charset="0"/>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5240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Overview of </a:t>
            </a:r>
            <a:r>
              <a:rPr lang="en-US" altLang="ko-KR" dirty="0" err="1" smtClean="0"/>
              <a:t>MapReduce</a:t>
            </a:r>
            <a:endParaRPr lang="en-US" altLang="ko-KR" dirty="0"/>
          </a:p>
        </p:txBody>
      </p:sp>
      <p:sp>
        <p:nvSpPr>
          <p:cNvPr id="3" name="내용 개체 틀 2"/>
          <p:cNvSpPr>
            <a:spLocks noGrp="1"/>
          </p:cNvSpPr>
          <p:nvPr>
            <p:ph idx="1"/>
          </p:nvPr>
        </p:nvSpPr>
        <p:spPr>
          <a:xfrm>
            <a:off x="611560" y="2017713"/>
            <a:ext cx="7772400" cy="4114800"/>
          </a:xfrm>
        </p:spPr>
        <p:txBody>
          <a:bodyPr>
            <a:noAutofit/>
          </a:bodyPr>
          <a:lstStyle/>
          <a:p>
            <a:r>
              <a:rPr lang="en-US" altLang="ko-KR" sz="2000" dirty="0" err="1" smtClean="0">
                <a:latin typeface="Tahoma" pitchFamily="34" charset="0"/>
                <a:cs typeface="Tahoma" pitchFamily="34" charset="0"/>
              </a:rPr>
              <a:t>Mapper</a:t>
            </a:r>
            <a:r>
              <a:rPr lang="en-US" altLang="ko-KR" sz="2000" dirty="0" smtClean="0">
                <a:latin typeface="Tahoma" pitchFamily="34" charset="0"/>
                <a:cs typeface="Tahoma" pitchFamily="34" charset="0"/>
              </a:rPr>
              <a:t> and Reducer</a:t>
            </a:r>
          </a:p>
          <a:p>
            <a:pPr lvl="1"/>
            <a:r>
              <a:rPr lang="en-US" altLang="ko-KR" sz="1800" dirty="0" smtClean="0">
                <a:latin typeface="Tahoma" pitchFamily="34" charset="0"/>
                <a:cs typeface="Tahoma" pitchFamily="34" charset="0"/>
              </a:rPr>
              <a:t>Independent threads in each machine</a:t>
            </a:r>
          </a:p>
          <a:p>
            <a:pPr lvl="1"/>
            <a:r>
              <a:rPr lang="en-US" altLang="ko-KR" sz="1800" dirty="0" smtClean="0">
                <a:latin typeface="Tahoma" pitchFamily="34" charset="0"/>
                <a:cs typeface="Tahoma" pitchFamily="34" charset="0"/>
              </a:rPr>
              <a:t>Invoke map and reduce functions respectively</a:t>
            </a:r>
          </a:p>
          <a:p>
            <a:r>
              <a:rPr lang="en-US" altLang="ko-KR" sz="2000" dirty="0" smtClean="0">
                <a:latin typeface="Tahoma" pitchFamily="34" charset="0"/>
                <a:cs typeface="Tahoma" pitchFamily="34" charset="0"/>
              </a:rPr>
              <a:t>Combine functions</a:t>
            </a:r>
          </a:p>
          <a:p>
            <a:pPr lvl="1"/>
            <a:r>
              <a:rPr lang="en-US" altLang="ko-KR" sz="1800" dirty="0" smtClean="0">
                <a:latin typeface="Tahoma" pitchFamily="34" charset="0"/>
                <a:cs typeface="Tahoma" pitchFamily="34" charset="0"/>
              </a:rPr>
              <a:t>Perform reduce function in each machine</a:t>
            </a:r>
          </a:p>
          <a:p>
            <a:pPr lvl="1"/>
            <a:r>
              <a:rPr lang="en-US" altLang="ko-KR" sz="1800" dirty="0" smtClean="0">
                <a:latin typeface="Tahoma" pitchFamily="34" charset="0"/>
                <a:cs typeface="Tahoma" pitchFamily="34" charset="0"/>
              </a:rPr>
              <a:t>Reduce shuffling cost and network traffics</a:t>
            </a:r>
          </a:p>
          <a:p>
            <a:r>
              <a:rPr lang="en-US" altLang="ko-KR" sz="2000" dirty="0" smtClean="0">
                <a:latin typeface="Tahoma" pitchFamily="34" charset="0"/>
                <a:cs typeface="Tahoma" pitchFamily="34" charset="0"/>
              </a:rPr>
              <a:t>Each map or reduce task can optionally use two additional functions: init() and close()</a:t>
            </a:r>
            <a:endParaRPr lang="en-US" altLang="ko-KR" sz="1800" dirty="0" smtClean="0">
              <a:latin typeface="Tahoma" pitchFamily="34" charset="0"/>
              <a:cs typeface="Tahoma" pitchFamily="34" charset="0"/>
            </a:endParaRPr>
          </a:p>
          <a:p>
            <a:pPr lvl="1"/>
            <a:r>
              <a:rPr lang="en-US" altLang="ko-KR" sz="1800" dirty="0" smtClean="0">
                <a:latin typeface="Tahoma" pitchFamily="34" charset="0"/>
                <a:cs typeface="Tahoma" pitchFamily="34" charset="0"/>
              </a:rPr>
              <a:t>init()</a:t>
            </a:r>
            <a:r>
              <a:rPr lang="en-US" altLang="ko-KR" sz="1800" dirty="0" smtClean="0">
                <a:latin typeface="Tahoma" pitchFamily="34" charset="0"/>
                <a:ea typeface="Tahoma" pitchFamily="34" charset="0"/>
                <a:cs typeface="Tahoma" pitchFamily="34" charset="0"/>
              </a:rPr>
              <a:t> : </a:t>
            </a:r>
            <a:r>
              <a:rPr lang="en-US" altLang="ko-KR" sz="1800" dirty="0" smtClean="0">
                <a:latin typeface="Tahoma" pitchFamily="34" charset="0"/>
                <a:cs typeface="Tahoma" pitchFamily="34" charset="0"/>
              </a:rPr>
              <a:t>called at the start of each map or reduce task </a:t>
            </a:r>
          </a:p>
          <a:p>
            <a:pPr lvl="1"/>
            <a:r>
              <a:rPr lang="en-US" altLang="ko-KR" sz="1800" dirty="0" smtClean="0">
                <a:latin typeface="Tahoma" pitchFamily="34" charset="0"/>
                <a:cs typeface="Tahoma" pitchFamily="34" charset="0"/>
              </a:rPr>
              <a:t>close(): called at the end of each map or reduce task </a:t>
            </a:r>
          </a:p>
          <a:p>
            <a:r>
              <a:rPr lang="en-US" altLang="ko-KR" sz="2000" dirty="0" smtClean="0">
                <a:latin typeface="Tahoma" pitchFamily="34" charset="0"/>
                <a:cs typeface="Tahoma" pitchFamily="34" charset="0"/>
              </a:rPr>
              <a:t>A </a:t>
            </a:r>
            <a:r>
              <a:rPr lang="en-US" altLang="ko-KR" sz="2000" dirty="0" err="1" smtClean="0">
                <a:latin typeface="Tahoma" pitchFamily="34" charset="0"/>
                <a:cs typeface="Tahoma" pitchFamily="34" charset="0"/>
              </a:rPr>
              <a:t>MapReduce</a:t>
            </a:r>
            <a:r>
              <a:rPr lang="en-US" altLang="ko-KR" sz="2000" dirty="0" smtClean="0">
                <a:latin typeface="Tahoma" pitchFamily="34" charset="0"/>
                <a:cs typeface="Tahoma" pitchFamily="34" charset="0"/>
              </a:rPr>
              <a:t> job can be configured to process map function phase only</a:t>
            </a:r>
          </a:p>
        </p:txBody>
      </p:sp>
    </p:spTree>
    <p:extLst>
      <p:ext uri="{BB962C8B-B14F-4D97-AF65-F5344CB8AC3E}">
        <p14:creationId xmlns:p14="http://schemas.microsoft.com/office/powerpoint/2010/main" val="3979763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14375" y="2928938"/>
            <a:ext cx="7772400" cy="1362075"/>
          </a:xfrm>
        </p:spPr>
        <p:txBody>
          <a:bodyPr/>
          <a:lstStyle/>
          <a:p>
            <a:pPr algn="ctr">
              <a:defRPr/>
            </a:pPr>
            <a:r>
              <a:rPr lang="en-US" altLang="ko-KR" dirty="0" smtClean="0"/>
              <a:t>Map/Reduce Example #5</a:t>
            </a:r>
            <a:br>
              <a:rPr lang="en-US" altLang="ko-KR" dirty="0" smtClean="0"/>
            </a:br>
            <a:r>
              <a:rPr lang="en-US" altLang="ko-KR" dirty="0" smtClean="0"/>
              <a:t>(Theta-Join Algorithms )</a:t>
            </a:r>
            <a:endParaRPr lang="ko-KR"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Theta </a:t>
            </a:r>
            <a:r>
              <a:rPr lang="en-US" altLang="ko-KR" dirty="0" smtClean="0"/>
              <a:t>Joins</a:t>
            </a:r>
            <a:endParaRPr lang="ko-KR" altLang="en-US" dirty="0"/>
          </a:p>
        </p:txBody>
      </p:sp>
      <p:sp>
        <p:nvSpPr>
          <p:cNvPr id="3" name="내용 개체 틀 2"/>
          <p:cNvSpPr>
            <a:spLocks noGrp="1"/>
          </p:cNvSpPr>
          <p:nvPr>
            <p:ph idx="1"/>
          </p:nvPr>
        </p:nvSpPr>
        <p:spPr>
          <a:xfrm>
            <a:off x="616024" y="2017713"/>
            <a:ext cx="7772400" cy="4114800"/>
          </a:xfrm>
        </p:spPr>
        <p:txBody>
          <a:bodyPr/>
          <a:lstStyle/>
          <a:p>
            <a:r>
              <a:rPr lang="en-US" altLang="ko-KR" sz="2400" dirty="0" smtClean="0"/>
              <a:t>Use primitive comparison operators (&lt;,&gt;,</a:t>
            </a:r>
            <a:r>
              <a:rPr lang="en-US" altLang="ko-KR" sz="2400" dirty="0" smtClean="0">
                <a:ea typeface="Arial Unicode MS"/>
              </a:rPr>
              <a:t>≤,≥,≠,=</a:t>
            </a:r>
            <a:r>
              <a:rPr lang="en-US" altLang="ko-KR" sz="2400" dirty="0" smtClean="0"/>
              <a:t>) in the join-predicates</a:t>
            </a:r>
          </a:p>
        </p:txBody>
      </p:sp>
      <p:sp>
        <p:nvSpPr>
          <p:cNvPr id="7" name="TextBox 6"/>
          <p:cNvSpPr txBox="1"/>
          <p:nvPr/>
        </p:nvSpPr>
        <p:spPr>
          <a:xfrm>
            <a:off x="1475656" y="3429000"/>
            <a:ext cx="2583048" cy="1015663"/>
          </a:xfrm>
          <a:prstGeom prst="rect">
            <a:avLst/>
          </a:prstGeom>
          <a:noFill/>
          <a:ln w="25400">
            <a:solidFill>
              <a:schemeClr val="accent1"/>
            </a:solidFill>
          </a:ln>
        </p:spPr>
        <p:txBody>
          <a:bodyPr wrap="square" rtlCol="0">
            <a:spAutoFit/>
          </a:bodyPr>
          <a:lstStyle/>
          <a:p>
            <a:r>
              <a:rPr lang="en-US" altLang="ko-KR" sz="2000" dirty="0"/>
              <a:t>SELECT </a:t>
            </a:r>
            <a:r>
              <a:rPr lang="en-US" altLang="ko-KR" sz="2000" dirty="0" smtClean="0"/>
              <a:t>*</a:t>
            </a:r>
          </a:p>
          <a:p>
            <a:r>
              <a:rPr lang="en-US" altLang="ko-KR" sz="2000" dirty="0" smtClean="0"/>
              <a:t>FROM R, S</a:t>
            </a:r>
          </a:p>
          <a:p>
            <a:r>
              <a:rPr lang="en-US" altLang="ko-KR" sz="2000" dirty="0" smtClean="0"/>
              <a:t>WHERE </a:t>
            </a:r>
            <a:r>
              <a:rPr lang="en-US" altLang="ko-KR" sz="2000" dirty="0" err="1" smtClean="0"/>
              <a:t>R.a</a:t>
            </a:r>
            <a:r>
              <a:rPr lang="en-US" altLang="ko-KR" sz="2000" dirty="0" smtClean="0"/>
              <a:t> &gt; </a:t>
            </a:r>
            <a:r>
              <a:rPr lang="en-US" altLang="ko-KR" sz="2000" dirty="0" err="1" smtClean="0"/>
              <a:t>S.a</a:t>
            </a:r>
            <a:r>
              <a:rPr lang="en-US" altLang="ko-KR" sz="2000" dirty="0" smtClean="0"/>
              <a:t>; </a:t>
            </a:r>
            <a:endParaRPr lang="ko-KR" altLang="en-US" sz="2000" dirty="0"/>
          </a:p>
        </p:txBody>
      </p:sp>
      <p:sp>
        <p:nvSpPr>
          <p:cNvPr id="21" name="TextBox 20"/>
          <p:cNvSpPr txBox="1"/>
          <p:nvPr/>
        </p:nvSpPr>
        <p:spPr>
          <a:xfrm>
            <a:off x="6012160" y="2852937"/>
            <a:ext cx="332142" cy="338554"/>
          </a:xfrm>
          <a:prstGeom prst="rect">
            <a:avLst/>
          </a:prstGeom>
          <a:noFill/>
        </p:spPr>
        <p:txBody>
          <a:bodyPr wrap="none" rtlCol="0">
            <a:spAutoFit/>
          </a:bodyPr>
          <a:lstStyle/>
          <a:p>
            <a:r>
              <a:rPr lang="en-US" altLang="ko-KR" sz="1600" dirty="0" smtClean="0"/>
              <a:t>R</a:t>
            </a:r>
            <a:endParaRPr lang="ko-KR" altLang="en-US" sz="1600" dirty="0"/>
          </a:p>
        </p:txBody>
      </p:sp>
      <p:sp>
        <p:nvSpPr>
          <p:cNvPr id="22" name="TextBox 21"/>
          <p:cNvSpPr txBox="1"/>
          <p:nvPr/>
        </p:nvSpPr>
        <p:spPr>
          <a:xfrm>
            <a:off x="7408238" y="2852936"/>
            <a:ext cx="320922" cy="338554"/>
          </a:xfrm>
          <a:prstGeom prst="rect">
            <a:avLst/>
          </a:prstGeom>
          <a:noFill/>
        </p:spPr>
        <p:txBody>
          <a:bodyPr wrap="none" rtlCol="0">
            <a:spAutoFit/>
          </a:bodyPr>
          <a:lstStyle/>
          <a:p>
            <a:r>
              <a:rPr lang="en-US" altLang="ko-KR" sz="1600" dirty="0" smtClean="0"/>
              <a:t>S</a:t>
            </a:r>
            <a:endParaRPr lang="ko-KR" altLang="en-US" sz="1600" dirty="0"/>
          </a:p>
        </p:txBody>
      </p:sp>
      <p:graphicFrame>
        <p:nvGraphicFramePr>
          <p:cNvPr id="34" name="내용 개체 틀 5"/>
          <p:cNvGraphicFramePr>
            <a:graphicFrameLocks/>
          </p:cNvGraphicFramePr>
          <p:nvPr>
            <p:extLst>
              <p:ext uri="{D42A27DB-BD31-4B8C-83A1-F6EECF244321}">
                <p14:modId xmlns:p14="http://schemas.microsoft.com/office/powerpoint/2010/main" val="792676336"/>
              </p:ext>
            </p:extLst>
          </p:nvPr>
        </p:nvGraphicFramePr>
        <p:xfrm>
          <a:off x="5409930" y="3126018"/>
          <a:ext cx="1178295" cy="1432560"/>
        </p:xfrm>
        <a:graphic>
          <a:graphicData uri="http://schemas.openxmlformats.org/drawingml/2006/table">
            <a:tbl>
              <a:tblPr firstRow="1" bandRow="1">
                <a:tableStyleId>{5C22544A-7EE6-4342-B048-85BDC9FD1C3A}</a:tableStyleId>
              </a:tblPr>
              <a:tblGrid>
                <a:gridCol w="392765">
                  <a:extLst>
                    <a:ext uri="{9D8B030D-6E8A-4147-A177-3AD203B41FA5}">
                      <a16:colId xmlns:a16="http://schemas.microsoft.com/office/drawing/2014/main" xmlns="" val="20000"/>
                    </a:ext>
                  </a:extLst>
                </a:gridCol>
                <a:gridCol w="392765">
                  <a:extLst>
                    <a:ext uri="{9D8B030D-6E8A-4147-A177-3AD203B41FA5}">
                      <a16:colId xmlns:a16="http://schemas.microsoft.com/office/drawing/2014/main" xmlns="" val="20001"/>
                    </a:ext>
                  </a:extLst>
                </a:gridCol>
                <a:gridCol w="392765">
                  <a:extLst>
                    <a:ext uri="{9D8B030D-6E8A-4147-A177-3AD203B41FA5}">
                      <a16:colId xmlns:a16="http://schemas.microsoft.com/office/drawing/2014/main" xmlns="" val="20002"/>
                    </a:ext>
                  </a:extLst>
                </a:gridCol>
              </a:tblGrid>
              <a:tr h="153017">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dirty="0" smtClean="0"/>
                        <a:t>r</a:t>
                      </a:r>
                      <a:r>
                        <a:rPr lang="en-US" altLang="ko-KR" sz="1600" baseline="-25000" dirty="0" smtClean="0"/>
                        <a:t>id</a:t>
                      </a:r>
                      <a:endParaRPr lang="ko-KR" altLang="en-US" sz="16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53017">
                <a:tc>
                  <a:txBody>
                    <a:bodyPr/>
                    <a:lstStyle/>
                    <a:p>
                      <a:pPr algn="ctr" latinLnBrk="1">
                        <a:lnSpc>
                          <a:spcPct val="80000"/>
                        </a:lnSpc>
                      </a:pPr>
                      <a:r>
                        <a:rPr lang="en-US" altLang="ko-KR" sz="1600" dirty="0" smtClean="0"/>
                        <a:t>r</a:t>
                      </a:r>
                      <a:r>
                        <a:rPr lang="en-US" altLang="ko-KR" sz="1600" baseline="-25000" dirty="0" smtClean="0"/>
                        <a:t>1</a:t>
                      </a:r>
                      <a:endParaRPr lang="ko-KR" altLang="en-US" sz="1600" baseline="-25000" dirty="0"/>
                    </a:p>
                  </a:txBody>
                  <a:tcPr>
                    <a:noFill/>
                  </a:tcPr>
                </a:tc>
                <a:tc>
                  <a:txBody>
                    <a:bodyPr/>
                    <a:lstStyle/>
                    <a:p>
                      <a:pPr algn="ctr" latinLnBrk="1">
                        <a:lnSpc>
                          <a:spcPct val="80000"/>
                        </a:lnSpc>
                      </a:pPr>
                      <a:r>
                        <a:rPr lang="en-US" altLang="ko-KR" sz="1600" baseline="0" dirty="0" smtClean="0"/>
                        <a:t>1</a:t>
                      </a:r>
                      <a:endParaRPr lang="ko-KR" altLang="en-US" sz="1600" baseline="0" dirty="0"/>
                    </a:p>
                  </a:txBody>
                  <a:tcPr/>
                </a:tc>
                <a:tc>
                  <a:txBody>
                    <a:bodyPr/>
                    <a:lstStyle/>
                    <a:p>
                      <a:pPr algn="ctr" latinLnBrk="1">
                        <a:lnSpc>
                          <a:spcPct val="80000"/>
                        </a:lnSpc>
                      </a:pPr>
                      <a:r>
                        <a:rPr lang="en-US" altLang="ko-KR" sz="1600" dirty="0" smtClean="0"/>
                        <a:t>1</a:t>
                      </a:r>
                      <a:endParaRPr lang="ko-KR" altLang="en-US" sz="1600" baseline="-25000" dirty="0"/>
                    </a:p>
                  </a:txBody>
                  <a:tcPr/>
                </a:tc>
                <a:extLst>
                  <a:ext uri="{0D108BD9-81ED-4DB2-BD59-A6C34878D82A}">
                    <a16:rowId xmlns:a16="http://schemas.microsoft.com/office/drawing/2014/main" xmlns="" val="10001"/>
                  </a:ext>
                </a:extLst>
              </a:tr>
              <a:tr h="153017">
                <a:tc>
                  <a:txBody>
                    <a:bodyPr/>
                    <a:lstStyle/>
                    <a:p>
                      <a:pPr algn="ctr" latinLnBrk="1">
                        <a:lnSpc>
                          <a:spcPct val="80000"/>
                        </a:lnSpc>
                      </a:pPr>
                      <a:r>
                        <a:rPr lang="en-US" altLang="ko-KR" sz="1600" dirty="0" smtClean="0"/>
                        <a:t>r</a:t>
                      </a:r>
                      <a:r>
                        <a:rPr lang="en-US" altLang="ko-KR" sz="1600" baseline="-25000" dirty="0" smtClean="0"/>
                        <a:t>2</a:t>
                      </a:r>
                      <a:endParaRPr lang="ko-KR" altLang="en-US" sz="1600" baseline="-25000" dirty="0"/>
                    </a:p>
                  </a:txBody>
                  <a:tcPr>
                    <a:noFill/>
                  </a:tcPr>
                </a:tc>
                <a:tc>
                  <a:txBody>
                    <a:bodyPr/>
                    <a:lstStyle/>
                    <a:p>
                      <a:pPr algn="ctr" latinLnBrk="1">
                        <a:lnSpc>
                          <a:spcPct val="80000"/>
                        </a:lnSpc>
                      </a:pPr>
                      <a:r>
                        <a:rPr lang="en-US" altLang="ko-KR" sz="1600" baseline="0" dirty="0" smtClean="0"/>
                        <a:t>2</a:t>
                      </a:r>
                      <a:endParaRPr lang="ko-KR" altLang="en-US" sz="1600" baseline="0" dirty="0"/>
                    </a:p>
                  </a:txBody>
                  <a:tcPr/>
                </a:tc>
                <a:tc>
                  <a:txBody>
                    <a:bodyPr/>
                    <a:lstStyle/>
                    <a:p>
                      <a:pPr algn="ctr" latinLnBrk="1">
                        <a:lnSpc>
                          <a:spcPct val="80000"/>
                        </a:lnSpc>
                      </a:pPr>
                      <a:r>
                        <a:rPr lang="en-US" altLang="ko-KR" sz="1600" dirty="0" smtClean="0"/>
                        <a:t>1</a:t>
                      </a:r>
                      <a:endParaRPr lang="ko-KR" altLang="en-US" sz="1600" baseline="-25000" dirty="0"/>
                    </a:p>
                  </a:txBody>
                  <a:tcPr/>
                </a:tc>
                <a:extLst>
                  <a:ext uri="{0D108BD9-81ED-4DB2-BD59-A6C34878D82A}">
                    <a16:rowId xmlns:a16="http://schemas.microsoft.com/office/drawing/2014/main" xmlns="" val="10002"/>
                  </a:ext>
                </a:extLst>
              </a:tr>
              <a:tr h="153017">
                <a:tc>
                  <a:txBody>
                    <a:bodyPr/>
                    <a:lstStyle/>
                    <a:p>
                      <a:pPr algn="ctr" latinLnBrk="1">
                        <a:lnSpc>
                          <a:spcPct val="80000"/>
                        </a:lnSpc>
                      </a:pPr>
                      <a:r>
                        <a:rPr lang="en-US" altLang="ko-KR" sz="1600" dirty="0" smtClean="0"/>
                        <a:t>r</a:t>
                      </a:r>
                      <a:r>
                        <a:rPr lang="en-US" altLang="ko-KR" sz="1600" baseline="-25000" dirty="0" smtClean="0"/>
                        <a:t>3</a:t>
                      </a:r>
                      <a:endParaRPr lang="ko-KR" altLang="en-US" sz="1600" baseline="-25000" dirty="0"/>
                    </a:p>
                  </a:txBody>
                  <a:tcPr>
                    <a:noFill/>
                  </a:tcPr>
                </a:tc>
                <a:tc>
                  <a:txBody>
                    <a:bodyPr/>
                    <a:lstStyle/>
                    <a:p>
                      <a:pPr algn="ctr" latinLnBrk="1">
                        <a:lnSpc>
                          <a:spcPct val="80000"/>
                        </a:lnSpc>
                      </a:pPr>
                      <a:r>
                        <a:rPr lang="en-US" altLang="ko-KR" sz="1600" baseline="0" dirty="0" smtClean="0"/>
                        <a:t>3</a:t>
                      </a:r>
                      <a:endParaRPr lang="ko-KR" altLang="en-US" sz="1600" baseline="0" dirty="0"/>
                    </a:p>
                  </a:txBody>
                  <a:tcPr/>
                </a:tc>
                <a:tc>
                  <a:txBody>
                    <a:bodyPr/>
                    <a:lstStyle/>
                    <a:p>
                      <a:pPr algn="ctr" latinLnBrk="1">
                        <a:lnSpc>
                          <a:spcPct val="80000"/>
                        </a:lnSpc>
                      </a:pPr>
                      <a:r>
                        <a:rPr lang="en-US" altLang="ko-KR" sz="1600" dirty="0" smtClean="0"/>
                        <a:t>2</a:t>
                      </a:r>
                      <a:endParaRPr lang="ko-KR" altLang="en-US" sz="1600" baseline="-25000" dirty="0"/>
                    </a:p>
                  </a:txBody>
                  <a:tcPr/>
                </a:tc>
                <a:extLst>
                  <a:ext uri="{0D108BD9-81ED-4DB2-BD59-A6C34878D82A}">
                    <a16:rowId xmlns:a16="http://schemas.microsoft.com/office/drawing/2014/main" xmlns="" val="10003"/>
                  </a:ext>
                </a:extLst>
              </a:tr>
              <a:tr h="153017">
                <a:tc>
                  <a:txBody>
                    <a:bodyPr/>
                    <a:lstStyle/>
                    <a:p>
                      <a:pPr algn="ctr" latinLnBrk="1">
                        <a:lnSpc>
                          <a:spcPct val="80000"/>
                        </a:lnSpc>
                      </a:pPr>
                      <a:r>
                        <a:rPr lang="en-US" altLang="ko-KR" sz="1600" dirty="0" smtClean="0"/>
                        <a:t>r</a:t>
                      </a:r>
                      <a:r>
                        <a:rPr lang="en-US" altLang="ko-KR" sz="1600" baseline="-25000" dirty="0" smtClean="0"/>
                        <a:t>4</a:t>
                      </a:r>
                      <a:endParaRPr lang="ko-KR" altLang="en-US" sz="1600" baseline="-25000" dirty="0"/>
                    </a:p>
                  </a:txBody>
                  <a:tcPr>
                    <a:noFill/>
                  </a:tcPr>
                </a:tc>
                <a:tc>
                  <a:txBody>
                    <a:bodyPr/>
                    <a:lstStyle/>
                    <a:p>
                      <a:pPr algn="ctr" latinLnBrk="1">
                        <a:lnSpc>
                          <a:spcPct val="80000"/>
                        </a:lnSpc>
                      </a:pPr>
                      <a:r>
                        <a:rPr lang="en-US" altLang="ko-KR" sz="1600" baseline="0" dirty="0" smtClean="0"/>
                        <a:t>4</a:t>
                      </a:r>
                      <a:endParaRPr lang="ko-KR" altLang="en-US" sz="1600" baseline="0" dirty="0"/>
                    </a:p>
                  </a:txBody>
                  <a:tcPr/>
                </a:tc>
                <a:tc>
                  <a:txBody>
                    <a:bodyPr/>
                    <a:lstStyle/>
                    <a:p>
                      <a:pPr algn="ctr" latinLnBrk="1">
                        <a:lnSpc>
                          <a:spcPct val="80000"/>
                        </a:lnSpc>
                      </a:pPr>
                      <a:r>
                        <a:rPr lang="en-US" altLang="ko-KR" sz="1600" dirty="0" smtClean="0"/>
                        <a:t>3</a:t>
                      </a:r>
                      <a:endParaRPr lang="ko-KR" altLang="en-US" sz="1600" baseline="-25000" dirty="0"/>
                    </a:p>
                  </a:txBody>
                  <a:tcPr/>
                </a:tc>
                <a:extLst>
                  <a:ext uri="{0D108BD9-81ED-4DB2-BD59-A6C34878D82A}">
                    <a16:rowId xmlns:a16="http://schemas.microsoft.com/office/drawing/2014/main" xmlns="" val="10004"/>
                  </a:ext>
                </a:extLst>
              </a:tr>
            </a:tbl>
          </a:graphicData>
        </a:graphic>
      </p:graphicFrame>
      <p:graphicFrame>
        <p:nvGraphicFramePr>
          <p:cNvPr id="35" name="내용 개체 틀 5"/>
          <p:cNvGraphicFramePr>
            <a:graphicFrameLocks/>
          </p:cNvGraphicFramePr>
          <p:nvPr>
            <p:extLst>
              <p:ext uri="{D42A27DB-BD31-4B8C-83A1-F6EECF244321}">
                <p14:modId xmlns:p14="http://schemas.microsoft.com/office/powerpoint/2010/main" val="1471267408"/>
              </p:ext>
            </p:extLst>
          </p:nvPr>
        </p:nvGraphicFramePr>
        <p:xfrm>
          <a:off x="6778082" y="3126018"/>
          <a:ext cx="1275414" cy="2005584"/>
        </p:xfrm>
        <a:graphic>
          <a:graphicData uri="http://schemas.openxmlformats.org/drawingml/2006/table">
            <a:tbl>
              <a:tblPr firstRow="1" bandRow="1">
                <a:tableStyleId>{5C22544A-7EE6-4342-B048-85BDC9FD1C3A}</a:tableStyleId>
              </a:tblPr>
              <a:tblGrid>
                <a:gridCol w="425138">
                  <a:extLst>
                    <a:ext uri="{9D8B030D-6E8A-4147-A177-3AD203B41FA5}">
                      <a16:colId xmlns:a16="http://schemas.microsoft.com/office/drawing/2014/main" xmlns="" val="20000"/>
                    </a:ext>
                  </a:extLst>
                </a:gridCol>
                <a:gridCol w="425138">
                  <a:extLst>
                    <a:ext uri="{9D8B030D-6E8A-4147-A177-3AD203B41FA5}">
                      <a16:colId xmlns:a16="http://schemas.microsoft.com/office/drawing/2014/main" xmlns="" val="20001"/>
                    </a:ext>
                  </a:extLst>
                </a:gridCol>
                <a:gridCol w="425138">
                  <a:extLst>
                    <a:ext uri="{9D8B030D-6E8A-4147-A177-3AD203B41FA5}">
                      <a16:colId xmlns:a16="http://schemas.microsoft.com/office/drawing/2014/main" xmlns="" val="20002"/>
                    </a:ext>
                  </a:extLst>
                </a:gridCol>
              </a:tblGrid>
              <a:tr h="162018">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dirty="0" err="1" smtClean="0"/>
                        <a:t>s</a:t>
                      </a:r>
                      <a:r>
                        <a:rPr lang="en-US" altLang="ko-KR" sz="1600" baseline="-25000" dirty="0" err="1" smtClean="0"/>
                        <a:t>id</a:t>
                      </a:r>
                      <a:endParaRPr lang="ko-KR" altLang="en-US" sz="16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62018">
                <a:tc>
                  <a:txBody>
                    <a:bodyPr/>
                    <a:lstStyle/>
                    <a:p>
                      <a:pPr algn="ctr" latinLnBrk="1">
                        <a:lnSpc>
                          <a:spcPct val="80000"/>
                        </a:lnSpc>
                      </a:pPr>
                      <a:r>
                        <a:rPr lang="en-US" altLang="ko-KR" sz="1600" dirty="0" smtClean="0"/>
                        <a:t>s</a:t>
                      </a:r>
                      <a:r>
                        <a:rPr lang="en-US" altLang="ko-KR" sz="1600" baseline="-25000" dirty="0" smtClean="0"/>
                        <a:t>1</a:t>
                      </a:r>
                      <a:endParaRPr lang="ko-KR" altLang="en-US" sz="1600" baseline="-25000" dirty="0"/>
                    </a:p>
                  </a:txBody>
                  <a:tcPr>
                    <a:noFill/>
                  </a:tcPr>
                </a:tc>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dirty="0" smtClean="0"/>
                        <a:t>1</a:t>
                      </a:r>
                      <a:endParaRPr lang="ko-KR" altLang="en-US" sz="1600" baseline="-25000" dirty="0"/>
                    </a:p>
                  </a:txBody>
                  <a:tcPr/>
                </a:tc>
                <a:extLst>
                  <a:ext uri="{0D108BD9-81ED-4DB2-BD59-A6C34878D82A}">
                    <a16:rowId xmlns:a16="http://schemas.microsoft.com/office/drawing/2014/main" xmlns="" val="10001"/>
                  </a:ext>
                </a:extLst>
              </a:tr>
              <a:tr h="162018">
                <a:tc>
                  <a:txBody>
                    <a:bodyPr/>
                    <a:lstStyle/>
                    <a:p>
                      <a:pPr algn="ctr" latinLnBrk="1">
                        <a:lnSpc>
                          <a:spcPct val="80000"/>
                        </a:lnSpc>
                      </a:pPr>
                      <a:r>
                        <a:rPr lang="en-US" altLang="ko-KR" sz="1600" dirty="0" smtClean="0"/>
                        <a:t>s</a:t>
                      </a:r>
                      <a:r>
                        <a:rPr lang="en-US" altLang="ko-KR" sz="1600" baseline="-25000" dirty="0" smtClean="0"/>
                        <a:t>2</a:t>
                      </a:r>
                      <a:endParaRPr lang="ko-KR" altLang="en-US" sz="1600" baseline="-25000" dirty="0"/>
                    </a:p>
                  </a:txBody>
                  <a:tcPr>
                    <a:noFill/>
                  </a:tcPr>
                </a:tc>
                <a:tc>
                  <a:txBody>
                    <a:bodyPr/>
                    <a:lstStyle/>
                    <a:p>
                      <a:pPr algn="ctr" latinLnBrk="1">
                        <a:lnSpc>
                          <a:spcPct val="80000"/>
                        </a:lnSpc>
                      </a:pPr>
                      <a:r>
                        <a:rPr lang="en-US" altLang="ko-KR" sz="1600" baseline="0" dirty="0" smtClean="0"/>
                        <a:t>2</a:t>
                      </a:r>
                      <a:endParaRPr lang="ko-KR" altLang="en-US" sz="1600" baseline="0" dirty="0"/>
                    </a:p>
                  </a:txBody>
                  <a:tcPr/>
                </a:tc>
                <a:tc>
                  <a:txBody>
                    <a:bodyPr/>
                    <a:lstStyle/>
                    <a:p>
                      <a:pPr algn="ctr" latinLnBrk="1">
                        <a:lnSpc>
                          <a:spcPct val="80000"/>
                        </a:lnSpc>
                      </a:pPr>
                      <a:r>
                        <a:rPr lang="en-US" altLang="ko-KR" sz="1600" dirty="0" smtClean="0"/>
                        <a:t>1</a:t>
                      </a:r>
                      <a:endParaRPr lang="ko-KR" altLang="en-US" sz="1600" baseline="-25000" dirty="0"/>
                    </a:p>
                  </a:txBody>
                  <a:tcPr/>
                </a:tc>
                <a:extLst>
                  <a:ext uri="{0D108BD9-81ED-4DB2-BD59-A6C34878D82A}">
                    <a16:rowId xmlns:a16="http://schemas.microsoft.com/office/drawing/2014/main" xmlns="" val="10002"/>
                  </a:ext>
                </a:extLst>
              </a:tr>
              <a:tr h="162018">
                <a:tc>
                  <a:txBody>
                    <a:bodyPr/>
                    <a:lstStyle/>
                    <a:p>
                      <a:pPr algn="ctr" latinLnBrk="1">
                        <a:lnSpc>
                          <a:spcPct val="80000"/>
                        </a:lnSpc>
                      </a:pPr>
                      <a:r>
                        <a:rPr lang="en-US" altLang="ko-KR" sz="1600" dirty="0" smtClean="0"/>
                        <a:t>s</a:t>
                      </a:r>
                      <a:r>
                        <a:rPr lang="en-US" altLang="ko-KR" sz="1600" baseline="-25000" dirty="0" smtClean="0"/>
                        <a:t>3</a:t>
                      </a:r>
                      <a:endParaRPr lang="ko-KR" altLang="en-US" sz="1600" baseline="-25000" dirty="0"/>
                    </a:p>
                  </a:txBody>
                  <a:tcPr>
                    <a:noFill/>
                  </a:tcPr>
                </a:tc>
                <a:tc>
                  <a:txBody>
                    <a:bodyPr/>
                    <a:lstStyle/>
                    <a:p>
                      <a:pPr algn="ctr" latinLnBrk="1">
                        <a:lnSpc>
                          <a:spcPct val="80000"/>
                        </a:lnSpc>
                      </a:pPr>
                      <a:r>
                        <a:rPr lang="en-US" altLang="ko-KR" sz="1600" baseline="0" dirty="0" smtClean="0"/>
                        <a:t>3</a:t>
                      </a:r>
                      <a:endParaRPr lang="ko-KR" altLang="en-US" sz="1600" baseline="0" dirty="0"/>
                    </a:p>
                  </a:txBody>
                  <a:tcPr/>
                </a:tc>
                <a:tc>
                  <a:txBody>
                    <a:bodyPr/>
                    <a:lstStyle/>
                    <a:p>
                      <a:pPr algn="ctr" latinLnBrk="1">
                        <a:lnSpc>
                          <a:spcPct val="80000"/>
                        </a:lnSpc>
                      </a:pPr>
                      <a:r>
                        <a:rPr lang="en-US" altLang="ko-KR" sz="1600" dirty="0" smtClean="0"/>
                        <a:t>2</a:t>
                      </a:r>
                      <a:endParaRPr lang="ko-KR" altLang="en-US" sz="1600" baseline="-25000" dirty="0"/>
                    </a:p>
                  </a:txBody>
                  <a:tcPr/>
                </a:tc>
                <a:extLst>
                  <a:ext uri="{0D108BD9-81ED-4DB2-BD59-A6C34878D82A}">
                    <a16:rowId xmlns:a16="http://schemas.microsoft.com/office/drawing/2014/main" xmlns="" val="10003"/>
                  </a:ext>
                </a:extLst>
              </a:tr>
              <a:tr h="162018">
                <a:tc>
                  <a:txBody>
                    <a:bodyPr/>
                    <a:lstStyle/>
                    <a:p>
                      <a:pPr algn="ctr" latinLnBrk="1">
                        <a:lnSpc>
                          <a:spcPct val="80000"/>
                        </a:lnSpc>
                      </a:pPr>
                      <a:r>
                        <a:rPr lang="en-US" altLang="ko-KR" sz="1600" dirty="0" smtClean="0"/>
                        <a:t>s</a:t>
                      </a:r>
                      <a:r>
                        <a:rPr lang="en-US" altLang="ko-KR" sz="1600" baseline="-25000" dirty="0" smtClean="0"/>
                        <a:t>4</a:t>
                      </a:r>
                      <a:endParaRPr lang="ko-KR" altLang="en-US" sz="1600" baseline="-25000" dirty="0"/>
                    </a:p>
                  </a:txBody>
                  <a:tcPr>
                    <a:noFill/>
                  </a:tcPr>
                </a:tc>
                <a:tc>
                  <a:txBody>
                    <a:bodyPr/>
                    <a:lstStyle/>
                    <a:p>
                      <a:pPr algn="ctr" latinLnBrk="1">
                        <a:lnSpc>
                          <a:spcPct val="80000"/>
                        </a:lnSpc>
                      </a:pPr>
                      <a:r>
                        <a:rPr lang="en-US" altLang="ko-KR" sz="1600" baseline="0" dirty="0" smtClean="0"/>
                        <a:t>4</a:t>
                      </a:r>
                      <a:endParaRPr lang="ko-KR" altLang="en-US" sz="1600" baseline="0" dirty="0"/>
                    </a:p>
                  </a:txBody>
                  <a:tcPr/>
                </a:tc>
                <a:tc>
                  <a:txBody>
                    <a:bodyPr/>
                    <a:lstStyle/>
                    <a:p>
                      <a:pPr algn="ctr" latinLnBrk="1">
                        <a:lnSpc>
                          <a:spcPct val="80000"/>
                        </a:lnSpc>
                      </a:pPr>
                      <a:r>
                        <a:rPr lang="en-US" altLang="ko-KR" sz="1600" dirty="0" smtClean="0"/>
                        <a:t>2</a:t>
                      </a:r>
                      <a:endParaRPr lang="ko-KR" altLang="en-US" sz="1600" baseline="-25000" dirty="0"/>
                    </a:p>
                  </a:txBody>
                  <a:tcPr/>
                </a:tc>
                <a:extLst>
                  <a:ext uri="{0D108BD9-81ED-4DB2-BD59-A6C34878D82A}">
                    <a16:rowId xmlns:a16="http://schemas.microsoft.com/office/drawing/2014/main" xmlns="" val="10004"/>
                  </a:ext>
                </a:extLst>
              </a:tr>
              <a:tr h="162018">
                <a:tc>
                  <a:txBody>
                    <a:bodyPr/>
                    <a:lstStyle/>
                    <a:p>
                      <a:pPr algn="ctr" latinLnBrk="1">
                        <a:lnSpc>
                          <a:spcPct val="80000"/>
                        </a:lnSpc>
                      </a:pPr>
                      <a:r>
                        <a:rPr lang="en-US" altLang="ko-KR" sz="1600" dirty="0" smtClean="0"/>
                        <a:t>s</a:t>
                      </a:r>
                      <a:r>
                        <a:rPr lang="en-US" altLang="ko-KR" sz="1600" baseline="-25000" dirty="0" smtClean="0"/>
                        <a:t>5</a:t>
                      </a:r>
                      <a:endParaRPr lang="ko-KR" altLang="en-US" sz="1600" baseline="-25000" dirty="0"/>
                    </a:p>
                  </a:txBody>
                  <a:tcPr>
                    <a:noFill/>
                  </a:tcPr>
                </a:tc>
                <a:tc>
                  <a:txBody>
                    <a:bodyPr/>
                    <a:lstStyle/>
                    <a:p>
                      <a:pPr algn="ctr" latinLnBrk="1">
                        <a:lnSpc>
                          <a:spcPct val="80000"/>
                        </a:lnSpc>
                      </a:pPr>
                      <a:r>
                        <a:rPr lang="en-US" altLang="ko-KR" sz="1600" baseline="0" dirty="0" smtClean="0"/>
                        <a:t>5</a:t>
                      </a:r>
                      <a:endParaRPr lang="ko-KR" altLang="en-US" sz="1600" baseline="0" dirty="0"/>
                    </a:p>
                  </a:txBody>
                  <a:tcPr/>
                </a:tc>
                <a:tc>
                  <a:txBody>
                    <a:bodyPr/>
                    <a:lstStyle/>
                    <a:p>
                      <a:pPr algn="ctr" latinLnBrk="1">
                        <a:lnSpc>
                          <a:spcPct val="80000"/>
                        </a:lnSpc>
                      </a:pPr>
                      <a:r>
                        <a:rPr lang="en-US" altLang="ko-KR" sz="1600" dirty="0" smtClean="0"/>
                        <a:t>3</a:t>
                      </a:r>
                      <a:endParaRPr lang="ko-KR" altLang="en-US" sz="1600" baseline="-25000" dirty="0"/>
                    </a:p>
                  </a:txBody>
                  <a:tcPr/>
                </a:tc>
                <a:extLst>
                  <a:ext uri="{0D108BD9-81ED-4DB2-BD59-A6C34878D82A}">
                    <a16:rowId xmlns:a16="http://schemas.microsoft.com/office/drawing/2014/main" xmlns="" val="10005"/>
                  </a:ext>
                </a:extLst>
              </a:tr>
              <a:tr h="162018">
                <a:tc>
                  <a:txBody>
                    <a:bodyPr/>
                    <a:lstStyle/>
                    <a:p>
                      <a:pPr algn="ctr" latinLnBrk="1">
                        <a:lnSpc>
                          <a:spcPct val="80000"/>
                        </a:lnSpc>
                      </a:pPr>
                      <a:r>
                        <a:rPr lang="en-US" altLang="ko-KR" sz="1600" dirty="0" smtClean="0"/>
                        <a:t>s</a:t>
                      </a:r>
                      <a:r>
                        <a:rPr lang="en-US" altLang="ko-KR" sz="1600" baseline="-25000" dirty="0" smtClean="0"/>
                        <a:t>6</a:t>
                      </a:r>
                      <a:endParaRPr lang="ko-KR" altLang="en-US" sz="1600" baseline="-25000" dirty="0"/>
                    </a:p>
                  </a:txBody>
                  <a:tcPr>
                    <a:noFill/>
                  </a:tcPr>
                </a:tc>
                <a:tc>
                  <a:txBody>
                    <a:bodyPr/>
                    <a:lstStyle/>
                    <a:p>
                      <a:pPr algn="ctr" latinLnBrk="1">
                        <a:lnSpc>
                          <a:spcPct val="80000"/>
                        </a:lnSpc>
                      </a:pPr>
                      <a:r>
                        <a:rPr lang="en-US" altLang="ko-KR" sz="1600" baseline="0" dirty="0" smtClean="0"/>
                        <a:t>6</a:t>
                      </a:r>
                      <a:endParaRPr lang="ko-KR" altLang="en-US" sz="1600" baseline="0" dirty="0"/>
                    </a:p>
                  </a:txBody>
                  <a:tcPr/>
                </a:tc>
                <a:tc>
                  <a:txBody>
                    <a:bodyPr/>
                    <a:lstStyle/>
                    <a:p>
                      <a:pPr algn="ctr" latinLnBrk="1">
                        <a:lnSpc>
                          <a:spcPct val="80000"/>
                        </a:lnSpc>
                      </a:pPr>
                      <a:r>
                        <a:rPr lang="en-US" altLang="ko-KR" sz="1600" dirty="0" smtClean="0"/>
                        <a:t>4</a:t>
                      </a:r>
                      <a:endParaRPr lang="ko-KR" altLang="en-US" sz="1600" baseline="-25000"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269976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11560" y="2017713"/>
            <a:ext cx="7772400" cy="4114800"/>
          </a:xfrm>
        </p:spPr>
        <p:txBody>
          <a:bodyPr/>
          <a:lstStyle/>
          <a:p>
            <a:r>
              <a:rPr lang="en-US" altLang="zh-CN" sz="2000" dirty="0" smtClean="0"/>
              <a:t>[</a:t>
            </a:r>
            <a:r>
              <a:rPr lang="en-US" altLang="zh-CN" sz="2000" dirty="0" err="1" smtClean="0"/>
              <a:t>Blanas</a:t>
            </a:r>
            <a:r>
              <a:rPr lang="en-US" altLang="zh-CN" sz="2000" dirty="0" smtClean="0"/>
              <a:t>, Patel, </a:t>
            </a:r>
            <a:r>
              <a:rPr lang="en-US" altLang="zh-CN" sz="2000" dirty="0" err="1" smtClean="0"/>
              <a:t>Ercegovac</a:t>
            </a:r>
            <a:r>
              <a:rPr lang="en-US" altLang="zh-CN" sz="2000" dirty="0" smtClean="0"/>
              <a:t>, </a:t>
            </a:r>
            <a:r>
              <a:rPr lang="en-US" altLang="zh-CN" sz="2000" dirty="0" err="1" smtClean="0"/>
              <a:t>Rao</a:t>
            </a:r>
            <a:r>
              <a:rPr lang="en-US" altLang="zh-CN" sz="2000" dirty="0" smtClean="0"/>
              <a:t>, </a:t>
            </a:r>
            <a:r>
              <a:rPr lang="en-US" altLang="zh-CN" sz="2000" dirty="0" err="1" smtClean="0"/>
              <a:t>Shekita</a:t>
            </a:r>
            <a:r>
              <a:rPr lang="en-US" altLang="zh-CN" sz="2000" dirty="0" smtClean="0"/>
              <a:t>, </a:t>
            </a:r>
            <a:r>
              <a:rPr lang="en-US" altLang="zh-CN" sz="2000" dirty="0" err="1" smtClean="0"/>
              <a:t>Tian</a:t>
            </a:r>
            <a:r>
              <a:rPr lang="en-US" altLang="zh-CN" sz="2000" dirty="0" smtClean="0"/>
              <a:t>: SIGMOD 2010]</a:t>
            </a:r>
          </a:p>
          <a:p>
            <a:r>
              <a:rPr lang="en-US" altLang="ko-KR" sz="2000" dirty="0" smtClean="0"/>
              <a:t>[</a:t>
            </a:r>
            <a:r>
              <a:rPr lang="en-US" altLang="ko-KR" sz="2000" dirty="0" err="1" smtClean="0"/>
              <a:t>Okcan</a:t>
            </a:r>
            <a:r>
              <a:rPr lang="en-US" altLang="ko-KR" sz="2000" dirty="0" smtClean="0"/>
              <a:t>, </a:t>
            </a:r>
            <a:r>
              <a:rPr lang="en-US" altLang="ko-KR" sz="2000" dirty="0" err="1" smtClean="0"/>
              <a:t>Riedewald</a:t>
            </a:r>
            <a:r>
              <a:rPr lang="en-US" altLang="ko-KR" sz="2000" dirty="0" smtClean="0"/>
              <a:t>: SIGMOD 2011]</a:t>
            </a:r>
            <a:endParaRPr lang="en-US" altLang="zh-CN" sz="2000" dirty="0" smtClean="0"/>
          </a:p>
          <a:p>
            <a:endParaRPr lang="en-US" altLang="ko-KR" sz="2000" dirty="0" smtClean="0"/>
          </a:p>
          <a:p>
            <a:r>
              <a:rPr lang="en-US" altLang="ko-KR" sz="2000" dirty="0" smtClean="0"/>
              <a:t>All pair partitioning join algorithm</a:t>
            </a:r>
          </a:p>
          <a:p>
            <a:r>
              <a:rPr lang="en-US" altLang="ko-KR" sz="2000" dirty="0" smtClean="0"/>
              <a:t>Repartition join algorithms</a:t>
            </a:r>
          </a:p>
          <a:p>
            <a:pPr lvl="1"/>
            <a:r>
              <a:rPr lang="en-US" altLang="ko-KR" sz="1800" dirty="0" smtClean="0"/>
              <a:t>Standard repartition</a:t>
            </a:r>
          </a:p>
          <a:p>
            <a:pPr lvl="1"/>
            <a:r>
              <a:rPr lang="en-US" altLang="ko-KR" sz="1800" dirty="0" smtClean="0"/>
              <a:t>Improved repartition</a:t>
            </a:r>
          </a:p>
          <a:p>
            <a:pPr lvl="1"/>
            <a:r>
              <a:rPr lang="en-US" altLang="ko-KR" sz="1800" dirty="0" smtClean="0"/>
              <a:t>Repartition with pre-partitioning</a:t>
            </a:r>
          </a:p>
          <a:p>
            <a:r>
              <a:rPr lang="en-US" altLang="ko-KR" sz="2000" dirty="0" smtClean="0"/>
              <a:t>Broadcast join algorithm</a:t>
            </a:r>
          </a:p>
          <a:p>
            <a:r>
              <a:rPr lang="en-US" altLang="ko-KR" sz="2000" dirty="0" smtClean="0"/>
              <a:t>Semi-join algorithms</a:t>
            </a:r>
          </a:p>
          <a:p>
            <a:pPr lvl="1"/>
            <a:r>
              <a:rPr lang="en-US" altLang="ko-KR" sz="1800" dirty="0" smtClean="0"/>
              <a:t>Semi-join</a:t>
            </a:r>
          </a:p>
          <a:p>
            <a:pPr lvl="1"/>
            <a:r>
              <a:rPr lang="en-US" altLang="ko-KR" sz="1800" dirty="0" smtClean="0"/>
              <a:t>Per-split semi-join</a:t>
            </a:r>
            <a:endParaRPr lang="en-US" altLang="ko-KR" sz="2400" dirty="0" smtClean="0"/>
          </a:p>
        </p:txBody>
      </p:sp>
      <p:sp>
        <p:nvSpPr>
          <p:cNvPr id="3" name="제목 2"/>
          <p:cNvSpPr>
            <a:spLocks noGrp="1"/>
          </p:cNvSpPr>
          <p:nvPr>
            <p:ph type="title"/>
          </p:nvPr>
        </p:nvSpPr>
        <p:spPr/>
        <p:txBody>
          <a:bodyPr/>
          <a:lstStyle/>
          <a:p>
            <a:r>
              <a:rPr lang="en-US" altLang="ko-KR" dirty="0" err="1" smtClean="0"/>
              <a:t>Equi</a:t>
            </a:r>
            <a:r>
              <a:rPr lang="en-US" altLang="ko-KR" dirty="0" smtClean="0"/>
              <a:t>-Join Algorithms</a:t>
            </a:r>
            <a:endParaRPr lang="ko-KR"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2017713"/>
            <a:ext cx="7772400" cy="4114800"/>
          </a:xfrm>
        </p:spPr>
        <p:txBody>
          <a:bodyPr/>
          <a:lstStyle/>
          <a:p>
            <a:r>
              <a:rPr lang="en-US" altLang="ko-KR" sz="2400" dirty="0" smtClean="0">
                <a:latin typeface="Tahoma" pitchFamily="34" charset="0"/>
                <a:cs typeface="Tahoma" pitchFamily="34" charset="0"/>
              </a:rPr>
              <a:t>For data-intensive applications with big data, it has recently received a lot of attention</a:t>
            </a:r>
          </a:p>
          <a:p>
            <a:r>
              <a:rPr lang="en-US" altLang="ko-KR" sz="2400" dirty="0" smtClean="0">
                <a:latin typeface="Tahoma" pitchFamily="34" charset="0"/>
                <a:cs typeface="Tahoma" pitchFamily="34" charset="0"/>
              </a:rPr>
              <a:t>A simple programming model that allows easy development of scalable parallel applications to process big data on large clusters of commodity machines</a:t>
            </a:r>
          </a:p>
          <a:p>
            <a:r>
              <a:rPr lang="en-US" altLang="ko-KR" sz="2400" dirty="0" smtClean="0">
                <a:latin typeface="Tahoma" pitchFamily="34" charset="0"/>
                <a:cs typeface="Tahoma" pitchFamily="34" charset="0"/>
              </a:rPr>
              <a:t>Google's </a:t>
            </a:r>
            <a:r>
              <a:rPr lang="en-US" altLang="ko-KR" sz="2400" dirty="0" err="1" smtClean="0">
                <a:latin typeface="Tahoma" pitchFamily="34" charset="0"/>
                <a:cs typeface="Tahoma" pitchFamily="34" charset="0"/>
              </a:rPr>
              <a:t>MapReduce</a:t>
            </a:r>
            <a:r>
              <a:rPr lang="en-US" altLang="ko-KR" sz="2400" dirty="0" smtClean="0">
                <a:latin typeface="Tahoma" pitchFamily="34" charset="0"/>
                <a:cs typeface="Tahoma" pitchFamily="34" charset="0"/>
              </a:rPr>
              <a:t> or its open-source equivalent </a:t>
            </a:r>
            <a:r>
              <a:rPr lang="en-US" altLang="ko-KR" sz="2400" dirty="0" err="1" smtClean="0">
                <a:latin typeface="Tahoma" pitchFamily="34" charset="0"/>
                <a:cs typeface="Tahoma" pitchFamily="34" charset="0"/>
              </a:rPr>
              <a:t>Hadoop</a:t>
            </a:r>
            <a:r>
              <a:rPr lang="en-US" altLang="ko-KR" sz="2400" dirty="0" smtClean="0">
                <a:latin typeface="Tahoma" pitchFamily="34" charset="0"/>
                <a:cs typeface="Tahoma" pitchFamily="34" charset="0"/>
              </a:rPr>
              <a:t> is a powerful implementation of </a:t>
            </a:r>
            <a:r>
              <a:rPr lang="en-GB" altLang="ko-KR" sz="2400" dirty="0" err="1" smtClean="0">
                <a:latin typeface="Tahoma" pitchFamily="34" charset="0"/>
                <a:cs typeface="Tahoma" pitchFamily="34" charset="0"/>
              </a:rPr>
              <a:t>MapReduce</a:t>
            </a:r>
            <a:r>
              <a:rPr lang="en-GB" altLang="ko-KR" sz="2400" dirty="0" smtClean="0">
                <a:latin typeface="Tahoma" pitchFamily="34" charset="0"/>
                <a:cs typeface="Tahoma" pitchFamily="34" charset="0"/>
              </a:rPr>
              <a:t> Framework</a:t>
            </a:r>
            <a:endParaRPr lang="en-US" altLang="ko-KR" sz="2400" dirty="0" smtClean="0">
              <a:latin typeface="Tahoma" pitchFamily="34" charset="0"/>
              <a:cs typeface="Tahoma" pitchFamily="34" charset="0"/>
            </a:endParaRPr>
          </a:p>
          <a:p>
            <a:r>
              <a:rPr lang="en-GB" altLang="ko-KR" sz="2400" dirty="0" smtClean="0">
                <a:latin typeface="Tahoma" pitchFamily="34" charset="0"/>
                <a:cs typeface="Tahoma" pitchFamily="34" charset="0"/>
              </a:rPr>
              <a:t>User writes map, reduce and main functions</a:t>
            </a:r>
            <a:r>
              <a:rPr lang="en-US" altLang="ko-KR" sz="2400" dirty="0" smtClean="0">
                <a:latin typeface="Tahoma" pitchFamily="34" charset="0"/>
                <a:cs typeface="Tahoma" pitchFamily="34" charset="0"/>
              </a:rPr>
              <a:t> </a:t>
            </a:r>
          </a:p>
          <a:p>
            <a:endParaRPr lang="ko-KR" altLang="en-US" sz="2000" dirty="0"/>
          </a:p>
        </p:txBody>
      </p:sp>
      <p:sp>
        <p:nvSpPr>
          <p:cNvPr id="3" name="제목 2"/>
          <p:cNvSpPr>
            <a:spLocks noGrp="1"/>
          </p:cNvSpPr>
          <p:nvPr>
            <p:ph type="title"/>
          </p:nvPr>
        </p:nvSpPr>
        <p:spPr/>
        <p:txBody>
          <a:bodyPr/>
          <a:lstStyle/>
          <a:p>
            <a:r>
              <a:rPr lang="en-GB" altLang="ko-KR" dirty="0" err="1" smtClean="0"/>
              <a:t>MapReduce</a:t>
            </a:r>
            <a:r>
              <a:rPr lang="en-GB" altLang="ko-KR" dirty="0" smtClean="0"/>
              <a:t> Framework</a:t>
            </a:r>
            <a:endParaRPr lang="ko-KR"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내용 개체 틀 2"/>
          <p:cNvSpPr txBox="1">
            <a:spLocks/>
          </p:cNvSpPr>
          <p:nvPr/>
        </p:nvSpPr>
        <p:spPr bwMode="auto">
          <a:xfrm>
            <a:off x="467544" y="1949598"/>
            <a:ext cx="8271520" cy="4503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20000"/>
              </a:spcBef>
              <a:spcAft>
                <a:spcPct val="0"/>
              </a:spcAft>
              <a:buClr>
                <a:schemeClr val="folHlink"/>
              </a:buClr>
              <a:buSzPct val="60000"/>
              <a:buFont typeface="Wingdings" pitchFamily="2" charset="2"/>
              <a:buChar char="n"/>
              <a:defRPr kumimoji="1" sz="3200">
                <a:solidFill>
                  <a:schemeClr val="tx1"/>
                </a:solidFill>
                <a:latin typeface="Tahoma" pitchFamily="34" charset="0"/>
                <a:ea typeface="맑은 고딕" pitchFamily="50" charset="-127"/>
                <a:cs typeface="Tahoma" pitchFamily="34" charset="0"/>
              </a:defRPr>
            </a:lvl1pPr>
            <a:lvl2pPr marL="742950" indent="-285750" algn="l" rtl="0" eaLnBrk="1" fontAlgn="base" latinLnBrk="1" hangingPunct="1">
              <a:spcBef>
                <a:spcPct val="20000"/>
              </a:spcBef>
              <a:spcAft>
                <a:spcPct val="0"/>
              </a:spcAft>
              <a:buClr>
                <a:schemeClr val="hlink"/>
              </a:buClr>
              <a:buSzPct val="55000"/>
              <a:buFont typeface="Wingdings" pitchFamily="2" charset="2"/>
              <a:buChar char="n"/>
              <a:defRPr kumimoji="1" sz="2800">
                <a:solidFill>
                  <a:schemeClr val="tx1"/>
                </a:solidFill>
                <a:latin typeface="Tahoma" pitchFamily="34" charset="0"/>
                <a:ea typeface="맑은 고딕" pitchFamily="50" charset="-127"/>
                <a:cs typeface="Tahoma" pitchFamily="34" charset="0"/>
              </a:defRPr>
            </a:lvl2pPr>
            <a:lvl3pPr marL="1143000" indent="-228600" algn="l" rtl="0" eaLnBrk="1" fontAlgn="base" latinLnBrk="1" hangingPunct="1">
              <a:spcBef>
                <a:spcPct val="20000"/>
              </a:spcBef>
              <a:spcAft>
                <a:spcPct val="0"/>
              </a:spcAft>
              <a:buClr>
                <a:schemeClr val="folHlink"/>
              </a:buClr>
              <a:buSzPct val="50000"/>
              <a:buFont typeface="Wingdings" pitchFamily="2" charset="2"/>
              <a:buChar char="n"/>
              <a:defRPr kumimoji="1" sz="2400">
                <a:solidFill>
                  <a:schemeClr val="tx1"/>
                </a:solidFill>
                <a:latin typeface="Tahoma" pitchFamily="34" charset="0"/>
                <a:ea typeface="맑은 고딕" pitchFamily="50" charset="-127"/>
                <a:cs typeface="Tahoma" pitchFamily="34" charset="0"/>
              </a:defRPr>
            </a:lvl3pPr>
            <a:lvl4pPr marL="1600200" indent="-228600" algn="l" rtl="0" eaLnBrk="1" fontAlgn="base" latinLnBrk="1" hangingPunct="1">
              <a:spcBef>
                <a:spcPct val="20000"/>
              </a:spcBef>
              <a:spcAft>
                <a:spcPct val="0"/>
              </a:spcAft>
              <a:buClr>
                <a:schemeClr val="accent2"/>
              </a:buClr>
              <a:buSzPct val="55000"/>
              <a:buFont typeface="Wingdings" pitchFamily="2" charset="2"/>
              <a:buChar char="n"/>
              <a:defRPr kumimoji="1" sz="2000">
                <a:solidFill>
                  <a:schemeClr val="tx1"/>
                </a:solidFill>
                <a:latin typeface="Tahoma" pitchFamily="34" charset="0"/>
                <a:ea typeface="맑은 고딕" pitchFamily="50" charset="-127"/>
                <a:cs typeface="Tahoma" pitchFamily="34" charset="0"/>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맑은 고딕" pitchFamily="50" charset="-127"/>
                <a:cs typeface="Tahoma" pitchFamily="34" charset="0"/>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lvl="1"/>
            <a:endParaRPr lang="en-US" altLang="ko-KR" sz="2400" dirty="0" smtClean="0"/>
          </a:p>
        </p:txBody>
      </p:sp>
      <p:sp>
        <p:nvSpPr>
          <p:cNvPr id="2" name="제목 1"/>
          <p:cNvSpPr>
            <a:spLocks noGrp="1"/>
          </p:cNvSpPr>
          <p:nvPr>
            <p:ph type="title"/>
          </p:nvPr>
        </p:nvSpPr>
        <p:spPr/>
        <p:txBody>
          <a:bodyPr/>
          <a:lstStyle/>
          <a:p>
            <a:r>
              <a:rPr lang="en-US" altLang="ko-KR" dirty="0"/>
              <a:t>An </a:t>
            </a:r>
            <a:r>
              <a:rPr lang="en-US" altLang="ko-KR" dirty="0" smtClean="0"/>
              <a:t>Illustration of </a:t>
            </a:r>
            <a:r>
              <a:rPr lang="en-US" altLang="ko-KR" dirty="0" err="1" smtClean="0"/>
              <a:t>Equi</a:t>
            </a:r>
            <a:r>
              <a:rPr lang="en-US" altLang="ko-KR" dirty="0" smtClean="0"/>
              <a:t>-Joins</a:t>
            </a:r>
            <a:endParaRPr lang="ko-KR" altLang="en-US" dirty="0"/>
          </a:p>
        </p:txBody>
      </p:sp>
      <p:graphicFrame>
        <p:nvGraphicFramePr>
          <p:cNvPr id="9" name="내용 개체 틀 5"/>
          <p:cNvGraphicFramePr>
            <a:graphicFrameLocks noGrp="1"/>
          </p:cNvGraphicFramePr>
          <p:nvPr>
            <p:ph idx="4294967295"/>
            <p:extLst>
              <p:ext uri="{D42A27DB-BD31-4B8C-83A1-F6EECF244321}">
                <p14:modId xmlns:p14="http://schemas.microsoft.com/office/powerpoint/2010/main" val="724870947"/>
              </p:ext>
            </p:extLst>
          </p:nvPr>
        </p:nvGraphicFramePr>
        <p:xfrm>
          <a:off x="4545256" y="2527207"/>
          <a:ext cx="4131200" cy="286512"/>
        </p:xfrm>
        <a:graphic>
          <a:graphicData uri="http://schemas.openxmlformats.org/drawingml/2006/table">
            <a:tbl>
              <a:tblPr firstRow="1" bandRow="1">
                <a:tableStyleId>{5C22544A-7EE6-4342-B048-85BDC9FD1C3A}</a:tableStyleId>
              </a:tblPr>
              <a:tblGrid>
                <a:gridCol w="1032800">
                  <a:extLst>
                    <a:ext uri="{9D8B030D-6E8A-4147-A177-3AD203B41FA5}">
                      <a16:colId xmlns:a16="http://schemas.microsoft.com/office/drawing/2014/main" xmlns="" val="20000"/>
                    </a:ext>
                  </a:extLst>
                </a:gridCol>
                <a:gridCol w="1032800">
                  <a:extLst>
                    <a:ext uri="{9D8B030D-6E8A-4147-A177-3AD203B41FA5}">
                      <a16:colId xmlns:a16="http://schemas.microsoft.com/office/drawing/2014/main" xmlns="" val="20001"/>
                    </a:ext>
                  </a:extLst>
                </a:gridCol>
                <a:gridCol w="1032800">
                  <a:extLst>
                    <a:ext uri="{9D8B030D-6E8A-4147-A177-3AD203B41FA5}">
                      <a16:colId xmlns:a16="http://schemas.microsoft.com/office/drawing/2014/main" xmlns="" val="20002"/>
                    </a:ext>
                  </a:extLst>
                </a:gridCol>
                <a:gridCol w="1032800">
                  <a:extLst>
                    <a:ext uri="{9D8B030D-6E8A-4147-A177-3AD203B41FA5}">
                      <a16:colId xmlns:a16="http://schemas.microsoft.com/office/drawing/2014/main" xmlns="" val="20003"/>
                    </a:ext>
                  </a:extLst>
                </a:gridCol>
              </a:tblGrid>
              <a:tr h="277650">
                <a:tc>
                  <a:txBody>
                    <a:bodyPr/>
                    <a:lstStyle/>
                    <a:p>
                      <a:pPr algn="ctr" latinLnBrk="1">
                        <a:lnSpc>
                          <a:spcPct val="80000"/>
                        </a:lnSpc>
                      </a:pPr>
                      <a:r>
                        <a:rPr lang="en-US" altLang="ko-KR" sz="1600" dirty="0" err="1" smtClean="0"/>
                        <a:t>R.r</a:t>
                      </a:r>
                      <a:r>
                        <a:rPr lang="en-US" altLang="ko-KR" sz="1600" baseline="-25000" dirty="0" err="1" smtClean="0"/>
                        <a:t>id</a:t>
                      </a:r>
                      <a:endParaRPr lang="ko-KR" altLang="en-US" sz="1600" baseline="-25000" dirty="0"/>
                    </a:p>
                  </a:txBody>
                  <a:tcPr/>
                </a:tc>
                <a:tc>
                  <a:txBody>
                    <a:bodyPr/>
                    <a:lstStyle/>
                    <a:p>
                      <a:pPr algn="ctr" latinLnBrk="1">
                        <a:lnSpc>
                          <a:spcPct val="80000"/>
                        </a:lnSpc>
                      </a:pPr>
                      <a:r>
                        <a:rPr lang="en-US" altLang="ko-KR" sz="1600" dirty="0" err="1" smtClean="0"/>
                        <a:t>R.a</a:t>
                      </a:r>
                      <a:endParaRPr lang="ko-KR" altLang="en-US" sz="1600" dirty="0"/>
                    </a:p>
                  </a:txBody>
                  <a:tcPr/>
                </a:tc>
                <a:tc>
                  <a:txBody>
                    <a:bodyPr/>
                    <a:lstStyle/>
                    <a:p>
                      <a:pPr algn="ctr" latinLnBrk="1">
                        <a:lnSpc>
                          <a:spcPct val="80000"/>
                        </a:lnSpc>
                      </a:pPr>
                      <a:r>
                        <a:rPr lang="en-US" altLang="ko-KR" sz="1600" dirty="0" err="1" smtClean="0"/>
                        <a:t>S.s</a:t>
                      </a:r>
                      <a:r>
                        <a:rPr lang="en-US" altLang="ko-KR" sz="1600" baseline="-25000" dirty="0" err="1" smtClean="0"/>
                        <a:t>id</a:t>
                      </a:r>
                      <a:endParaRPr lang="ko-KR" altLang="en-US" sz="1600" baseline="-25000" dirty="0"/>
                    </a:p>
                  </a:txBody>
                  <a:tcPr/>
                </a:tc>
                <a:tc>
                  <a:txBody>
                    <a:bodyPr/>
                    <a:lstStyle/>
                    <a:p>
                      <a:pPr algn="ctr" latinLnBrk="1">
                        <a:lnSpc>
                          <a:spcPct val="80000"/>
                        </a:lnSpc>
                      </a:pPr>
                      <a:r>
                        <a:rPr lang="en-US" altLang="ko-KR" sz="1600" dirty="0" err="1" smtClean="0"/>
                        <a:t>S.a</a:t>
                      </a:r>
                      <a:endParaRPr lang="ko-KR" altLang="en-US" sz="1600" dirty="0"/>
                    </a:p>
                  </a:txBody>
                  <a:tcPr/>
                </a:tc>
                <a:extLst>
                  <a:ext uri="{0D108BD9-81ED-4DB2-BD59-A6C34878D82A}">
                    <a16:rowId xmlns:a16="http://schemas.microsoft.com/office/drawing/2014/main" xmlns="" val="10000"/>
                  </a:ext>
                </a:extLst>
              </a:tr>
            </a:tbl>
          </a:graphicData>
        </a:graphic>
      </p:graphicFrame>
      <p:sp>
        <p:nvSpPr>
          <p:cNvPr id="28" name="TextBox 27"/>
          <p:cNvSpPr txBox="1"/>
          <p:nvPr/>
        </p:nvSpPr>
        <p:spPr>
          <a:xfrm>
            <a:off x="6037896" y="2247873"/>
            <a:ext cx="928459" cy="338554"/>
          </a:xfrm>
          <a:prstGeom prst="rect">
            <a:avLst/>
          </a:prstGeom>
          <a:noFill/>
        </p:spPr>
        <p:txBody>
          <a:bodyPr wrap="none" rtlCol="0">
            <a:spAutoFit/>
          </a:bodyPr>
          <a:lstStyle/>
          <a:p>
            <a:r>
              <a:rPr lang="en-US" altLang="ko-KR" sz="1600" dirty="0" smtClean="0"/>
              <a:t>&lt;result&gt;</a:t>
            </a:r>
            <a:endParaRPr lang="ko-KR" altLang="en-US" sz="1600" dirty="0"/>
          </a:p>
        </p:txBody>
      </p:sp>
      <p:sp>
        <p:nvSpPr>
          <p:cNvPr id="29" name="TextBox 28"/>
          <p:cNvSpPr txBox="1"/>
          <p:nvPr/>
        </p:nvSpPr>
        <p:spPr>
          <a:xfrm>
            <a:off x="637726" y="2896367"/>
            <a:ext cx="332142" cy="338554"/>
          </a:xfrm>
          <a:prstGeom prst="rect">
            <a:avLst/>
          </a:prstGeom>
          <a:noFill/>
        </p:spPr>
        <p:txBody>
          <a:bodyPr wrap="none" rtlCol="0">
            <a:spAutoFit/>
          </a:bodyPr>
          <a:lstStyle/>
          <a:p>
            <a:r>
              <a:rPr lang="en-US" altLang="ko-KR" sz="1600" dirty="0" smtClean="0"/>
              <a:t>R</a:t>
            </a:r>
            <a:endParaRPr lang="ko-KR" altLang="en-US" sz="1600" dirty="0"/>
          </a:p>
        </p:txBody>
      </p:sp>
      <p:sp>
        <p:nvSpPr>
          <p:cNvPr id="30" name="TextBox 29"/>
          <p:cNvSpPr txBox="1"/>
          <p:nvPr/>
        </p:nvSpPr>
        <p:spPr>
          <a:xfrm>
            <a:off x="2111568" y="2896367"/>
            <a:ext cx="320922" cy="338554"/>
          </a:xfrm>
          <a:prstGeom prst="rect">
            <a:avLst/>
          </a:prstGeom>
          <a:noFill/>
        </p:spPr>
        <p:txBody>
          <a:bodyPr wrap="none" rtlCol="0">
            <a:spAutoFit/>
          </a:bodyPr>
          <a:lstStyle/>
          <a:p>
            <a:r>
              <a:rPr lang="en-US" altLang="ko-KR" sz="1600" dirty="0" smtClean="0"/>
              <a:t>S</a:t>
            </a:r>
            <a:endParaRPr lang="ko-KR" altLang="en-US" sz="1600" dirty="0"/>
          </a:p>
        </p:txBody>
      </p:sp>
      <p:sp>
        <p:nvSpPr>
          <p:cNvPr id="33" name="TextBox 32"/>
          <p:cNvSpPr txBox="1"/>
          <p:nvPr/>
        </p:nvSpPr>
        <p:spPr>
          <a:xfrm>
            <a:off x="2195736" y="1877615"/>
            <a:ext cx="3944544" cy="307777"/>
          </a:xfrm>
          <a:prstGeom prst="rect">
            <a:avLst/>
          </a:prstGeom>
          <a:noFill/>
          <a:ln w="25400">
            <a:solidFill>
              <a:schemeClr val="accent1"/>
            </a:solidFill>
          </a:ln>
        </p:spPr>
        <p:txBody>
          <a:bodyPr wrap="square" rtlCol="0">
            <a:spAutoFit/>
          </a:bodyPr>
          <a:lstStyle/>
          <a:p>
            <a:r>
              <a:rPr lang="en-US" altLang="ko-KR" sz="1400" dirty="0"/>
              <a:t>SELECT </a:t>
            </a:r>
            <a:r>
              <a:rPr lang="en-US" altLang="ko-KR" sz="1400" dirty="0" smtClean="0"/>
              <a:t>* FROM R, S WHERE </a:t>
            </a:r>
            <a:r>
              <a:rPr lang="en-US" altLang="ko-KR" sz="1400" dirty="0" err="1" smtClean="0"/>
              <a:t>R.a</a:t>
            </a:r>
            <a:r>
              <a:rPr lang="en-US" altLang="ko-KR" sz="1400" dirty="0" smtClean="0"/>
              <a:t> = </a:t>
            </a:r>
            <a:r>
              <a:rPr lang="en-US" altLang="ko-KR" sz="1400" dirty="0" err="1" smtClean="0"/>
              <a:t>S.a</a:t>
            </a:r>
            <a:r>
              <a:rPr lang="en-US" altLang="ko-KR" sz="1400" dirty="0" smtClean="0"/>
              <a:t>; </a:t>
            </a:r>
            <a:endParaRPr lang="ko-KR" altLang="en-US" sz="1400" dirty="0"/>
          </a:p>
        </p:txBody>
      </p:sp>
      <p:sp>
        <p:nvSpPr>
          <p:cNvPr id="80" name="오른쪽 화살표 79"/>
          <p:cNvSpPr/>
          <p:nvPr/>
        </p:nvSpPr>
        <p:spPr>
          <a:xfrm>
            <a:off x="2915816" y="4397895"/>
            <a:ext cx="1593416" cy="196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오른쪽 화살표 80"/>
          <p:cNvSpPr/>
          <p:nvPr/>
        </p:nvSpPr>
        <p:spPr>
          <a:xfrm>
            <a:off x="2915816" y="3749823"/>
            <a:ext cx="1593416" cy="196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오른쪽 화살표 81"/>
          <p:cNvSpPr/>
          <p:nvPr/>
        </p:nvSpPr>
        <p:spPr>
          <a:xfrm>
            <a:off x="2915816" y="5261991"/>
            <a:ext cx="1593416" cy="196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오른쪽 화살표 82"/>
          <p:cNvSpPr/>
          <p:nvPr/>
        </p:nvSpPr>
        <p:spPr>
          <a:xfrm>
            <a:off x="2915816" y="2957735"/>
            <a:ext cx="1593416" cy="196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86" name="내용 개체 틀 5"/>
          <p:cNvGraphicFramePr>
            <a:graphicFrameLocks/>
          </p:cNvGraphicFramePr>
          <p:nvPr>
            <p:extLst>
              <p:ext uri="{D42A27DB-BD31-4B8C-83A1-F6EECF244321}">
                <p14:modId xmlns:p14="http://schemas.microsoft.com/office/powerpoint/2010/main" val="3872228275"/>
              </p:ext>
            </p:extLst>
          </p:nvPr>
        </p:nvGraphicFramePr>
        <p:xfrm>
          <a:off x="35496" y="3256407"/>
          <a:ext cx="1178295" cy="1432560"/>
        </p:xfrm>
        <a:graphic>
          <a:graphicData uri="http://schemas.openxmlformats.org/drawingml/2006/table">
            <a:tbl>
              <a:tblPr firstRow="1" bandRow="1">
                <a:tableStyleId>{5C22544A-7EE6-4342-B048-85BDC9FD1C3A}</a:tableStyleId>
              </a:tblPr>
              <a:tblGrid>
                <a:gridCol w="392765">
                  <a:extLst>
                    <a:ext uri="{9D8B030D-6E8A-4147-A177-3AD203B41FA5}">
                      <a16:colId xmlns:a16="http://schemas.microsoft.com/office/drawing/2014/main" xmlns="" val="20000"/>
                    </a:ext>
                  </a:extLst>
                </a:gridCol>
                <a:gridCol w="392765">
                  <a:extLst>
                    <a:ext uri="{9D8B030D-6E8A-4147-A177-3AD203B41FA5}">
                      <a16:colId xmlns:a16="http://schemas.microsoft.com/office/drawing/2014/main" xmlns="" val="20001"/>
                    </a:ext>
                  </a:extLst>
                </a:gridCol>
                <a:gridCol w="392765">
                  <a:extLst>
                    <a:ext uri="{9D8B030D-6E8A-4147-A177-3AD203B41FA5}">
                      <a16:colId xmlns:a16="http://schemas.microsoft.com/office/drawing/2014/main" xmlns="" val="20002"/>
                    </a:ext>
                  </a:extLst>
                </a:gridCol>
              </a:tblGrid>
              <a:tr h="153017">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dirty="0" smtClean="0"/>
                        <a:t>r</a:t>
                      </a:r>
                      <a:r>
                        <a:rPr lang="en-US" altLang="ko-KR" sz="1600" baseline="-25000" dirty="0" smtClean="0"/>
                        <a:t>id</a:t>
                      </a:r>
                      <a:endParaRPr lang="ko-KR" altLang="en-US" sz="16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53017">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aseline="0" dirty="0" smtClean="0"/>
                        <a:t>1</a:t>
                      </a:r>
                      <a:endParaRPr lang="ko-KR" altLang="en-US" sz="1600" baseline="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53017">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aseline="0" dirty="0" smtClean="0"/>
                        <a:t>2</a:t>
                      </a:r>
                      <a:endParaRPr lang="ko-KR" altLang="en-US" sz="1600" baseline="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53017">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aseline="0" dirty="0" smtClean="0"/>
                        <a:t>3</a:t>
                      </a:r>
                      <a:endParaRPr lang="ko-KR" altLang="en-US" sz="1600" baseline="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53017">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aseline="0" dirty="0" smtClean="0"/>
                        <a:t>4</a:t>
                      </a:r>
                      <a:endParaRPr lang="ko-KR" altLang="en-US" sz="1600" baseline="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4"/>
                  </a:ext>
                </a:extLst>
              </a:tr>
            </a:tbl>
          </a:graphicData>
        </a:graphic>
      </p:graphicFrame>
      <p:graphicFrame>
        <p:nvGraphicFramePr>
          <p:cNvPr id="88" name="내용 개체 틀 5"/>
          <p:cNvGraphicFramePr>
            <a:graphicFrameLocks/>
          </p:cNvGraphicFramePr>
          <p:nvPr>
            <p:extLst>
              <p:ext uri="{D42A27DB-BD31-4B8C-83A1-F6EECF244321}">
                <p14:modId xmlns:p14="http://schemas.microsoft.com/office/powerpoint/2010/main" val="2184028124"/>
              </p:ext>
            </p:extLst>
          </p:nvPr>
        </p:nvGraphicFramePr>
        <p:xfrm>
          <a:off x="1424378" y="3256407"/>
          <a:ext cx="1275414" cy="2005584"/>
        </p:xfrm>
        <a:graphic>
          <a:graphicData uri="http://schemas.openxmlformats.org/drawingml/2006/table">
            <a:tbl>
              <a:tblPr firstRow="1" bandRow="1">
                <a:tableStyleId>{5C22544A-7EE6-4342-B048-85BDC9FD1C3A}</a:tableStyleId>
              </a:tblPr>
              <a:tblGrid>
                <a:gridCol w="425138">
                  <a:extLst>
                    <a:ext uri="{9D8B030D-6E8A-4147-A177-3AD203B41FA5}">
                      <a16:colId xmlns:a16="http://schemas.microsoft.com/office/drawing/2014/main" xmlns="" val="20000"/>
                    </a:ext>
                  </a:extLst>
                </a:gridCol>
                <a:gridCol w="425138">
                  <a:extLst>
                    <a:ext uri="{9D8B030D-6E8A-4147-A177-3AD203B41FA5}">
                      <a16:colId xmlns:a16="http://schemas.microsoft.com/office/drawing/2014/main" xmlns="" val="20001"/>
                    </a:ext>
                  </a:extLst>
                </a:gridCol>
                <a:gridCol w="425138">
                  <a:extLst>
                    <a:ext uri="{9D8B030D-6E8A-4147-A177-3AD203B41FA5}">
                      <a16:colId xmlns:a16="http://schemas.microsoft.com/office/drawing/2014/main" xmlns="" val="20002"/>
                    </a:ext>
                  </a:extLst>
                </a:gridCol>
              </a:tblGrid>
              <a:tr h="162018">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dirty="0" err="1" smtClean="0"/>
                        <a:t>s</a:t>
                      </a:r>
                      <a:r>
                        <a:rPr lang="en-US" altLang="ko-KR" sz="1600" baseline="-25000" dirty="0" err="1" smtClean="0"/>
                        <a:t>id</a:t>
                      </a:r>
                      <a:endParaRPr lang="ko-KR" altLang="en-US" sz="16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62018">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62018">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aseline="0" dirty="0" smtClean="0"/>
                        <a:t>2</a:t>
                      </a:r>
                      <a:endParaRPr lang="ko-KR" altLang="en-US" sz="1600" baseline="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62018">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aseline="0" dirty="0" smtClean="0"/>
                        <a:t>3</a:t>
                      </a:r>
                      <a:endParaRPr lang="ko-KR" altLang="en-US" sz="1600" baseline="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62018">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aseline="0" dirty="0" smtClean="0"/>
                        <a:t>4</a:t>
                      </a:r>
                      <a:endParaRPr lang="ko-KR" altLang="en-US" sz="1600" baseline="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4"/>
                  </a:ext>
                </a:extLst>
              </a:tr>
              <a:tr h="162018">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aseline="0" dirty="0" smtClean="0"/>
                        <a:t>5</a:t>
                      </a:r>
                      <a:endParaRPr lang="ko-KR" altLang="en-US" sz="1600" baseline="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5"/>
                  </a:ext>
                </a:extLst>
              </a:tr>
              <a:tr h="162018">
                <a:tc>
                  <a:txBody>
                    <a:bodyPr/>
                    <a:lstStyle/>
                    <a:p>
                      <a:pPr algn="ctr" latinLnBrk="1">
                        <a:lnSpc>
                          <a:spcPct val="80000"/>
                        </a:lnSpc>
                      </a:pPr>
                      <a:endParaRPr lang="ko-KR" altLang="en-US" sz="1600" baseline="-25000" dirty="0"/>
                    </a:p>
                  </a:txBody>
                  <a:tcPr>
                    <a:noFill/>
                  </a:tcPr>
                </a:tc>
                <a:tc>
                  <a:txBody>
                    <a:bodyPr/>
                    <a:lstStyle/>
                    <a:p>
                      <a:pPr algn="ctr" latinLnBrk="1">
                        <a:lnSpc>
                          <a:spcPct val="80000"/>
                        </a:lnSpc>
                      </a:pPr>
                      <a:r>
                        <a:rPr lang="en-US" altLang="ko-KR" sz="1600" baseline="0" dirty="0" smtClean="0"/>
                        <a:t>6</a:t>
                      </a:r>
                      <a:endParaRPr lang="ko-KR" altLang="en-US" sz="1600" baseline="0" dirty="0"/>
                    </a:p>
                  </a:txBody>
                  <a:tcPr/>
                </a:tc>
                <a:tc>
                  <a:txBody>
                    <a:bodyPr/>
                    <a:lstStyle/>
                    <a:p>
                      <a:pPr algn="ctr" latinLnBrk="1">
                        <a:lnSpc>
                          <a:spcPct val="80000"/>
                        </a:lnSpc>
                      </a:pPr>
                      <a:r>
                        <a:rPr lang="en-US" altLang="ko-KR" sz="1600" dirty="0" smtClean="0"/>
                        <a:t>a</a:t>
                      </a:r>
                      <a:r>
                        <a:rPr lang="en-US" altLang="ko-KR" sz="1600" baseline="-25000" dirty="0" smtClean="0"/>
                        <a:t>4</a:t>
                      </a:r>
                      <a:endParaRPr lang="ko-KR" altLang="en-US" sz="1600" baseline="-25000" dirty="0"/>
                    </a:p>
                  </a:txBody>
                  <a:tcPr/>
                </a:tc>
                <a:extLst>
                  <a:ext uri="{0D108BD9-81ED-4DB2-BD59-A6C34878D82A}">
                    <a16:rowId xmlns:a16="http://schemas.microsoft.com/office/drawing/2014/main" xmlns="" val="10006"/>
                  </a:ext>
                </a:extLst>
              </a:tr>
            </a:tbl>
          </a:graphicData>
        </a:graphic>
      </p:graphicFrame>
      <p:cxnSp>
        <p:nvCxnSpPr>
          <p:cNvPr id="91" name="직선 화살표 연결선 90"/>
          <p:cNvCxnSpPr/>
          <p:nvPr/>
        </p:nvCxnSpPr>
        <p:spPr>
          <a:xfrm>
            <a:off x="1187624" y="3688455"/>
            <a:ext cx="648072"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3" name="직선 화살표 연결선 92"/>
          <p:cNvCxnSpPr/>
          <p:nvPr/>
        </p:nvCxnSpPr>
        <p:spPr>
          <a:xfrm>
            <a:off x="1187624" y="3688455"/>
            <a:ext cx="648072" cy="288032"/>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7" name="직선 화살표 연결선 96"/>
          <p:cNvCxnSpPr/>
          <p:nvPr/>
        </p:nvCxnSpPr>
        <p:spPr>
          <a:xfrm>
            <a:off x="1187624" y="3688455"/>
            <a:ext cx="648072" cy="576064"/>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1187624" y="3688455"/>
            <a:ext cx="648072" cy="864096"/>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직선 화살표 연결선 103"/>
          <p:cNvCxnSpPr/>
          <p:nvPr/>
        </p:nvCxnSpPr>
        <p:spPr>
          <a:xfrm>
            <a:off x="1187624" y="3688455"/>
            <a:ext cx="648072" cy="115212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p:nvPr/>
        </p:nvCxnSpPr>
        <p:spPr>
          <a:xfrm>
            <a:off x="1187624" y="3688455"/>
            <a:ext cx="648072" cy="144016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flipV="1">
            <a:off x="1187624" y="3688455"/>
            <a:ext cx="648072" cy="288032"/>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3" name="직선 화살표 연결선 112"/>
          <p:cNvCxnSpPr/>
          <p:nvPr/>
        </p:nvCxnSpPr>
        <p:spPr>
          <a:xfrm>
            <a:off x="1187624" y="3976487"/>
            <a:ext cx="648072"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직선 화살표 연결선 115"/>
          <p:cNvCxnSpPr/>
          <p:nvPr/>
        </p:nvCxnSpPr>
        <p:spPr>
          <a:xfrm>
            <a:off x="1187624" y="3976487"/>
            <a:ext cx="648072" cy="288032"/>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직선 화살표 연결선 118"/>
          <p:cNvCxnSpPr/>
          <p:nvPr/>
        </p:nvCxnSpPr>
        <p:spPr>
          <a:xfrm>
            <a:off x="1187624" y="3976487"/>
            <a:ext cx="648072" cy="576064"/>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1187624" y="3976487"/>
            <a:ext cx="648072" cy="864096"/>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a:off x="1187624" y="3976487"/>
            <a:ext cx="648072" cy="108012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30" name="직선 화살표 연결선 129"/>
          <p:cNvCxnSpPr/>
          <p:nvPr/>
        </p:nvCxnSpPr>
        <p:spPr>
          <a:xfrm flipV="1">
            <a:off x="1187624" y="3688455"/>
            <a:ext cx="648072" cy="576064"/>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직선 화살표 연결선 132"/>
          <p:cNvCxnSpPr/>
          <p:nvPr/>
        </p:nvCxnSpPr>
        <p:spPr>
          <a:xfrm flipV="1">
            <a:off x="1187624" y="3904479"/>
            <a:ext cx="648072" cy="36004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직선 화살표 연결선 135"/>
          <p:cNvCxnSpPr/>
          <p:nvPr/>
        </p:nvCxnSpPr>
        <p:spPr>
          <a:xfrm>
            <a:off x="1187624" y="4264519"/>
            <a:ext cx="648072"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p:nvPr/>
        </p:nvCxnSpPr>
        <p:spPr>
          <a:xfrm>
            <a:off x="1187624" y="4264519"/>
            <a:ext cx="648072" cy="288032"/>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직선 화살표 연결선 141"/>
          <p:cNvCxnSpPr/>
          <p:nvPr/>
        </p:nvCxnSpPr>
        <p:spPr>
          <a:xfrm>
            <a:off x="1187624" y="4264519"/>
            <a:ext cx="648072" cy="576064"/>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직선 화살표 연결선 144"/>
          <p:cNvCxnSpPr/>
          <p:nvPr/>
        </p:nvCxnSpPr>
        <p:spPr>
          <a:xfrm>
            <a:off x="1187624" y="4264519"/>
            <a:ext cx="648072" cy="79208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직선 화살표 연결선 147"/>
          <p:cNvCxnSpPr/>
          <p:nvPr/>
        </p:nvCxnSpPr>
        <p:spPr>
          <a:xfrm flipV="1">
            <a:off x="1187624" y="3688455"/>
            <a:ext cx="648072" cy="864096"/>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51" name="직선 화살표 연결선 150"/>
          <p:cNvCxnSpPr/>
          <p:nvPr/>
        </p:nvCxnSpPr>
        <p:spPr>
          <a:xfrm flipV="1">
            <a:off x="1187624" y="3976487"/>
            <a:ext cx="648072" cy="576064"/>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직선 화살표 연결선 153"/>
          <p:cNvCxnSpPr/>
          <p:nvPr/>
        </p:nvCxnSpPr>
        <p:spPr>
          <a:xfrm flipV="1">
            <a:off x="1187624" y="4192511"/>
            <a:ext cx="648072" cy="36004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직선 화살표 연결선 156"/>
          <p:cNvCxnSpPr/>
          <p:nvPr/>
        </p:nvCxnSpPr>
        <p:spPr>
          <a:xfrm>
            <a:off x="1187624" y="4552551"/>
            <a:ext cx="648072"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60" name="직선 화살표 연결선 159"/>
          <p:cNvCxnSpPr/>
          <p:nvPr/>
        </p:nvCxnSpPr>
        <p:spPr>
          <a:xfrm>
            <a:off x="1187624" y="4552551"/>
            <a:ext cx="648072" cy="288032"/>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63" name="직선 화살표 연결선 162"/>
          <p:cNvCxnSpPr/>
          <p:nvPr/>
        </p:nvCxnSpPr>
        <p:spPr>
          <a:xfrm>
            <a:off x="1187624" y="4552551"/>
            <a:ext cx="648072" cy="504056"/>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56" name="표 55"/>
          <p:cNvGraphicFramePr>
            <a:graphicFrameLocks noGrp="1"/>
          </p:cNvGraphicFramePr>
          <p:nvPr/>
        </p:nvGraphicFramePr>
        <p:xfrm>
          <a:off x="4572000" y="2885727"/>
          <a:ext cx="4131200" cy="573024"/>
        </p:xfrm>
        <a:graphic>
          <a:graphicData uri="http://schemas.openxmlformats.org/drawingml/2006/table">
            <a:tbl>
              <a:tblPr firstRow="1" bandRow="1">
                <a:tableStyleId>{69CF1AB2-1976-4502-BF36-3FF5EA218861}</a:tableStyleId>
              </a:tblPr>
              <a:tblGrid>
                <a:gridCol w="1032800">
                  <a:extLst>
                    <a:ext uri="{9D8B030D-6E8A-4147-A177-3AD203B41FA5}">
                      <a16:colId xmlns:a16="http://schemas.microsoft.com/office/drawing/2014/main" xmlns="" val="20000"/>
                    </a:ext>
                  </a:extLst>
                </a:gridCol>
                <a:gridCol w="1032800">
                  <a:extLst>
                    <a:ext uri="{9D8B030D-6E8A-4147-A177-3AD203B41FA5}">
                      <a16:colId xmlns:a16="http://schemas.microsoft.com/office/drawing/2014/main" xmlns="" val="20001"/>
                    </a:ext>
                  </a:extLst>
                </a:gridCol>
                <a:gridCol w="1032800">
                  <a:extLst>
                    <a:ext uri="{9D8B030D-6E8A-4147-A177-3AD203B41FA5}">
                      <a16:colId xmlns:a16="http://schemas.microsoft.com/office/drawing/2014/main" xmlns="" val="20002"/>
                    </a:ext>
                  </a:extLst>
                </a:gridCol>
                <a:gridCol w="1032800">
                  <a:extLst>
                    <a:ext uri="{9D8B030D-6E8A-4147-A177-3AD203B41FA5}">
                      <a16:colId xmlns:a16="http://schemas.microsoft.com/office/drawing/2014/main" xmlns="" val="20003"/>
                    </a:ext>
                  </a:extLst>
                </a:gridCol>
              </a:tblGrid>
              <a:tr h="277650">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0"/>
                  </a:ext>
                </a:extLst>
              </a:tr>
              <a:tr h="277650">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1"/>
                  </a:ext>
                </a:extLst>
              </a:tr>
            </a:tbl>
          </a:graphicData>
        </a:graphic>
      </p:graphicFrame>
      <p:graphicFrame>
        <p:nvGraphicFramePr>
          <p:cNvPr id="57" name="표 56"/>
          <p:cNvGraphicFramePr>
            <a:graphicFrameLocks noGrp="1"/>
          </p:cNvGraphicFramePr>
          <p:nvPr/>
        </p:nvGraphicFramePr>
        <p:xfrm>
          <a:off x="4572000" y="3605807"/>
          <a:ext cx="4131200" cy="573024"/>
        </p:xfrm>
        <a:graphic>
          <a:graphicData uri="http://schemas.openxmlformats.org/drawingml/2006/table">
            <a:tbl>
              <a:tblPr firstRow="1" bandRow="1">
                <a:tableStyleId>{69CF1AB2-1976-4502-BF36-3FF5EA218861}</a:tableStyleId>
              </a:tblPr>
              <a:tblGrid>
                <a:gridCol w="1032800">
                  <a:extLst>
                    <a:ext uri="{9D8B030D-6E8A-4147-A177-3AD203B41FA5}">
                      <a16:colId xmlns:a16="http://schemas.microsoft.com/office/drawing/2014/main" xmlns="" val="20000"/>
                    </a:ext>
                  </a:extLst>
                </a:gridCol>
                <a:gridCol w="1032800">
                  <a:extLst>
                    <a:ext uri="{9D8B030D-6E8A-4147-A177-3AD203B41FA5}">
                      <a16:colId xmlns:a16="http://schemas.microsoft.com/office/drawing/2014/main" xmlns="" val="20001"/>
                    </a:ext>
                  </a:extLst>
                </a:gridCol>
                <a:gridCol w="1032800">
                  <a:extLst>
                    <a:ext uri="{9D8B030D-6E8A-4147-A177-3AD203B41FA5}">
                      <a16:colId xmlns:a16="http://schemas.microsoft.com/office/drawing/2014/main" xmlns="" val="20002"/>
                    </a:ext>
                  </a:extLst>
                </a:gridCol>
                <a:gridCol w="1032800">
                  <a:extLst>
                    <a:ext uri="{9D8B030D-6E8A-4147-A177-3AD203B41FA5}">
                      <a16:colId xmlns:a16="http://schemas.microsoft.com/office/drawing/2014/main" xmlns="" val="20003"/>
                    </a:ext>
                  </a:extLst>
                </a:gridCol>
              </a:tblGrid>
              <a:tr h="277650">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0"/>
                  </a:ext>
                </a:extLst>
              </a:tr>
              <a:tr h="277650">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1"/>
                  </a:ext>
                </a:extLst>
              </a:tr>
            </a:tbl>
          </a:graphicData>
        </a:graphic>
      </p:graphicFrame>
      <p:graphicFrame>
        <p:nvGraphicFramePr>
          <p:cNvPr id="58" name="표 57"/>
          <p:cNvGraphicFramePr>
            <a:graphicFrameLocks noGrp="1"/>
          </p:cNvGraphicFramePr>
          <p:nvPr/>
        </p:nvGraphicFramePr>
        <p:xfrm>
          <a:off x="4572000" y="4397895"/>
          <a:ext cx="4131200" cy="573024"/>
        </p:xfrm>
        <a:graphic>
          <a:graphicData uri="http://schemas.openxmlformats.org/drawingml/2006/table">
            <a:tbl>
              <a:tblPr firstRow="1" bandRow="1">
                <a:tableStyleId>{69CF1AB2-1976-4502-BF36-3FF5EA218861}</a:tableStyleId>
              </a:tblPr>
              <a:tblGrid>
                <a:gridCol w="1032800">
                  <a:extLst>
                    <a:ext uri="{9D8B030D-6E8A-4147-A177-3AD203B41FA5}">
                      <a16:colId xmlns:a16="http://schemas.microsoft.com/office/drawing/2014/main" xmlns="" val="20000"/>
                    </a:ext>
                  </a:extLst>
                </a:gridCol>
                <a:gridCol w="1032800">
                  <a:extLst>
                    <a:ext uri="{9D8B030D-6E8A-4147-A177-3AD203B41FA5}">
                      <a16:colId xmlns:a16="http://schemas.microsoft.com/office/drawing/2014/main" xmlns="" val="20001"/>
                    </a:ext>
                  </a:extLst>
                </a:gridCol>
                <a:gridCol w="1032800">
                  <a:extLst>
                    <a:ext uri="{9D8B030D-6E8A-4147-A177-3AD203B41FA5}">
                      <a16:colId xmlns:a16="http://schemas.microsoft.com/office/drawing/2014/main" xmlns="" val="20002"/>
                    </a:ext>
                  </a:extLst>
                </a:gridCol>
                <a:gridCol w="1032800">
                  <a:extLst>
                    <a:ext uri="{9D8B030D-6E8A-4147-A177-3AD203B41FA5}">
                      <a16:colId xmlns:a16="http://schemas.microsoft.com/office/drawing/2014/main" xmlns="" val="20003"/>
                    </a:ext>
                  </a:extLst>
                </a:gridCol>
              </a:tblGrid>
              <a:tr h="277650">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extLst>
                  <a:ext uri="{0D108BD9-81ED-4DB2-BD59-A6C34878D82A}">
                    <a16:rowId xmlns:a16="http://schemas.microsoft.com/office/drawing/2014/main" xmlns="" val="10000"/>
                  </a:ext>
                </a:extLst>
              </a:tr>
              <a:tr h="277650">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extLst>
                  <a:ext uri="{0D108BD9-81ED-4DB2-BD59-A6C34878D82A}">
                    <a16:rowId xmlns:a16="http://schemas.microsoft.com/office/drawing/2014/main" xmlns="" val="10001"/>
                  </a:ext>
                </a:extLst>
              </a:tr>
            </a:tbl>
          </a:graphicData>
        </a:graphic>
      </p:graphicFrame>
      <p:graphicFrame>
        <p:nvGraphicFramePr>
          <p:cNvPr id="59" name="표 58"/>
          <p:cNvGraphicFramePr>
            <a:graphicFrameLocks noGrp="1"/>
          </p:cNvGraphicFramePr>
          <p:nvPr/>
        </p:nvGraphicFramePr>
        <p:xfrm>
          <a:off x="4572000" y="5261991"/>
          <a:ext cx="4131200" cy="286512"/>
        </p:xfrm>
        <a:graphic>
          <a:graphicData uri="http://schemas.openxmlformats.org/drawingml/2006/table">
            <a:tbl>
              <a:tblPr firstRow="1" bandRow="1">
                <a:tableStyleId>{69CF1AB2-1976-4502-BF36-3FF5EA218861}</a:tableStyleId>
              </a:tblPr>
              <a:tblGrid>
                <a:gridCol w="1032800">
                  <a:extLst>
                    <a:ext uri="{9D8B030D-6E8A-4147-A177-3AD203B41FA5}">
                      <a16:colId xmlns:a16="http://schemas.microsoft.com/office/drawing/2014/main" xmlns="" val="20000"/>
                    </a:ext>
                  </a:extLst>
                </a:gridCol>
                <a:gridCol w="1032800">
                  <a:extLst>
                    <a:ext uri="{9D8B030D-6E8A-4147-A177-3AD203B41FA5}">
                      <a16:colId xmlns:a16="http://schemas.microsoft.com/office/drawing/2014/main" xmlns="" val="20001"/>
                    </a:ext>
                  </a:extLst>
                </a:gridCol>
                <a:gridCol w="1032800">
                  <a:extLst>
                    <a:ext uri="{9D8B030D-6E8A-4147-A177-3AD203B41FA5}">
                      <a16:colId xmlns:a16="http://schemas.microsoft.com/office/drawing/2014/main" xmlns="" val="20002"/>
                    </a:ext>
                  </a:extLst>
                </a:gridCol>
                <a:gridCol w="1032800">
                  <a:extLst>
                    <a:ext uri="{9D8B030D-6E8A-4147-A177-3AD203B41FA5}">
                      <a16:colId xmlns:a16="http://schemas.microsoft.com/office/drawing/2014/main" xmlns="" val="20003"/>
                    </a:ext>
                  </a:extLst>
                </a:gridCol>
              </a:tblGrid>
              <a:tr h="277650">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tc>
                  <a:txBody>
                    <a:bodyPr/>
                    <a:lstStyle/>
                    <a:p>
                      <a:pPr algn="ctr" latinLnBrk="1">
                        <a:lnSpc>
                          <a:spcPct val="80000"/>
                        </a:lnSpc>
                      </a:pPr>
                      <a:r>
                        <a:rPr lang="en-US" altLang="ko-KR" sz="1600" b="0" dirty="0" smtClean="0"/>
                        <a:t>5</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77361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91"/>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93"/>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9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01"/>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4"/>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07"/>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83"/>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par>
                                <p:cTn id="51" presetID="10"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10"/>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13"/>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16"/>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19"/>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123"/>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126"/>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81"/>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13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3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42"/>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45"/>
                                        </p:tgtEl>
                                        <p:attrNameLst>
                                          <p:attrName>style.visibility</p:attrName>
                                        </p:attrNameLst>
                                      </p:cBhvr>
                                      <p:to>
                                        <p:strVal val="visible"/>
                                      </p:to>
                                    </p:set>
                                  </p:childTnLst>
                                </p:cTn>
                              </p:par>
                              <p:par>
                                <p:cTn id="84" presetID="10" presetClass="entr" presetSubtype="0" fill="hold" grpId="0" nodeType="with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fade">
                                      <p:cBhvr>
                                        <p:cTn id="86" dur="500"/>
                                        <p:tgtEl>
                                          <p:spTgt spid="80"/>
                                        </p:tgtEl>
                                      </p:cBhvr>
                                    </p:animEffect>
                                  </p:childTnLst>
                                </p:cTn>
                              </p:par>
                            </p:childTnLst>
                          </p:cTn>
                        </p:par>
                        <p:par>
                          <p:cTn id="87" fill="hold">
                            <p:stCondLst>
                              <p:cond delay="500"/>
                            </p:stCondLst>
                            <p:childTnLst>
                              <p:par>
                                <p:cTn id="88" presetID="1" presetClass="entr" presetSubtype="0" fill="hold" nodeType="afterEffect">
                                  <p:stCondLst>
                                    <p:cond delay="0"/>
                                  </p:stCondLst>
                                  <p:childTnLst>
                                    <p:set>
                                      <p:cBhvr>
                                        <p:cTn id="89" dur="1" fill="hold">
                                          <p:stCondLst>
                                            <p:cond delay="0"/>
                                          </p:stCondLst>
                                        </p:cTn>
                                        <p:tgtEl>
                                          <p:spTgt spid="5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130"/>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133"/>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136"/>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39"/>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142"/>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45"/>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80"/>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148"/>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51"/>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54"/>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57"/>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60"/>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63"/>
                                        </p:tgtEl>
                                        <p:attrNameLst>
                                          <p:attrName>style.visibility</p:attrName>
                                        </p:attrNameLst>
                                      </p:cBhvr>
                                      <p:to>
                                        <p:strVal val="visible"/>
                                      </p:to>
                                    </p:set>
                                  </p:childTnLst>
                                </p:cTn>
                              </p:par>
                              <p:par>
                                <p:cTn id="118" presetID="10" presetClass="entr" presetSubtype="0" fill="hold" grpId="0" nodeType="withEffect">
                                  <p:stCondLst>
                                    <p:cond delay="0"/>
                                  </p:stCondLst>
                                  <p:childTnLst>
                                    <p:set>
                                      <p:cBhvr>
                                        <p:cTn id="119" dur="1" fill="hold">
                                          <p:stCondLst>
                                            <p:cond delay="0"/>
                                          </p:stCondLst>
                                        </p:cTn>
                                        <p:tgtEl>
                                          <p:spTgt spid="82"/>
                                        </p:tgtEl>
                                        <p:attrNameLst>
                                          <p:attrName>style.visibility</p:attrName>
                                        </p:attrNameLst>
                                      </p:cBhvr>
                                      <p:to>
                                        <p:strVal val="visible"/>
                                      </p:to>
                                    </p:set>
                                    <p:animEffect transition="in" filter="fade">
                                      <p:cBhvr>
                                        <p:cTn id="120" dur="500"/>
                                        <p:tgtEl>
                                          <p:spTgt spid="82"/>
                                        </p:tgtEl>
                                      </p:cBhvr>
                                    </p:animEffect>
                                  </p:childTnLst>
                                </p:cTn>
                              </p:par>
                              <p:par>
                                <p:cTn id="121" presetID="1" presetClass="entr" presetSubtype="0" fill="hold" nodeType="with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1" grpId="0" animBg="1"/>
      <p:bldP spid="81" grpId="1" animBg="1"/>
      <p:bldP spid="82" grpId="0" animBg="1"/>
      <p:bldP spid="83" grpId="0" animBg="1"/>
      <p:bldP spid="8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All Pair Partitioning Algorithm</a:t>
            </a:r>
            <a:endParaRPr lang="ko-KR" altLang="en-US" dirty="0"/>
          </a:p>
        </p:txBody>
      </p:sp>
      <p:sp>
        <p:nvSpPr>
          <p:cNvPr id="3" name="내용 개체 틀 2"/>
          <p:cNvSpPr>
            <a:spLocks noGrp="1"/>
          </p:cNvSpPr>
          <p:nvPr>
            <p:ph idx="1"/>
          </p:nvPr>
        </p:nvSpPr>
        <p:spPr>
          <a:xfrm>
            <a:off x="467544" y="1916832"/>
            <a:ext cx="7772400" cy="4114800"/>
          </a:xfrm>
        </p:spPr>
        <p:txBody>
          <a:bodyPr/>
          <a:lstStyle/>
          <a:p>
            <a:r>
              <a:rPr lang="en-US" altLang="ko-KR" sz="1800" dirty="0" smtClean="0"/>
              <a:t>For tables R and S, consider |R|*|S| pairs of records</a:t>
            </a:r>
          </a:p>
          <a:p>
            <a:pPr lvl="1"/>
            <a:r>
              <a:rPr lang="en-US" altLang="ko-KR" sz="1600" dirty="0" smtClean="0"/>
              <a:t>Splitting R and S into </a:t>
            </a:r>
            <a:r>
              <a:rPr lang="en-US" altLang="ko-KR" sz="1600" dirty="0" smtClean="0">
                <a:solidFill>
                  <a:schemeClr val="accent1">
                    <a:lumMod val="75000"/>
                  </a:schemeClr>
                </a:solidFill>
              </a:rPr>
              <a:t>u</a:t>
            </a:r>
            <a:r>
              <a:rPr lang="en-US" altLang="ko-KR" sz="1600" dirty="0" smtClean="0"/>
              <a:t> and </a:t>
            </a:r>
            <a:r>
              <a:rPr lang="en-US" altLang="ko-KR" sz="1600" dirty="0" smtClean="0">
                <a:solidFill>
                  <a:schemeClr val="accent1">
                    <a:lumMod val="75000"/>
                  </a:schemeClr>
                </a:solidFill>
              </a:rPr>
              <a:t>v</a:t>
            </a:r>
            <a:r>
              <a:rPr lang="en-US" altLang="ko-KR" sz="1600" dirty="0" smtClean="0"/>
              <a:t> partitions respectively </a:t>
            </a:r>
          </a:p>
          <a:p>
            <a:pPr lvl="1"/>
            <a:r>
              <a:rPr lang="en-US" altLang="ko-KR" sz="1600" dirty="0" smtClean="0"/>
              <a:t>Divide |R|*|S| pairs of records into </a:t>
            </a:r>
            <a:r>
              <a:rPr lang="en-US" altLang="ko-KR" sz="1600" dirty="0" smtClean="0">
                <a:solidFill>
                  <a:schemeClr val="accent1">
                    <a:lumMod val="75000"/>
                  </a:schemeClr>
                </a:solidFill>
              </a:rPr>
              <a:t>u</a:t>
            </a:r>
            <a:r>
              <a:rPr lang="en-US" altLang="ko-KR" sz="1600" dirty="0" smtClean="0"/>
              <a:t>*</a:t>
            </a:r>
            <a:r>
              <a:rPr lang="en-US" altLang="ko-KR" sz="1600" dirty="0" smtClean="0">
                <a:solidFill>
                  <a:schemeClr val="accent1">
                    <a:lumMod val="75000"/>
                  </a:schemeClr>
                </a:solidFill>
              </a:rPr>
              <a:t>v </a:t>
            </a:r>
            <a:r>
              <a:rPr lang="en-US" altLang="ko-KR" sz="1600" dirty="0" smtClean="0">
                <a:solidFill>
                  <a:srgbClr val="C00000"/>
                </a:solidFill>
              </a:rPr>
              <a:t>disjoint</a:t>
            </a:r>
            <a:r>
              <a:rPr lang="en-US" altLang="ko-KR" sz="1600" dirty="0" smtClean="0">
                <a:solidFill>
                  <a:schemeClr val="accent1">
                    <a:lumMod val="75000"/>
                  </a:schemeClr>
                </a:solidFill>
              </a:rPr>
              <a:t> </a:t>
            </a:r>
            <a:r>
              <a:rPr lang="en-US" altLang="ko-KR" sz="1600" dirty="0" smtClean="0"/>
              <a:t>partitions</a:t>
            </a:r>
          </a:p>
          <a:p>
            <a:pPr lvl="1"/>
            <a:r>
              <a:rPr lang="en-US" altLang="ko-KR" sz="1600" dirty="0" smtClean="0"/>
              <a:t>Process each partition by a reduce function</a:t>
            </a:r>
          </a:p>
          <a:p>
            <a:r>
              <a:rPr lang="en-US" altLang="ko-KR" sz="1800" dirty="0" smtClean="0"/>
              <a:t>Advantages</a:t>
            </a:r>
          </a:p>
          <a:p>
            <a:pPr lvl="1"/>
            <a:r>
              <a:rPr lang="en-US" altLang="ko-KR" sz="1600" dirty="0" smtClean="0"/>
              <a:t>Works for any join-predicate</a:t>
            </a:r>
          </a:p>
          <a:p>
            <a:pPr lvl="1"/>
            <a:r>
              <a:rPr lang="en-US" altLang="ko-KR" sz="1600" dirty="0" smtClean="0"/>
              <a:t>Input sizes of reduce functions are similar </a:t>
            </a:r>
          </a:p>
          <a:p>
            <a:r>
              <a:rPr lang="en-US" altLang="ko-KR" sz="1800" dirty="0" smtClean="0"/>
              <a:t>Disadvantages</a:t>
            </a:r>
          </a:p>
          <a:p>
            <a:pPr lvl="1"/>
            <a:r>
              <a:rPr lang="en-US" altLang="ko-KR" sz="1600" dirty="0" smtClean="0"/>
              <a:t>Enumerate all pairs</a:t>
            </a:r>
          </a:p>
          <a:p>
            <a:pPr lvl="1"/>
            <a:r>
              <a:rPr lang="en-US" altLang="ko-KR" sz="1600" dirty="0" smtClean="0"/>
              <a:t>Output sizes of reduce functions may be skewed</a:t>
            </a:r>
          </a:p>
        </p:txBody>
      </p:sp>
      <p:graphicFrame>
        <p:nvGraphicFramePr>
          <p:cNvPr id="7" name="표 6"/>
          <p:cNvGraphicFramePr>
            <a:graphicFrameLocks noGrp="1"/>
          </p:cNvGraphicFramePr>
          <p:nvPr>
            <p:extLst>
              <p:ext uri="{D42A27DB-BD31-4B8C-83A1-F6EECF244321}">
                <p14:modId xmlns:p14="http://schemas.microsoft.com/office/powerpoint/2010/main" val="2762675735"/>
              </p:ext>
            </p:extLst>
          </p:nvPr>
        </p:nvGraphicFramePr>
        <p:xfrm>
          <a:off x="5135184" y="4797152"/>
          <a:ext cx="3744419" cy="1706880"/>
        </p:xfrm>
        <a:graphic>
          <a:graphicData uri="http://schemas.openxmlformats.org/drawingml/2006/table">
            <a:tbl>
              <a:tblPr firstRow="1" bandRow="1">
                <a:tableStyleId>{2D5ABB26-0587-4C30-8999-92F81FD0307C}</a:tableStyleId>
              </a:tblPr>
              <a:tblGrid>
                <a:gridCol w="534917">
                  <a:extLst>
                    <a:ext uri="{9D8B030D-6E8A-4147-A177-3AD203B41FA5}">
                      <a16:colId xmlns:a16="http://schemas.microsoft.com/office/drawing/2014/main" xmlns="" val="20000"/>
                    </a:ext>
                  </a:extLst>
                </a:gridCol>
                <a:gridCol w="534917">
                  <a:extLst>
                    <a:ext uri="{9D8B030D-6E8A-4147-A177-3AD203B41FA5}">
                      <a16:colId xmlns:a16="http://schemas.microsoft.com/office/drawing/2014/main" xmlns="" val="20001"/>
                    </a:ext>
                  </a:extLst>
                </a:gridCol>
                <a:gridCol w="534917">
                  <a:extLst>
                    <a:ext uri="{9D8B030D-6E8A-4147-A177-3AD203B41FA5}">
                      <a16:colId xmlns:a16="http://schemas.microsoft.com/office/drawing/2014/main" xmlns="" val="20002"/>
                    </a:ext>
                  </a:extLst>
                </a:gridCol>
                <a:gridCol w="534917">
                  <a:extLst>
                    <a:ext uri="{9D8B030D-6E8A-4147-A177-3AD203B41FA5}">
                      <a16:colId xmlns:a16="http://schemas.microsoft.com/office/drawing/2014/main" xmlns="" val="20003"/>
                    </a:ext>
                  </a:extLst>
                </a:gridCol>
                <a:gridCol w="534917">
                  <a:extLst>
                    <a:ext uri="{9D8B030D-6E8A-4147-A177-3AD203B41FA5}">
                      <a16:colId xmlns:a16="http://schemas.microsoft.com/office/drawing/2014/main" xmlns="" val="20004"/>
                    </a:ext>
                  </a:extLst>
                </a:gridCol>
                <a:gridCol w="534917">
                  <a:extLst>
                    <a:ext uri="{9D8B030D-6E8A-4147-A177-3AD203B41FA5}">
                      <a16:colId xmlns:a16="http://schemas.microsoft.com/office/drawing/2014/main" xmlns="" val="20005"/>
                    </a:ext>
                  </a:extLst>
                </a:gridCol>
                <a:gridCol w="534917">
                  <a:extLst>
                    <a:ext uri="{9D8B030D-6E8A-4147-A177-3AD203B41FA5}">
                      <a16:colId xmlns:a16="http://schemas.microsoft.com/office/drawing/2014/main" xmlns="" val="20006"/>
                    </a:ext>
                  </a:extLst>
                </a:gridCol>
              </a:tblGrid>
              <a:tr h="278702">
                <a:tc>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1</a:t>
                      </a:r>
                      <a:endParaRPr lang="ko-KR" altLang="en-US" sz="1600" baseline="-2500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2</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3</a:t>
                      </a:r>
                      <a:endParaRPr lang="ko-KR" altLang="en-US" sz="1600" baseline="-2500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4</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5</a:t>
                      </a:r>
                      <a:endParaRPr lang="ko-KR" altLang="en-US" sz="1600" baseline="-2500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6</a:t>
                      </a:r>
                      <a:endParaRPr lang="ko-KR" altLang="en-US" sz="1600" baseline="-25000" dirty="0">
                        <a:solidFill>
                          <a:schemeClr val="accent2">
                            <a:lumMod val="75000"/>
                          </a:schemeClr>
                        </a:solidFill>
                      </a:endParaRPr>
                    </a:p>
                  </a:txBody>
                  <a:tcPr anchor="ct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0000"/>
                  </a:ext>
                </a:extLst>
              </a:tr>
              <a:tr h="278702">
                <a:tc>
                  <a:txBody>
                    <a:bodyPr/>
                    <a:lstStyle/>
                    <a:p>
                      <a:pPr latinLnBrk="1"/>
                      <a:r>
                        <a:rPr lang="en-US" altLang="ko-KR" sz="1600" dirty="0" smtClean="0">
                          <a:solidFill>
                            <a:schemeClr val="accent2">
                              <a:lumMod val="75000"/>
                            </a:schemeClr>
                          </a:solidFill>
                        </a:rPr>
                        <a:t>r</a:t>
                      </a:r>
                      <a:r>
                        <a:rPr lang="en-US" altLang="ko-KR" sz="1600" baseline="-25000" dirty="0" smtClean="0">
                          <a:solidFill>
                            <a:schemeClr val="accent2">
                              <a:lumMod val="75000"/>
                            </a:schemeClr>
                          </a:solidFill>
                        </a:rPr>
                        <a:t>1</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20000"/>
                        <a:lumOff val="80000"/>
                      </a:schemeClr>
                    </a:solidFill>
                  </a:tcPr>
                </a:tc>
                <a:tc rowSpan="2" gridSpan="2">
                  <a:txBody>
                    <a:bodyPr/>
                    <a:lstStyle/>
                    <a:p>
                      <a:pPr algn="ctr" latinLnBrk="1"/>
                      <a:r>
                        <a:rPr lang="en-US" altLang="ko-KR" sz="1200" dirty="0" smtClean="0"/>
                        <a:t>partition</a:t>
                      </a:r>
                    </a:p>
                    <a:p>
                      <a:pPr algn="ctr" latinLnBrk="1"/>
                      <a:r>
                        <a:rPr lang="en-US" altLang="ko-KR" sz="1200" dirty="0" smtClean="0"/>
                        <a:t>(1, 1)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gridSpan="2">
                  <a:txBody>
                    <a:bodyPr/>
                    <a:lstStyle/>
                    <a:p>
                      <a:pPr algn="ctr" latinLnBrk="1"/>
                      <a:r>
                        <a:rPr lang="en-US" altLang="ko-KR" sz="1200" dirty="0" smtClean="0"/>
                        <a:t>partition</a:t>
                      </a:r>
                    </a:p>
                    <a:p>
                      <a:pPr algn="ctr" latinLnBrk="1"/>
                      <a:r>
                        <a:rPr lang="en-US" altLang="ko-KR" sz="1200" dirty="0" smtClean="0"/>
                        <a:t>(1, 2)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gridSpan="2">
                  <a:txBody>
                    <a:bodyPr/>
                    <a:lstStyle/>
                    <a:p>
                      <a:pPr algn="ctr" latinLnBrk="1"/>
                      <a:r>
                        <a:rPr lang="en-US" altLang="ko-KR" sz="1200" dirty="0" smtClean="0"/>
                        <a:t>partition</a:t>
                      </a:r>
                    </a:p>
                    <a:p>
                      <a:pPr algn="ctr" latinLnBrk="1"/>
                      <a:r>
                        <a:rPr lang="en-US" altLang="ko-KR" sz="1200" dirty="0" smtClean="0"/>
                        <a:t>(1, 3)</a:t>
                      </a:r>
                      <a:endParaRPr lang="ko-KR" altLang="en-US" sz="16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pPr latinLnBrk="1"/>
                      <a:endParaRPr lang="ko-KR" altLang="en-US" sz="16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278702">
                <a:tc>
                  <a:txBody>
                    <a:bodyPr/>
                    <a:lstStyle/>
                    <a:p>
                      <a:pPr latinLnBrk="1"/>
                      <a:r>
                        <a:rPr lang="en-US" altLang="ko-KR" sz="1600" dirty="0" smtClean="0">
                          <a:solidFill>
                            <a:schemeClr val="accent2">
                              <a:lumMod val="75000"/>
                            </a:schemeClr>
                          </a:solidFill>
                        </a:rPr>
                        <a:t>r</a:t>
                      </a:r>
                      <a:r>
                        <a:rPr lang="en-US" altLang="ko-KR" sz="1600" baseline="-25000" dirty="0" smtClean="0">
                          <a:solidFill>
                            <a:schemeClr val="accent2">
                              <a:lumMod val="75000"/>
                            </a:schemeClr>
                          </a:solidFill>
                        </a:rPr>
                        <a:t>2</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latinLnBrk="1"/>
                      <a:endParaRPr lang="ko-KR"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v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vMerge="1">
                  <a:txBody>
                    <a:bodyPr/>
                    <a:lstStyle/>
                    <a:p>
                      <a:pPr latinLnBrk="1"/>
                      <a:endParaRPr lang="ko-KR" altLang="en-US" sz="16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8702">
                <a:tc>
                  <a:txBody>
                    <a:bodyPr/>
                    <a:lstStyle/>
                    <a:p>
                      <a:pPr latinLnBrk="1"/>
                      <a:r>
                        <a:rPr lang="en-US" altLang="ko-KR" sz="1600" dirty="0" smtClean="0">
                          <a:solidFill>
                            <a:schemeClr val="accent2">
                              <a:lumMod val="75000"/>
                            </a:schemeClr>
                          </a:solidFill>
                        </a:rPr>
                        <a:t>r</a:t>
                      </a:r>
                      <a:r>
                        <a:rPr lang="en-US" altLang="ko-KR" sz="1600" baseline="-25000" dirty="0" smtClean="0">
                          <a:solidFill>
                            <a:schemeClr val="accent2">
                              <a:lumMod val="75000"/>
                            </a:schemeClr>
                          </a:solidFill>
                        </a:rPr>
                        <a:t>3</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20000"/>
                        <a:lumOff val="80000"/>
                      </a:schemeClr>
                    </a:solidFill>
                  </a:tcPr>
                </a:tc>
                <a:tc rowSpan="2" gridSpan="2">
                  <a:txBody>
                    <a:bodyPr/>
                    <a:lstStyle/>
                    <a:p>
                      <a:pPr algn="ctr" latinLnBrk="1"/>
                      <a:r>
                        <a:rPr lang="en-US" altLang="ko-KR" sz="1200" dirty="0" smtClean="0"/>
                        <a:t>partition</a:t>
                      </a:r>
                    </a:p>
                    <a:p>
                      <a:pPr algn="ctr" latinLnBrk="1"/>
                      <a:r>
                        <a:rPr lang="en-US" altLang="ko-KR" sz="1200" dirty="0" smtClean="0"/>
                        <a:t>(2, 1)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rowSpan="2" h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gridSpan="2">
                  <a:txBody>
                    <a:bodyPr/>
                    <a:lstStyle/>
                    <a:p>
                      <a:pPr algn="ctr" latinLnBrk="1"/>
                      <a:r>
                        <a:rPr lang="en-US" altLang="ko-KR" sz="1200" dirty="0" smtClean="0"/>
                        <a:t>partition</a:t>
                      </a:r>
                    </a:p>
                    <a:p>
                      <a:pPr algn="ctr" latinLnBrk="1"/>
                      <a:r>
                        <a:rPr lang="en-US" altLang="ko-KR" sz="1200" dirty="0" smtClean="0"/>
                        <a:t>(2,</a:t>
                      </a:r>
                      <a:r>
                        <a:rPr lang="en-US" altLang="ko-KR" sz="1200" baseline="0" dirty="0" smtClean="0"/>
                        <a:t> 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rowSpan="2" h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gridSpan="2">
                  <a:txBody>
                    <a:bodyPr/>
                    <a:lstStyle/>
                    <a:p>
                      <a:pPr algn="ctr" latinLnBrk="1"/>
                      <a:r>
                        <a:rPr lang="en-US" altLang="ko-KR" sz="1200" dirty="0" smtClean="0"/>
                        <a:t>partition</a:t>
                      </a:r>
                    </a:p>
                    <a:p>
                      <a:pPr algn="ctr" latinLnBrk="1"/>
                      <a:r>
                        <a:rPr lang="en-US" altLang="ko-KR" sz="1200" dirty="0" smtClean="0"/>
                        <a:t>(2, 3)</a:t>
                      </a:r>
                      <a:endParaRPr lang="ko-KR" altLang="en-US" sz="12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rowSpan="2" hMerge="1">
                  <a:txBody>
                    <a:bodyPr/>
                    <a:lstStyle/>
                    <a:p>
                      <a:pPr latinLnBrk="1"/>
                      <a:endParaRPr lang="ko-KR" altLang="en-US" sz="16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3"/>
                  </a:ext>
                </a:extLst>
              </a:tr>
              <a:tr h="304039">
                <a:tc>
                  <a:txBody>
                    <a:bodyPr/>
                    <a:lstStyle/>
                    <a:p>
                      <a:pPr latinLnBrk="1"/>
                      <a:r>
                        <a:rPr lang="en-US" altLang="ko-KR" dirty="0" smtClean="0">
                          <a:solidFill>
                            <a:schemeClr val="accent2">
                              <a:lumMod val="75000"/>
                            </a:schemeClr>
                          </a:solidFill>
                        </a:rPr>
                        <a:t>r</a:t>
                      </a:r>
                      <a:r>
                        <a:rPr lang="en-US" altLang="ko-KR" baseline="-25000" dirty="0" smtClean="0">
                          <a:solidFill>
                            <a:schemeClr val="accent2">
                              <a:lumMod val="75000"/>
                            </a:schemeClr>
                          </a:solidFill>
                        </a:rPr>
                        <a:t>4</a:t>
                      </a:r>
                      <a:endParaRPr lang="ko-KR" altLang="en-US"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solidFill>
                      <a:schemeClr val="accent2">
                        <a:lumMod val="20000"/>
                        <a:lumOff val="80000"/>
                      </a:schemeClr>
                    </a:solidFill>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tcPr>
                </a:tc>
                <a:tc hMerge="1" v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tcPr>
                </a:tc>
                <a:tc hMerge="1" v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tcPr>
                </a:tc>
                <a:tc hMerge="1" vMerge="1">
                  <a:txBody>
                    <a:bodyPr/>
                    <a:lstStyle/>
                    <a:p>
                      <a:pPr latinLnBrk="1"/>
                      <a:endParaRPr lang="ko-KR" altLang="en-US" sz="1600" dirty="0"/>
                    </a:p>
                  </a:txBody>
                  <a:tcPr anchor="ctr"/>
                </a:tc>
                <a:extLst>
                  <a:ext uri="{0D108BD9-81ED-4DB2-BD59-A6C34878D82A}">
                    <a16:rowId xmlns:a16="http://schemas.microsoft.com/office/drawing/2014/main" xmlns="" val="10004"/>
                  </a:ext>
                </a:extLst>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val="2850809528"/>
              </p:ext>
            </p:extLst>
          </p:nvPr>
        </p:nvGraphicFramePr>
        <p:xfrm>
          <a:off x="3995936" y="5373217"/>
          <a:ext cx="1080119" cy="695680"/>
        </p:xfrm>
        <a:graphic>
          <a:graphicData uri="http://schemas.openxmlformats.org/drawingml/2006/table">
            <a:tbl>
              <a:tblPr firstRow="1" bandRow="1">
                <a:tableStyleId>{2D5ABB26-0587-4C30-8999-92F81FD0307C}</a:tableStyleId>
              </a:tblPr>
              <a:tblGrid>
                <a:gridCol w="1080119">
                  <a:extLst>
                    <a:ext uri="{9D8B030D-6E8A-4147-A177-3AD203B41FA5}">
                      <a16:colId xmlns:a16="http://schemas.microsoft.com/office/drawing/2014/main" xmlns="" val="20000"/>
                    </a:ext>
                  </a:extLst>
                </a:gridCol>
              </a:tblGrid>
              <a:tr h="3604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smtClean="0"/>
                        <a:t>|R|</a:t>
                      </a:r>
                      <a:r>
                        <a:rPr lang="en-US" altLang="ko-KR" sz="1600" dirty="0" smtClean="0">
                          <a:solidFill>
                            <a:schemeClr val="accent2">
                              <a:lumMod val="75000"/>
                            </a:schemeClr>
                          </a:solidFill>
                        </a:rPr>
                        <a:t> = 4</a:t>
                      </a:r>
                      <a:endParaRPr lang="ko-KR" altLang="en-US" sz="1600" dirty="0">
                        <a:solidFill>
                          <a:schemeClr val="accent1">
                            <a:lumMod val="75000"/>
                          </a:schemeClr>
                        </a:solidFill>
                      </a:endParaRPr>
                    </a:p>
                  </a:txBody>
                  <a:tcPr/>
                </a:tc>
                <a:extLst>
                  <a:ext uri="{0D108BD9-81ED-4DB2-BD59-A6C34878D82A}">
                    <a16:rowId xmlns:a16="http://schemas.microsoft.com/office/drawing/2014/main" xmlns="" val="10000"/>
                  </a:ext>
                </a:extLst>
              </a:tr>
              <a:tr h="287671">
                <a:tc>
                  <a:txBody>
                    <a:bodyPr/>
                    <a:lstStyle/>
                    <a:p>
                      <a:pPr algn="ctr" latinLnBrk="1"/>
                      <a:r>
                        <a:rPr lang="en-US" altLang="ko-KR" sz="1600" dirty="0" smtClean="0">
                          <a:solidFill>
                            <a:schemeClr val="accent1">
                              <a:lumMod val="75000"/>
                            </a:schemeClr>
                          </a:solidFill>
                        </a:rPr>
                        <a:t>u = 2</a:t>
                      </a:r>
                      <a:endParaRPr lang="ko-KR" altLang="en-US" sz="1600" dirty="0">
                        <a:solidFill>
                          <a:schemeClr val="accent1">
                            <a:lumMod val="75000"/>
                          </a:schemeClr>
                        </a:solidFill>
                      </a:endParaRPr>
                    </a:p>
                  </a:txBody>
                  <a:tcPr/>
                </a:tc>
                <a:extLst>
                  <a:ext uri="{0D108BD9-81ED-4DB2-BD59-A6C34878D82A}">
                    <a16:rowId xmlns:a16="http://schemas.microsoft.com/office/drawing/2014/main" xmlns="" val="10001"/>
                  </a:ext>
                </a:extLst>
              </a:tr>
            </a:tbl>
          </a:graphicData>
        </a:graphic>
      </p:graphicFrame>
      <p:cxnSp>
        <p:nvCxnSpPr>
          <p:cNvPr id="6" name="직선 연결선 5"/>
          <p:cNvCxnSpPr/>
          <p:nvPr/>
        </p:nvCxnSpPr>
        <p:spPr>
          <a:xfrm>
            <a:off x="5138919" y="5811435"/>
            <a:ext cx="375356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flipV="1">
            <a:off x="6750527" y="4797152"/>
            <a:ext cx="0" cy="17281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flipV="1">
            <a:off x="7821503" y="4797152"/>
            <a:ext cx="0" cy="1728192"/>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13" name="표 12"/>
          <p:cNvGraphicFramePr>
            <a:graphicFrameLocks noGrp="1"/>
          </p:cNvGraphicFramePr>
          <p:nvPr>
            <p:extLst>
              <p:ext uri="{D42A27DB-BD31-4B8C-83A1-F6EECF244321}">
                <p14:modId xmlns:p14="http://schemas.microsoft.com/office/powerpoint/2010/main" val="3749579497"/>
              </p:ext>
            </p:extLst>
          </p:nvPr>
        </p:nvGraphicFramePr>
        <p:xfrm>
          <a:off x="6228184" y="4365104"/>
          <a:ext cx="1944214" cy="360040"/>
        </p:xfrm>
        <a:graphic>
          <a:graphicData uri="http://schemas.openxmlformats.org/drawingml/2006/table">
            <a:tbl>
              <a:tblPr firstRow="1" bandRow="1">
                <a:tableStyleId>{2D5ABB26-0587-4C30-8999-92F81FD0307C}</a:tableStyleId>
              </a:tblPr>
              <a:tblGrid>
                <a:gridCol w="972107">
                  <a:extLst>
                    <a:ext uri="{9D8B030D-6E8A-4147-A177-3AD203B41FA5}">
                      <a16:colId xmlns:a16="http://schemas.microsoft.com/office/drawing/2014/main" xmlns="" val="20000"/>
                    </a:ext>
                  </a:extLst>
                </a:gridCol>
                <a:gridCol w="972107">
                  <a:extLst>
                    <a:ext uri="{9D8B030D-6E8A-4147-A177-3AD203B41FA5}">
                      <a16:colId xmlns:a16="http://schemas.microsoft.com/office/drawing/2014/main" xmlns="" val="20001"/>
                    </a:ext>
                  </a:extLst>
                </a:gridCol>
              </a:tblGrid>
              <a:tr h="360040">
                <a:tc>
                  <a:txBody>
                    <a:bodyPr/>
                    <a:lstStyle/>
                    <a:p>
                      <a:pPr algn="ctr" latinLnBrk="1"/>
                      <a:r>
                        <a:rPr lang="en-US" altLang="ko-KR" sz="1600" dirty="0" smtClean="0"/>
                        <a:t>|S|</a:t>
                      </a:r>
                      <a:r>
                        <a:rPr lang="en-US" altLang="ko-KR" sz="1600" dirty="0" smtClean="0">
                          <a:solidFill>
                            <a:schemeClr val="accent2">
                              <a:lumMod val="75000"/>
                            </a:schemeClr>
                          </a:solidFill>
                        </a:rPr>
                        <a:t> = 6</a:t>
                      </a:r>
                      <a:endParaRPr lang="ko-KR" altLang="en-US" sz="1600" dirty="0">
                        <a:solidFill>
                          <a:schemeClr val="accent2">
                            <a:lumMod val="75000"/>
                          </a:schemeClr>
                        </a:solidFill>
                      </a:endParaRPr>
                    </a:p>
                  </a:txBody>
                  <a:tcPr/>
                </a:tc>
                <a:tc>
                  <a:txBody>
                    <a:bodyPr/>
                    <a:lstStyle/>
                    <a:p>
                      <a:pPr algn="ctr" latinLnBrk="1"/>
                      <a:r>
                        <a:rPr lang="en-US" altLang="ko-KR" sz="1600" dirty="0" smtClean="0">
                          <a:solidFill>
                            <a:schemeClr val="accent1">
                              <a:lumMod val="75000"/>
                            </a:schemeClr>
                          </a:solidFill>
                        </a:rPr>
                        <a:t>v = 3</a:t>
                      </a:r>
                      <a:endParaRPr lang="ko-KR" altLang="en-US" sz="1600" dirty="0">
                        <a:solidFill>
                          <a:schemeClr val="accent1">
                            <a:lumMod val="75000"/>
                          </a:schemeClr>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77122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모서리가 둥근 직사각형 109"/>
          <p:cNvSpPr/>
          <p:nvPr/>
        </p:nvSpPr>
        <p:spPr bwMode="auto">
          <a:xfrm>
            <a:off x="7372973" y="4077072"/>
            <a:ext cx="1618817" cy="2261591"/>
          </a:xfrm>
          <a:prstGeom prst="roundRect">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wrap="square" tIns="18000" rtlCol="0" anchor="t" anchorCtr="0"/>
          <a:lstStyle/>
          <a:p>
            <a:pPr algn="ctr"/>
            <a:r>
              <a:rPr lang="en-US" altLang="ko-KR" sz="1600" dirty="0" smtClean="0">
                <a:solidFill>
                  <a:schemeClr val="tx1"/>
                </a:solidFill>
                <a:latin typeface="Tahoma" pitchFamily="34" charset="0"/>
                <a:ea typeface="Tahoma" pitchFamily="34" charset="0"/>
                <a:cs typeface="Tahoma" pitchFamily="34" charset="0"/>
              </a:rPr>
              <a:t>Partition (2,3)</a:t>
            </a:r>
            <a:endParaRPr lang="ko-KR" altLang="en-US" sz="1600" dirty="0">
              <a:solidFill>
                <a:schemeClr val="tx1"/>
              </a:solidFill>
              <a:latin typeface="Tahoma" pitchFamily="34" charset="0"/>
              <a:cs typeface="Tahoma" pitchFamily="34" charset="0"/>
            </a:endParaRPr>
          </a:p>
        </p:txBody>
      </p:sp>
      <p:sp>
        <p:nvSpPr>
          <p:cNvPr id="111" name="모서리가 둥근 직사각형 110"/>
          <p:cNvSpPr/>
          <p:nvPr/>
        </p:nvSpPr>
        <p:spPr bwMode="auto">
          <a:xfrm>
            <a:off x="5706957" y="4077072"/>
            <a:ext cx="1618817" cy="2261591"/>
          </a:xfrm>
          <a:prstGeom prst="roundRect">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wrap="square" tIns="18000" rtlCol="0" anchor="t" anchorCtr="0"/>
          <a:lstStyle/>
          <a:p>
            <a:pPr algn="ctr"/>
            <a:r>
              <a:rPr lang="en-US" altLang="ko-KR" sz="1600" dirty="0" smtClean="0">
                <a:solidFill>
                  <a:schemeClr val="tx1"/>
                </a:solidFill>
                <a:latin typeface="Tahoma" pitchFamily="34" charset="0"/>
                <a:ea typeface="Tahoma" pitchFamily="34" charset="0"/>
                <a:cs typeface="Tahoma" pitchFamily="34" charset="0"/>
              </a:rPr>
              <a:t>Partition (2,2)</a:t>
            </a:r>
            <a:endParaRPr lang="ko-KR" altLang="en-US" sz="1600" dirty="0">
              <a:solidFill>
                <a:schemeClr val="tx1"/>
              </a:solidFill>
              <a:latin typeface="Tahoma" pitchFamily="34" charset="0"/>
              <a:cs typeface="Tahoma" pitchFamily="34" charset="0"/>
            </a:endParaRPr>
          </a:p>
        </p:txBody>
      </p:sp>
      <p:sp>
        <p:nvSpPr>
          <p:cNvPr id="112" name="모서리가 둥근 직사각형 111"/>
          <p:cNvSpPr/>
          <p:nvPr/>
        </p:nvSpPr>
        <p:spPr bwMode="auto">
          <a:xfrm>
            <a:off x="4038448" y="4077072"/>
            <a:ext cx="1618817" cy="2261591"/>
          </a:xfrm>
          <a:prstGeom prst="roundRect">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wrap="square" tIns="18000" rtlCol="0" anchor="t" anchorCtr="0"/>
          <a:lstStyle/>
          <a:p>
            <a:pPr algn="ctr"/>
            <a:r>
              <a:rPr lang="en-US" altLang="ko-KR" sz="1600" dirty="0" smtClean="0">
                <a:solidFill>
                  <a:schemeClr val="tx1"/>
                </a:solidFill>
                <a:latin typeface="Tahoma" pitchFamily="34" charset="0"/>
                <a:ea typeface="Tahoma" pitchFamily="34" charset="0"/>
                <a:cs typeface="Tahoma" pitchFamily="34" charset="0"/>
              </a:rPr>
              <a:t>Partition (2,1)</a:t>
            </a:r>
            <a:endParaRPr lang="ko-KR" altLang="en-US" sz="1600" dirty="0">
              <a:solidFill>
                <a:schemeClr val="tx1"/>
              </a:solidFill>
              <a:latin typeface="Tahoma" pitchFamily="34" charset="0"/>
              <a:cs typeface="Tahoma" pitchFamily="34" charset="0"/>
            </a:endParaRPr>
          </a:p>
        </p:txBody>
      </p:sp>
      <p:sp>
        <p:nvSpPr>
          <p:cNvPr id="109" name="모서리가 둥근 직사각형 108"/>
          <p:cNvSpPr/>
          <p:nvPr/>
        </p:nvSpPr>
        <p:spPr bwMode="auto">
          <a:xfrm>
            <a:off x="7380312" y="1743473"/>
            <a:ext cx="1618817" cy="2261591"/>
          </a:xfrm>
          <a:prstGeom prst="roundRect">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wrap="square" tIns="18000" rtlCol="0" anchor="t" anchorCtr="0"/>
          <a:lstStyle/>
          <a:p>
            <a:pPr algn="ctr"/>
            <a:r>
              <a:rPr lang="en-US" altLang="ko-KR" sz="1600" dirty="0" smtClean="0">
                <a:solidFill>
                  <a:schemeClr val="tx1"/>
                </a:solidFill>
                <a:latin typeface="Tahoma" pitchFamily="34" charset="0"/>
                <a:ea typeface="Tahoma" pitchFamily="34" charset="0"/>
                <a:cs typeface="Tahoma" pitchFamily="34" charset="0"/>
              </a:rPr>
              <a:t>Partition (1,3)</a:t>
            </a:r>
            <a:endParaRPr lang="ko-KR" altLang="en-US" sz="1600" dirty="0">
              <a:solidFill>
                <a:schemeClr val="tx1"/>
              </a:solidFill>
              <a:latin typeface="Tahoma" pitchFamily="34" charset="0"/>
              <a:cs typeface="Tahoma" pitchFamily="34" charset="0"/>
            </a:endParaRPr>
          </a:p>
        </p:txBody>
      </p:sp>
      <p:sp>
        <p:nvSpPr>
          <p:cNvPr id="108" name="모서리가 둥근 직사각형 107"/>
          <p:cNvSpPr/>
          <p:nvPr/>
        </p:nvSpPr>
        <p:spPr bwMode="auto">
          <a:xfrm>
            <a:off x="5714296" y="1743473"/>
            <a:ext cx="1618817" cy="2261591"/>
          </a:xfrm>
          <a:prstGeom prst="roundRect">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wrap="square" tIns="18000" rtlCol="0" anchor="t" anchorCtr="0"/>
          <a:lstStyle/>
          <a:p>
            <a:pPr algn="ctr"/>
            <a:r>
              <a:rPr lang="en-US" altLang="ko-KR" sz="1600" dirty="0" smtClean="0">
                <a:solidFill>
                  <a:schemeClr val="tx1"/>
                </a:solidFill>
                <a:latin typeface="Tahoma" pitchFamily="34" charset="0"/>
                <a:ea typeface="Tahoma" pitchFamily="34" charset="0"/>
                <a:cs typeface="Tahoma" pitchFamily="34" charset="0"/>
              </a:rPr>
              <a:t>Partition (1,2)</a:t>
            </a:r>
            <a:endParaRPr lang="ko-KR" altLang="en-US" sz="1600" dirty="0">
              <a:solidFill>
                <a:schemeClr val="tx1"/>
              </a:solidFill>
              <a:latin typeface="Tahoma" pitchFamily="34" charset="0"/>
              <a:cs typeface="Tahoma" pitchFamily="34" charset="0"/>
            </a:endParaRPr>
          </a:p>
        </p:txBody>
      </p:sp>
      <p:sp>
        <p:nvSpPr>
          <p:cNvPr id="13" name="모서리가 둥근 직사각형 12"/>
          <p:cNvSpPr/>
          <p:nvPr/>
        </p:nvSpPr>
        <p:spPr bwMode="auto">
          <a:xfrm>
            <a:off x="4045787" y="1743473"/>
            <a:ext cx="1618817" cy="2261591"/>
          </a:xfrm>
          <a:prstGeom prst="roundRect">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wrap="square" tIns="18000" rtlCol="0" anchor="t" anchorCtr="0"/>
          <a:lstStyle/>
          <a:p>
            <a:pPr algn="ctr"/>
            <a:r>
              <a:rPr lang="en-US" altLang="ko-KR" sz="1600" dirty="0" smtClean="0">
                <a:solidFill>
                  <a:schemeClr val="tx1"/>
                </a:solidFill>
                <a:latin typeface="Tahoma" pitchFamily="34" charset="0"/>
                <a:ea typeface="Tahoma" pitchFamily="34" charset="0"/>
                <a:cs typeface="Tahoma" pitchFamily="34" charset="0"/>
              </a:rPr>
              <a:t>Partition (1,1)</a:t>
            </a:r>
            <a:endParaRPr lang="ko-KR" altLang="en-US" sz="1600" dirty="0">
              <a:solidFill>
                <a:schemeClr val="tx1"/>
              </a:solidFill>
              <a:latin typeface="Tahoma" pitchFamily="34" charset="0"/>
              <a:cs typeface="Tahoma" pitchFamily="34" charset="0"/>
            </a:endParaRPr>
          </a:p>
        </p:txBody>
      </p:sp>
      <p:graphicFrame>
        <p:nvGraphicFramePr>
          <p:cNvPr id="26" name="내용 개체 틀 3"/>
          <p:cNvGraphicFramePr>
            <a:graphicFrameLocks/>
          </p:cNvGraphicFramePr>
          <p:nvPr>
            <p:extLst>
              <p:ext uri="{D42A27DB-BD31-4B8C-83A1-F6EECF244321}">
                <p14:modId xmlns:p14="http://schemas.microsoft.com/office/powerpoint/2010/main" val="3783210773"/>
              </p:ext>
            </p:extLst>
          </p:nvPr>
        </p:nvGraphicFramePr>
        <p:xfrm>
          <a:off x="899592" y="3717032"/>
          <a:ext cx="1901012" cy="1555305"/>
        </p:xfrm>
        <a:graphic>
          <a:graphicData uri="http://schemas.openxmlformats.org/drawingml/2006/table">
            <a:tbl>
              <a:tblPr firstRow="1" bandRow="1">
                <a:tableStyleId>{5C22544A-7EE6-4342-B048-85BDC9FD1C3A}</a:tableStyleId>
              </a:tblPr>
              <a:tblGrid>
                <a:gridCol w="475253">
                  <a:extLst>
                    <a:ext uri="{9D8B030D-6E8A-4147-A177-3AD203B41FA5}">
                      <a16:colId xmlns:a16="http://schemas.microsoft.com/office/drawing/2014/main" xmlns="" val="20000"/>
                    </a:ext>
                  </a:extLst>
                </a:gridCol>
                <a:gridCol w="475253">
                  <a:extLst>
                    <a:ext uri="{9D8B030D-6E8A-4147-A177-3AD203B41FA5}">
                      <a16:colId xmlns:a16="http://schemas.microsoft.com/office/drawing/2014/main" xmlns="" val="20001"/>
                    </a:ext>
                  </a:extLst>
                </a:gridCol>
                <a:gridCol w="475253">
                  <a:extLst>
                    <a:ext uri="{9D8B030D-6E8A-4147-A177-3AD203B41FA5}">
                      <a16:colId xmlns:a16="http://schemas.microsoft.com/office/drawing/2014/main" xmlns="" val="20002"/>
                    </a:ext>
                  </a:extLst>
                </a:gridCol>
                <a:gridCol w="475253">
                  <a:extLst>
                    <a:ext uri="{9D8B030D-6E8A-4147-A177-3AD203B41FA5}">
                      <a16:colId xmlns:a16="http://schemas.microsoft.com/office/drawing/2014/main" xmlns="" val="20003"/>
                    </a:ext>
                  </a:extLst>
                </a:gridCol>
              </a:tblGrid>
              <a:tr h="311061">
                <a:tc>
                  <a:txBody>
                    <a:bodyPr/>
                    <a:lstStyle/>
                    <a:p>
                      <a:pPr latinLnBrk="1"/>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a:tc>
                <a:extLst>
                  <a:ext uri="{0D108BD9-81ED-4DB2-BD59-A6C34878D82A}">
                    <a16:rowId xmlns:a16="http://schemas.microsoft.com/office/drawing/2014/main" xmlns="" val="10000"/>
                  </a:ext>
                </a:extLst>
              </a:tr>
              <a:tr h="311061">
                <a:tc>
                  <a:txBody>
                    <a:bodyPr/>
                    <a:lstStyle/>
                    <a:p>
                      <a:pPr latinLnBrk="1"/>
                      <a:r>
                        <a:rPr lang="en-US" altLang="ko-KR" sz="1400" dirty="0" smtClean="0">
                          <a:latin typeface="Tahoma" pitchFamily="34" charset="0"/>
                          <a:ea typeface="Tahoma" pitchFamily="34" charset="0"/>
                          <a:cs typeface="Tahoma" pitchFamily="34" charset="0"/>
                        </a:rPr>
                        <a:t>s1</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extLst>
                  <a:ext uri="{0D108BD9-81ED-4DB2-BD59-A6C34878D82A}">
                    <a16:rowId xmlns:a16="http://schemas.microsoft.com/office/drawing/2014/main" xmlns="" val="10001"/>
                  </a:ext>
                </a:extLst>
              </a:tr>
              <a:tr h="311061">
                <a:tc>
                  <a:txBody>
                    <a:bodyPr/>
                    <a:lstStyle/>
                    <a:p>
                      <a:pPr latinLnBrk="1"/>
                      <a:r>
                        <a:rPr lang="en-US" altLang="ko-KR" sz="1400" dirty="0" smtClean="0">
                          <a:latin typeface="Tahoma" pitchFamily="34" charset="0"/>
                          <a:ea typeface="Tahoma" pitchFamily="34" charset="0"/>
                          <a:cs typeface="Tahoma" pitchFamily="34" charset="0"/>
                        </a:rPr>
                        <a:t>s2</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extLst>
                  <a:ext uri="{0D108BD9-81ED-4DB2-BD59-A6C34878D82A}">
                    <a16:rowId xmlns:a16="http://schemas.microsoft.com/office/drawing/2014/main" xmlns="" val="10002"/>
                  </a:ext>
                </a:extLst>
              </a:tr>
              <a:tr h="311061">
                <a:tc>
                  <a:txBody>
                    <a:bodyPr/>
                    <a:lstStyle/>
                    <a:p>
                      <a:pPr latinLnBrk="1"/>
                      <a:r>
                        <a:rPr lang="en-US" altLang="ko-KR" sz="1400" dirty="0" smtClean="0">
                          <a:latin typeface="Tahoma" pitchFamily="34" charset="0"/>
                          <a:ea typeface="Tahoma" pitchFamily="34" charset="0"/>
                          <a:cs typeface="Tahoma" pitchFamily="34" charset="0"/>
                        </a:rPr>
                        <a:t>s3</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extLst>
                  <a:ext uri="{0D108BD9-81ED-4DB2-BD59-A6C34878D82A}">
                    <a16:rowId xmlns:a16="http://schemas.microsoft.com/office/drawing/2014/main" xmlns="" val="10003"/>
                  </a:ext>
                </a:extLst>
              </a:tr>
              <a:tr h="311061">
                <a:tc>
                  <a:txBody>
                    <a:bodyPr/>
                    <a:lstStyle/>
                    <a:p>
                      <a:pPr latinLnBrk="1"/>
                      <a:r>
                        <a:rPr lang="en-US" altLang="ko-KR" sz="1400" dirty="0" smtClean="0">
                          <a:latin typeface="Tahoma" pitchFamily="34" charset="0"/>
                          <a:ea typeface="Tahoma" pitchFamily="34" charset="0"/>
                          <a:cs typeface="Tahoma" pitchFamily="34" charset="0"/>
                        </a:rPr>
                        <a:t>s4</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extLst>
                  <a:ext uri="{0D108BD9-81ED-4DB2-BD59-A6C34878D82A}">
                    <a16:rowId xmlns:a16="http://schemas.microsoft.com/office/drawing/2014/main" xmlns="" val="10004"/>
                  </a:ext>
                </a:extLst>
              </a:tr>
            </a:tbl>
          </a:graphicData>
        </a:graphic>
      </p:graphicFrame>
      <p:graphicFrame>
        <p:nvGraphicFramePr>
          <p:cNvPr id="4" name="내용 개체 틀 3"/>
          <p:cNvGraphicFramePr>
            <a:graphicFrameLocks noGrp="1"/>
          </p:cNvGraphicFramePr>
          <p:nvPr>
            <p:ph idx="1"/>
            <p:extLst>
              <p:ext uri="{D42A27DB-BD31-4B8C-83A1-F6EECF244321}">
                <p14:modId xmlns:p14="http://schemas.microsoft.com/office/powerpoint/2010/main" val="1335101918"/>
              </p:ext>
            </p:extLst>
          </p:nvPr>
        </p:nvGraphicFramePr>
        <p:xfrm>
          <a:off x="899592" y="2060848"/>
          <a:ext cx="1901012" cy="1244244"/>
        </p:xfrm>
        <a:graphic>
          <a:graphicData uri="http://schemas.openxmlformats.org/drawingml/2006/table">
            <a:tbl>
              <a:tblPr firstRow="1" bandRow="1">
                <a:tableStyleId>{21E4AEA4-8DFA-4A89-87EB-49C32662AFE0}</a:tableStyleId>
              </a:tblPr>
              <a:tblGrid>
                <a:gridCol w="475253">
                  <a:extLst>
                    <a:ext uri="{9D8B030D-6E8A-4147-A177-3AD203B41FA5}">
                      <a16:colId xmlns:a16="http://schemas.microsoft.com/office/drawing/2014/main" xmlns="" val="20000"/>
                    </a:ext>
                  </a:extLst>
                </a:gridCol>
                <a:gridCol w="475253">
                  <a:extLst>
                    <a:ext uri="{9D8B030D-6E8A-4147-A177-3AD203B41FA5}">
                      <a16:colId xmlns:a16="http://schemas.microsoft.com/office/drawing/2014/main" xmlns="" val="20001"/>
                    </a:ext>
                  </a:extLst>
                </a:gridCol>
                <a:gridCol w="475253">
                  <a:extLst>
                    <a:ext uri="{9D8B030D-6E8A-4147-A177-3AD203B41FA5}">
                      <a16:colId xmlns:a16="http://schemas.microsoft.com/office/drawing/2014/main" xmlns="" val="20002"/>
                    </a:ext>
                  </a:extLst>
                </a:gridCol>
                <a:gridCol w="475253">
                  <a:extLst>
                    <a:ext uri="{9D8B030D-6E8A-4147-A177-3AD203B41FA5}">
                      <a16:colId xmlns:a16="http://schemas.microsoft.com/office/drawing/2014/main" xmlns="" val="20003"/>
                    </a:ext>
                  </a:extLst>
                </a:gridCol>
              </a:tblGrid>
              <a:tr h="311061">
                <a:tc>
                  <a:txBody>
                    <a:bodyPr/>
                    <a:lstStyle/>
                    <a:p>
                      <a:pPr latinLnBrk="1"/>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a:tc>
                <a:extLst>
                  <a:ext uri="{0D108BD9-81ED-4DB2-BD59-A6C34878D82A}">
                    <a16:rowId xmlns:a16="http://schemas.microsoft.com/office/drawing/2014/main" xmlns="" val="10000"/>
                  </a:ext>
                </a:extLst>
              </a:tr>
              <a:tr h="311061">
                <a:tc>
                  <a:txBody>
                    <a:bodyPr/>
                    <a:lstStyle/>
                    <a:p>
                      <a:pPr latinLnBrk="1"/>
                      <a:r>
                        <a:rPr lang="en-US" altLang="ko-KR" sz="1400" dirty="0" smtClean="0">
                          <a:latin typeface="Tahoma" pitchFamily="34" charset="0"/>
                          <a:ea typeface="Tahoma" pitchFamily="34" charset="0"/>
                          <a:cs typeface="Tahoma" pitchFamily="34" charset="0"/>
                        </a:rPr>
                        <a:t>r1</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extLst>
                  <a:ext uri="{0D108BD9-81ED-4DB2-BD59-A6C34878D82A}">
                    <a16:rowId xmlns:a16="http://schemas.microsoft.com/office/drawing/2014/main" xmlns="" val="10001"/>
                  </a:ext>
                </a:extLst>
              </a:tr>
              <a:tr h="311061">
                <a:tc>
                  <a:txBody>
                    <a:bodyPr/>
                    <a:lstStyle/>
                    <a:p>
                      <a:pPr latinLnBrk="1"/>
                      <a:r>
                        <a:rPr lang="en-US" altLang="ko-KR" sz="1400" dirty="0" smtClean="0">
                          <a:latin typeface="Tahoma" pitchFamily="34" charset="0"/>
                          <a:ea typeface="Tahoma" pitchFamily="34" charset="0"/>
                          <a:cs typeface="Tahoma" pitchFamily="34" charset="0"/>
                        </a:rPr>
                        <a:t>r2</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extLst>
                  <a:ext uri="{0D108BD9-81ED-4DB2-BD59-A6C34878D82A}">
                    <a16:rowId xmlns:a16="http://schemas.microsoft.com/office/drawing/2014/main" xmlns="" val="10002"/>
                  </a:ext>
                </a:extLst>
              </a:tr>
              <a:tr h="311061">
                <a:tc>
                  <a:txBody>
                    <a:bodyPr/>
                    <a:lstStyle/>
                    <a:p>
                      <a:pPr latinLnBrk="1"/>
                      <a:r>
                        <a:rPr lang="en-US" altLang="ko-KR" sz="1400" dirty="0" smtClean="0">
                          <a:latin typeface="Tahoma" pitchFamily="34" charset="0"/>
                          <a:ea typeface="Tahoma" pitchFamily="34" charset="0"/>
                          <a:cs typeface="Tahoma" pitchFamily="34" charset="0"/>
                        </a:rPr>
                        <a:t>r3</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a:tc>
                <a:extLst>
                  <a:ext uri="{0D108BD9-81ED-4DB2-BD59-A6C34878D82A}">
                    <a16:rowId xmlns:a16="http://schemas.microsoft.com/office/drawing/2014/main" xmlns="" val="10003"/>
                  </a:ext>
                </a:extLst>
              </a:tr>
            </a:tbl>
          </a:graphicData>
        </a:graphic>
      </p:graphicFrame>
      <p:sp>
        <p:nvSpPr>
          <p:cNvPr id="3" name="제목 2"/>
          <p:cNvSpPr>
            <a:spLocks noGrp="1"/>
          </p:cNvSpPr>
          <p:nvPr>
            <p:ph type="title"/>
          </p:nvPr>
        </p:nvSpPr>
        <p:spPr/>
        <p:txBody>
          <a:bodyPr/>
          <a:lstStyle/>
          <a:p>
            <a:r>
              <a:rPr lang="en-US" altLang="ko-KR" dirty="0" smtClean="0"/>
              <a:t>All Pair Partitioning Algorithm</a:t>
            </a:r>
          </a:p>
        </p:txBody>
      </p:sp>
      <p:sp>
        <p:nvSpPr>
          <p:cNvPr id="46" name="직사각형 45"/>
          <p:cNvSpPr/>
          <p:nvPr/>
        </p:nvSpPr>
        <p:spPr bwMode="auto">
          <a:xfrm>
            <a:off x="755576" y="2382445"/>
            <a:ext cx="2376264" cy="575881"/>
          </a:xfrm>
          <a:prstGeom prst="rect">
            <a:avLst/>
          </a:prstGeom>
          <a:noFill/>
          <a:ln>
            <a:solidFill>
              <a:srgbClr val="FFC00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47" name="직사각형 46"/>
          <p:cNvSpPr/>
          <p:nvPr/>
        </p:nvSpPr>
        <p:spPr bwMode="auto">
          <a:xfrm flipV="1">
            <a:off x="755576" y="4035437"/>
            <a:ext cx="2376264" cy="580218"/>
          </a:xfrm>
          <a:prstGeom prst="rect">
            <a:avLst/>
          </a:prstGeom>
          <a:noFill/>
          <a:ln>
            <a:solidFill>
              <a:srgbClr val="7030A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70" name="직사각형 69"/>
          <p:cNvSpPr/>
          <p:nvPr/>
        </p:nvSpPr>
        <p:spPr bwMode="auto">
          <a:xfrm>
            <a:off x="755576" y="2996952"/>
            <a:ext cx="2376264" cy="297554"/>
          </a:xfrm>
          <a:prstGeom prst="rect">
            <a:avLst/>
          </a:prstGeom>
          <a:noFill/>
          <a:ln>
            <a:solidFill>
              <a:schemeClr val="accent5">
                <a:lumMod val="25000"/>
              </a:schemeClr>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68" name="TextBox 67"/>
          <p:cNvSpPr txBox="1"/>
          <p:nvPr/>
        </p:nvSpPr>
        <p:spPr>
          <a:xfrm>
            <a:off x="107504" y="5695364"/>
            <a:ext cx="3240360" cy="945396"/>
          </a:xfrm>
          <a:prstGeom prst="rect">
            <a:avLst/>
          </a:prstGeom>
          <a:solidFill>
            <a:srgbClr val="0070C0"/>
          </a:solidFill>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algn="ctr"/>
            <a:r>
              <a:rPr lang="en-US" altLang="ko-KR" sz="2000" b="1" dirty="0" smtClean="0">
                <a:solidFill>
                  <a:schemeClr val="bg1"/>
                </a:solidFill>
                <a:latin typeface="Tahoma" pitchFamily="34" charset="0"/>
                <a:ea typeface="Tahoma" pitchFamily="34" charset="0"/>
                <a:cs typeface="Tahoma" pitchFamily="34" charset="0"/>
              </a:rPr>
              <a:t>Distribute all record pairs</a:t>
            </a:r>
            <a:endParaRPr lang="ko-KR" altLang="en-US" sz="2000" b="1" dirty="0">
              <a:solidFill>
                <a:schemeClr val="bg1"/>
              </a:solidFill>
              <a:latin typeface="Tahoma" pitchFamily="34" charset="0"/>
              <a:cs typeface="Tahoma" pitchFamily="34" charset="0"/>
            </a:endParaRPr>
          </a:p>
        </p:txBody>
      </p:sp>
      <p:sp>
        <p:nvSpPr>
          <p:cNvPr id="2" name="TextBox 1"/>
          <p:cNvSpPr txBox="1"/>
          <p:nvPr/>
        </p:nvSpPr>
        <p:spPr>
          <a:xfrm>
            <a:off x="107504" y="2060848"/>
            <a:ext cx="936104" cy="338554"/>
          </a:xfrm>
          <a:prstGeom prst="rect">
            <a:avLst/>
          </a:prstGeom>
          <a:noFill/>
        </p:spPr>
        <p:txBody>
          <a:bodyPr wrap="square" rtlCol="0">
            <a:spAutoFit/>
          </a:bodyPr>
          <a:lstStyle/>
          <a:p>
            <a:r>
              <a:rPr lang="en-US" altLang="ko-KR" sz="1600" dirty="0" smtClean="0">
                <a:latin typeface="Tahoma" pitchFamily="34" charset="0"/>
                <a:ea typeface="Tahoma" pitchFamily="34" charset="0"/>
                <a:cs typeface="Tahoma" pitchFamily="34" charset="0"/>
              </a:rPr>
              <a:t>Table R </a:t>
            </a:r>
            <a:endParaRPr lang="ko-KR" altLang="en-US" sz="1600" dirty="0">
              <a:latin typeface="Tahoma" pitchFamily="34" charset="0"/>
              <a:cs typeface="Tahoma" pitchFamily="34" charset="0"/>
            </a:endParaRPr>
          </a:p>
        </p:txBody>
      </p:sp>
      <p:sp>
        <p:nvSpPr>
          <p:cNvPr id="28" name="TextBox 27"/>
          <p:cNvSpPr txBox="1"/>
          <p:nvPr/>
        </p:nvSpPr>
        <p:spPr>
          <a:xfrm>
            <a:off x="107504" y="3717032"/>
            <a:ext cx="936104" cy="338554"/>
          </a:xfrm>
          <a:prstGeom prst="rect">
            <a:avLst/>
          </a:prstGeom>
          <a:noFill/>
        </p:spPr>
        <p:txBody>
          <a:bodyPr wrap="square" rtlCol="0">
            <a:spAutoFit/>
          </a:bodyPr>
          <a:lstStyle/>
          <a:p>
            <a:r>
              <a:rPr lang="en-US" altLang="ko-KR" sz="1600" dirty="0" smtClean="0">
                <a:latin typeface="Tahoma" pitchFamily="34" charset="0"/>
                <a:ea typeface="Tahoma" pitchFamily="34" charset="0"/>
                <a:cs typeface="Tahoma" pitchFamily="34" charset="0"/>
              </a:rPr>
              <a:t>Table S </a:t>
            </a:r>
            <a:endParaRPr lang="ko-KR" altLang="en-US" sz="1600" dirty="0">
              <a:latin typeface="Tahoma" pitchFamily="34" charset="0"/>
              <a:cs typeface="Tahoma" pitchFamily="34" charset="0"/>
            </a:endParaRPr>
          </a:p>
        </p:txBody>
      </p:sp>
      <p:sp>
        <p:nvSpPr>
          <p:cNvPr id="35" name="직사각형 34"/>
          <p:cNvSpPr/>
          <p:nvPr/>
        </p:nvSpPr>
        <p:spPr bwMode="auto">
          <a:xfrm flipV="1">
            <a:off x="755576" y="4643304"/>
            <a:ext cx="2376264" cy="281380"/>
          </a:xfrm>
          <a:prstGeom prst="rect">
            <a:avLst/>
          </a:prstGeom>
          <a:noFill/>
          <a:ln>
            <a:solidFill>
              <a:srgbClr val="FF000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38" name="직사각형 37"/>
          <p:cNvSpPr/>
          <p:nvPr/>
        </p:nvSpPr>
        <p:spPr bwMode="auto">
          <a:xfrm flipV="1">
            <a:off x="755576" y="4960832"/>
            <a:ext cx="2376264" cy="281380"/>
          </a:xfrm>
          <a:prstGeom prst="rect">
            <a:avLst/>
          </a:prstGeom>
          <a:noFill/>
          <a:ln>
            <a:solidFill>
              <a:srgbClr val="0070C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graphicFrame>
        <p:nvGraphicFramePr>
          <p:cNvPr id="39" name="내용 개체 틀 3"/>
          <p:cNvGraphicFramePr>
            <a:graphicFrameLocks/>
          </p:cNvGraphicFramePr>
          <p:nvPr>
            <p:extLst>
              <p:ext uri="{D42A27DB-BD31-4B8C-83A1-F6EECF244321}">
                <p14:modId xmlns:p14="http://schemas.microsoft.com/office/powerpoint/2010/main" val="1468683418"/>
              </p:ext>
            </p:extLst>
          </p:nvPr>
        </p:nvGraphicFramePr>
        <p:xfrm>
          <a:off x="4139952" y="2074322"/>
          <a:ext cx="1440160" cy="914400"/>
        </p:xfrm>
        <a:graphic>
          <a:graphicData uri="http://schemas.openxmlformats.org/drawingml/2006/table">
            <a:tbl>
              <a:tblPr firstRow="1" bandRow="1">
                <a:tableStyleId>{21E4AEA4-8DFA-4A89-87EB-49C32662AFE0}</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288032">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288032">
                <a:tc>
                  <a:txBody>
                    <a:bodyPr/>
                    <a:lstStyle/>
                    <a:p>
                      <a:pPr latinLnBrk="1"/>
                      <a:r>
                        <a:rPr lang="en-US" altLang="ko-KR" sz="1400" dirty="0" smtClean="0">
                          <a:latin typeface="Tahoma" pitchFamily="34" charset="0"/>
                          <a:ea typeface="Tahoma" pitchFamily="34" charset="0"/>
                          <a:cs typeface="Tahoma" pitchFamily="34" charset="0"/>
                        </a:rPr>
                        <a:t>r1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r h="288032">
                <a:tc>
                  <a:txBody>
                    <a:bodyPr/>
                    <a:lstStyle/>
                    <a:p>
                      <a:pPr latinLnBrk="1"/>
                      <a:r>
                        <a:rPr lang="en-US" altLang="ko-KR" sz="1400" dirty="0" smtClean="0">
                          <a:latin typeface="Tahoma" pitchFamily="34" charset="0"/>
                          <a:ea typeface="Tahoma" pitchFamily="34" charset="0"/>
                          <a:cs typeface="Tahoma" pitchFamily="34" charset="0"/>
                        </a:rPr>
                        <a:t>r2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2"/>
                  </a:ext>
                </a:extLst>
              </a:tr>
            </a:tbl>
          </a:graphicData>
        </a:graphic>
      </p:graphicFrame>
      <p:graphicFrame>
        <p:nvGraphicFramePr>
          <p:cNvPr id="41" name="내용 개체 틀 3"/>
          <p:cNvGraphicFramePr>
            <a:graphicFrameLocks/>
          </p:cNvGraphicFramePr>
          <p:nvPr>
            <p:extLst>
              <p:ext uri="{D42A27DB-BD31-4B8C-83A1-F6EECF244321}">
                <p14:modId xmlns:p14="http://schemas.microsoft.com/office/powerpoint/2010/main" val="2809067214"/>
              </p:ext>
            </p:extLst>
          </p:nvPr>
        </p:nvGraphicFramePr>
        <p:xfrm>
          <a:off x="4139952" y="3018656"/>
          <a:ext cx="1440160" cy="914400"/>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179207">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179207">
                <a:tc>
                  <a:txBody>
                    <a:bodyPr/>
                    <a:lstStyle/>
                    <a:p>
                      <a:pPr latinLnBrk="1"/>
                      <a:r>
                        <a:rPr lang="en-US" altLang="ko-KR" sz="1400" dirty="0" smtClean="0">
                          <a:latin typeface="Tahoma" pitchFamily="34" charset="0"/>
                          <a:ea typeface="Tahoma" pitchFamily="34" charset="0"/>
                          <a:cs typeface="Tahoma" pitchFamily="34" charset="0"/>
                        </a:rPr>
                        <a:t>s1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r h="179207">
                <a:tc>
                  <a:txBody>
                    <a:bodyPr/>
                    <a:lstStyle/>
                    <a:p>
                      <a:pPr latinLnBrk="1"/>
                      <a:r>
                        <a:rPr lang="en-US" altLang="ko-KR" sz="1400" dirty="0" smtClean="0">
                          <a:latin typeface="Tahoma" pitchFamily="34" charset="0"/>
                          <a:ea typeface="Tahoma" pitchFamily="34" charset="0"/>
                          <a:cs typeface="Tahoma" pitchFamily="34" charset="0"/>
                        </a:rPr>
                        <a:t>s2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2"/>
                  </a:ext>
                </a:extLst>
              </a:tr>
            </a:tbl>
          </a:graphicData>
        </a:graphic>
      </p:graphicFrame>
      <p:graphicFrame>
        <p:nvGraphicFramePr>
          <p:cNvPr id="43" name="내용 개체 틀 3"/>
          <p:cNvGraphicFramePr>
            <a:graphicFrameLocks/>
          </p:cNvGraphicFramePr>
          <p:nvPr>
            <p:extLst>
              <p:ext uri="{D42A27DB-BD31-4B8C-83A1-F6EECF244321}">
                <p14:modId xmlns:p14="http://schemas.microsoft.com/office/powerpoint/2010/main" val="3207220647"/>
              </p:ext>
            </p:extLst>
          </p:nvPr>
        </p:nvGraphicFramePr>
        <p:xfrm>
          <a:off x="5796136" y="2094332"/>
          <a:ext cx="1440160" cy="914400"/>
        </p:xfrm>
        <a:graphic>
          <a:graphicData uri="http://schemas.openxmlformats.org/drawingml/2006/table">
            <a:tbl>
              <a:tblPr firstRow="1" bandRow="1">
                <a:tableStyleId>{21E4AEA4-8DFA-4A89-87EB-49C32662AFE0}</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288032">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288032">
                <a:tc>
                  <a:txBody>
                    <a:bodyPr/>
                    <a:lstStyle/>
                    <a:p>
                      <a:pPr latinLnBrk="1"/>
                      <a:r>
                        <a:rPr lang="en-US" altLang="ko-KR" sz="1400" dirty="0" smtClean="0">
                          <a:latin typeface="Tahoma" pitchFamily="34" charset="0"/>
                          <a:ea typeface="Tahoma" pitchFamily="34" charset="0"/>
                          <a:cs typeface="Tahoma" pitchFamily="34" charset="0"/>
                        </a:rPr>
                        <a:t>r1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r h="288032">
                <a:tc>
                  <a:txBody>
                    <a:bodyPr/>
                    <a:lstStyle/>
                    <a:p>
                      <a:pPr latinLnBrk="1"/>
                      <a:r>
                        <a:rPr lang="en-US" altLang="ko-KR" sz="1400" dirty="0" smtClean="0">
                          <a:latin typeface="Tahoma" pitchFamily="34" charset="0"/>
                          <a:ea typeface="Tahoma" pitchFamily="34" charset="0"/>
                          <a:cs typeface="Tahoma" pitchFamily="34" charset="0"/>
                        </a:rPr>
                        <a:t>r2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2"/>
                  </a:ext>
                </a:extLst>
              </a:tr>
            </a:tbl>
          </a:graphicData>
        </a:graphic>
      </p:graphicFrame>
      <p:graphicFrame>
        <p:nvGraphicFramePr>
          <p:cNvPr id="45" name="내용 개체 틀 3"/>
          <p:cNvGraphicFramePr>
            <a:graphicFrameLocks/>
          </p:cNvGraphicFramePr>
          <p:nvPr>
            <p:extLst>
              <p:ext uri="{D42A27DB-BD31-4B8C-83A1-F6EECF244321}">
                <p14:modId xmlns:p14="http://schemas.microsoft.com/office/powerpoint/2010/main" val="3210380921"/>
              </p:ext>
            </p:extLst>
          </p:nvPr>
        </p:nvGraphicFramePr>
        <p:xfrm>
          <a:off x="5796136" y="3119212"/>
          <a:ext cx="1440160" cy="609600"/>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179207">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179207">
                <a:tc>
                  <a:txBody>
                    <a:bodyPr/>
                    <a:lstStyle/>
                    <a:p>
                      <a:pPr latinLnBrk="1"/>
                      <a:r>
                        <a:rPr lang="en-US" altLang="ko-KR" sz="1400" dirty="0" smtClean="0">
                          <a:latin typeface="Tahoma" pitchFamily="34" charset="0"/>
                          <a:ea typeface="Tahoma" pitchFamily="34" charset="0"/>
                          <a:cs typeface="Tahoma" pitchFamily="34" charset="0"/>
                        </a:rPr>
                        <a:t>s3</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bl>
          </a:graphicData>
        </a:graphic>
      </p:graphicFrame>
      <p:graphicFrame>
        <p:nvGraphicFramePr>
          <p:cNvPr id="48" name="내용 개체 틀 3"/>
          <p:cNvGraphicFramePr>
            <a:graphicFrameLocks/>
          </p:cNvGraphicFramePr>
          <p:nvPr>
            <p:extLst>
              <p:ext uri="{D42A27DB-BD31-4B8C-83A1-F6EECF244321}">
                <p14:modId xmlns:p14="http://schemas.microsoft.com/office/powerpoint/2010/main" val="3118649105"/>
              </p:ext>
            </p:extLst>
          </p:nvPr>
        </p:nvGraphicFramePr>
        <p:xfrm>
          <a:off x="7452320" y="2110008"/>
          <a:ext cx="1440160" cy="914400"/>
        </p:xfrm>
        <a:graphic>
          <a:graphicData uri="http://schemas.openxmlformats.org/drawingml/2006/table">
            <a:tbl>
              <a:tblPr firstRow="1" bandRow="1">
                <a:tableStyleId>{21E4AEA4-8DFA-4A89-87EB-49C32662AFE0}</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288032">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288032">
                <a:tc>
                  <a:txBody>
                    <a:bodyPr/>
                    <a:lstStyle/>
                    <a:p>
                      <a:pPr latinLnBrk="1"/>
                      <a:r>
                        <a:rPr lang="en-US" altLang="ko-KR" sz="1400" dirty="0" smtClean="0">
                          <a:latin typeface="Tahoma" pitchFamily="34" charset="0"/>
                          <a:ea typeface="Tahoma" pitchFamily="34" charset="0"/>
                          <a:cs typeface="Tahoma" pitchFamily="34" charset="0"/>
                        </a:rPr>
                        <a:t>r1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r h="288032">
                <a:tc>
                  <a:txBody>
                    <a:bodyPr/>
                    <a:lstStyle/>
                    <a:p>
                      <a:pPr latinLnBrk="1"/>
                      <a:r>
                        <a:rPr lang="en-US" altLang="ko-KR" sz="1400" dirty="0" smtClean="0">
                          <a:latin typeface="Tahoma" pitchFamily="34" charset="0"/>
                          <a:ea typeface="Tahoma" pitchFamily="34" charset="0"/>
                          <a:cs typeface="Tahoma" pitchFamily="34" charset="0"/>
                        </a:rPr>
                        <a:t>r2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2"/>
                  </a:ext>
                </a:extLst>
              </a:tr>
            </a:tbl>
          </a:graphicData>
        </a:graphic>
      </p:graphicFrame>
      <p:graphicFrame>
        <p:nvGraphicFramePr>
          <p:cNvPr id="50" name="내용 개체 틀 3"/>
          <p:cNvGraphicFramePr>
            <a:graphicFrameLocks/>
          </p:cNvGraphicFramePr>
          <p:nvPr>
            <p:extLst>
              <p:ext uri="{D42A27DB-BD31-4B8C-83A1-F6EECF244321}">
                <p14:modId xmlns:p14="http://schemas.microsoft.com/office/powerpoint/2010/main" val="107772746"/>
              </p:ext>
            </p:extLst>
          </p:nvPr>
        </p:nvGraphicFramePr>
        <p:xfrm>
          <a:off x="7452320" y="3084409"/>
          <a:ext cx="1440160" cy="609600"/>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179207">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179207">
                <a:tc>
                  <a:txBody>
                    <a:bodyPr/>
                    <a:lstStyle/>
                    <a:p>
                      <a:pPr latinLnBrk="1"/>
                      <a:r>
                        <a:rPr lang="en-US" altLang="ko-KR" sz="1400" dirty="0" smtClean="0">
                          <a:latin typeface="Tahoma" pitchFamily="34" charset="0"/>
                          <a:ea typeface="Tahoma" pitchFamily="34" charset="0"/>
                          <a:cs typeface="Tahoma" pitchFamily="34" charset="0"/>
                        </a:rPr>
                        <a:t>s4</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bl>
          </a:graphicData>
        </a:graphic>
      </p:graphicFrame>
      <p:graphicFrame>
        <p:nvGraphicFramePr>
          <p:cNvPr id="14" name="표 13"/>
          <p:cNvGraphicFramePr>
            <a:graphicFrameLocks noGrp="1"/>
          </p:cNvGraphicFramePr>
          <p:nvPr>
            <p:extLst>
              <p:ext uri="{D42A27DB-BD31-4B8C-83A1-F6EECF244321}">
                <p14:modId xmlns:p14="http://schemas.microsoft.com/office/powerpoint/2010/main" val="49796249"/>
              </p:ext>
            </p:extLst>
          </p:nvPr>
        </p:nvGraphicFramePr>
        <p:xfrm>
          <a:off x="4139952" y="4462572"/>
          <a:ext cx="1440160" cy="609600"/>
        </p:xfrm>
        <a:graphic>
          <a:graphicData uri="http://schemas.openxmlformats.org/drawingml/2006/table">
            <a:tbl>
              <a:tblPr firstRow="1" bandRow="1">
                <a:tableStyleId>{21E4AEA4-8DFA-4A89-87EB-49C32662AFE0}</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288032">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288032">
                <a:tc>
                  <a:txBody>
                    <a:bodyPr/>
                    <a:lstStyle/>
                    <a:p>
                      <a:pPr latinLnBrk="1"/>
                      <a:r>
                        <a:rPr lang="en-US" altLang="ko-KR" sz="1400" dirty="0" smtClean="0">
                          <a:latin typeface="Tahoma" pitchFamily="34" charset="0"/>
                          <a:ea typeface="Tahoma" pitchFamily="34" charset="0"/>
                          <a:cs typeface="Tahoma" pitchFamily="34" charset="0"/>
                        </a:rPr>
                        <a:t>r3</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bl>
          </a:graphicData>
        </a:graphic>
      </p:graphicFrame>
      <p:graphicFrame>
        <p:nvGraphicFramePr>
          <p:cNvPr id="51" name="표 50"/>
          <p:cNvGraphicFramePr>
            <a:graphicFrameLocks noGrp="1"/>
          </p:cNvGraphicFramePr>
          <p:nvPr>
            <p:extLst>
              <p:ext uri="{D42A27DB-BD31-4B8C-83A1-F6EECF244321}">
                <p14:modId xmlns:p14="http://schemas.microsoft.com/office/powerpoint/2010/main" val="3409669681"/>
              </p:ext>
            </p:extLst>
          </p:nvPr>
        </p:nvGraphicFramePr>
        <p:xfrm>
          <a:off x="5796136" y="4475584"/>
          <a:ext cx="1440160" cy="609600"/>
        </p:xfrm>
        <a:graphic>
          <a:graphicData uri="http://schemas.openxmlformats.org/drawingml/2006/table">
            <a:tbl>
              <a:tblPr firstRow="1" bandRow="1">
                <a:tableStyleId>{21E4AEA4-8DFA-4A89-87EB-49C32662AFE0}</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288032">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288032">
                <a:tc>
                  <a:txBody>
                    <a:bodyPr/>
                    <a:lstStyle/>
                    <a:p>
                      <a:pPr latinLnBrk="1"/>
                      <a:r>
                        <a:rPr lang="en-US" altLang="ko-KR" sz="1400" smtClean="0">
                          <a:latin typeface="Tahoma" pitchFamily="34" charset="0"/>
                          <a:ea typeface="Tahoma" pitchFamily="34" charset="0"/>
                          <a:cs typeface="Tahoma" pitchFamily="34" charset="0"/>
                        </a:rPr>
                        <a:t>r3</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bl>
          </a:graphicData>
        </a:graphic>
      </p:graphicFrame>
      <p:graphicFrame>
        <p:nvGraphicFramePr>
          <p:cNvPr id="52" name="표 51"/>
          <p:cNvGraphicFramePr>
            <a:graphicFrameLocks noGrp="1"/>
          </p:cNvGraphicFramePr>
          <p:nvPr>
            <p:extLst>
              <p:ext uri="{D42A27DB-BD31-4B8C-83A1-F6EECF244321}">
                <p14:modId xmlns:p14="http://schemas.microsoft.com/office/powerpoint/2010/main" val="2746527552"/>
              </p:ext>
            </p:extLst>
          </p:nvPr>
        </p:nvGraphicFramePr>
        <p:xfrm>
          <a:off x="7452320" y="4475494"/>
          <a:ext cx="1440160" cy="609600"/>
        </p:xfrm>
        <a:graphic>
          <a:graphicData uri="http://schemas.openxmlformats.org/drawingml/2006/table">
            <a:tbl>
              <a:tblPr firstRow="1" bandRow="1">
                <a:tableStyleId>{21E4AEA4-8DFA-4A89-87EB-49C32662AFE0}</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288032">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288032">
                <a:tc>
                  <a:txBody>
                    <a:bodyPr/>
                    <a:lstStyle/>
                    <a:p>
                      <a:pPr latinLnBrk="1"/>
                      <a:r>
                        <a:rPr lang="en-US" altLang="ko-KR" sz="1400" dirty="0" smtClean="0">
                          <a:latin typeface="Tahoma" pitchFamily="34" charset="0"/>
                          <a:ea typeface="Tahoma" pitchFamily="34" charset="0"/>
                          <a:cs typeface="Tahoma" pitchFamily="34" charset="0"/>
                        </a:rPr>
                        <a:t>r3</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bl>
          </a:graphicData>
        </a:graphic>
      </p:graphicFrame>
      <p:graphicFrame>
        <p:nvGraphicFramePr>
          <p:cNvPr id="56" name="내용 개체 틀 3"/>
          <p:cNvGraphicFramePr>
            <a:graphicFrameLocks/>
          </p:cNvGraphicFramePr>
          <p:nvPr>
            <p:extLst>
              <p:ext uri="{D42A27DB-BD31-4B8C-83A1-F6EECF244321}">
                <p14:modId xmlns:p14="http://schemas.microsoft.com/office/powerpoint/2010/main" val="3803774013"/>
              </p:ext>
            </p:extLst>
          </p:nvPr>
        </p:nvGraphicFramePr>
        <p:xfrm>
          <a:off x="4139952" y="5106888"/>
          <a:ext cx="1440160" cy="914400"/>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179207">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179207">
                <a:tc>
                  <a:txBody>
                    <a:bodyPr/>
                    <a:lstStyle/>
                    <a:p>
                      <a:pPr latinLnBrk="1"/>
                      <a:r>
                        <a:rPr lang="en-US" altLang="ko-KR" sz="1400" dirty="0" smtClean="0">
                          <a:latin typeface="Tahoma" pitchFamily="34" charset="0"/>
                          <a:ea typeface="Tahoma" pitchFamily="34" charset="0"/>
                          <a:cs typeface="Tahoma" pitchFamily="34" charset="0"/>
                        </a:rPr>
                        <a:t>s1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r h="179207">
                <a:tc>
                  <a:txBody>
                    <a:bodyPr/>
                    <a:lstStyle/>
                    <a:p>
                      <a:pPr latinLnBrk="1"/>
                      <a:r>
                        <a:rPr lang="en-US" altLang="ko-KR" sz="1400" dirty="0" smtClean="0">
                          <a:latin typeface="Tahoma" pitchFamily="34" charset="0"/>
                          <a:ea typeface="Tahoma" pitchFamily="34" charset="0"/>
                          <a:cs typeface="Tahoma" pitchFamily="34" charset="0"/>
                        </a:rPr>
                        <a:t>s2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2"/>
                  </a:ext>
                </a:extLst>
              </a:tr>
            </a:tbl>
          </a:graphicData>
        </a:graphic>
      </p:graphicFrame>
      <p:graphicFrame>
        <p:nvGraphicFramePr>
          <p:cNvPr id="57" name="내용 개체 틀 3"/>
          <p:cNvGraphicFramePr>
            <a:graphicFrameLocks/>
          </p:cNvGraphicFramePr>
          <p:nvPr>
            <p:extLst>
              <p:ext uri="{D42A27DB-BD31-4B8C-83A1-F6EECF244321}">
                <p14:modId xmlns:p14="http://schemas.microsoft.com/office/powerpoint/2010/main" val="2306751022"/>
              </p:ext>
            </p:extLst>
          </p:nvPr>
        </p:nvGraphicFramePr>
        <p:xfrm>
          <a:off x="5796136" y="5123656"/>
          <a:ext cx="1440160" cy="609600"/>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179207">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179207">
                <a:tc>
                  <a:txBody>
                    <a:bodyPr/>
                    <a:lstStyle/>
                    <a:p>
                      <a:pPr latinLnBrk="1"/>
                      <a:r>
                        <a:rPr lang="en-US" altLang="ko-KR" sz="1400" dirty="0" smtClean="0">
                          <a:latin typeface="Tahoma" pitchFamily="34" charset="0"/>
                          <a:ea typeface="Tahoma" pitchFamily="34" charset="0"/>
                          <a:cs typeface="Tahoma" pitchFamily="34" charset="0"/>
                        </a:rPr>
                        <a:t>s3</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bl>
          </a:graphicData>
        </a:graphic>
      </p:graphicFrame>
      <p:graphicFrame>
        <p:nvGraphicFramePr>
          <p:cNvPr id="61" name="내용 개체 틀 3"/>
          <p:cNvGraphicFramePr>
            <a:graphicFrameLocks/>
          </p:cNvGraphicFramePr>
          <p:nvPr>
            <p:extLst>
              <p:ext uri="{D42A27DB-BD31-4B8C-83A1-F6EECF244321}">
                <p14:modId xmlns:p14="http://schemas.microsoft.com/office/powerpoint/2010/main" val="1753441648"/>
              </p:ext>
            </p:extLst>
          </p:nvPr>
        </p:nvGraphicFramePr>
        <p:xfrm>
          <a:off x="7452320" y="5088853"/>
          <a:ext cx="1440160" cy="609600"/>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xmlns="" val="20000"/>
                    </a:ext>
                  </a:extLst>
                </a:gridCol>
                <a:gridCol w="360040">
                  <a:extLst>
                    <a:ext uri="{9D8B030D-6E8A-4147-A177-3AD203B41FA5}">
                      <a16:colId xmlns:a16="http://schemas.microsoft.com/office/drawing/2014/main" xmlns="" val="20001"/>
                    </a:ext>
                  </a:extLst>
                </a:gridCol>
                <a:gridCol w="360040">
                  <a:extLst>
                    <a:ext uri="{9D8B030D-6E8A-4147-A177-3AD203B41FA5}">
                      <a16:colId xmlns:a16="http://schemas.microsoft.com/office/drawing/2014/main" xmlns="" val="20002"/>
                    </a:ext>
                  </a:extLst>
                </a:gridCol>
                <a:gridCol w="360040">
                  <a:extLst>
                    <a:ext uri="{9D8B030D-6E8A-4147-A177-3AD203B41FA5}">
                      <a16:colId xmlns:a16="http://schemas.microsoft.com/office/drawing/2014/main" xmlns="" val="20003"/>
                    </a:ext>
                  </a:extLst>
                </a:gridCol>
              </a:tblGrid>
              <a:tr h="179207">
                <a:tc>
                  <a:txBody>
                    <a:bodyPr/>
                    <a:lstStyle/>
                    <a:p>
                      <a:pPr latinLnBrk="1"/>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a1</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a2</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a3</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0"/>
                  </a:ext>
                </a:extLst>
              </a:tr>
              <a:tr h="179207">
                <a:tc>
                  <a:txBody>
                    <a:bodyPr/>
                    <a:lstStyle/>
                    <a:p>
                      <a:pPr latinLnBrk="1"/>
                      <a:r>
                        <a:rPr lang="en-US" altLang="ko-KR" sz="1400" dirty="0" smtClean="0">
                          <a:latin typeface="Tahoma" pitchFamily="34" charset="0"/>
                          <a:ea typeface="Tahoma" pitchFamily="34" charset="0"/>
                          <a:cs typeface="Tahoma" pitchFamily="34" charset="0"/>
                        </a:rPr>
                        <a:t>s4</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tc>
                  <a:txBody>
                    <a:bodyPr/>
                    <a:lstStyle/>
                    <a:p>
                      <a:pPr latinLnBrk="1"/>
                      <a:r>
                        <a:rPr lang="en-US" altLang="ko-KR" sz="1400" dirty="0" smtClean="0">
                          <a:latin typeface="Tahoma" pitchFamily="34" charset="0"/>
                          <a:ea typeface="Tahoma" pitchFamily="34" charset="0"/>
                          <a:cs typeface="Tahoma" pitchFamily="34" charset="0"/>
                        </a:rPr>
                        <a:t>…</a:t>
                      </a:r>
                      <a:endParaRPr lang="ko-KR" altLang="en-US" sz="1400" dirty="0">
                        <a:latin typeface="Tahoma" pitchFamily="34" charset="0"/>
                        <a:cs typeface="Tahoma" pitchFamily="34" charset="0"/>
                      </a:endParaRPr>
                    </a:p>
                  </a:txBody>
                  <a:tcPr marL="45720" marR="45720"/>
                </a:tc>
                <a:extLst>
                  <a:ext uri="{0D108BD9-81ED-4DB2-BD59-A6C34878D82A}">
                    <a16:rowId xmlns:a16="http://schemas.microsoft.com/office/drawing/2014/main" xmlns="" val="10001"/>
                  </a:ext>
                </a:extLst>
              </a:tr>
            </a:tbl>
          </a:graphicData>
        </a:graphic>
      </p:graphicFrame>
      <p:cxnSp>
        <p:nvCxnSpPr>
          <p:cNvPr id="62" name="직선 화살표 연결선 61"/>
          <p:cNvCxnSpPr>
            <a:stCxn id="46" idx="3"/>
            <a:endCxn id="39" idx="1"/>
          </p:cNvCxnSpPr>
          <p:nvPr/>
        </p:nvCxnSpPr>
        <p:spPr>
          <a:xfrm flipV="1">
            <a:off x="3131840" y="2531522"/>
            <a:ext cx="1008112" cy="13886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9" name="자유형 18"/>
          <p:cNvSpPr/>
          <p:nvPr/>
        </p:nvSpPr>
        <p:spPr bwMode="auto">
          <a:xfrm>
            <a:off x="3165987" y="1855882"/>
            <a:ext cx="2762865" cy="798828"/>
          </a:xfrm>
          <a:custGeom>
            <a:avLst/>
            <a:gdLst>
              <a:gd name="connsiteX0" fmla="*/ 0 w 2762865"/>
              <a:gd name="connsiteY0" fmla="*/ 798828 h 798828"/>
              <a:gd name="connsiteX1" fmla="*/ 747252 w 2762865"/>
              <a:gd name="connsiteY1" fmla="*/ 149899 h 798828"/>
              <a:gd name="connsiteX2" fmla="*/ 1897626 w 2762865"/>
              <a:gd name="connsiteY2" fmla="*/ 2415 h 798828"/>
              <a:gd name="connsiteX3" fmla="*/ 2762865 w 2762865"/>
              <a:gd name="connsiteY3" fmla="*/ 218724 h 798828"/>
            </a:gdLst>
            <a:ahLst/>
            <a:cxnLst>
              <a:cxn ang="0">
                <a:pos x="connsiteX0" y="connsiteY0"/>
              </a:cxn>
              <a:cxn ang="0">
                <a:pos x="connsiteX1" y="connsiteY1"/>
              </a:cxn>
              <a:cxn ang="0">
                <a:pos x="connsiteX2" y="connsiteY2"/>
              </a:cxn>
              <a:cxn ang="0">
                <a:pos x="connsiteX3" y="connsiteY3"/>
              </a:cxn>
            </a:cxnLst>
            <a:rect l="l" t="t" r="r" b="b"/>
            <a:pathLst>
              <a:path w="2762865" h="798828">
                <a:moveTo>
                  <a:pt x="0" y="798828"/>
                </a:moveTo>
                <a:cubicBezTo>
                  <a:pt x="215490" y="540731"/>
                  <a:pt x="430981" y="282634"/>
                  <a:pt x="747252" y="149899"/>
                </a:cubicBezTo>
                <a:cubicBezTo>
                  <a:pt x="1063523" y="17163"/>
                  <a:pt x="1561691" y="-9056"/>
                  <a:pt x="1897626" y="2415"/>
                </a:cubicBezTo>
                <a:cubicBezTo>
                  <a:pt x="2233562" y="13886"/>
                  <a:pt x="2498213" y="116305"/>
                  <a:pt x="2762865" y="218724"/>
                </a:cubicBezTo>
              </a:path>
            </a:pathLst>
          </a:custGeom>
          <a:noFill/>
          <a:ln w="28575">
            <a:solidFill>
              <a:srgbClr val="FFC000"/>
            </a:solidFill>
            <a:round/>
            <a:headEnd/>
            <a:tailEnd type="triangle" w="med" len="med"/>
          </a:ln>
        </p:spPr>
        <p:txBody>
          <a:bodyPr rtlCol="0" anchor="ctr"/>
          <a:lstStyle/>
          <a:p>
            <a:pPr algn="ctr"/>
            <a:endParaRPr lang="ko-KR" altLang="en-US"/>
          </a:p>
        </p:txBody>
      </p:sp>
      <p:sp>
        <p:nvSpPr>
          <p:cNvPr id="20" name="자유형 19"/>
          <p:cNvSpPr/>
          <p:nvPr/>
        </p:nvSpPr>
        <p:spPr bwMode="auto">
          <a:xfrm>
            <a:off x="3175819" y="1729073"/>
            <a:ext cx="4365523" cy="915804"/>
          </a:xfrm>
          <a:custGeom>
            <a:avLst/>
            <a:gdLst>
              <a:gd name="connsiteX0" fmla="*/ 0 w 4365523"/>
              <a:gd name="connsiteY0" fmla="*/ 915804 h 915804"/>
              <a:gd name="connsiteX1" fmla="*/ 727587 w 4365523"/>
              <a:gd name="connsiteY1" fmla="*/ 129224 h 915804"/>
              <a:gd name="connsiteX2" fmla="*/ 1592826 w 4365523"/>
              <a:gd name="connsiteY2" fmla="*/ 1404 h 915804"/>
              <a:gd name="connsiteX3" fmla="*/ 3195484 w 4365523"/>
              <a:gd name="connsiteY3" fmla="*/ 80062 h 915804"/>
              <a:gd name="connsiteX4" fmla="*/ 4365523 w 4365523"/>
              <a:gd name="connsiteY4" fmla="*/ 355366 h 915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5523" h="915804">
                <a:moveTo>
                  <a:pt x="0" y="915804"/>
                </a:moveTo>
                <a:cubicBezTo>
                  <a:pt x="231058" y="598714"/>
                  <a:pt x="462116" y="281624"/>
                  <a:pt x="727587" y="129224"/>
                </a:cubicBezTo>
                <a:cubicBezTo>
                  <a:pt x="993058" y="-23176"/>
                  <a:pt x="1181510" y="9598"/>
                  <a:pt x="1592826" y="1404"/>
                </a:cubicBezTo>
                <a:cubicBezTo>
                  <a:pt x="2004142" y="-6790"/>
                  <a:pt x="2733368" y="21068"/>
                  <a:pt x="3195484" y="80062"/>
                </a:cubicBezTo>
                <a:cubicBezTo>
                  <a:pt x="3657600" y="139056"/>
                  <a:pt x="4365523" y="355366"/>
                  <a:pt x="4365523" y="355366"/>
                </a:cubicBezTo>
              </a:path>
            </a:pathLst>
          </a:custGeom>
          <a:noFill/>
          <a:ln w="28575">
            <a:solidFill>
              <a:srgbClr val="FFC000"/>
            </a:solidFill>
            <a:round/>
            <a:headEnd/>
            <a:tailEnd type="triangle" w="med" len="med"/>
          </a:ln>
        </p:spPr>
        <p:txBody>
          <a:bodyPr rtlCol="0" anchor="ctr"/>
          <a:lstStyle/>
          <a:p>
            <a:pPr algn="ctr"/>
            <a:endParaRPr lang="ko-KR" altLang="en-US"/>
          </a:p>
        </p:txBody>
      </p:sp>
      <p:sp>
        <p:nvSpPr>
          <p:cNvPr id="72" name="직사각형 71"/>
          <p:cNvSpPr/>
          <p:nvPr/>
        </p:nvSpPr>
        <p:spPr bwMode="auto">
          <a:xfrm>
            <a:off x="4029099" y="4779233"/>
            <a:ext cx="1623021" cy="297554"/>
          </a:xfrm>
          <a:prstGeom prst="rect">
            <a:avLst/>
          </a:prstGeom>
          <a:noFill/>
          <a:ln>
            <a:solidFill>
              <a:schemeClr val="accent5">
                <a:lumMod val="25000"/>
              </a:schemeClr>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74" name="직사각형 73"/>
          <p:cNvSpPr/>
          <p:nvPr/>
        </p:nvSpPr>
        <p:spPr bwMode="auto">
          <a:xfrm>
            <a:off x="5716050" y="4779335"/>
            <a:ext cx="1623021" cy="297554"/>
          </a:xfrm>
          <a:prstGeom prst="rect">
            <a:avLst/>
          </a:prstGeom>
          <a:noFill/>
          <a:ln>
            <a:solidFill>
              <a:schemeClr val="accent5">
                <a:lumMod val="25000"/>
              </a:schemeClr>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75" name="직사각형 74"/>
          <p:cNvSpPr/>
          <p:nvPr/>
        </p:nvSpPr>
        <p:spPr bwMode="auto">
          <a:xfrm>
            <a:off x="7380312" y="4787630"/>
            <a:ext cx="1623021" cy="297554"/>
          </a:xfrm>
          <a:prstGeom prst="rect">
            <a:avLst/>
          </a:prstGeom>
          <a:noFill/>
          <a:ln>
            <a:solidFill>
              <a:schemeClr val="accent5">
                <a:lumMod val="25000"/>
              </a:schemeClr>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98" name="직사각형 97"/>
          <p:cNvSpPr/>
          <p:nvPr/>
        </p:nvSpPr>
        <p:spPr bwMode="auto">
          <a:xfrm flipV="1">
            <a:off x="5729572" y="3425820"/>
            <a:ext cx="1575288" cy="281380"/>
          </a:xfrm>
          <a:prstGeom prst="rect">
            <a:avLst/>
          </a:prstGeom>
          <a:noFill/>
          <a:ln>
            <a:solidFill>
              <a:srgbClr val="FF000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99" name="직사각형 98"/>
          <p:cNvSpPr/>
          <p:nvPr/>
        </p:nvSpPr>
        <p:spPr bwMode="auto">
          <a:xfrm flipV="1">
            <a:off x="5720256" y="5416025"/>
            <a:ext cx="1575288" cy="281380"/>
          </a:xfrm>
          <a:prstGeom prst="rect">
            <a:avLst/>
          </a:prstGeom>
          <a:noFill/>
          <a:ln>
            <a:solidFill>
              <a:srgbClr val="FF000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100" name="직사각형 99"/>
          <p:cNvSpPr/>
          <p:nvPr/>
        </p:nvSpPr>
        <p:spPr bwMode="auto">
          <a:xfrm flipV="1">
            <a:off x="7386763" y="3420945"/>
            <a:ext cx="1575288" cy="281380"/>
          </a:xfrm>
          <a:prstGeom prst="rect">
            <a:avLst/>
          </a:prstGeom>
          <a:noFill/>
          <a:ln>
            <a:solidFill>
              <a:srgbClr val="0070C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101" name="직사각형 100"/>
          <p:cNvSpPr/>
          <p:nvPr/>
        </p:nvSpPr>
        <p:spPr bwMode="auto">
          <a:xfrm flipV="1">
            <a:off x="7386763" y="5398627"/>
            <a:ext cx="1575288" cy="281380"/>
          </a:xfrm>
          <a:prstGeom prst="rect">
            <a:avLst/>
          </a:prstGeom>
          <a:noFill/>
          <a:ln>
            <a:solidFill>
              <a:srgbClr val="0070C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cxnSp>
        <p:nvCxnSpPr>
          <p:cNvPr id="73" name="직선 화살표 연결선 72"/>
          <p:cNvCxnSpPr/>
          <p:nvPr/>
        </p:nvCxnSpPr>
        <p:spPr>
          <a:xfrm>
            <a:off x="3131840" y="3155861"/>
            <a:ext cx="1296144" cy="1169685"/>
          </a:xfrm>
          <a:prstGeom prst="straightConnector1">
            <a:avLst/>
          </a:prstGeom>
          <a:ln w="2540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70" idx="3"/>
          </p:cNvCxnSpPr>
          <p:nvPr/>
        </p:nvCxnSpPr>
        <p:spPr>
          <a:xfrm>
            <a:off x="3131840" y="3145729"/>
            <a:ext cx="2664296" cy="1179817"/>
          </a:xfrm>
          <a:prstGeom prst="straightConnector1">
            <a:avLst/>
          </a:prstGeom>
          <a:ln w="2540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3131840" y="3162454"/>
            <a:ext cx="4320480" cy="1163092"/>
          </a:xfrm>
          <a:prstGeom prst="straightConnector1">
            <a:avLst/>
          </a:prstGeom>
          <a:ln w="2540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a:stCxn id="47" idx="3"/>
          </p:cNvCxnSpPr>
          <p:nvPr/>
        </p:nvCxnSpPr>
        <p:spPr>
          <a:xfrm flipV="1">
            <a:off x="3131840" y="3886309"/>
            <a:ext cx="1008112" cy="439237"/>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6" name="직선 화살표 연결선 75"/>
          <p:cNvCxnSpPr>
            <a:stCxn id="47" idx="3"/>
          </p:cNvCxnSpPr>
          <p:nvPr/>
        </p:nvCxnSpPr>
        <p:spPr>
          <a:xfrm>
            <a:off x="3131840" y="4325546"/>
            <a:ext cx="947286" cy="1068107"/>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7" name="직선 화살표 연결선 76"/>
          <p:cNvCxnSpPr>
            <a:stCxn id="35" idx="3"/>
          </p:cNvCxnSpPr>
          <p:nvPr/>
        </p:nvCxnSpPr>
        <p:spPr>
          <a:xfrm flipV="1">
            <a:off x="3131840" y="3707200"/>
            <a:ext cx="2597732" cy="1076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35" idx="3"/>
            <a:endCxn id="57" idx="1"/>
          </p:cNvCxnSpPr>
          <p:nvPr/>
        </p:nvCxnSpPr>
        <p:spPr>
          <a:xfrm>
            <a:off x="3131840" y="4783994"/>
            <a:ext cx="2664296" cy="6444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a:stCxn id="38" idx="3"/>
          </p:cNvCxnSpPr>
          <p:nvPr/>
        </p:nvCxnSpPr>
        <p:spPr>
          <a:xfrm flipV="1">
            <a:off x="3131840" y="3744000"/>
            <a:ext cx="4258304" cy="135752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1" name="직선 화살표 연결선 90"/>
          <p:cNvCxnSpPr>
            <a:stCxn id="38" idx="3"/>
            <a:endCxn id="61" idx="1"/>
          </p:cNvCxnSpPr>
          <p:nvPr/>
        </p:nvCxnSpPr>
        <p:spPr>
          <a:xfrm>
            <a:off x="3131840" y="5101522"/>
            <a:ext cx="4320480" cy="29213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3" name="직사각형 102"/>
          <p:cNvSpPr/>
          <p:nvPr/>
        </p:nvSpPr>
        <p:spPr bwMode="auto">
          <a:xfrm>
            <a:off x="4079126" y="2399402"/>
            <a:ext cx="1559691" cy="575881"/>
          </a:xfrm>
          <a:prstGeom prst="rect">
            <a:avLst/>
          </a:prstGeom>
          <a:noFill/>
          <a:ln>
            <a:solidFill>
              <a:srgbClr val="FFC00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104" name="직사각형 103"/>
          <p:cNvSpPr/>
          <p:nvPr/>
        </p:nvSpPr>
        <p:spPr bwMode="auto">
          <a:xfrm>
            <a:off x="5737144" y="2420888"/>
            <a:ext cx="1559691" cy="575881"/>
          </a:xfrm>
          <a:prstGeom prst="rect">
            <a:avLst/>
          </a:prstGeom>
          <a:noFill/>
          <a:ln>
            <a:solidFill>
              <a:srgbClr val="FFC00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105" name="직사각형 104"/>
          <p:cNvSpPr/>
          <p:nvPr/>
        </p:nvSpPr>
        <p:spPr bwMode="auto">
          <a:xfrm>
            <a:off x="7390144" y="2420888"/>
            <a:ext cx="1559691" cy="575881"/>
          </a:xfrm>
          <a:prstGeom prst="rect">
            <a:avLst/>
          </a:prstGeom>
          <a:noFill/>
          <a:ln>
            <a:solidFill>
              <a:srgbClr val="FFC00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106" name="직사각형 105"/>
          <p:cNvSpPr/>
          <p:nvPr/>
        </p:nvSpPr>
        <p:spPr bwMode="auto">
          <a:xfrm flipV="1">
            <a:off x="4084904" y="3306091"/>
            <a:ext cx="1550738" cy="580218"/>
          </a:xfrm>
          <a:prstGeom prst="rect">
            <a:avLst/>
          </a:prstGeom>
          <a:noFill/>
          <a:ln>
            <a:solidFill>
              <a:srgbClr val="7030A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107" name="직사각형 106"/>
          <p:cNvSpPr/>
          <p:nvPr/>
        </p:nvSpPr>
        <p:spPr bwMode="auto">
          <a:xfrm flipV="1">
            <a:off x="4067944" y="5402712"/>
            <a:ext cx="1550738" cy="580218"/>
          </a:xfrm>
          <a:prstGeom prst="rect">
            <a:avLst/>
          </a:prstGeom>
          <a:noFill/>
          <a:ln>
            <a:solidFill>
              <a:srgbClr val="7030A0"/>
            </a:solidFill>
            <a:prstDash val="sysDash"/>
            <a:headEnd/>
            <a:tailEnd type="triangle" w="med" len="me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ko-KR" altLang="en-US">
              <a:latin typeface="Tahoma" pitchFamily="34" charset="0"/>
              <a:cs typeface="Tahoma" pitchFamily="34" charset="0"/>
            </a:endParaRPr>
          </a:p>
        </p:txBody>
      </p:sp>
      <p:sp>
        <p:nvSpPr>
          <p:cNvPr id="58" name="TextBox 57"/>
          <p:cNvSpPr txBox="1"/>
          <p:nvPr/>
        </p:nvSpPr>
        <p:spPr>
          <a:xfrm>
            <a:off x="251520" y="2492896"/>
            <a:ext cx="490840" cy="369332"/>
          </a:xfrm>
          <a:prstGeom prst="rect">
            <a:avLst/>
          </a:prstGeom>
          <a:noFill/>
        </p:spPr>
        <p:txBody>
          <a:bodyPr wrap="none" rtlCol="0">
            <a:spAutoFit/>
          </a:bodyPr>
          <a:lstStyle/>
          <a:p>
            <a:r>
              <a:rPr lang="en-US" altLang="ko-KR" dirty="0" smtClean="0"/>
              <a:t>(1)</a:t>
            </a:r>
            <a:endParaRPr lang="ko-KR" altLang="en-US" dirty="0"/>
          </a:p>
        </p:txBody>
      </p:sp>
      <p:sp>
        <p:nvSpPr>
          <p:cNvPr id="59" name="TextBox 58"/>
          <p:cNvSpPr txBox="1"/>
          <p:nvPr/>
        </p:nvSpPr>
        <p:spPr>
          <a:xfrm>
            <a:off x="251520" y="2915652"/>
            <a:ext cx="490840" cy="369332"/>
          </a:xfrm>
          <a:prstGeom prst="rect">
            <a:avLst/>
          </a:prstGeom>
          <a:noFill/>
        </p:spPr>
        <p:txBody>
          <a:bodyPr wrap="none" rtlCol="0">
            <a:spAutoFit/>
          </a:bodyPr>
          <a:lstStyle/>
          <a:p>
            <a:r>
              <a:rPr lang="en-US" altLang="ko-KR" dirty="0" smtClean="0"/>
              <a:t>(2)</a:t>
            </a:r>
            <a:endParaRPr lang="ko-KR" altLang="en-US" dirty="0"/>
          </a:p>
        </p:txBody>
      </p:sp>
      <p:sp>
        <p:nvSpPr>
          <p:cNvPr id="60" name="TextBox 59"/>
          <p:cNvSpPr txBox="1"/>
          <p:nvPr/>
        </p:nvSpPr>
        <p:spPr>
          <a:xfrm>
            <a:off x="251520" y="4139788"/>
            <a:ext cx="490840" cy="369332"/>
          </a:xfrm>
          <a:prstGeom prst="rect">
            <a:avLst/>
          </a:prstGeom>
          <a:noFill/>
        </p:spPr>
        <p:txBody>
          <a:bodyPr wrap="none" rtlCol="0">
            <a:spAutoFit/>
          </a:bodyPr>
          <a:lstStyle/>
          <a:p>
            <a:r>
              <a:rPr lang="en-US" altLang="ko-KR" dirty="0" smtClean="0"/>
              <a:t>(1)</a:t>
            </a:r>
            <a:endParaRPr lang="ko-KR" altLang="en-US" dirty="0"/>
          </a:p>
        </p:txBody>
      </p:sp>
      <p:sp>
        <p:nvSpPr>
          <p:cNvPr id="63" name="TextBox 62"/>
          <p:cNvSpPr txBox="1"/>
          <p:nvPr/>
        </p:nvSpPr>
        <p:spPr>
          <a:xfrm>
            <a:off x="251520" y="4571836"/>
            <a:ext cx="490840" cy="369332"/>
          </a:xfrm>
          <a:prstGeom prst="rect">
            <a:avLst/>
          </a:prstGeom>
          <a:noFill/>
        </p:spPr>
        <p:txBody>
          <a:bodyPr wrap="none" rtlCol="0">
            <a:spAutoFit/>
          </a:bodyPr>
          <a:lstStyle/>
          <a:p>
            <a:r>
              <a:rPr lang="en-US" altLang="ko-KR" dirty="0" smtClean="0"/>
              <a:t>(2)</a:t>
            </a:r>
            <a:endParaRPr lang="ko-KR" altLang="en-US" dirty="0"/>
          </a:p>
        </p:txBody>
      </p:sp>
      <p:sp>
        <p:nvSpPr>
          <p:cNvPr id="65" name="TextBox 64"/>
          <p:cNvSpPr txBox="1"/>
          <p:nvPr/>
        </p:nvSpPr>
        <p:spPr>
          <a:xfrm>
            <a:off x="251520" y="4931876"/>
            <a:ext cx="490840" cy="369332"/>
          </a:xfrm>
          <a:prstGeom prst="rect">
            <a:avLst/>
          </a:prstGeom>
          <a:noFill/>
        </p:spPr>
        <p:txBody>
          <a:bodyPr wrap="none" rtlCol="0">
            <a:spAutoFit/>
          </a:bodyPr>
          <a:lstStyle/>
          <a:p>
            <a:r>
              <a:rPr lang="en-US" altLang="ko-KR" dirty="0" smtClean="0"/>
              <a:t>(3)</a:t>
            </a:r>
            <a:endParaRPr lang="ko-KR" altLang="en-US" dirty="0"/>
          </a:p>
        </p:txBody>
      </p:sp>
    </p:spTree>
    <p:extLst>
      <p:ext uri="{BB962C8B-B14F-4D97-AF65-F5344CB8AC3E}">
        <p14:creationId xmlns:p14="http://schemas.microsoft.com/office/powerpoint/2010/main" val="12230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3" presetClass="entr" presetSubtype="1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blinds(horizontal)">
                                      <p:cBhvr>
                                        <p:cTn id="20" dur="500"/>
                                        <p:tgtEl>
                                          <p:spTgt spid="5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blinds(horizontal)">
                                      <p:cBhvr>
                                        <p:cTn id="23" dur="500"/>
                                        <p:tgtEl>
                                          <p:spTgt spid="6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blinds(horizontal)">
                                      <p:cBhvr>
                                        <p:cTn id="26" dur="500"/>
                                        <p:tgtEl>
                                          <p:spTgt spid="6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blinds(horizontal)">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0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7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87"/>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7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0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06"/>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98"/>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4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5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91"/>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0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01"/>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61"/>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70" grpId="0" animBg="1"/>
      <p:bldP spid="35" grpId="0" animBg="1"/>
      <p:bldP spid="38" grpId="0" animBg="1"/>
      <p:bldP spid="19" grpId="0" animBg="1"/>
      <p:bldP spid="20" grpId="0" animBg="1"/>
      <p:bldP spid="72" grpId="0" animBg="1"/>
      <p:bldP spid="74" grpId="0" animBg="1"/>
      <p:bldP spid="75" grpId="0" animBg="1"/>
      <p:bldP spid="98" grpId="0" animBg="1"/>
      <p:bldP spid="99" grpId="0" animBg="1"/>
      <p:bldP spid="100" grpId="0" animBg="1"/>
      <p:bldP spid="101" grpId="0" animBg="1"/>
      <p:bldP spid="103" grpId="0" animBg="1"/>
      <p:bldP spid="104" grpId="0" animBg="1"/>
      <p:bldP spid="105" grpId="0" animBg="1"/>
      <p:bldP spid="106" grpId="0" animBg="1"/>
      <p:bldP spid="107" grpId="0" animBg="1"/>
      <p:bldP spid="58" grpId="0"/>
      <p:bldP spid="59" grpId="0"/>
      <p:bldP spid="60" grpId="0"/>
      <p:bldP spid="63" grpId="0"/>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 Illustration of All Pair Partitioning using </a:t>
            </a:r>
            <a:r>
              <a:rPr lang="en-US" altLang="ko-KR" dirty="0" err="1" smtClean="0"/>
              <a:t>MapReduce</a:t>
            </a:r>
            <a:endParaRPr lang="ko-KR" altLang="en-US" dirty="0"/>
          </a:p>
        </p:txBody>
      </p:sp>
      <p:graphicFrame>
        <p:nvGraphicFramePr>
          <p:cNvPr id="254" name="표 253"/>
          <p:cNvGraphicFramePr>
            <a:graphicFrameLocks noGrp="1"/>
          </p:cNvGraphicFramePr>
          <p:nvPr>
            <p:extLst>
              <p:ext uri="{D42A27DB-BD31-4B8C-83A1-F6EECF244321}">
                <p14:modId xmlns:p14="http://schemas.microsoft.com/office/powerpoint/2010/main" val="1685447614"/>
              </p:ext>
            </p:extLst>
          </p:nvPr>
        </p:nvGraphicFramePr>
        <p:xfrm>
          <a:off x="4427984" y="1772048"/>
          <a:ext cx="1524924" cy="432816"/>
        </p:xfrm>
        <a:graphic>
          <a:graphicData uri="http://schemas.openxmlformats.org/drawingml/2006/table">
            <a:tbl>
              <a:tblPr firstRow="1" bandRow="1">
                <a:tableStyleId>{5C22544A-7EE6-4342-B048-85BDC9FD1C3A}</a:tableStyleId>
              </a:tblPr>
              <a:tblGrid>
                <a:gridCol w="605480">
                  <a:extLst>
                    <a:ext uri="{9D8B030D-6E8A-4147-A177-3AD203B41FA5}">
                      <a16:colId xmlns:a16="http://schemas.microsoft.com/office/drawing/2014/main" xmlns="" val="20000"/>
                    </a:ext>
                  </a:extLst>
                </a:gridCol>
                <a:gridCol w="919444">
                  <a:extLst>
                    <a:ext uri="{9D8B030D-6E8A-4147-A177-3AD203B41FA5}">
                      <a16:colId xmlns:a16="http://schemas.microsoft.com/office/drawing/2014/main" xmlns="" val="20001"/>
                    </a:ext>
                  </a:extLst>
                </a:gridCol>
              </a:tblGrid>
              <a:tr h="422870">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p>
                    <a:p>
                      <a:pPr algn="ctr" latinLnBrk="1">
                        <a:lnSpc>
                          <a:spcPct val="80000"/>
                        </a:lnSpc>
                      </a:pPr>
                      <a:r>
                        <a:rPr lang="en-US" altLang="ko-KR" sz="1400" dirty="0" smtClean="0"/>
                        <a:t>list</a:t>
                      </a:r>
                      <a:endParaRPr lang="ko-KR" altLang="en-US" sz="1400" dirty="0"/>
                    </a:p>
                  </a:txBody>
                  <a:tcPr/>
                </a:tc>
                <a:extLst>
                  <a:ext uri="{0D108BD9-81ED-4DB2-BD59-A6C34878D82A}">
                    <a16:rowId xmlns:a16="http://schemas.microsoft.com/office/drawing/2014/main" xmlns="" val="10000"/>
                  </a:ext>
                </a:extLst>
              </a:tr>
            </a:tbl>
          </a:graphicData>
        </a:graphic>
      </p:graphicFrame>
      <p:graphicFrame>
        <p:nvGraphicFramePr>
          <p:cNvPr id="220" name="표 219"/>
          <p:cNvGraphicFramePr>
            <a:graphicFrameLocks noGrp="1"/>
          </p:cNvGraphicFramePr>
          <p:nvPr>
            <p:extLst>
              <p:ext uri="{D42A27DB-BD31-4B8C-83A1-F6EECF244321}">
                <p14:modId xmlns:p14="http://schemas.microsoft.com/office/powerpoint/2010/main" val="3824981569"/>
              </p:ext>
            </p:extLst>
          </p:nvPr>
        </p:nvGraphicFramePr>
        <p:xfrm>
          <a:off x="2272500" y="1950902"/>
          <a:ext cx="1518776" cy="262128"/>
        </p:xfrm>
        <a:graphic>
          <a:graphicData uri="http://schemas.openxmlformats.org/drawingml/2006/table">
            <a:tbl>
              <a:tblPr firstRow="1" bandRow="1">
                <a:tableStyleId>{5C22544A-7EE6-4342-B048-85BDC9FD1C3A}</a:tableStyleId>
              </a:tblPr>
              <a:tblGrid>
                <a:gridCol w="603038">
                  <a:extLst>
                    <a:ext uri="{9D8B030D-6E8A-4147-A177-3AD203B41FA5}">
                      <a16:colId xmlns:a16="http://schemas.microsoft.com/office/drawing/2014/main" xmlns="" val="20000"/>
                    </a:ext>
                  </a:extLst>
                </a:gridCol>
                <a:gridCol w="91573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endParaRPr lang="ko-KR" altLang="en-US" sz="1400" dirty="0"/>
                    </a:p>
                  </a:txBody>
                  <a:tcPr/>
                </a:tc>
                <a:extLst>
                  <a:ext uri="{0D108BD9-81ED-4DB2-BD59-A6C34878D82A}">
                    <a16:rowId xmlns:a16="http://schemas.microsoft.com/office/drawing/2014/main" xmlns="" val="10000"/>
                  </a:ext>
                </a:extLst>
              </a:tr>
            </a:tbl>
          </a:graphicData>
        </a:graphic>
      </p:graphicFrame>
      <p:sp>
        <p:nvSpPr>
          <p:cNvPr id="20" name="TextBox 19"/>
          <p:cNvSpPr txBox="1"/>
          <p:nvPr/>
        </p:nvSpPr>
        <p:spPr>
          <a:xfrm>
            <a:off x="813132" y="2155407"/>
            <a:ext cx="332142" cy="338554"/>
          </a:xfrm>
          <a:prstGeom prst="rect">
            <a:avLst/>
          </a:prstGeom>
          <a:noFill/>
        </p:spPr>
        <p:txBody>
          <a:bodyPr wrap="none" rtlCol="0">
            <a:spAutoFit/>
          </a:bodyPr>
          <a:lstStyle/>
          <a:p>
            <a:r>
              <a:rPr lang="en-US" altLang="ko-KR" sz="1600" dirty="0" smtClean="0"/>
              <a:t>R</a:t>
            </a:r>
            <a:endParaRPr lang="ko-KR" altLang="en-US" sz="1600" dirty="0"/>
          </a:p>
        </p:txBody>
      </p:sp>
      <p:sp>
        <p:nvSpPr>
          <p:cNvPr id="21" name="TextBox 20"/>
          <p:cNvSpPr txBox="1"/>
          <p:nvPr/>
        </p:nvSpPr>
        <p:spPr>
          <a:xfrm>
            <a:off x="793950" y="4462702"/>
            <a:ext cx="320922" cy="338554"/>
          </a:xfrm>
          <a:prstGeom prst="rect">
            <a:avLst/>
          </a:prstGeom>
          <a:noFill/>
        </p:spPr>
        <p:txBody>
          <a:bodyPr wrap="none" rtlCol="0">
            <a:spAutoFit/>
          </a:bodyPr>
          <a:lstStyle/>
          <a:p>
            <a:r>
              <a:rPr lang="en-US" altLang="ko-KR" sz="1600" dirty="0" smtClean="0"/>
              <a:t>S</a:t>
            </a:r>
            <a:endParaRPr lang="ko-KR" altLang="en-US" sz="1600" dirty="0"/>
          </a:p>
        </p:txBody>
      </p:sp>
      <p:graphicFrame>
        <p:nvGraphicFramePr>
          <p:cNvPr id="22" name="내용 개체 틀 5"/>
          <p:cNvGraphicFramePr>
            <a:graphicFrameLocks/>
          </p:cNvGraphicFramePr>
          <p:nvPr>
            <p:extLst>
              <p:ext uri="{D42A27DB-BD31-4B8C-83A1-F6EECF244321}">
                <p14:modId xmlns:p14="http://schemas.microsoft.com/office/powerpoint/2010/main" val="1473386272"/>
              </p:ext>
            </p:extLst>
          </p:nvPr>
        </p:nvGraphicFramePr>
        <p:xfrm>
          <a:off x="498934" y="2428488"/>
          <a:ext cx="888996" cy="1432560"/>
        </p:xfrm>
        <a:graphic>
          <a:graphicData uri="http://schemas.openxmlformats.org/drawingml/2006/table">
            <a:tbl>
              <a:tblPr firstRow="1" bandRow="1">
                <a:tableStyleId>{5C22544A-7EE6-4342-B048-85BDC9FD1C3A}</a:tableStyleId>
              </a:tblPr>
              <a:tblGrid>
                <a:gridCol w="444498">
                  <a:extLst>
                    <a:ext uri="{9D8B030D-6E8A-4147-A177-3AD203B41FA5}">
                      <a16:colId xmlns:a16="http://schemas.microsoft.com/office/drawing/2014/main" xmlns="" val="20000"/>
                    </a:ext>
                  </a:extLst>
                </a:gridCol>
                <a:gridCol w="44449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600" dirty="0" smtClean="0"/>
                        <a:t>r</a:t>
                      </a:r>
                      <a:r>
                        <a:rPr lang="en-US" altLang="ko-KR" sz="1600" baseline="-25000" dirty="0"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53017">
                <a:tc>
                  <a:txBody>
                    <a:bodyPr/>
                    <a:lstStyle/>
                    <a:p>
                      <a:pPr algn="ctr" latinLnBrk="1">
                        <a:lnSpc>
                          <a:spcPct val="80000"/>
                        </a:lnSpc>
                      </a:pPr>
                      <a:r>
                        <a:rPr lang="en-US" altLang="ko-KR" sz="1600" dirty="0" smtClean="0"/>
                        <a:t>1</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53017">
                <a:tc>
                  <a:txBody>
                    <a:bodyPr/>
                    <a:lstStyle/>
                    <a:p>
                      <a:pPr algn="ctr" latinLnBrk="1">
                        <a:lnSpc>
                          <a:spcPct val="80000"/>
                        </a:lnSpc>
                      </a:pPr>
                      <a:r>
                        <a:rPr lang="en-US" altLang="ko-KR" sz="1600" dirty="0" smtClean="0"/>
                        <a:t>2</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53017">
                <a:tc>
                  <a:txBody>
                    <a:bodyPr/>
                    <a:lstStyle/>
                    <a:p>
                      <a:pPr algn="ctr" latinLnBrk="1">
                        <a:lnSpc>
                          <a:spcPct val="80000"/>
                        </a:lnSpc>
                      </a:pPr>
                      <a:r>
                        <a:rPr lang="en-US" altLang="ko-KR" sz="1600" dirty="0" smtClean="0"/>
                        <a:t>3</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53017">
                <a:tc>
                  <a:txBody>
                    <a:bodyPr/>
                    <a:lstStyle/>
                    <a:p>
                      <a:pPr algn="ctr" latinLnBrk="1">
                        <a:lnSpc>
                          <a:spcPct val="80000"/>
                        </a:lnSpc>
                      </a:pPr>
                      <a:r>
                        <a:rPr lang="en-US" altLang="ko-KR" sz="1600" dirty="0" smtClean="0"/>
                        <a:t>4</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4"/>
                  </a:ext>
                </a:extLst>
              </a:tr>
            </a:tbl>
          </a:graphicData>
        </a:graphic>
      </p:graphicFrame>
      <p:graphicFrame>
        <p:nvGraphicFramePr>
          <p:cNvPr id="23" name="내용 개체 틀 5"/>
          <p:cNvGraphicFramePr>
            <a:graphicFrameLocks/>
          </p:cNvGraphicFramePr>
          <p:nvPr>
            <p:extLst>
              <p:ext uri="{D42A27DB-BD31-4B8C-83A1-F6EECF244321}">
                <p14:modId xmlns:p14="http://schemas.microsoft.com/office/powerpoint/2010/main" val="1523560360"/>
              </p:ext>
            </p:extLst>
          </p:nvPr>
        </p:nvGraphicFramePr>
        <p:xfrm>
          <a:off x="451826" y="4735784"/>
          <a:ext cx="962270" cy="2005584"/>
        </p:xfrm>
        <a:graphic>
          <a:graphicData uri="http://schemas.openxmlformats.org/drawingml/2006/table">
            <a:tbl>
              <a:tblPr firstRow="1" bandRow="1">
                <a:tableStyleId>{5C22544A-7EE6-4342-B048-85BDC9FD1C3A}</a:tableStyleId>
              </a:tblPr>
              <a:tblGrid>
                <a:gridCol w="481135">
                  <a:extLst>
                    <a:ext uri="{9D8B030D-6E8A-4147-A177-3AD203B41FA5}">
                      <a16:colId xmlns:a16="http://schemas.microsoft.com/office/drawing/2014/main" xmlns="" val="20000"/>
                    </a:ext>
                  </a:extLst>
                </a:gridCol>
                <a:gridCol w="481135">
                  <a:extLst>
                    <a:ext uri="{9D8B030D-6E8A-4147-A177-3AD203B41FA5}">
                      <a16:colId xmlns:a16="http://schemas.microsoft.com/office/drawing/2014/main" xmlns="" val="20001"/>
                    </a:ext>
                  </a:extLst>
                </a:gridCol>
              </a:tblGrid>
              <a:tr h="162018">
                <a:tc>
                  <a:txBody>
                    <a:bodyPr/>
                    <a:lstStyle/>
                    <a:p>
                      <a:pPr algn="ctr" latinLnBrk="1">
                        <a:lnSpc>
                          <a:spcPct val="80000"/>
                        </a:lnSpc>
                      </a:pPr>
                      <a:r>
                        <a:rPr lang="en-US" altLang="ko-KR" sz="1600" dirty="0" err="1" smtClean="0"/>
                        <a:t>s</a:t>
                      </a:r>
                      <a:r>
                        <a:rPr lang="en-US" altLang="ko-KR" sz="1600" baseline="-25000" dirty="0" err="1"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62018">
                <a:tc>
                  <a:txBody>
                    <a:bodyPr/>
                    <a:lstStyle/>
                    <a:p>
                      <a:pPr algn="ctr" latinLnBrk="1">
                        <a:lnSpc>
                          <a:spcPct val="80000"/>
                        </a:lnSpc>
                      </a:pPr>
                      <a:r>
                        <a:rPr lang="en-US" altLang="ko-KR" sz="1600" dirty="0" smtClean="0"/>
                        <a:t>1</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62018">
                <a:tc>
                  <a:txBody>
                    <a:bodyPr/>
                    <a:lstStyle/>
                    <a:p>
                      <a:pPr algn="ctr" latinLnBrk="1">
                        <a:lnSpc>
                          <a:spcPct val="80000"/>
                        </a:lnSpc>
                      </a:pPr>
                      <a:r>
                        <a:rPr lang="en-US" altLang="ko-KR" sz="1600" dirty="0" smtClean="0"/>
                        <a:t>2</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62018">
                <a:tc>
                  <a:txBody>
                    <a:bodyPr/>
                    <a:lstStyle/>
                    <a:p>
                      <a:pPr algn="ctr" latinLnBrk="1">
                        <a:lnSpc>
                          <a:spcPct val="80000"/>
                        </a:lnSpc>
                      </a:pPr>
                      <a:r>
                        <a:rPr lang="en-US" altLang="ko-KR" sz="1600" dirty="0" smtClean="0"/>
                        <a:t>3</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62018">
                <a:tc>
                  <a:txBody>
                    <a:bodyPr/>
                    <a:lstStyle/>
                    <a:p>
                      <a:pPr algn="ctr" latinLnBrk="1">
                        <a:lnSpc>
                          <a:spcPct val="80000"/>
                        </a:lnSpc>
                      </a:pPr>
                      <a:r>
                        <a:rPr lang="en-US" altLang="ko-KR" sz="1600" dirty="0" smtClean="0"/>
                        <a:t>4</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4"/>
                  </a:ext>
                </a:extLst>
              </a:tr>
              <a:tr h="162018">
                <a:tc>
                  <a:txBody>
                    <a:bodyPr/>
                    <a:lstStyle/>
                    <a:p>
                      <a:pPr algn="ctr" latinLnBrk="1">
                        <a:lnSpc>
                          <a:spcPct val="80000"/>
                        </a:lnSpc>
                      </a:pPr>
                      <a:r>
                        <a:rPr lang="en-US" altLang="ko-KR" sz="1600" dirty="0" smtClean="0"/>
                        <a:t>5</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5"/>
                  </a:ext>
                </a:extLst>
              </a:tr>
              <a:tr h="162018">
                <a:tc>
                  <a:txBody>
                    <a:bodyPr/>
                    <a:lstStyle/>
                    <a:p>
                      <a:pPr algn="ctr" latinLnBrk="1">
                        <a:lnSpc>
                          <a:spcPct val="80000"/>
                        </a:lnSpc>
                      </a:pPr>
                      <a:r>
                        <a:rPr lang="en-US" altLang="ko-KR" sz="1600" dirty="0" smtClean="0"/>
                        <a:t>6</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4</a:t>
                      </a:r>
                      <a:endParaRPr lang="ko-KR" altLang="en-US" sz="1600" baseline="-25000" dirty="0"/>
                    </a:p>
                  </a:txBody>
                  <a:tcPr/>
                </a:tc>
                <a:extLst>
                  <a:ext uri="{0D108BD9-81ED-4DB2-BD59-A6C34878D82A}">
                    <a16:rowId xmlns:a16="http://schemas.microsoft.com/office/drawing/2014/main" xmlns="" val="10006"/>
                  </a:ext>
                </a:extLst>
              </a:tr>
            </a:tbl>
          </a:graphicData>
        </a:graphic>
      </p:graphicFrame>
      <p:sp>
        <p:nvSpPr>
          <p:cNvPr id="24" name="TextBox 23"/>
          <p:cNvSpPr txBox="1"/>
          <p:nvPr/>
        </p:nvSpPr>
        <p:spPr>
          <a:xfrm>
            <a:off x="35496" y="2874422"/>
            <a:ext cx="298480" cy="338554"/>
          </a:xfrm>
          <a:prstGeom prst="rect">
            <a:avLst/>
          </a:prstGeom>
          <a:noFill/>
        </p:spPr>
        <p:txBody>
          <a:bodyPr wrap="none" rtlCol="0">
            <a:spAutoFit/>
          </a:bodyPr>
          <a:lstStyle/>
          <a:p>
            <a:r>
              <a:rPr lang="en-US" altLang="ko-KR" sz="1600" dirty="0" smtClean="0"/>
              <a:t>1</a:t>
            </a:r>
            <a:endParaRPr lang="ko-KR" altLang="en-US" sz="1600" dirty="0"/>
          </a:p>
        </p:txBody>
      </p:sp>
      <p:sp>
        <p:nvSpPr>
          <p:cNvPr id="25" name="TextBox 24"/>
          <p:cNvSpPr txBox="1"/>
          <p:nvPr/>
        </p:nvSpPr>
        <p:spPr>
          <a:xfrm>
            <a:off x="35496" y="3450486"/>
            <a:ext cx="298480" cy="338554"/>
          </a:xfrm>
          <a:prstGeom prst="rect">
            <a:avLst/>
          </a:prstGeom>
          <a:noFill/>
        </p:spPr>
        <p:txBody>
          <a:bodyPr wrap="none" rtlCol="0">
            <a:spAutoFit/>
          </a:bodyPr>
          <a:lstStyle/>
          <a:p>
            <a:r>
              <a:rPr lang="en-US" altLang="ko-KR" sz="1600" dirty="0" smtClean="0"/>
              <a:t>2</a:t>
            </a:r>
            <a:endParaRPr lang="ko-KR" altLang="en-US" sz="1600" dirty="0"/>
          </a:p>
        </p:txBody>
      </p:sp>
      <p:sp>
        <p:nvSpPr>
          <p:cNvPr id="26" name="TextBox 25"/>
          <p:cNvSpPr txBox="1"/>
          <p:nvPr/>
        </p:nvSpPr>
        <p:spPr>
          <a:xfrm>
            <a:off x="35496" y="5147211"/>
            <a:ext cx="298480" cy="338554"/>
          </a:xfrm>
          <a:prstGeom prst="rect">
            <a:avLst/>
          </a:prstGeom>
          <a:noFill/>
        </p:spPr>
        <p:txBody>
          <a:bodyPr wrap="none" rtlCol="0">
            <a:spAutoFit/>
          </a:bodyPr>
          <a:lstStyle/>
          <a:p>
            <a:r>
              <a:rPr lang="en-US" altLang="ko-KR" sz="1600" dirty="0" smtClean="0"/>
              <a:t>1</a:t>
            </a:r>
            <a:endParaRPr lang="ko-KR" altLang="en-US" sz="1600" dirty="0"/>
          </a:p>
        </p:txBody>
      </p:sp>
      <p:sp>
        <p:nvSpPr>
          <p:cNvPr id="27" name="TextBox 26"/>
          <p:cNvSpPr txBox="1"/>
          <p:nvPr/>
        </p:nvSpPr>
        <p:spPr>
          <a:xfrm>
            <a:off x="35496" y="5723275"/>
            <a:ext cx="298480" cy="338554"/>
          </a:xfrm>
          <a:prstGeom prst="rect">
            <a:avLst/>
          </a:prstGeom>
          <a:noFill/>
        </p:spPr>
        <p:txBody>
          <a:bodyPr wrap="none" rtlCol="0">
            <a:spAutoFit/>
          </a:bodyPr>
          <a:lstStyle/>
          <a:p>
            <a:r>
              <a:rPr lang="en-US" altLang="ko-KR" sz="1600" dirty="0" smtClean="0"/>
              <a:t>2</a:t>
            </a:r>
            <a:endParaRPr lang="ko-KR" altLang="en-US" sz="1600" dirty="0"/>
          </a:p>
        </p:txBody>
      </p:sp>
      <p:sp>
        <p:nvSpPr>
          <p:cNvPr id="28" name="TextBox 27"/>
          <p:cNvSpPr txBox="1"/>
          <p:nvPr/>
        </p:nvSpPr>
        <p:spPr>
          <a:xfrm>
            <a:off x="35496" y="6299339"/>
            <a:ext cx="298480" cy="338554"/>
          </a:xfrm>
          <a:prstGeom prst="rect">
            <a:avLst/>
          </a:prstGeom>
          <a:noFill/>
        </p:spPr>
        <p:txBody>
          <a:bodyPr wrap="none" rtlCol="0">
            <a:spAutoFit/>
          </a:bodyPr>
          <a:lstStyle/>
          <a:p>
            <a:r>
              <a:rPr lang="en-US" altLang="ko-KR" sz="1600" dirty="0" smtClean="0"/>
              <a:t>3</a:t>
            </a:r>
            <a:endParaRPr lang="ko-KR" altLang="en-US" sz="1600" dirty="0"/>
          </a:p>
        </p:txBody>
      </p:sp>
      <p:sp>
        <p:nvSpPr>
          <p:cNvPr id="29" name="왼쪽 중괄호 28"/>
          <p:cNvSpPr/>
          <p:nvPr/>
        </p:nvSpPr>
        <p:spPr>
          <a:xfrm>
            <a:off x="261968" y="2852936"/>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왼쪽 중괄호 30"/>
          <p:cNvSpPr/>
          <p:nvPr/>
        </p:nvSpPr>
        <p:spPr>
          <a:xfrm>
            <a:off x="267402" y="3429000"/>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왼쪽 중괄호 31"/>
          <p:cNvSpPr/>
          <p:nvPr/>
        </p:nvSpPr>
        <p:spPr>
          <a:xfrm>
            <a:off x="261968" y="5125725"/>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왼쪽 중괄호 32"/>
          <p:cNvSpPr/>
          <p:nvPr/>
        </p:nvSpPr>
        <p:spPr>
          <a:xfrm>
            <a:off x="267402" y="5701789"/>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왼쪽 중괄호 33"/>
          <p:cNvSpPr/>
          <p:nvPr/>
        </p:nvSpPr>
        <p:spPr>
          <a:xfrm>
            <a:off x="261968" y="6277853"/>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3" name="그룹 35"/>
          <p:cNvGrpSpPr/>
          <p:nvPr/>
        </p:nvGrpSpPr>
        <p:grpSpPr>
          <a:xfrm>
            <a:off x="1518949" y="3284984"/>
            <a:ext cx="676787" cy="1689172"/>
            <a:chOff x="1979712" y="2492895"/>
            <a:chExt cx="804614" cy="1152128"/>
          </a:xfrm>
        </p:grpSpPr>
        <p:sp>
          <p:nvSpPr>
            <p:cNvPr id="37" name="타원 36"/>
            <p:cNvSpPr/>
            <p:nvPr/>
          </p:nvSpPr>
          <p:spPr>
            <a:xfrm rot="5400000">
              <a:off x="1801267" y="2924943"/>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Map</a:t>
              </a:r>
              <a:endParaRPr lang="ko-KR" altLang="en-US" sz="1600" dirty="0"/>
            </a:p>
          </p:txBody>
        </p:sp>
        <p:sp>
          <p:nvSpPr>
            <p:cNvPr id="38" name="오른쪽 화살표 37"/>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오른쪽 화살표 38"/>
            <p:cNvSpPr/>
            <p:nvPr/>
          </p:nvSpPr>
          <p:spPr>
            <a:xfrm>
              <a:off x="256830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p:cNvSpPr txBox="1"/>
          <p:nvPr/>
        </p:nvSpPr>
        <p:spPr>
          <a:xfrm rot="5400000">
            <a:off x="-221913" y="2297047"/>
            <a:ext cx="917239" cy="338554"/>
          </a:xfrm>
          <a:prstGeom prst="rect">
            <a:avLst/>
          </a:prstGeom>
          <a:noFill/>
        </p:spPr>
        <p:txBody>
          <a:bodyPr wrap="none" rtlCol="0">
            <a:spAutoFit/>
          </a:bodyPr>
          <a:lstStyle/>
          <a:p>
            <a:r>
              <a:rPr lang="en-US" altLang="ko-KR" sz="1600" dirty="0" smtClean="0"/>
              <a:t>partition</a:t>
            </a:r>
            <a:endParaRPr lang="ko-KR" altLang="en-US" sz="1600" dirty="0"/>
          </a:p>
        </p:txBody>
      </p:sp>
      <p:graphicFrame>
        <p:nvGraphicFramePr>
          <p:cNvPr id="41" name="표 40"/>
          <p:cNvGraphicFramePr>
            <a:graphicFrameLocks noGrp="1"/>
          </p:cNvGraphicFramePr>
          <p:nvPr>
            <p:extLst>
              <p:ext uri="{D42A27DB-BD31-4B8C-83A1-F6EECF244321}">
                <p14:modId xmlns:p14="http://schemas.microsoft.com/office/powerpoint/2010/main" val="1576308761"/>
              </p:ext>
            </p:extLst>
          </p:nvPr>
        </p:nvGraphicFramePr>
        <p:xfrm>
          <a:off x="2234375" y="2223302"/>
          <a:ext cx="1491834" cy="641604"/>
        </p:xfrm>
        <a:graphic>
          <a:graphicData uri="http://schemas.openxmlformats.org/drawingml/2006/table">
            <a:tbl>
              <a:tblPr firstRow="1" bandRow="1">
                <a:tableStyleId>{69CF1AB2-1976-4502-BF36-3FF5EA218861}</a:tableStyleId>
              </a:tblPr>
              <a:tblGrid>
                <a:gridCol w="572277">
                  <a:extLst>
                    <a:ext uri="{9D8B030D-6E8A-4147-A177-3AD203B41FA5}">
                      <a16:colId xmlns:a16="http://schemas.microsoft.com/office/drawing/2014/main" xmlns="" val="20000"/>
                    </a:ext>
                  </a:extLst>
                </a:gridCol>
                <a:gridCol w="919557">
                  <a:extLst>
                    <a:ext uri="{9D8B030D-6E8A-4147-A177-3AD203B41FA5}">
                      <a16:colId xmlns:a16="http://schemas.microsoft.com/office/drawing/2014/main" xmlns="" val="20001"/>
                    </a:ext>
                  </a:extLst>
                </a:gridCol>
              </a:tblGrid>
              <a:tr h="0">
                <a:tc>
                  <a:txBody>
                    <a:bodyPr/>
                    <a:lstStyle/>
                    <a:p>
                      <a:pPr latinLnBrk="1">
                        <a:lnSpc>
                          <a:spcPct val="80000"/>
                        </a:lnSpc>
                      </a:pPr>
                      <a:r>
                        <a:rPr lang="en-US" altLang="ko-KR" sz="1000" b="0" dirty="0" smtClean="0"/>
                        <a:t>(1, 1)</a:t>
                      </a:r>
                      <a:endParaRPr lang="ko-KR" altLang="en-US" sz="1000" b="0" dirty="0"/>
                    </a:p>
                  </a:txBody>
                  <a:tcPr/>
                </a:tc>
                <a:tc>
                  <a:txBody>
                    <a:bodyPr/>
                    <a:lstStyle/>
                    <a:p>
                      <a:pPr latinLnBrk="1">
                        <a:lnSpc>
                          <a:spcPct val="8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214884">
                <a:tc>
                  <a:txBody>
                    <a:bodyPr/>
                    <a:lstStyle/>
                    <a:p>
                      <a:pPr latinLnBrk="1">
                        <a:lnSpc>
                          <a:spcPct val="80000"/>
                        </a:lnSpc>
                      </a:pPr>
                      <a:r>
                        <a:rPr lang="en-US" altLang="ko-KR" sz="1000" b="0" dirty="0" smtClean="0"/>
                        <a:t>(1, 2)</a:t>
                      </a:r>
                      <a:endParaRPr lang="ko-KR" altLang="en-US" sz="1000" b="0" dirty="0"/>
                    </a:p>
                  </a:txBody>
                  <a:tcPr/>
                </a:tc>
                <a:tc>
                  <a:txBody>
                    <a:bodyPr/>
                    <a:lstStyle/>
                    <a:p>
                      <a:pPr latinLnBrk="1">
                        <a:lnSpc>
                          <a:spcPct val="8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r h="143256">
                <a:tc>
                  <a:txBody>
                    <a:bodyPr/>
                    <a:lstStyle/>
                    <a:p>
                      <a:pPr latinLnBrk="1">
                        <a:lnSpc>
                          <a:spcPct val="80000"/>
                        </a:lnSpc>
                      </a:pPr>
                      <a:r>
                        <a:rPr lang="en-US" altLang="ko-KR" sz="1000" b="0" dirty="0" smtClean="0"/>
                        <a:t>(1, 3)</a:t>
                      </a:r>
                      <a:endParaRPr lang="ko-KR" altLang="en-US" sz="1000" b="0" dirty="0"/>
                    </a:p>
                  </a:txBody>
                  <a:tcPr/>
                </a:tc>
                <a:tc>
                  <a:txBody>
                    <a:bodyPr/>
                    <a:lstStyle/>
                    <a:p>
                      <a:pPr latinLnBrk="1">
                        <a:lnSpc>
                          <a:spcPct val="8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2"/>
                  </a:ext>
                </a:extLst>
              </a:tr>
            </a:tbl>
          </a:graphicData>
        </a:graphic>
      </p:graphicFrame>
      <p:graphicFrame>
        <p:nvGraphicFramePr>
          <p:cNvPr id="42" name="표 41"/>
          <p:cNvGraphicFramePr>
            <a:graphicFrameLocks noGrp="1"/>
          </p:cNvGraphicFramePr>
          <p:nvPr>
            <p:extLst>
              <p:ext uri="{D42A27DB-BD31-4B8C-83A1-F6EECF244321}">
                <p14:modId xmlns:p14="http://schemas.microsoft.com/office/powerpoint/2010/main" val="107304846"/>
              </p:ext>
            </p:extLst>
          </p:nvPr>
        </p:nvGraphicFramePr>
        <p:xfrm>
          <a:off x="2350215" y="2876707"/>
          <a:ext cx="1491834" cy="641604"/>
        </p:xfrm>
        <a:graphic>
          <a:graphicData uri="http://schemas.openxmlformats.org/drawingml/2006/table">
            <a:tbl>
              <a:tblPr firstRow="1" bandRow="1">
                <a:tableStyleId>{69CF1AB2-1976-4502-BF36-3FF5EA218861}</a:tableStyleId>
              </a:tblPr>
              <a:tblGrid>
                <a:gridCol w="602280">
                  <a:extLst>
                    <a:ext uri="{9D8B030D-6E8A-4147-A177-3AD203B41FA5}">
                      <a16:colId xmlns:a16="http://schemas.microsoft.com/office/drawing/2014/main" xmlns="" val="20000"/>
                    </a:ext>
                  </a:extLst>
                </a:gridCol>
                <a:gridCol w="889554">
                  <a:extLst>
                    <a:ext uri="{9D8B030D-6E8A-4147-A177-3AD203B41FA5}">
                      <a16:colId xmlns:a16="http://schemas.microsoft.com/office/drawing/2014/main" xmlns="" val="20001"/>
                    </a:ext>
                  </a:extLst>
                </a:gridCol>
              </a:tblGrid>
              <a:tr h="0">
                <a:tc>
                  <a:txBody>
                    <a:bodyPr/>
                    <a:lstStyle/>
                    <a:p>
                      <a:pPr latinLnBrk="1">
                        <a:lnSpc>
                          <a:spcPct val="80000"/>
                        </a:lnSpc>
                      </a:pPr>
                      <a:r>
                        <a:rPr lang="en-US" altLang="ko-KR" sz="1000" b="0" dirty="0" smtClean="0"/>
                        <a:t>(1, 1)</a:t>
                      </a:r>
                      <a:endParaRPr lang="ko-KR" altLang="en-US" sz="1000" b="0" dirty="0"/>
                    </a:p>
                  </a:txBody>
                  <a:tcPr/>
                </a:tc>
                <a:tc>
                  <a:txBody>
                    <a:bodyPr/>
                    <a:lstStyle/>
                    <a:p>
                      <a:pPr latinLnBrk="1">
                        <a:lnSpc>
                          <a:spcPct val="8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214884">
                <a:tc>
                  <a:txBody>
                    <a:bodyPr/>
                    <a:lstStyle/>
                    <a:p>
                      <a:pPr latinLnBrk="1">
                        <a:lnSpc>
                          <a:spcPct val="80000"/>
                        </a:lnSpc>
                      </a:pPr>
                      <a:r>
                        <a:rPr lang="en-US" altLang="ko-KR" sz="1000" b="0" dirty="0" smtClean="0"/>
                        <a:t>(1, 2)</a:t>
                      </a:r>
                      <a:endParaRPr lang="ko-KR" altLang="en-US" sz="1000" b="0" dirty="0"/>
                    </a:p>
                  </a:txBody>
                  <a:tcPr/>
                </a:tc>
                <a:tc>
                  <a:txBody>
                    <a:bodyPr/>
                    <a:lstStyle/>
                    <a:p>
                      <a:pPr latinLnBrk="1">
                        <a:lnSpc>
                          <a:spcPct val="8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r h="143256">
                <a:tc>
                  <a:txBody>
                    <a:bodyPr/>
                    <a:lstStyle/>
                    <a:p>
                      <a:pPr latinLnBrk="1">
                        <a:lnSpc>
                          <a:spcPct val="80000"/>
                        </a:lnSpc>
                      </a:pPr>
                      <a:r>
                        <a:rPr lang="en-US" altLang="ko-KR" sz="1000" b="0" dirty="0" smtClean="0"/>
                        <a:t>(1, 3)</a:t>
                      </a:r>
                      <a:endParaRPr lang="ko-KR" altLang="en-US" sz="1000" b="0" dirty="0"/>
                    </a:p>
                  </a:txBody>
                  <a:tcPr/>
                </a:tc>
                <a:tc>
                  <a:txBody>
                    <a:bodyPr/>
                    <a:lstStyle/>
                    <a:p>
                      <a:pPr latinLnBrk="1">
                        <a:lnSpc>
                          <a:spcPct val="8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2"/>
                  </a:ext>
                </a:extLst>
              </a:tr>
            </a:tbl>
          </a:graphicData>
        </a:graphic>
      </p:graphicFrame>
      <p:graphicFrame>
        <p:nvGraphicFramePr>
          <p:cNvPr id="43" name="표 42"/>
          <p:cNvGraphicFramePr>
            <a:graphicFrameLocks noGrp="1"/>
          </p:cNvGraphicFramePr>
          <p:nvPr>
            <p:extLst>
              <p:ext uri="{D42A27DB-BD31-4B8C-83A1-F6EECF244321}">
                <p14:modId xmlns:p14="http://schemas.microsoft.com/office/powerpoint/2010/main" val="3419090820"/>
              </p:ext>
            </p:extLst>
          </p:nvPr>
        </p:nvGraphicFramePr>
        <p:xfrm>
          <a:off x="2234375" y="3520587"/>
          <a:ext cx="1491834" cy="641604"/>
        </p:xfrm>
        <a:graphic>
          <a:graphicData uri="http://schemas.openxmlformats.org/drawingml/2006/table">
            <a:tbl>
              <a:tblPr firstRow="1" bandRow="1">
                <a:tableStyleId>{69CF1AB2-1976-4502-BF36-3FF5EA218861}</a:tableStyleId>
              </a:tblPr>
              <a:tblGrid>
                <a:gridCol w="572277">
                  <a:extLst>
                    <a:ext uri="{9D8B030D-6E8A-4147-A177-3AD203B41FA5}">
                      <a16:colId xmlns:a16="http://schemas.microsoft.com/office/drawing/2014/main" xmlns="" val="20000"/>
                    </a:ext>
                  </a:extLst>
                </a:gridCol>
                <a:gridCol w="919557">
                  <a:extLst>
                    <a:ext uri="{9D8B030D-6E8A-4147-A177-3AD203B41FA5}">
                      <a16:colId xmlns:a16="http://schemas.microsoft.com/office/drawing/2014/main" xmlns="" val="20001"/>
                    </a:ext>
                  </a:extLst>
                </a:gridCol>
              </a:tblGrid>
              <a:tr h="0">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8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214884">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8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r h="143256">
                <a:tc>
                  <a:txBody>
                    <a:bodyPr/>
                    <a:lstStyle/>
                    <a:p>
                      <a:pPr latinLnBrk="1">
                        <a:lnSpc>
                          <a:spcPct val="80000"/>
                        </a:lnSpc>
                      </a:pPr>
                      <a:r>
                        <a:rPr lang="en-US" altLang="ko-KR" sz="1000" b="0" dirty="0" smtClean="0"/>
                        <a:t>(2, 3)</a:t>
                      </a:r>
                      <a:endParaRPr lang="ko-KR" altLang="en-US" sz="1000" b="0" dirty="0"/>
                    </a:p>
                  </a:txBody>
                  <a:tcPr/>
                </a:tc>
                <a:tc>
                  <a:txBody>
                    <a:bodyPr/>
                    <a:lstStyle/>
                    <a:p>
                      <a:pPr latinLnBrk="1">
                        <a:lnSpc>
                          <a:spcPct val="8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2"/>
                  </a:ext>
                </a:extLst>
              </a:tr>
            </a:tbl>
          </a:graphicData>
        </a:graphic>
      </p:graphicFrame>
      <p:graphicFrame>
        <p:nvGraphicFramePr>
          <p:cNvPr id="44" name="표 43"/>
          <p:cNvGraphicFramePr>
            <a:graphicFrameLocks noGrp="1"/>
          </p:cNvGraphicFramePr>
          <p:nvPr>
            <p:extLst>
              <p:ext uri="{D42A27DB-BD31-4B8C-83A1-F6EECF244321}">
                <p14:modId xmlns:p14="http://schemas.microsoft.com/office/powerpoint/2010/main" val="688322223"/>
              </p:ext>
            </p:extLst>
          </p:nvPr>
        </p:nvGraphicFramePr>
        <p:xfrm>
          <a:off x="2350215" y="4167518"/>
          <a:ext cx="1491834" cy="641604"/>
        </p:xfrm>
        <a:graphic>
          <a:graphicData uri="http://schemas.openxmlformats.org/drawingml/2006/table">
            <a:tbl>
              <a:tblPr firstRow="1" bandRow="1">
                <a:tableStyleId>{69CF1AB2-1976-4502-BF36-3FF5EA218861}</a:tableStyleId>
              </a:tblPr>
              <a:tblGrid>
                <a:gridCol w="602280">
                  <a:extLst>
                    <a:ext uri="{9D8B030D-6E8A-4147-A177-3AD203B41FA5}">
                      <a16:colId xmlns:a16="http://schemas.microsoft.com/office/drawing/2014/main" xmlns="" val="20000"/>
                    </a:ext>
                  </a:extLst>
                </a:gridCol>
                <a:gridCol w="889554">
                  <a:extLst>
                    <a:ext uri="{9D8B030D-6E8A-4147-A177-3AD203B41FA5}">
                      <a16:colId xmlns:a16="http://schemas.microsoft.com/office/drawing/2014/main" xmlns="" val="20001"/>
                    </a:ext>
                  </a:extLst>
                </a:gridCol>
              </a:tblGrid>
              <a:tr h="0">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8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214884">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8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r h="143256">
                <a:tc>
                  <a:txBody>
                    <a:bodyPr/>
                    <a:lstStyle/>
                    <a:p>
                      <a:pPr latinLnBrk="1">
                        <a:lnSpc>
                          <a:spcPct val="80000"/>
                        </a:lnSpc>
                      </a:pPr>
                      <a:r>
                        <a:rPr lang="en-US" altLang="ko-KR" sz="1000" b="0" dirty="0" smtClean="0"/>
                        <a:t>(2, 3)</a:t>
                      </a:r>
                      <a:endParaRPr lang="ko-KR" altLang="en-US" sz="1000" b="0" dirty="0"/>
                    </a:p>
                  </a:txBody>
                  <a:tcPr/>
                </a:tc>
                <a:tc>
                  <a:txBody>
                    <a:bodyPr/>
                    <a:lstStyle/>
                    <a:p>
                      <a:pPr latinLnBrk="1">
                        <a:lnSpc>
                          <a:spcPct val="8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a:p>
                  </a:txBody>
                  <a:tcPr/>
                </a:tc>
                <a:extLst>
                  <a:ext uri="{0D108BD9-81ED-4DB2-BD59-A6C34878D82A}">
                    <a16:rowId xmlns:a16="http://schemas.microsoft.com/office/drawing/2014/main" xmlns="" val="10002"/>
                  </a:ext>
                </a:extLst>
              </a:tr>
            </a:tbl>
          </a:graphicData>
        </a:graphic>
      </p:graphicFrame>
      <p:cxnSp>
        <p:nvCxnSpPr>
          <p:cNvPr id="46" name="직선 화살표 연결선 45"/>
          <p:cNvCxnSpPr/>
          <p:nvPr/>
        </p:nvCxnSpPr>
        <p:spPr>
          <a:xfrm>
            <a:off x="5940152" y="2427346"/>
            <a:ext cx="1008112" cy="13755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49" name="표 48"/>
          <p:cNvGraphicFramePr>
            <a:graphicFrameLocks noGrp="1"/>
          </p:cNvGraphicFramePr>
          <p:nvPr>
            <p:extLst>
              <p:ext uri="{D42A27DB-BD31-4B8C-83A1-F6EECF244321}">
                <p14:modId xmlns:p14="http://schemas.microsoft.com/office/powerpoint/2010/main" val="3099013340"/>
              </p:ext>
            </p:extLst>
          </p:nvPr>
        </p:nvGraphicFramePr>
        <p:xfrm>
          <a:off x="2234375" y="4881130"/>
          <a:ext cx="1491834" cy="428244"/>
        </p:xfrm>
        <a:graphic>
          <a:graphicData uri="http://schemas.openxmlformats.org/drawingml/2006/table">
            <a:tbl>
              <a:tblPr firstRow="1" bandRow="1">
                <a:tableStyleId>{69CF1AB2-1976-4502-BF36-3FF5EA218861}</a:tableStyleId>
              </a:tblPr>
              <a:tblGrid>
                <a:gridCol w="572277">
                  <a:extLst>
                    <a:ext uri="{9D8B030D-6E8A-4147-A177-3AD203B41FA5}">
                      <a16:colId xmlns:a16="http://schemas.microsoft.com/office/drawing/2014/main" xmlns="" val="20000"/>
                    </a:ext>
                  </a:extLst>
                </a:gridCol>
                <a:gridCol w="919557">
                  <a:extLst>
                    <a:ext uri="{9D8B030D-6E8A-4147-A177-3AD203B41FA5}">
                      <a16:colId xmlns:a16="http://schemas.microsoft.com/office/drawing/2014/main" xmlns="" val="20001"/>
                    </a:ext>
                  </a:extLst>
                </a:gridCol>
              </a:tblGrid>
              <a:tr h="214884">
                <a:tc>
                  <a:txBody>
                    <a:bodyPr/>
                    <a:lstStyle/>
                    <a:p>
                      <a:pPr latinLnBrk="1">
                        <a:lnSpc>
                          <a:spcPct val="80000"/>
                        </a:lnSpc>
                      </a:pPr>
                      <a:r>
                        <a:rPr lang="en-US" altLang="ko-KR" sz="1000" b="0" dirty="0" smtClean="0"/>
                        <a:t>(1, 1)</a:t>
                      </a:r>
                      <a:endParaRPr lang="ko-KR" altLang="en-US" sz="1000" b="0" dirty="0"/>
                    </a:p>
                  </a:txBody>
                  <a:tcPr/>
                </a:tc>
                <a:tc>
                  <a:txBody>
                    <a:bodyPr/>
                    <a:lstStyle/>
                    <a:p>
                      <a:pPr latinLnBrk="1">
                        <a:lnSpc>
                          <a:spcPct val="80000"/>
                        </a:lnSpc>
                      </a:pPr>
                      <a:r>
                        <a:rPr lang="en-US" altLang="ko-KR" sz="1000" b="0" dirty="0" smtClean="0"/>
                        <a:t>(“S”,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143256">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80000"/>
                        </a:lnSpc>
                      </a:pPr>
                      <a:r>
                        <a:rPr lang="en-US" altLang="ko-KR" sz="1000" b="0" dirty="0" smtClean="0"/>
                        <a:t>(“S”,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bl>
          </a:graphicData>
        </a:graphic>
      </p:graphicFrame>
      <p:graphicFrame>
        <p:nvGraphicFramePr>
          <p:cNvPr id="50" name="표 49"/>
          <p:cNvGraphicFramePr>
            <a:graphicFrameLocks noGrp="1"/>
          </p:cNvGraphicFramePr>
          <p:nvPr>
            <p:extLst>
              <p:ext uri="{D42A27DB-BD31-4B8C-83A1-F6EECF244321}">
                <p14:modId xmlns:p14="http://schemas.microsoft.com/office/powerpoint/2010/main" val="904337957"/>
              </p:ext>
            </p:extLst>
          </p:nvPr>
        </p:nvGraphicFramePr>
        <p:xfrm>
          <a:off x="2350215" y="5316982"/>
          <a:ext cx="1491834" cy="428244"/>
        </p:xfrm>
        <a:graphic>
          <a:graphicData uri="http://schemas.openxmlformats.org/drawingml/2006/table">
            <a:tbl>
              <a:tblPr firstRow="1" bandRow="1">
                <a:tableStyleId>{69CF1AB2-1976-4502-BF36-3FF5EA218861}</a:tableStyleId>
              </a:tblPr>
              <a:tblGrid>
                <a:gridCol w="602280">
                  <a:extLst>
                    <a:ext uri="{9D8B030D-6E8A-4147-A177-3AD203B41FA5}">
                      <a16:colId xmlns:a16="http://schemas.microsoft.com/office/drawing/2014/main" xmlns="" val="20000"/>
                    </a:ext>
                  </a:extLst>
                </a:gridCol>
                <a:gridCol w="889554">
                  <a:extLst>
                    <a:ext uri="{9D8B030D-6E8A-4147-A177-3AD203B41FA5}">
                      <a16:colId xmlns:a16="http://schemas.microsoft.com/office/drawing/2014/main" xmlns="" val="20001"/>
                    </a:ext>
                  </a:extLst>
                </a:gridCol>
              </a:tblGrid>
              <a:tr h="214884">
                <a:tc>
                  <a:txBody>
                    <a:bodyPr/>
                    <a:lstStyle/>
                    <a:p>
                      <a:pPr latinLnBrk="1">
                        <a:lnSpc>
                          <a:spcPct val="80000"/>
                        </a:lnSpc>
                      </a:pPr>
                      <a:r>
                        <a:rPr lang="en-US" altLang="ko-KR" sz="1000" b="0" dirty="0" smtClean="0"/>
                        <a:t>(1, 1)</a:t>
                      </a:r>
                      <a:endParaRPr lang="ko-KR" altLang="en-US" sz="1000" b="0" dirty="0"/>
                    </a:p>
                  </a:txBody>
                  <a:tcPr/>
                </a:tc>
                <a:tc>
                  <a:txBody>
                    <a:bodyPr/>
                    <a:lstStyle/>
                    <a:p>
                      <a:pPr latinLnBrk="1">
                        <a:lnSpc>
                          <a:spcPct val="80000"/>
                        </a:lnSpc>
                      </a:pPr>
                      <a:r>
                        <a:rPr lang="en-US" altLang="ko-KR" sz="1000" b="0" dirty="0" smtClean="0"/>
                        <a:t>(“S”,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143256">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80000"/>
                        </a:lnSpc>
                      </a:pPr>
                      <a:r>
                        <a:rPr lang="en-US" altLang="ko-KR" sz="1000" b="0" dirty="0" smtClean="0"/>
                        <a:t>(“S”,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bl>
          </a:graphicData>
        </a:graphic>
      </p:graphicFrame>
      <p:graphicFrame>
        <p:nvGraphicFramePr>
          <p:cNvPr id="51" name="표 50"/>
          <p:cNvGraphicFramePr>
            <a:graphicFrameLocks noGrp="1"/>
          </p:cNvGraphicFramePr>
          <p:nvPr>
            <p:extLst>
              <p:ext uri="{D42A27DB-BD31-4B8C-83A1-F6EECF244321}">
                <p14:modId xmlns:p14="http://schemas.microsoft.com/office/powerpoint/2010/main" val="1349042669"/>
              </p:ext>
            </p:extLst>
          </p:nvPr>
        </p:nvGraphicFramePr>
        <p:xfrm>
          <a:off x="2234375" y="5745226"/>
          <a:ext cx="1491834" cy="428244"/>
        </p:xfrm>
        <a:graphic>
          <a:graphicData uri="http://schemas.openxmlformats.org/drawingml/2006/table">
            <a:tbl>
              <a:tblPr firstRow="1" bandRow="1">
                <a:tableStyleId>{69CF1AB2-1976-4502-BF36-3FF5EA218861}</a:tableStyleId>
              </a:tblPr>
              <a:tblGrid>
                <a:gridCol w="572277">
                  <a:extLst>
                    <a:ext uri="{9D8B030D-6E8A-4147-A177-3AD203B41FA5}">
                      <a16:colId xmlns:a16="http://schemas.microsoft.com/office/drawing/2014/main" xmlns="" val="20000"/>
                    </a:ext>
                  </a:extLst>
                </a:gridCol>
                <a:gridCol w="919557">
                  <a:extLst>
                    <a:ext uri="{9D8B030D-6E8A-4147-A177-3AD203B41FA5}">
                      <a16:colId xmlns:a16="http://schemas.microsoft.com/office/drawing/2014/main" xmlns="" val="20001"/>
                    </a:ext>
                  </a:extLst>
                </a:gridCol>
              </a:tblGrid>
              <a:tr h="214884">
                <a:tc>
                  <a:txBody>
                    <a:bodyPr/>
                    <a:lstStyle/>
                    <a:p>
                      <a:pPr latinLnBrk="1">
                        <a:lnSpc>
                          <a:spcPct val="80000"/>
                        </a:lnSpc>
                      </a:pPr>
                      <a:r>
                        <a:rPr lang="en-US" altLang="ko-KR" sz="1000" b="0" dirty="0" smtClean="0"/>
                        <a:t>(1, 2)</a:t>
                      </a:r>
                      <a:endParaRPr lang="ko-KR" altLang="en-US" sz="1000" b="0" dirty="0"/>
                    </a:p>
                  </a:txBody>
                  <a:tcPr/>
                </a:tc>
                <a:tc>
                  <a:txBody>
                    <a:bodyPr/>
                    <a:lstStyle/>
                    <a:p>
                      <a:pPr latinLnBrk="1">
                        <a:lnSpc>
                          <a:spcPct val="80000"/>
                        </a:lnSpc>
                      </a:pPr>
                      <a:r>
                        <a:rPr lang="en-US" altLang="ko-KR" sz="1000" b="0" dirty="0" smtClean="0"/>
                        <a:t>(“S”,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143256">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80000"/>
                        </a:lnSpc>
                      </a:pPr>
                      <a:r>
                        <a:rPr lang="en-US" altLang="ko-KR" sz="1000" b="0" dirty="0" smtClean="0"/>
                        <a:t>(“S”,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bl>
          </a:graphicData>
        </a:graphic>
      </p:graphicFrame>
      <p:graphicFrame>
        <p:nvGraphicFramePr>
          <p:cNvPr id="52" name="표 51"/>
          <p:cNvGraphicFramePr>
            <a:graphicFrameLocks noGrp="1"/>
          </p:cNvGraphicFramePr>
          <p:nvPr>
            <p:extLst>
              <p:ext uri="{D42A27DB-BD31-4B8C-83A1-F6EECF244321}">
                <p14:modId xmlns:p14="http://schemas.microsoft.com/office/powerpoint/2010/main" val="1250867081"/>
              </p:ext>
            </p:extLst>
          </p:nvPr>
        </p:nvGraphicFramePr>
        <p:xfrm>
          <a:off x="2350215" y="6181078"/>
          <a:ext cx="1491834" cy="428244"/>
        </p:xfrm>
        <a:graphic>
          <a:graphicData uri="http://schemas.openxmlformats.org/drawingml/2006/table">
            <a:tbl>
              <a:tblPr firstRow="1" bandRow="1">
                <a:tableStyleId>{69CF1AB2-1976-4502-BF36-3FF5EA218861}</a:tableStyleId>
              </a:tblPr>
              <a:tblGrid>
                <a:gridCol w="602280">
                  <a:extLst>
                    <a:ext uri="{9D8B030D-6E8A-4147-A177-3AD203B41FA5}">
                      <a16:colId xmlns:a16="http://schemas.microsoft.com/office/drawing/2014/main" xmlns="" val="20000"/>
                    </a:ext>
                  </a:extLst>
                </a:gridCol>
                <a:gridCol w="889554">
                  <a:extLst>
                    <a:ext uri="{9D8B030D-6E8A-4147-A177-3AD203B41FA5}">
                      <a16:colId xmlns:a16="http://schemas.microsoft.com/office/drawing/2014/main" xmlns="" val="20001"/>
                    </a:ext>
                  </a:extLst>
                </a:gridCol>
              </a:tblGrid>
              <a:tr h="214884">
                <a:tc>
                  <a:txBody>
                    <a:bodyPr/>
                    <a:lstStyle/>
                    <a:p>
                      <a:pPr latinLnBrk="1">
                        <a:lnSpc>
                          <a:spcPct val="80000"/>
                        </a:lnSpc>
                      </a:pPr>
                      <a:r>
                        <a:rPr lang="en-US" altLang="ko-KR" sz="1000" b="0" dirty="0" smtClean="0"/>
                        <a:t>(1, 2)</a:t>
                      </a:r>
                      <a:endParaRPr lang="ko-KR" altLang="en-US" sz="1000" b="0" dirty="0"/>
                    </a:p>
                  </a:txBody>
                  <a:tcPr/>
                </a:tc>
                <a:tc>
                  <a:txBody>
                    <a:bodyPr/>
                    <a:lstStyle/>
                    <a:p>
                      <a:pPr latinLnBrk="1">
                        <a:lnSpc>
                          <a:spcPct val="80000"/>
                        </a:lnSpc>
                      </a:pPr>
                      <a:r>
                        <a:rPr lang="en-US" altLang="ko-KR" sz="1000" b="0" dirty="0" smtClean="0"/>
                        <a:t>(“S”, 4,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143256">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80000"/>
                        </a:lnSpc>
                      </a:pPr>
                      <a:r>
                        <a:rPr lang="en-US" altLang="ko-KR" sz="1000" b="0" dirty="0" smtClean="0"/>
                        <a:t>(“S”, 4,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bl>
          </a:graphicData>
        </a:graphic>
      </p:graphicFrame>
      <p:cxnSp>
        <p:nvCxnSpPr>
          <p:cNvPr id="55" name="직선 화살표 연결선 54"/>
          <p:cNvCxnSpPr/>
          <p:nvPr/>
        </p:nvCxnSpPr>
        <p:spPr>
          <a:xfrm>
            <a:off x="1403648" y="3140968"/>
            <a:ext cx="864096" cy="7200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p:nvPr/>
        </p:nvCxnSpPr>
        <p:spPr>
          <a:xfrm>
            <a:off x="1331640" y="3271580"/>
            <a:ext cx="864096" cy="51746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331640" y="3573016"/>
            <a:ext cx="1044412" cy="94807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a:off x="1403648" y="5517232"/>
            <a:ext cx="936104" cy="7200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1403648" y="5733256"/>
            <a:ext cx="856564" cy="22419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403648" y="6151432"/>
            <a:ext cx="936104" cy="22989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그룹 138"/>
          <p:cNvGrpSpPr/>
          <p:nvPr/>
        </p:nvGrpSpPr>
        <p:grpSpPr>
          <a:xfrm>
            <a:off x="3751197" y="3284984"/>
            <a:ext cx="676787" cy="1762636"/>
            <a:chOff x="1979712" y="2492895"/>
            <a:chExt cx="804614" cy="1152128"/>
          </a:xfrm>
        </p:grpSpPr>
        <p:sp>
          <p:nvSpPr>
            <p:cNvPr id="140" name="타원 139"/>
            <p:cNvSpPr/>
            <p:nvPr/>
          </p:nvSpPr>
          <p:spPr>
            <a:xfrm rot="5400000">
              <a:off x="1801267" y="2924943"/>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Shuffle</a:t>
              </a:r>
              <a:endParaRPr lang="ko-KR" altLang="en-US" sz="1600" dirty="0"/>
            </a:p>
          </p:txBody>
        </p:sp>
        <p:sp>
          <p:nvSpPr>
            <p:cNvPr id="141" name="오른쪽 화살표 140"/>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오른쪽 화살표 141"/>
            <p:cNvSpPr/>
            <p:nvPr/>
          </p:nvSpPr>
          <p:spPr>
            <a:xfrm>
              <a:off x="256830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14"/>
          <p:cNvGrpSpPr/>
          <p:nvPr/>
        </p:nvGrpSpPr>
        <p:grpSpPr>
          <a:xfrm>
            <a:off x="6163528" y="3284984"/>
            <a:ext cx="784736" cy="1762636"/>
            <a:chOff x="7675696" y="4941168"/>
            <a:chExt cx="784736" cy="1440160"/>
          </a:xfrm>
        </p:grpSpPr>
        <p:sp>
          <p:nvSpPr>
            <p:cNvPr id="144" name="타원 143"/>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Reduce</a:t>
              </a:r>
              <a:endParaRPr lang="ko-KR" altLang="en-US" sz="1400" dirty="0"/>
            </a:p>
          </p:txBody>
        </p:sp>
        <p:sp>
          <p:nvSpPr>
            <p:cNvPr id="145" name="오른쪽 화살표 144"/>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오른쪽 화살표 145"/>
            <p:cNvSpPr/>
            <p:nvPr/>
          </p:nvSpPr>
          <p:spPr>
            <a:xfrm>
              <a:off x="8244408"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28" name="내용 개체 틀 5"/>
          <p:cNvGraphicFramePr>
            <a:graphicFrameLocks/>
          </p:cNvGraphicFramePr>
          <p:nvPr>
            <p:extLst>
              <p:ext uri="{D42A27DB-BD31-4B8C-83A1-F6EECF244321}">
                <p14:modId xmlns:p14="http://schemas.microsoft.com/office/powerpoint/2010/main" val="547041857"/>
              </p:ext>
            </p:extLst>
          </p:nvPr>
        </p:nvGraphicFramePr>
        <p:xfrm>
          <a:off x="6502125" y="2241857"/>
          <a:ext cx="2469580" cy="237744"/>
        </p:xfrm>
        <a:graphic>
          <a:graphicData uri="http://schemas.openxmlformats.org/drawingml/2006/table">
            <a:tbl>
              <a:tblPr firstRow="1" bandRow="1">
                <a:tableStyleId>{5C22544A-7EE6-4342-B048-85BDC9FD1C3A}</a:tableStyleId>
              </a:tblPr>
              <a:tblGrid>
                <a:gridCol w="493916">
                  <a:extLst>
                    <a:ext uri="{9D8B030D-6E8A-4147-A177-3AD203B41FA5}">
                      <a16:colId xmlns:a16="http://schemas.microsoft.com/office/drawing/2014/main" xmlns="" val="20000"/>
                    </a:ext>
                  </a:extLst>
                </a:gridCol>
                <a:gridCol w="493916">
                  <a:extLst>
                    <a:ext uri="{9D8B030D-6E8A-4147-A177-3AD203B41FA5}">
                      <a16:colId xmlns:a16="http://schemas.microsoft.com/office/drawing/2014/main" xmlns="" val="20001"/>
                    </a:ext>
                  </a:extLst>
                </a:gridCol>
                <a:gridCol w="493916">
                  <a:extLst>
                    <a:ext uri="{9D8B030D-6E8A-4147-A177-3AD203B41FA5}">
                      <a16:colId xmlns:a16="http://schemas.microsoft.com/office/drawing/2014/main" xmlns="" val="20002"/>
                    </a:ext>
                  </a:extLst>
                </a:gridCol>
                <a:gridCol w="493916">
                  <a:extLst>
                    <a:ext uri="{9D8B030D-6E8A-4147-A177-3AD203B41FA5}">
                      <a16:colId xmlns:a16="http://schemas.microsoft.com/office/drawing/2014/main" xmlns="" val="20003"/>
                    </a:ext>
                  </a:extLst>
                </a:gridCol>
                <a:gridCol w="493916">
                  <a:extLst>
                    <a:ext uri="{9D8B030D-6E8A-4147-A177-3AD203B41FA5}">
                      <a16:colId xmlns:a16="http://schemas.microsoft.com/office/drawing/2014/main" xmlns="" val="20004"/>
                    </a:ext>
                  </a:extLst>
                </a:gridCol>
              </a:tblGrid>
              <a:tr h="153017">
                <a:tc>
                  <a:txBody>
                    <a:bodyPr/>
                    <a:lstStyle/>
                    <a:p>
                      <a:pPr algn="ctr" latinLnBrk="1">
                        <a:lnSpc>
                          <a:spcPct val="80000"/>
                        </a:lnSpc>
                      </a:pPr>
                      <a:r>
                        <a:rPr lang="en-US" altLang="ko-KR" sz="1200" baseline="-25000" dirty="0" smtClean="0">
                          <a:solidFill>
                            <a:schemeClr val="tx1"/>
                          </a:solidFill>
                        </a:rPr>
                        <a:t>Empty</a:t>
                      </a:r>
                      <a:endParaRPr lang="ko-KR" altLang="en-US" sz="1200" baseline="-25000" dirty="0">
                        <a:solidFill>
                          <a:schemeClr val="tx1"/>
                        </a:solidFill>
                      </a:endParaRPr>
                    </a:p>
                  </a:txBody>
                  <a:tcPr>
                    <a:noFill/>
                  </a:tcPr>
                </a:tc>
                <a:tc>
                  <a:txBody>
                    <a:bodyPr/>
                    <a:lstStyle/>
                    <a:p>
                      <a:pPr algn="ctr" latinLnBrk="1">
                        <a:lnSpc>
                          <a:spcPct val="80000"/>
                        </a:lnSpc>
                      </a:pPr>
                      <a:r>
                        <a:rPr lang="en-US" altLang="ko-KR" sz="1200" dirty="0" err="1" smtClean="0"/>
                        <a:t>R.r</a:t>
                      </a:r>
                      <a:r>
                        <a:rPr lang="en-US" altLang="ko-KR" sz="1200" baseline="-25000" dirty="0" err="1" smtClean="0"/>
                        <a:t>id</a:t>
                      </a:r>
                      <a:endParaRPr lang="ko-KR" altLang="en-US" sz="1200" baseline="-25000" dirty="0"/>
                    </a:p>
                  </a:txBody>
                  <a:tcPr/>
                </a:tc>
                <a:tc>
                  <a:txBody>
                    <a:bodyPr/>
                    <a:lstStyle/>
                    <a:p>
                      <a:pPr algn="ctr" latinLnBrk="1">
                        <a:lnSpc>
                          <a:spcPct val="80000"/>
                        </a:lnSpc>
                      </a:pPr>
                      <a:r>
                        <a:rPr lang="en-US" altLang="ko-KR" sz="1200" dirty="0" err="1" smtClean="0"/>
                        <a:t>R.a</a:t>
                      </a:r>
                      <a:endParaRPr lang="ko-KR" altLang="en-US" sz="1200" dirty="0"/>
                    </a:p>
                  </a:txBody>
                  <a:tcPr/>
                </a:tc>
                <a:tc>
                  <a:txBody>
                    <a:bodyPr/>
                    <a:lstStyle/>
                    <a:p>
                      <a:pPr algn="ctr" latinLnBrk="1">
                        <a:lnSpc>
                          <a:spcPct val="80000"/>
                        </a:lnSpc>
                      </a:pPr>
                      <a:r>
                        <a:rPr lang="en-US" altLang="ko-KR" sz="1200" dirty="0" err="1" smtClean="0"/>
                        <a:t>S.s</a:t>
                      </a:r>
                      <a:r>
                        <a:rPr lang="en-US" altLang="ko-KR" sz="1200" baseline="-25000" dirty="0" err="1" smtClean="0"/>
                        <a:t>id</a:t>
                      </a:r>
                      <a:endParaRPr lang="ko-KR" altLang="en-US" sz="1200" baseline="-25000" dirty="0"/>
                    </a:p>
                  </a:txBody>
                  <a:tcPr/>
                </a:tc>
                <a:tc>
                  <a:txBody>
                    <a:bodyPr/>
                    <a:lstStyle/>
                    <a:p>
                      <a:pPr algn="ctr" latinLnBrk="1">
                        <a:lnSpc>
                          <a:spcPct val="80000"/>
                        </a:lnSpc>
                      </a:pPr>
                      <a:r>
                        <a:rPr lang="en-US" altLang="ko-KR" sz="1200" dirty="0" err="1" smtClean="0"/>
                        <a:t>S.a</a:t>
                      </a:r>
                      <a:endParaRPr lang="ko-KR" altLang="en-US" sz="1200" dirty="0"/>
                    </a:p>
                  </a:txBody>
                  <a:tcPr/>
                </a:tc>
                <a:extLst>
                  <a:ext uri="{0D108BD9-81ED-4DB2-BD59-A6C34878D82A}">
                    <a16:rowId xmlns:a16="http://schemas.microsoft.com/office/drawing/2014/main" xmlns="" val="10000"/>
                  </a:ext>
                </a:extLst>
              </a:tr>
            </a:tbl>
          </a:graphicData>
        </a:graphic>
      </p:graphicFrame>
      <p:graphicFrame>
        <p:nvGraphicFramePr>
          <p:cNvPr id="229" name="표 228"/>
          <p:cNvGraphicFramePr>
            <a:graphicFrameLocks noGrp="1"/>
          </p:cNvGraphicFramePr>
          <p:nvPr>
            <p:extLst>
              <p:ext uri="{D42A27DB-BD31-4B8C-83A1-F6EECF244321}">
                <p14:modId xmlns:p14="http://schemas.microsoft.com/office/powerpoint/2010/main" val="434509324"/>
              </p:ext>
            </p:extLst>
          </p:nvPr>
        </p:nvGraphicFramePr>
        <p:xfrm>
          <a:off x="7018653" y="2492896"/>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sp>
        <p:nvSpPr>
          <p:cNvPr id="230" name="원호 229"/>
          <p:cNvSpPr/>
          <p:nvPr/>
        </p:nvSpPr>
        <p:spPr>
          <a:xfrm>
            <a:off x="5545442" y="2394019"/>
            <a:ext cx="618086" cy="622330"/>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1" name="원호 230"/>
          <p:cNvSpPr/>
          <p:nvPr/>
        </p:nvSpPr>
        <p:spPr>
          <a:xfrm>
            <a:off x="5621660" y="2606852"/>
            <a:ext cx="452772" cy="409498"/>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2" name="원호 231"/>
          <p:cNvSpPr/>
          <p:nvPr/>
        </p:nvSpPr>
        <p:spPr>
          <a:xfrm>
            <a:off x="5631396" y="2405686"/>
            <a:ext cx="452772" cy="409498"/>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3" name="원호 232"/>
          <p:cNvSpPr/>
          <p:nvPr/>
        </p:nvSpPr>
        <p:spPr>
          <a:xfrm>
            <a:off x="5781149" y="2612269"/>
            <a:ext cx="231011" cy="199332"/>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atin typeface="Tahoma" pitchFamily="34" charset="0"/>
              <a:cs typeface="Tahoma" pitchFamily="34" charset="0"/>
            </a:endParaRPr>
          </a:p>
        </p:txBody>
      </p:sp>
      <p:graphicFrame>
        <p:nvGraphicFramePr>
          <p:cNvPr id="256" name="표 255"/>
          <p:cNvGraphicFramePr>
            <a:graphicFrameLocks noGrp="1"/>
          </p:cNvGraphicFramePr>
          <p:nvPr>
            <p:extLst>
              <p:ext uri="{D42A27DB-BD31-4B8C-83A1-F6EECF244321}">
                <p14:modId xmlns:p14="http://schemas.microsoft.com/office/powerpoint/2010/main" val="1799899059"/>
              </p:ext>
            </p:extLst>
          </p:nvPr>
        </p:nvGraphicFramePr>
        <p:xfrm>
          <a:off x="6485856" y="1942736"/>
          <a:ext cx="2485850" cy="262128"/>
        </p:xfrm>
        <a:graphic>
          <a:graphicData uri="http://schemas.openxmlformats.org/drawingml/2006/table">
            <a:tbl>
              <a:tblPr firstRow="1" bandRow="1">
                <a:tableStyleId>{5C22544A-7EE6-4342-B048-85BDC9FD1C3A}</a:tableStyleId>
              </a:tblPr>
              <a:tblGrid>
                <a:gridCol w="541634">
                  <a:extLst>
                    <a:ext uri="{9D8B030D-6E8A-4147-A177-3AD203B41FA5}">
                      <a16:colId xmlns:a16="http://schemas.microsoft.com/office/drawing/2014/main" xmlns="" val="20000"/>
                    </a:ext>
                  </a:extLst>
                </a:gridCol>
                <a:gridCol w="1944216">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endParaRPr lang="ko-KR" altLang="en-US" sz="1400" dirty="0"/>
                    </a:p>
                  </a:txBody>
                  <a:tcPr/>
                </a:tc>
                <a:extLst>
                  <a:ext uri="{0D108BD9-81ED-4DB2-BD59-A6C34878D82A}">
                    <a16:rowId xmlns:a16="http://schemas.microsoft.com/office/drawing/2014/main" xmlns="" val="10000"/>
                  </a:ext>
                </a:extLst>
              </a:tr>
            </a:tbl>
          </a:graphicData>
        </a:graphic>
      </p:graphicFrame>
      <p:graphicFrame>
        <p:nvGraphicFramePr>
          <p:cNvPr id="257" name="표 256"/>
          <p:cNvGraphicFramePr>
            <a:graphicFrameLocks noGrp="1"/>
          </p:cNvGraphicFramePr>
          <p:nvPr>
            <p:extLst>
              <p:ext uri="{D42A27DB-BD31-4B8C-83A1-F6EECF244321}">
                <p14:modId xmlns:p14="http://schemas.microsoft.com/office/powerpoint/2010/main" val="1267132331"/>
              </p:ext>
            </p:extLst>
          </p:nvPr>
        </p:nvGraphicFramePr>
        <p:xfrm>
          <a:off x="7027490" y="2854456"/>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0" name="표 259"/>
          <p:cNvGraphicFramePr>
            <a:graphicFrameLocks noGrp="1"/>
          </p:cNvGraphicFramePr>
          <p:nvPr>
            <p:extLst>
              <p:ext uri="{D42A27DB-BD31-4B8C-83A1-F6EECF244321}">
                <p14:modId xmlns:p14="http://schemas.microsoft.com/office/powerpoint/2010/main" val="3993795980"/>
              </p:ext>
            </p:extLst>
          </p:nvPr>
        </p:nvGraphicFramePr>
        <p:xfrm>
          <a:off x="7164288" y="5013176"/>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baseline="0" dirty="0" smtClean="0"/>
                        <a:t>3</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1" name="표 260"/>
          <p:cNvGraphicFramePr>
            <a:graphicFrameLocks noGrp="1"/>
          </p:cNvGraphicFramePr>
          <p:nvPr>
            <p:extLst>
              <p:ext uri="{D42A27DB-BD31-4B8C-83A1-F6EECF244321}">
                <p14:modId xmlns:p14="http://schemas.microsoft.com/office/powerpoint/2010/main" val="422109824"/>
              </p:ext>
            </p:extLst>
          </p:nvPr>
        </p:nvGraphicFramePr>
        <p:xfrm>
          <a:off x="7164288" y="5339308"/>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baseline="0" dirty="0" smtClean="0"/>
                        <a:t>4</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2" name="표 261"/>
          <p:cNvGraphicFramePr>
            <a:graphicFrameLocks noGrp="1"/>
          </p:cNvGraphicFramePr>
          <p:nvPr>
            <p:extLst>
              <p:ext uri="{D42A27DB-BD31-4B8C-83A1-F6EECF244321}">
                <p14:modId xmlns:p14="http://schemas.microsoft.com/office/powerpoint/2010/main" val="416429762"/>
              </p:ext>
            </p:extLst>
          </p:nvPr>
        </p:nvGraphicFramePr>
        <p:xfrm>
          <a:off x="7164288" y="6093296"/>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tc>
                  <a:txBody>
                    <a:bodyPr/>
                    <a:lstStyle/>
                    <a:p>
                      <a:pPr algn="ctr" latinLnBrk="1">
                        <a:lnSpc>
                          <a:spcPct val="80000"/>
                        </a:lnSpc>
                      </a:pPr>
                      <a:r>
                        <a:rPr lang="en-US" altLang="ko-KR" sz="1600" b="0" baseline="0" dirty="0" smtClean="0"/>
                        <a:t>5</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0" dirty="0"/>
                    </a:p>
                  </a:txBody>
                  <a:tcPr/>
                </a:tc>
                <a:extLst>
                  <a:ext uri="{0D108BD9-81ED-4DB2-BD59-A6C34878D82A}">
                    <a16:rowId xmlns:a16="http://schemas.microsoft.com/office/drawing/2014/main" xmlns="" val="10000"/>
                  </a:ext>
                </a:extLst>
              </a:tr>
            </a:tbl>
          </a:graphicData>
        </a:graphic>
      </p:graphicFrame>
      <p:cxnSp>
        <p:nvCxnSpPr>
          <p:cNvPr id="264" name="직선 화살표 연결선 263"/>
          <p:cNvCxnSpPr/>
          <p:nvPr/>
        </p:nvCxnSpPr>
        <p:spPr>
          <a:xfrm>
            <a:off x="5868144" y="2420888"/>
            <a:ext cx="1210689" cy="510153"/>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9" name="직선 화살표 연결선 278"/>
          <p:cNvCxnSpPr/>
          <p:nvPr/>
        </p:nvCxnSpPr>
        <p:spPr>
          <a:xfrm flipV="1">
            <a:off x="6012160" y="5157192"/>
            <a:ext cx="1152128" cy="77268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2" name="직선 화살표 연결선 281"/>
          <p:cNvCxnSpPr/>
          <p:nvPr/>
        </p:nvCxnSpPr>
        <p:spPr>
          <a:xfrm flipV="1">
            <a:off x="6084168" y="5445224"/>
            <a:ext cx="1080120" cy="64807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7" name="직선 화살표 연결선 286"/>
          <p:cNvCxnSpPr/>
          <p:nvPr/>
        </p:nvCxnSpPr>
        <p:spPr>
          <a:xfrm flipV="1">
            <a:off x="1403648" y="2576874"/>
            <a:ext cx="856564" cy="27606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9" name="직선 화살표 연결선 288"/>
          <p:cNvCxnSpPr/>
          <p:nvPr/>
        </p:nvCxnSpPr>
        <p:spPr>
          <a:xfrm flipV="1">
            <a:off x="1403648" y="5095252"/>
            <a:ext cx="830727" cy="13394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91" name="표 290"/>
          <p:cNvGraphicFramePr>
            <a:graphicFrameLocks noGrp="1"/>
          </p:cNvGraphicFramePr>
          <p:nvPr>
            <p:extLst>
              <p:ext uri="{D42A27DB-BD31-4B8C-83A1-F6EECF244321}">
                <p14:modId xmlns:p14="http://schemas.microsoft.com/office/powerpoint/2010/main" val="1057958790"/>
              </p:ext>
            </p:extLst>
          </p:nvPr>
        </p:nvGraphicFramePr>
        <p:xfrm>
          <a:off x="7027490" y="3160431"/>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92" name="표 291"/>
          <p:cNvGraphicFramePr>
            <a:graphicFrameLocks noGrp="1"/>
          </p:cNvGraphicFramePr>
          <p:nvPr>
            <p:extLst>
              <p:ext uri="{D42A27DB-BD31-4B8C-83A1-F6EECF244321}">
                <p14:modId xmlns:p14="http://schemas.microsoft.com/office/powerpoint/2010/main" val="4121643831"/>
              </p:ext>
            </p:extLst>
          </p:nvPr>
        </p:nvGraphicFramePr>
        <p:xfrm>
          <a:off x="7027490" y="3494568"/>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cxnSp>
        <p:nvCxnSpPr>
          <p:cNvPr id="293" name="직선 화살표 연결선 292"/>
          <p:cNvCxnSpPr/>
          <p:nvPr/>
        </p:nvCxnSpPr>
        <p:spPr>
          <a:xfrm>
            <a:off x="6012160" y="2636912"/>
            <a:ext cx="1004664" cy="69038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0" name="직선 화살표 연결선 299"/>
          <p:cNvCxnSpPr/>
          <p:nvPr/>
        </p:nvCxnSpPr>
        <p:spPr>
          <a:xfrm>
            <a:off x="6012160" y="2708920"/>
            <a:ext cx="1015330" cy="90069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20" name="표 119"/>
          <p:cNvGraphicFramePr>
            <a:graphicFrameLocks noGrp="1"/>
          </p:cNvGraphicFramePr>
          <p:nvPr>
            <p:extLst>
              <p:ext uri="{D42A27DB-BD31-4B8C-83A1-F6EECF244321}">
                <p14:modId xmlns:p14="http://schemas.microsoft.com/office/powerpoint/2010/main" val="1662757866"/>
              </p:ext>
            </p:extLst>
          </p:nvPr>
        </p:nvGraphicFramePr>
        <p:xfrm>
          <a:off x="4409139" y="2289020"/>
          <a:ext cx="1531013" cy="850757"/>
        </p:xfrm>
        <a:graphic>
          <a:graphicData uri="http://schemas.openxmlformats.org/drawingml/2006/table">
            <a:tbl>
              <a:tblPr firstRow="1" bandRow="1">
                <a:tableStyleId>{69CF1AB2-1976-4502-BF36-3FF5EA218861}</a:tableStyleId>
              </a:tblPr>
              <a:tblGrid>
                <a:gridCol w="577752">
                  <a:extLst>
                    <a:ext uri="{9D8B030D-6E8A-4147-A177-3AD203B41FA5}">
                      <a16:colId xmlns:a16="http://schemas.microsoft.com/office/drawing/2014/main" xmlns="" val="20000"/>
                    </a:ext>
                  </a:extLst>
                </a:gridCol>
                <a:gridCol w="953261">
                  <a:extLst>
                    <a:ext uri="{9D8B030D-6E8A-4147-A177-3AD203B41FA5}">
                      <a16:colId xmlns:a16="http://schemas.microsoft.com/office/drawing/2014/main" xmlns="" val="20001"/>
                    </a:ext>
                  </a:extLst>
                </a:gridCol>
              </a:tblGrid>
              <a:tr h="850757">
                <a:tc>
                  <a:txBody>
                    <a:bodyPr/>
                    <a:lstStyle/>
                    <a:p>
                      <a:pPr latinLnBrk="1">
                        <a:lnSpc>
                          <a:spcPct val="100000"/>
                        </a:lnSpc>
                      </a:pPr>
                      <a:r>
                        <a:rPr lang="en-US" altLang="ko-KR" sz="1000" b="0" dirty="0" smtClean="0"/>
                        <a:t>(1, 1)</a:t>
                      </a:r>
                      <a:endParaRPr lang="ko-KR" altLang="en-US" sz="1000" b="0" dirty="0"/>
                    </a:p>
                  </a:txBody>
                  <a:tcPr/>
                </a:tc>
                <a:tc>
                  <a:txBody>
                    <a:bodyPr/>
                    <a:lstStyle/>
                    <a:p>
                      <a:pPr latinLnBrk="1">
                        <a:lnSpc>
                          <a:spcPct val="12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graphicFrame>
        <p:nvGraphicFramePr>
          <p:cNvPr id="121" name="표 120"/>
          <p:cNvGraphicFramePr>
            <a:graphicFrameLocks noGrp="1"/>
          </p:cNvGraphicFramePr>
          <p:nvPr>
            <p:extLst>
              <p:ext uri="{D42A27DB-BD31-4B8C-83A1-F6EECF244321}">
                <p14:modId xmlns:p14="http://schemas.microsoft.com/office/powerpoint/2010/main" val="2083139069"/>
              </p:ext>
            </p:extLst>
          </p:nvPr>
        </p:nvGraphicFramePr>
        <p:xfrm>
          <a:off x="4494957" y="3144725"/>
          <a:ext cx="1589211" cy="852301"/>
        </p:xfrm>
        <a:graphic>
          <a:graphicData uri="http://schemas.openxmlformats.org/drawingml/2006/table">
            <a:tbl>
              <a:tblPr firstRow="1" bandRow="1">
                <a:tableStyleId>{69CF1AB2-1976-4502-BF36-3FF5EA218861}</a:tableStyleId>
              </a:tblPr>
              <a:tblGrid>
                <a:gridCol w="585498">
                  <a:extLst>
                    <a:ext uri="{9D8B030D-6E8A-4147-A177-3AD203B41FA5}">
                      <a16:colId xmlns:a16="http://schemas.microsoft.com/office/drawing/2014/main" xmlns="" val="20000"/>
                    </a:ext>
                  </a:extLst>
                </a:gridCol>
                <a:gridCol w="1003713">
                  <a:extLst>
                    <a:ext uri="{9D8B030D-6E8A-4147-A177-3AD203B41FA5}">
                      <a16:colId xmlns:a16="http://schemas.microsoft.com/office/drawing/2014/main" xmlns="" val="20001"/>
                    </a:ext>
                  </a:extLst>
                </a:gridCol>
              </a:tblGrid>
              <a:tr h="852301">
                <a:tc>
                  <a:txBody>
                    <a:bodyPr/>
                    <a:lstStyle/>
                    <a:p>
                      <a:pPr latinLnBrk="1">
                        <a:lnSpc>
                          <a:spcPct val="120000"/>
                        </a:lnSpc>
                      </a:pPr>
                      <a:r>
                        <a:rPr lang="en-US" altLang="ko-KR" sz="1000" b="0" dirty="0" smtClean="0"/>
                        <a:t>(1, 2)</a:t>
                      </a:r>
                      <a:endParaRPr lang="ko-KR" altLang="en-US" sz="1000" b="0" dirty="0"/>
                    </a:p>
                  </a:txBody>
                  <a:tcPr/>
                </a:tc>
                <a:tc>
                  <a:txBody>
                    <a:bodyPr/>
                    <a:lstStyle/>
                    <a:p>
                      <a:pPr latinLnBrk="1">
                        <a:lnSpc>
                          <a:spcPct val="12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3, a</a:t>
                      </a:r>
                      <a:r>
                        <a:rPr lang="en-US" altLang="ko-KR" sz="1000" b="0" baseline="-25000" dirty="0" smtClean="0"/>
                        <a:t>2</a:t>
                      </a:r>
                      <a:r>
                        <a:rPr lang="en-US" altLang="ko-KR" sz="1000" b="0" dirty="0" smtClean="0"/>
                        <a:t>),</a:t>
                      </a:r>
                      <a:endParaRPr lang="ko-KR" altLang="en-US" sz="1000" b="0" baseline="-25000" dirty="0"/>
                    </a:p>
                    <a:p>
                      <a:pPr latinLnBrk="1">
                        <a:lnSpc>
                          <a:spcPct val="120000"/>
                        </a:lnSpc>
                      </a:pPr>
                      <a:r>
                        <a:rPr lang="en-US" altLang="ko-KR" sz="1000" b="0" dirty="0" smtClean="0"/>
                        <a:t>(“S”, 4,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graphicFrame>
        <p:nvGraphicFramePr>
          <p:cNvPr id="123" name="표 122"/>
          <p:cNvGraphicFramePr>
            <a:graphicFrameLocks noGrp="1"/>
          </p:cNvGraphicFramePr>
          <p:nvPr>
            <p:extLst>
              <p:ext uri="{D42A27DB-BD31-4B8C-83A1-F6EECF244321}">
                <p14:modId xmlns:p14="http://schemas.microsoft.com/office/powerpoint/2010/main" val="3026741334"/>
              </p:ext>
            </p:extLst>
          </p:nvPr>
        </p:nvGraphicFramePr>
        <p:xfrm>
          <a:off x="4499992" y="3995885"/>
          <a:ext cx="1577057" cy="858391"/>
        </p:xfrm>
        <a:graphic>
          <a:graphicData uri="http://schemas.openxmlformats.org/drawingml/2006/table">
            <a:tbl>
              <a:tblPr firstRow="1" bandRow="1">
                <a:tableStyleId>{69CF1AB2-1976-4502-BF36-3FF5EA218861}</a:tableStyleId>
              </a:tblPr>
              <a:tblGrid>
                <a:gridCol w="585498">
                  <a:extLst>
                    <a:ext uri="{9D8B030D-6E8A-4147-A177-3AD203B41FA5}">
                      <a16:colId xmlns:a16="http://schemas.microsoft.com/office/drawing/2014/main" xmlns="" val="20000"/>
                    </a:ext>
                  </a:extLst>
                </a:gridCol>
                <a:gridCol w="991559">
                  <a:extLst>
                    <a:ext uri="{9D8B030D-6E8A-4147-A177-3AD203B41FA5}">
                      <a16:colId xmlns:a16="http://schemas.microsoft.com/office/drawing/2014/main" xmlns="" val="20001"/>
                    </a:ext>
                  </a:extLst>
                </a:gridCol>
              </a:tblGrid>
              <a:tr h="858391">
                <a:tc>
                  <a:txBody>
                    <a:bodyPr/>
                    <a:lstStyle/>
                    <a:p>
                      <a:pPr latinLnBrk="1">
                        <a:lnSpc>
                          <a:spcPct val="80000"/>
                        </a:lnSpc>
                      </a:pPr>
                      <a:r>
                        <a:rPr lang="en-US" altLang="ko-KR" sz="1000" b="0" dirty="0" smtClean="0"/>
                        <a:t>(1, 3)</a:t>
                      </a:r>
                      <a:endParaRPr lang="ko-KR" altLang="en-US" sz="1000" b="0" dirty="0"/>
                    </a:p>
                  </a:txBody>
                  <a:tcPr/>
                </a:tc>
                <a:tc>
                  <a:txBody>
                    <a:bodyPr/>
                    <a:lstStyle/>
                    <a:p>
                      <a:pPr latinLnBrk="1">
                        <a:lnSpc>
                          <a:spcPct val="12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5, a</a:t>
                      </a:r>
                      <a:r>
                        <a:rPr lang="en-US" altLang="ko-KR" sz="1000" b="0" baseline="-25000" dirty="0" smtClean="0"/>
                        <a:t>3</a:t>
                      </a:r>
                      <a:r>
                        <a:rPr lang="en-US" altLang="ko-KR" sz="1000" b="0" dirty="0" smtClean="0"/>
                        <a:t>),</a:t>
                      </a:r>
                      <a:endParaRPr lang="ko-KR" altLang="en-US" sz="1000" b="0" baseline="-25000" dirty="0"/>
                    </a:p>
                    <a:p>
                      <a:pPr latinLnBrk="1">
                        <a:lnSpc>
                          <a:spcPct val="120000"/>
                        </a:lnSpc>
                      </a:pPr>
                      <a:r>
                        <a:rPr lang="en-US" altLang="ko-KR" sz="1000" b="0" dirty="0" smtClean="0"/>
                        <a:t>(“S”, 6, a</a:t>
                      </a:r>
                      <a:r>
                        <a:rPr lang="en-US" altLang="ko-KR" sz="1000" b="0" baseline="-25000" dirty="0" smtClean="0"/>
                        <a:t>4</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graphicFrame>
        <p:nvGraphicFramePr>
          <p:cNvPr id="124" name="표 123"/>
          <p:cNvGraphicFramePr>
            <a:graphicFrameLocks noGrp="1"/>
          </p:cNvGraphicFramePr>
          <p:nvPr>
            <p:extLst>
              <p:ext uri="{D42A27DB-BD31-4B8C-83A1-F6EECF244321}">
                <p14:modId xmlns:p14="http://schemas.microsoft.com/office/powerpoint/2010/main" val="3715252666"/>
              </p:ext>
            </p:extLst>
          </p:nvPr>
        </p:nvGraphicFramePr>
        <p:xfrm>
          <a:off x="4435103" y="4859982"/>
          <a:ext cx="1577057" cy="861070"/>
        </p:xfrm>
        <a:graphic>
          <a:graphicData uri="http://schemas.openxmlformats.org/drawingml/2006/table">
            <a:tbl>
              <a:tblPr firstRow="1" bandRow="1">
                <a:tableStyleId>{69CF1AB2-1976-4502-BF36-3FF5EA218861}</a:tableStyleId>
              </a:tblPr>
              <a:tblGrid>
                <a:gridCol w="585498">
                  <a:extLst>
                    <a:ext uri="{9D8B030D-6E8A-4147-A177-3AD203B41FA5}">
                      <a16:colId xmlns:a16="http://schemas.microsoft.com/office/drawing/2014/main" xmlns="" val="20000"/>
                    </a:ext>
                  </a:extLst>
                </a:gridCol>
                <a:gridCol w="991559">
                  <a:extLst>
                    <a:ext uri="{9D8B030D-6E8A-4147-A177-3AD203B41FA5}">
                      <a16:colId xmlns:a16="http://schemas.microsoft.com/office/drawing/2014/main" xmlns="" val="20001"/>
                    </a:ext>
                  </a:extLst>
                </a:gridCol>
              </a:tblGrid>
              <a:tr h="861070">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12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a:p>
                    <a:p>
                      <a:pPr latinLnBrk="1">
                        <a:lnSpc>
                          <a:spcPct val="12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a:p>
                    <a:p>
                      <a:pPr latinLnBrk="1">
                        <a:lnSpc>
                          <a:spcPct val="120000"/>
                        </a:lnSpc>
                      </a:pPr>
                      <a:r>
                        <a:rPr lang="en-US" altLang="ko-KR" sz="1000" b="0" dirty="0" smtClean="0"/>
                        <a:t>(“S”,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graphicFrame>
        <p:nvGraphicFramePr>
          <p:cNvPr id="126" name="표 125"/>
          <p:cNvGraphicFramePr>
            <a:graphicFrameLocks noGrp="1"/>
          </p:cNvGraphicFramePr>
          <p:nvPr>
            <p:extLst>
              <p:ext uri="{D42A27DB-BD31-4B8C-83A1-F6EECF244321}">
                <p14:modId xmlns:p14="http://schemas.microsoft.com/office/powerpoint/2010/main" val="468750843"/>
              </p:ext>
            </p:extLst>
          </p:nvPr>
        </p:nvGraphicFramePr>
        <p:xfrm>
          <a:off x="4435103" y="5724078"/>
          <a:ext cx="1577057" cy="873274"/>
        </p:xfrm>
        <a:graphic>
          <a:graphicData uri="http://schemas.openxmlformats.org/drawingml/2006/table">
            <a:tbl>
              <a:tblPr firstRow="1" bandRow="1">
                <a:tableStyleId>{69CF1AB2-1976-4502-BF36-3FF5EA218861}</a:tableStyleId>
              </a:tblPr>
              <a:tblGrid>
                <a:gridCol w="585498">
                  <a:extLst>
                    <a:ext uri="{9D8B030D-6E8A-4147-A177-3AD203B41FA5}">
                      <a16:colId xmlns:a16="http://schemas.microsoft.com/office/drawing/2014/main" xmlns="" val="20000"/>
                    </a:ext>
                  </a:extLst>
                </a:gridCol>
                <a:gridCol w="991559">
                  <a:extLst>
                    <a:ext uri="{9D8B030D-6E8A-4147-A177-3AD203B41FA5}">
                      <a16:colId xmlns:a16="http://schemas.microsoft.com/office/drawing/2014/main" xmlns="" val="20001"/>
                    </a:ext>
                  </a:extLst>
                </a:gridCol>
              </a:tblGrid>
              <a:tr h="873274">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12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smtClean="0"/>
                    </a:p>
                    <a:p>
                      <a:pPr latinLnBrk="1">
                        <a:lnSpc>
                          <a:spcPct val="12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smtClean="0"/>
                    </a:p>
                    <a:p>
                      <a:pPr latinLnBrk="1">
                        <a:lnSpc>
                          <a:spcPct val="120000"/>
                        </a:lnSpc>
                      </a:pPr>
                      <a:r>
                        <a:rPr lang="en-US" altLang="ko-KR" sz="1000" b="0" dirty="0" smtClean="0"/>
                        <a:t>(“S”, 3, a</a:t>
                      </a:r>
                      <a:r>
                        <a:rPr lang="en-US" altLang="ko-KR" sz="1000" b="0" baseline="-25000" dirty="0" smtClean="0"/>
                        <a:t>2</a:t>
                      </a:r>
                      <a:r>
                        <a:rPr lang="en-US" altLang="ko-KR" sz="1000" b="0" dirty="0" smtClean="0"/>
                        <a:t>),</a:t>
                      </a:r>
                      <a:endParaRPr lang="ko-KR" altLang="en-US" sz="1000" b="0" baseline="-25000" dirty="0" smtClean="0"/>
                    </a:p>
                    <a:p>
                      <a:pPr latinLnBrk="1">
                        <a:lnSpc>
                          <a:spcPct val="120000"/>
                        </a:lnSpc>
                      </a:pPr>
                      <a:r>
                        <a:rPr lang="en-US" altLang="ko-KR" sz="1000" b="0" dirty="0" smtClean="0"/>
                        <a:t>(“S”, 4,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sp>
        <p:nvSpPr>
          <p:cNvPr id="129" name="모서리가 둥근 사각형 설명선 128"/>
          <p:cNvSpPr/>
          <p:nvPr/>
        </p:nvSpPr>
        <p:spPr>
          <a:xfrm>
            <a:off x="539552" y="1844824"/>
            <a:ext cx="1512169" cy="360040"/>
          </a:xfrm>
          <a:prstGeom prst="wedgeRoundRectCallout">
            <a:avLst>
              <a:gd name="adj1" fmla="val 56624"/>
              <a:gd name="adj2" fmla="val 1194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latin typeface="Tahoma" pitchFamily="34" charset="0"/>
                <a:ea typeface="Tahoma" pitchFamily="34" charset="0"/>
                <a:cs typeface="Tahoma" pitchFamily="34" charset="0"/>
              </a:rPr>
              <a:t>Emit 3 pairs</a:t>
            </a:r>
            <a:endParaRPr lang="ko-KR" altLang="en-US" sz="1400" dirty="0">
              <a:latin typeface="Tahoma" pitchFamily="34" charset="0"/>
              <a:cs typeface="Tahoma" pitchFamily="34" charset="0"/>
            </a:endParaRPr>
          </a:p>
        </p:txBody>
      </p:sp>
      <p:sp>
        <p:nvSpPr>
          <p:cNvPr id="130" name="모서리가 둥근 사각형 설명선 129"/>
          <p:cNvSpPr/>
          <p:nvPr/>
        </p:nvSpPr>
        <p:spPr>
          <a:xfrm>
            <a:off x="251520" y="4077072"/>
            <a:ext cx="1444442" cy="440237"/>
          </a:xfrm>
          <a:prstGeom prst="wedgeRoundRectCallout">
            <a:avLst>
              <a:gd name="adj1" fmla="val 71682"/>
              <a:gd name="adj2" fmla="val 161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latin typeface="Tahoma" pitchFamily="34" charset="0"/>
                <a:ea typeface="Tahoma" pitchFamily="34" charset="0"/>
                <a:cs typeface="Tahoma" pitchFamily="34" charset="0"/>
              </a:rPr>
              <a:t>Emit 2 pairs</a:t>
            </a:r>
            <a:endParaRPr lang="ko-KR" altLang="en-US" sz="1400" dirty="0">
              <a:latin typeface="Tahoma" pitchFamily="34" charset="0"/>
              <a:cs typeface="Tahoma" pitchFamily="34" charset="0"/>
            </a:endParaRPr>
          </a:p>
        </p:txBody>
      </p:sp>
    </p:spTree>
    <p:extLst>
      <p:ext uri="{BB962C8B-B14F-4D97-AF65-F5344CB8AC3E}">
        <p14:creationId xmlns:p14="http://schemas.microsoft.com/office/powerpoint/2010/main" val="202968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7"/>
                                        </p:tgtEl>
                                        <p:attrNameLst>
                                          <p:attrName>style.visibility</p:attrName>
                                        </p:attrNameLst>
                                      </p:cBhvr>
                                      <p:to>
                                        <p:strVal val="visible"/>
                                      </p:to>
                                    </p:set>
                                    <p:animEffect transition="in" filter="fade">
                                      <p:cBhvr>
                                        <p:cTn id="42" dur="500"/>
                                        <p:tgtEl>
                                          <p:spTgt spid="287"/>
                                        </p:tgtEl>
                                      </p:cBhvr>
                                    </p:animEffect>
                                  </p:childTnLst>
                                </p:cTn>
                              </p:par>
                              <p:par>
                                <p:cTn id="43" presetID="10"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par>
                                <p:cTn id="54" presetID="10"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par>
                                <p:cTn id="65" presetID="10"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89"/>
                                        </p:tgtEl>
                                        <p:attrNameLst>
                                          <p:attrName>style.visibility</p:attrName>
                                        </p:attrNameLst>
                                      </p:cBhvr>
                                      <p:to>
                                        <p:strVal val="visible"/>
                                      </p:to>
                                    </p:set>
                                    <p:animEffect transition="in" filter="fade">
                                      <p:cBhvr>
                                        <p:cTn id="75" dur="500"/>
                                        <p:tgtEl>
                                          <p:spTgt spid="289"/>
                                        </p:tgtEl>
                                      </p:cBhvr>
                                    </p:animEffect>
                                  </p:childTnLst>
                                </p:cTn>
                              </p:par>
                              <p:par>
                                <p:cTn id="76" presetID="10" presetClass="entr" presetSubtype="0"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13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fade">
                                      <p:cBhvr>
                                        <p:cTn id="94" dur="500"/>
                                        <p:tgtEl>
                                          <p:spTgt spid="51"/>
                                        </p:tgtEl>
                                      </p:cBhvr>
                                    </p:animEffect>
                                  </p:childTnLst>
                                </p:cTn>
                              </p:par>
                              <p:par>
                                <p:cTn id="95" presetID="10" presetClass="entr" presetSubtype="0" fill="hold"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par>
                                <p:cTn id="98" presetID="10" presetClass="entr" presetSubtype="0" fill="hold"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ntr" presetSubtype="0" fill="hold"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500"/>
                                        <p:tgtEl>
                                          <p:spTgt spid="6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254"/>
                                        </p:tgtEl>
                                        <p:attrNameLst>
                                          <p:attrName>style.visibility</p:attrName>
                                        </p:attrNameLst>
                                      </p:cBhvr>
                                      <p:to>
                                        <p:strVal val="visible"/>
                                      </p:to>
                                    </p:set>
                                    <p:animEffect transition="in" filter="fade">
                                      <p:cBhvr>
                                        <p:cTn id="108" dur="500"/>
                                        <p:tgtEl>
                                          <p:spTgt spid="254"/>
                                        </p:tgtEl>
                                      </p:cBhvr>
                                    </p:animEffect>
                                  </p:childTnLst>
                                </p:cTn>
                              </p:par>
                              <p:par>
                                <p:cTn id="109" presetID="10" presetClass="entr" presetSubtype="0" fill="hold" nodeType="withEffect">
                                  <p:stCondLst>
                                    <p:cond delay="0"/>
                                  </p:stCondLst>
                                  <p:childTnLst>
                                    <p:set>
                                      <p:cBhvr>
                                        <p:cTn id="110" dur="1" fill="hold">
                                          <p:stCondLst>
                                            <p:cond delay="0"/>
                                          </p:stCondLst>
                                        </p:cTn>
                                        <p:tgtEl>
                                          <p:spTgt spid="120"/>
                                        </p:tgtEl>
                                        <p:attrNameLst>
                                          <p:attrName>style.visibility</p:attrName>
                                        </p:attrNameLst>
                                      </p:cBhvr>
                                      <p:to>
                                        <p:strVal val="visible"/>
                                      </p:to>
                                    </p:set>
                                    <p:animEffect transition="in" filter="fade">
                                      <p:cBhvr>
                                        <p:cTn id="111" dur="500"/>
                                        <p:tgtEl>
                                          <p:spTgt spid="120"/>
                                        </p:tgtEl>
                                      </p:cBhvr>
                                    </p:animEffect>
                                  </p:childTnLst>
                                </p:cTn>
                              </p:par>
                              <p:par>
                                <p:cTn id="112" presetID="10" presetClass="entr" presetSubtype="0" fill="hold" nodeType="withEffect">
                                  <p:stCondLst>
                                    <p:cond delay="0"/>
                                  </p:stCondLst>
                                  <p:childTnLst>
                                    <p:set>
                                      <p:cBhvr>
                                        <p:cTn id="113" dur="1" fill="hold">
                                          <p:stCondLst>
                                            <p:cond delay="0"/>
                                          </p:stCondLst>
                                        </p:cTn>
                                        <p:tgtEl>
                                          <p:spTgt spid="121"/>
                                        </p:tgtEl>
                                        <p:attrNameLst>
                                          <p:attrName>style.visibility</p:attrName>
                                        </p:attrNameLst>
                                      </p:cBhvr>
                                      <p:to>
                                        <p:strVal val="visible"/>
                                      </p:to>
                                    </p:set>
                                    <p:animEffect transition="in" filter="fade">
                                      <p:cBhvr>
                                        <p:cTn id="114" dur="500"/>
                                        <p:tgtEl>
                                          <p:spTgt spid="121"/>
                                        </p:tgtEl>
                                      </p:cBhvr>
                                    </p:animEffect>
                                  </p:childTnLst>
                                </p:cTn>
                              </p:par>
                              <p:par>
                                <p:cTn id="115" presetID="10"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animEffect transition="in" filter="fade">
                                      <p:cBhvr>
                                        <p:cTn id="117" dur="500"/>
                                        <p:tgtEl>
                                          <p:spTgt spid="123"/>
                                        </p:tgtEl>
                                      </p:cBhvr>
                                    </p:animEffect>
                                  </p:childTnLst>
                                </p:cTn>
                              </p:par>
                              <p:par>
                                <p:cTn id="118" presetID="10" presetClass="entr" presetSubtype="0" fill="hold" nodeType="withEffect">
                                  <p:stCondLst>
                                    <p:cond delay="0"/>
                                  </p:stCondLst>
                                  <p:childTnLst>
                                    <p:set>
                                      <p:cBhvr>
                                        <p:cTn id="119" dur="1" fill="hold">
                                          <p:stCondLst>
                                            <p:cond delay="0"/>
                                          </p:stCondLst>
                                        </p:cTn>
                                        <p:tgtEl>
                                          <p:spTgt spid="124"/>
                                        </p:tgtEl>
                                        <p:attrNameLst>
                                          <p:attrName>style.visibility</p:attrName>
                                        </p:attrNameLst>
                                      </p:cBhvr>
                                      <p:to>
                                        <p:strVal val="visible"/>
                                      </p:to>
                                    </p:set>
                                    <p:animEffect transition="in" filter="fade">
                                      <p:cBhvr>
                                        <p:cTn id="120" dur="500"/>
                                        <p:tgtEl>
                                          <p:spTgt spid="124"/>
                                        </p:tgtEl>
                                      </p:cBhvr>
                                    </p:animEffect>
                                  </p:childTnLst>
                                </p:cTn>
                              </p:par>
                              <p:par>
                                <p:cTn id="121" presetID="10" presetClass="entr" presetSubtype="0" fill="hold" nodeType="withEffect">
                                  <p:stCondLst>
                                    <p:cond delay="0"/>
                                  </p:stCondLst>
                                  <p:childTnLst>
                                    <p:set>
                                      <p:cBhvr>
                                        <p:cTn id="122" dur="1" fill="hold">
                                          <p:stCondLst>
                                            <p:cond delay="0"/>
                                          </p:stCondLst>
                                        </p:cTn>
                                        <p:tgtEl>
                                          <p:spTgt spid="126"/>
                                        </p:tgtEl>
                                        <p:attrNameLst>
                                          <p:attrName>style.visibility</p:attrName>
                                        </p:attrNameLst>
                                      </p:cBhvr>
                                      <p:to>
                                        <p:strVal val="visible"/>
                                      </p:to>
                                    </p:set>
                                    <p:animEffect transition="in" filter="fade">
                                      <p:cBhvr>
                                        <p:cTn id="123" dur="500"/>
                                        <p:tgtEl>
                                          <p:spTgt spid="12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32"/>
                                        </p:tgtEl>
                                        <p:attrNameLst>
                                          <p:attrName>style.visibility</p:attrName>
                                        </p:attrNameLst>
                                      </p:cBhvr>
                                      <p:to>
                                        <p:strVal val="visible"/>
                                      </p:to>
                                    </p:set>
                                    <p:animEffect transition="in" filter="fade">
                                      <p:cBhvr>
                                        <p:cTn id="128" dur="500"/>
                                        <p:tgtEl>
                                          <p:spTgt spid="232"/>
                                        </p:tgtEl>
                                      </p:cBhvr>
                                    </p:animEffec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56"/>
                                        </p:tgtEl>
                                        <p:attrNameLst>
                                          <p:attrName>style.visibility</p:attrName>
                                        </p:attrNameLst>
                                      </p:cBhvr>
                                      <p:to>
                                        <p:strVal val="visible"/>
                                      </p:to>
                                    </p:set>
                                    <p:anim calcmode="lin" valueType="num">
                                      <p:cBhvr additive="base">
                                        <p:cTn id="133" dur="500" fill="hold"/>
                                        <p:tgtEl>
                                          <p:spTgt spid="256"/>
                                        </p:tgtEl>
                                        <p:attrNameLst>
                                          <p:attrName>ppt_x</p:attrName>
                                        </p:attrNameLst>
                                      </p:cBhvr>
                                      <p:tavLst>
                                        <p:tav tm="0">
                                          <p:val>
                                            <p:strVal val="#ppt_x"/>
                                          </p:val>
                                        </p:tav>
                                        <p:tav tm="100000">
                                          <p:val>
                                            <p:strVal val="#ppt_x"/>
                                          </p:val>
                                        </p:tav>
                                      </p:tavLst>
                                    </p:anim>
                                    <p:anim calcmode="lin" valueType="num">
                                      <p:cBhvr additive="base">
                                        <p:cTn id="134" dur="500" fill="hold"/>
                                        <p:tgtEl>
                                          <p:spTgt spid="25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228"/>
                                        </p:tgtEl>
                                        <p:attrNameLst>
                                          <p:attrName>style.visibility</p:attrName>
                                        </p:attrNameLst>
                                      </p:cBhvr>
                                      <p:to>
                                        <p:strVal val="visible"/>
                                      </p:to>
                                    </p:set>
                                    <p:anim calcmode="lin" valueType="num">
                                      <p:cBhvr additive="base">
                                        <p:cTn id="137" dur="500" fill="hold"/>
                                        <p:tgtEl>
                                          <p:spTgt spid="228"/>
                                        </p:tgtEl>
                                        <p:attrNameLst>
                                          <p:attrName>ppt_x</p:attrName>
                                        </p:attrNameLst>
                                      </p:cBhvr>
                                      <p:tavLst>
                                        <p:tav tm="0">
                                          <p:val>
                                            <p:strVal val="#ppt_x"/>
                                          </p:val>
                                        </p:tav>
                                        <p:tav tm="100000">
                                          <p:val>
                                            <p:strVal val="#ppt_x"/>
                                          </p:val>
                                        </p:tav>
                                      </p:tavLst>
                                    </p:anim>
                                    <p:anim calcmode="lin" valueType="num">
                                      <p:cBhvr additive="base">
                                        <p:cTn id="138"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fade">
                                      <p:cBhvr>
                                        <p:cTn id="143" dur="500"/>
                                        <p:tgtEl>
                                          <p:spTgt spid="46"/>
                                        </p:tgtEl>
                                      </p:cBhvr>
                                    </p:animEffect>
                                  </p:childTnLst>
                                </p:cTn>
                              </p:par>
                              <p:par>
                                <p:cTn id="144" presetID="10" presetClass="entr" presetSubtype="0" fill="hold" nodeType="withEffect">
                                  <p:stCondLst>
                                    <p:cond delay="0"/>
                                  </p:stCondLst>
                                  <p:childTnLst>
                                    <p:set>
                                      <p:cBhvr>
                                        <p:cTn id="145" dur="1" fill="hold">
                                          <p:stCondLst>
                                            <p:cond delay="0"/>
                                          </p:stCondLst>
                                        </p:cTn>
                                        <p:tgtEl>
                                          <p:spTgt spid="229"/>
                                        </p:tgtEl>
                                        <p:attrNameLst>
                                          <p:attrName>style.visibility</p:attrName>
                                        </p:attrNameLst>
                                      </p:cBhvr>
                                      <p:to>
                                        <p:strVal val="visible"/>
                                      </p:to>
                                    </p:set>
                                    <p:animEffect transition="in" filter="fade">
                                      <p:cBhvr>
                                        <p:cTn id="146" dur="500"/>
                                        <p:tgtEl>
                                          <p:spTgt spid="229"/>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230"/>
                                        </p:tgtEl>
                                        <p:attrNameLst>
                                          <p:attrName>style.visibility</p:attrName>
                                        </p:attrNameLst>
                                      </p:cBhvr>
                                      <p:to>
                                        <p:strVal val="visible"/>
                                      </p:to>
                                    </p:set>
                                    <p:animEffect transition="in" filter="fade">
                                      <p:cBhvr>
                                        <p:cTn id="151" dur="500"/>
                                        <p:tgtEl>
                                          <p:spTgt spid="230"/>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64"/>
                                        </p:tgtEl>
                                        <p:attrNameLst>
                                          <p:attrName>style.visibility</p:attrName>
                                        </p:attrNameLst>
                                      </p:cBhvr>
                                      <p:to>
                                        <p:strVal val="visible"/>
                                      </p:to>
                                    </p:set>
                                    <p:animEffect transition="in" filter="fade">
                                      <p:cBhvr>
                                        <p:cTn id="156" dur="500"/>
                                        <p:tgtEl>
                                          <p:spTgt spid="264"/>
                                        </p:tgtEl>
                                      </p:cBhvr>
                                    </p:animEffect>
                                  </p:childTnLst>
                                </p:cTn>
                              </p:par>
                              <p:par>
                                <p:cTn id="157" presetID="10" presetClass="entr" presetSubtype="0" fill="hold" nodeType="withEffect">
                                  <p:stCondLst>
                                    <p:cond delay="0"/>
                                  </p:stCondLst>
                                  <p:childTnLst>
                                    <p:set>
                                      <p:cBhvr>
                                        <p:cTn id="158" dur="1" fill="hold">
                                          <p:stCondLst>
                                            <p:cond delay="0"/>
                                          </p:stCondLst>
                                        </p:cTn>
                                        <p:tgtEl>
                                          <p:spTgt spid="257"/>
                                        </p:tgtEl>
                                        <p:attrNameLst>
                                          <p:attrName>style.visibility</p:attrName>
                                        </p:attrNameLst>
                                      </p:cBhvr>
                                      <p:to>
                                        <p:strVal val="visible"/>
                                      </p:to>
                                    </p:set>
                                    <p:animEffect transition="in" filter="fade">
                                      <p:cBhvr>
                                        <p:cTn id="159" dur="500"/>
                                        <p:tgtEl>
                                          <p:spTgt spid="257"/>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233"/>
                                        </p:tgtEl>
                                        <p:attrNameLst>
                                          <p:attrName>style.visibility</p:attrName>
                                        </p:attrNameLst>
                                      </p:cBhvr>
                                      <p:to>
                                        <p:strVal val="visible"/>
                                      </p:to>
                                    </p:set>
                                    <p:animEffect transition="in" filter="fade">
                                      <p:cBhvr>
                                        <p:cTn id="164" dur="500"/>
                                        <p:tgtEl>
                                          <p:spTgt spid="233"/>
                                        </p:tgtEl>
                                      </p:cBhvr>
                                    </p:animEffect>
                                  </p:childTnLst>
                                </p:cTn>
                              </p:par>
                              <p:par>
                                <p:cTn id="165" presetID="10" presetClass="entr" presetSubtype="0" fill="hold" nodeType="withEffect">
                                  <p:stCondLst>
                                    <p:cond delay="0"/>
                                  </p:stCondLst>
                                  <p:childTnLst>
                                    <p:set>
                                      <p:cBhvr>
                                        <p:cTn id="166" dur="1" fill="hold">
                                          <p:stCondLst>
                                            <p:cond delay="0"/>
                                          </p:stCondLst>
                                        </p:cTn>
                                        <p:tgtEl>
                                          <p:spTgt spid="293"/>
                                        </p:tgtEl>
                                        <p:attrNameLst>
                                          <p:attrName>style.visibility</p:attrName>
                                        </p:attrNameLst>
                                      </p:cBhvr>
                                      <p:to>
                                        <p:strVal val="visible"/>
                                      </p:to>
                                    </p:set>
                                    <p:animEffect transition="in" filter="fade">
                                      <p:cBhvr>
                                        <p:cTn id="167" dur="500"/>
                                        <p:tgtEl>
                                          <p:spTgt spid="293"/>
                                        </p:tgtEl>
                                      </p:cBhvr>
                                    </p:animEffect>
                                  </p:childTnLst>
                                </p:cTn>
                              </p:par>
                              <p:par>
                                <p:cTn id="168" presetID="10" presetClass="entr" presetSubtype="0" fill="hold" nodeType="withEffect">
                                  <p:stCondLst>
                                    <p:cond delay="0"/>
                                  </p:stCondLst>
                                  <p:childTnLst>
                                    <p:set>
                                      <p:cBhvr>
                                        <p:cTn id="169" dur="1" fill="hold">
                                          <p:stCondLst>
                                            <p:cond delay="0"/>
                                          </p:stCondLst>
                                        </p:cTn>
                                        <p:tgtEl>
                                          <p:spTgt spid="291"/>
                                        </p:tgtEl>
                                        <p:attrNameLst>
                                          <p:attrName>style.visibility</p:attrName>
                                        </p:attrNameLst>
                                      </p:cBhvr>
                                      <p:to>
                                        <p:strVal val="visible"/>
                                      </p:to>
                                    </p:set>
                                    <p:animEffect transition="in" filter="fade">
                                      <p:cBhvr>
                                        <p:cTn id="170" dur="500"/>
                                        <p:tgtEl>
                                          <p:spTgt spid="291"/>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231"/>
                                        </p:tgtEl>
                                        <p:attrNameLst>
                                          <p:attrName>style.visibility</p:attrName>
                                        </p:attrNameLst>
                                      </p:cBhvr>
                                      <p:to>
                                        <p:strVal val="visible"/>
                                      </p:to>
                                    </p:set>
                                    <p:animEffect transition="in" filter="fade">
                                      <p:cBhvr>
                                        <p:cTn id="175" dur="500"/>
                                        <p:tgtEl>
                                          <p:spTgt spid="231"/>
                                        </p:tgtEl>
                                      </p:cBhvr>
                                    </p:animEffect>
                                  </p:childTnLst>
                                </p:cTn>
                              </p:par>
                              <p:par>
                                <p:cTn id="176" presetID="10" presetClass="entr" presetSubtype="0" fill="hold" nodeType="withEffect">
                                  <p:stCondLst>
                                    <p:cond delay="0"/>
                                  </p:stCondLst>
                                  <p:childTnLst>
                                    <p:set>
                                      <p:cBhvr>
                                        <p:cTn id="177" dur="1" fill="hold">
                                          <p:stCondLst>
                                            <p:cond delay="0"/>
                                          </p:stCondLst>
                                        </p:cTn>
                                        <p:tgtEl>
                                          <p:spTgt spid="300"/>
                                        </p:tgtEl>
                                        <p:attrNameLst>
                                          <p:attrName>style.visibility</p:attrName>
                                        </p:attrNameLst>
                                      </p:cBhvr>
                                      <p:to>
                                        <p:strVal val="visible"/>
                                      </p:to>
                                    </p:set>
                                    <p:animEffect transition="in" filter="fade">
                                      <p:cBhvr>
                                        <p:cTn id="178" dur="500"/>
                                        <p:tgtEl>
                                          <p:spTgt spid="300"/>
                                        </p:tgtEl>
                                      </p:cBhvr>
                                    </p:animEffect>
                                  </p:childTnLst>
                                </p:cTn>
                              </p:par>
                              <p:par>
                                <p:cTn id="179" presetID="10" presetClass="entr" presetSubtype="0" fill="hold" nodeType="withEffect">
                                  <p:stCondLst>
                                    <p:cond delay="0"/>
                                  </p:stCondLst>
                                  <p:childTnLst>
                                    <p:set>
                                      <p:cBhvr>
                                        <p:cTn id="180" dur="1" fill="hold">
                                          <p:stCondLst>
                                            <p:cond delay="0"/>
                                          </p:stCondLst>
                                        </p:cTn>
                                        <p:tgtEl>
                                          <p:spTgt spid="292"/>
                                        </p:tgtEl>
                                        <p:attrNameLst>
                                          <p:attrName>style.visibility</p:attrName>
                                        </p:attrNameLst>
                                      </p:cBhvr>
                                      <p:to>
                                        <p:strVal val="visible"/>
                                      </p:to>
                                    </p:set>
                                    <p:animEffect transition="in" filter="fade">
                                      <p:cBhvr>
                                        <p:cTn id="181" dur="500"/>
                                        <p:tgtEl>
                                          <p:spTgt spid="292"/>
                                        </p:tgtEl>
                                      </p:cBhvr>
                                    </p:animEffect>
                                  </p:childTnLst>
                                </p:cTn>
                              </p:par>
                              <p:par>
                                <p:cTn id="182" presetID="10" presetClass="entr" presetSubtype="0" fill="hold" nodeType="withEffect">
                                  <p:stCondLst>
                                    <p:cond delay="0"/>
                                  </p:stCondLst>
                                  <p:childTnLst>
                                    <p:set>
                                      <p:cBhvr>
                                        <p:cTn id="183" dur="1" fill="hold">
                                          <p:stCondLst>
                                            <p:cond delay="0"/>
                                          </p:stCondLst>
                                        </p:cTn>
                                        <p:tgtEl>
                                          <p:spTgt spid="279"/>
                                        </p:tgtEl>
                                        <p:attrNameLst>
                                          <p:attrName>style.visibility</p:attrName>
                                        </p:attrNameLst>
                                      </p:cBhvr>
                                      <p:to>
                                        <p:strVal val="visible"/>
                                      </p:to>
                                    </p:set>
                                    <p:animEffect transition="in" filter="fade">
                                      <p:cBhvr>
                                        <p:cTn id="184" dur="500"/>
                                        <p:tgtEl>
                                          <p:spTgt spid="279"/>
                                        </p:tgtEl>
                                      </p:cBhvr>
                                    </p:animEffect>
                                  </p:childTnLst>
                                </p:cTn>
                              </p:par>
                              <p:par>
                                <p:cTn id="185" presetID="10" presetClass="entr" presetSubtype="0" fill="hold" nodeType="withEffect">
                                  <p:stCondLst>
                                    <p:cond delay="0"/>
                                  </p:stCondLst>
                                  <p:childTnLst>
                                    <p:set>
                                      <p:cBhvr>
                                        <p:cTn id="186" dur="1" fill="hold">
                                          <p:stCondLst>
                                            <p:cond delay="0"/>
                                          </p:stCondLst>
                                        </p:cTn>
                                        <p:tgtEl>
                                          <p:spTgt spid="260"/>
                                        </p:tgtEl>
                                        <p:attrNameLst>
                                          <p:attrName>style.visibility</p:attrName>
                                        </p:attrNameLst>
                                      </p:cBhvr>
                                      <p:to>
                                        <p:strVal val="visible"/>
                                      </p:to>
                                    </p:set>
                                    <p:animEffect transition="in" filter="fade">
                                      <p:cBhvr>
                                        <p:cTn id="187" dur="500"/>
                                        <p:tgtEl>
                                          <p:spTgt spid="260"/>
                                        </p:tgtEl>
                                      </p:cBhvr>
                                    </p:animEffect>
                                  </p:childTnLst>
                                </p:cTn>
                              </p:par>
                              <p:par>
                                <p:cTn id="188" presetID="10" presetClass="entr" presetSubtype="0" fill="hold" nodeType="withEffect">
                                  <p:stCondLst>
                                    <p:cond delay="0"/>
                                  </p:stCondLst>
                                  <p:childTnLst>
                                    <p:set>
                                      <p:cBhvr>
                                        <p:cTn id="189" dur="1" fill="hold">
                                          <p:stCondLst>
                                            <p:cond delay="0"/>
                                          </p:stCondLst>
                                        </p:cTn>
                                        <p:tgtEl>
                                          <p:spTgt spid="282"/>
                                        </p:tgtEl>
                                        <p:attrNameLst>
                                          <p:attrName>style.visibility</p:attrName>
                                        </p:attrNameLst>
                                      </p:cBhvr>
                                      <p:to>
                                        <p:strVal val="visible"/>
                                      </p:to>
                                    </p:set>
                                    <p:animEffect transition="in" filter="fade">
                                      <p:cBhvr>
                                        <p:cTn id="190" dur="500"/>
                                        <p:tgtEl>
                                          <p:spTgt spid="282"/>
                                        </p:tgtEl>
                                      </p:cBhvr>
                                    </p:animEffect>
                                  </p:childTnLst>
                                </p:cTn>
                              </p:par>
                              <p:par>
                                <p:cTn id="191" presetID="10" presetClass="entr" presetSubtype="0" fill="hold" nodeType="withEffect">
                                  <p:stCondLst>
                                    <p:cond delay="0"/>
                                  </p:stCondLst>
                                  <p:childTnLst>
                                    <p:set>
                                      <p:cBhvr>
                                        <p:cTn id="192" dur="1" fill="hold">
                                          <p:stCondLst>
                                            <p:cond delay="0"/>
                                          </p:stCondLst>
                                        </p:cTn>
                                        <p:tgtEl>
                                          <p:spTgt spid="261"/>
                                        </p:tgtEl>
                                        <p:attrNameLst>
                                          <p:attrName>style.visibility</p:attrName>
                                        </p:attrNameLst>
                                      </p:cBhvr>
                                      <p:to>
                                        <p:strVal val="visible"/>
                                      </p:to>
                                    </p:set>
                                    <p:animEffect transition="in" filter="fade">
                                      <p:cBhvr>
                                        <p:cTn id="193" dur="500"/>
                                        <p:tgtEl>
                                          <p:spTgt spid="261"/>
                                        </p:tgtEl>
                                      </p:cBhvr>
                                    </p:animEffect>
                                  </p:childTnLst>
                                </p:cTn>
                              </p:par>
                              <p:par>
                                <p:cTn id="194" presetID="10" presetClass="entr" presetSubtype="0" fill="hold" nodeType="withEffect">
                                  <p:stCondLst>
                                    <p:cond delay="0"/>
                                  </p:stCondLst>
                                  <p:childTnLst>
                                    <p:set>
                                      <p:cBhvr>
                                        <p:cTn id="195" dur="1" fill="hold">
                                          <p:stCondLst>
                                            <p:cond delay="0"/>
                                          </p:stCondLst>
                                        </p:cTn>
                                        <p:tgtEl>
                                          <p:spTgt spid="262"/>
                                        </p:tgtEl>
                                        <p:attrNameLst>
                                          <p:attrName>style.visibility</p:attrName>
                                        </p:attrNameLst>
                                      </p:cBhvr>
                                      <p:to>
                                        <p:strVal val="visible"/>
                                      </p:to>
                                    </p:set>
                                    <p:animEffect transition="in" filter="fade">
                                      <p:cBhvr>
                                        <p:cTn id="196"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animBg="1"/>
      <p:bldP spid="31" grpId="0" animBg="1"/>
      <p:bldP spid="32" grpId="0" animBg="1"/>
      <p:bldP spid="33" grpId="0" animBg="1"/>
      <p:bldP spid="34" grpId="0" animBg="1"/>
      <p:bldP spid="40" grpId="0"/>
      <p:bldP spid="230" grpId="0" animBg="1"/>
      <p:bldP spid="231" grpId="0" animBg="1"/>
      <p:bldP spid="232" grpId="0" animBg="1"/>
      <p:bldP spid="233" grpId="0" animBg="1"/>
      <p:bldP spid="129" grpId="0" animBg="1"/>
      <p:bldP spid="1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 Illustration of All Pair Partitioning using </a:t>
            </a:r>
            <a:r>
              <a:rPr lang="en-US" altLang="ko-KR" dirty="0" err="1" smtClean="0"/>
              <a:t>MapReduce</a:t>
            </a:r>
            <a:endParaRPr lang="ko-KR" altLang="en-US" dirty="0"/>
          </a:p>
        </p:txBody>
      </p:sp>
      <p:graphicFrame>
        <p:nvGraphicFramePr>
          <p:cNvPr id="254" name="표 253"/>
          <p:cNvGraphicFramePr>
            <a:graphicFrameLocks noGrp="1"/>
          </p:cNvGraphicFramePr>
          <p:nvPr>
            <p:extLst>
              <p:ext uri="{D42A27DB-BD31-4B8C-83A1-F6EECF244321}">
                <p14:modId xmlns:p14="http://schemas.microsoft.com/office/powerpoint/2010/main" val="1685447614"/>
              </p:ext>
            </p:extLst>
          </p:nvPr>
        </p:nvGraphicFramePr>
        <p:xfrm>
          <a:off x="4427984" y="1772048"/>
          <a:ext cx="1524924" cy="432816"/>
        </p:xfrm>
        <a:graphic>
          <a:graphicData uri="http://schemas.openxmlformats.org/drawingml/2006/table">
            <a:tbl>
              <a:tblPr firstRow="1" bandRow="1">
                <a:tableStyleId>{5C22544A-7EE6-4342-B048-85BDC9FD1C3A}</a:tableStyleId>
              </a:tblPr>
              <a:tblGrid>
                <a:gridCol w="605480">
                  <a:extLst>
                    <a:ext uri="{9D8B030D-6E8A-4147-A177-3AD203B41FA5}">
                      <a16:colId xmlns:a16="http://schemas.microsoft.com/office/drawing/2014/main" xmlns="" val="20000"/>
                    </a:ext>
                  </a:extLst>
                </a:gridCol>
                <a:gridCol w="919444">
                  <a:extLst>
                    <a:ext uri="{9D8B030D-6E8A-4147-A177-3AD203B41FA5}">
                      <a16:colId xmlns:a16="http://schemas.microsoft.com/office/drawing/2014/main" xmlns="" val="20001"/>
                    </a:ext>
                  </a:extLst>
                </a:gridCol>
              </a:tblGrid>
              <a:tr h="422870">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p>
                    <a:p>
                      <a:pPr algn="ctr" latinLnBrk="1">
                        <a:lnSpc>
                          <a:spcPct val="80000"/>
                        </a:lnSpc>
                      </a:pPr>
                      <a:r>
                        <a:rPr lang="en-US" altLang="ko-KR" sz="1400" dirty="0" smtClean="0"/>
                        <a:t>list</a:t>
                      </a:r>
                      <a:endParaRPr lang="ko-KR" altLang="en-US" sz="1400" dirty="0"/>
                    </a:p>
                  </a:txBody>
                  <a:tcPr/>
                </a:tc>
                <a:extLst>
                  <a:ext uri="{0D108BD9-81ED-4DB2-BD59-A6C34878D82A}">
                    <a16:rowId xmlns:a16="http://schemas.microsoft.com/office/drawing/2014/main" xmlns="" val="10000"/>
                  </a:ext>
                </a:extLst>
              </a:tr>
            </a:tbl>
          </a:graphicData>
        </a:graphic>
      </p:graphicFrame>
      <p:graphicFrame>
        <p:nvGraphicFramePr>
          <p:cNvPr id="220" name="표 219"/>
          <p:cNvGraphicFramePr>
            <a:graphicFrameLocks noGrp="1"/>
          </p:cNvGraphicFramePr>
          <p:nvPr>
            <p:extLst>
              <p:ext uri="{D42A27DB-BD31-4B8C-83A1-F6EECF244321}">
                <p14:modId xmlns:p14="http://schemas.microsoft.com/office/powerpoint/2010/main" val="3824981569"/>
              </p:ext>
            </p:extLst>
          </p:nvPr>
        </p:nvGraphicFramePr>
        <p:xfrm>
          <a:off x="2272500" y="1950902"/>
          <a:ext cx="1518776" cy="262128"/>
        </p:xfrm>
        <a:graphic>
          <a:graphicData uri="http://schemas.openxmlformats.org/drawingml/2006/table">
            <a:tbl>
              <a:tblPr firstRow="1" bandRow="1">
                <a:tableStyleId>{5C22544A-7EE6-4342-B048-85BDC9FD1C3A}</a:tableStyleId>
              </a:tblPr>
              <a:tblGrid>
                <a:gridCol w="603038">
                  <a:extLst>
                    <a:ext uri="{9D8B030D-6E8A-4147-A177-3AD203B41FA5}">
                      <a16:colId xmlns:a16="http://schemas.microsoft.com/office/drawing/2014/main" xmlns="" val="20000"/>
                    </a:ext>
                  </a:extLst>
                </a:gridCol>
                <a:gridCol w="91573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endParaRPr lang="ko-KR" altLang="en-US" sz="1400" dirty="0"/>
                    </a:p>
                  </a:txBody>
                  <a:tcPr/>
                </a:tc>
                <a:extLst>
                  <a:ext uri="{0D108BD9-81ED-4DB2-BD59-A6C34878D82A}">
                    <a16:rowId xmlns:a16="http://schemas.microsoft.com/office/drawing/2014/main" xmlns="" val="10000"/>
                  </a:ext>
                </a:extLst>
              </a:tr>
            </a:tbl>
          </a:graphicData>
        </a:graphic>
      </p:graphicFrame>
      <p:sp>
        <p:nvSpPr>
          <p:cNvPr id="20" name="TextBox 19"/>
          <p:cNvSpPr txBox="1"/>
          <p:nvPr/>
        </p:nvSpPr>
        <p:spPr>
          <a:xfrm>
            <a:off x="813132" y="2155407"/>
            <a:ext cx="332142" cy="338554"/>
          </a:xfrm>
          <a:prstGeom prst="rect">
            <a:avLst/>
          </a:prstGeom>
          <a:noFill/>
        </p:spPr>
        <p:txBody>
          <a:bodyPr wrap="none" rtlCol="0">
            <a:spAutoFit/>
          </a:bodyPr>
          <a:lstStyle/>
          <a:p>
            <a:r>
              <a:rPr lang="en-US" altLang="ko-KR" sz="1600" dirty="0" smtClean="0"/>
              <a:t>R</a:t>
            </a:r>
            <a:endParaRPr lang="ko-KR" altLang="en-US" sz="1600" dirty="0"/>
          </a:p>
        </p:txBody>
      </p:sp>
      <p:sp>
        <p:nvSpPr>
          <p:cNvPr id="21" name="TextBox 20"/>
          <p:cNvSpPr txBox="1"/>
          <p:nvPr/>
        </p:nvSpPr>
        <p:spPr>
          <a:xfrm>
            <a:off x="793950" y="4462702"/>
            <a:ext cx="320922" cy="338554"/>
          </a:xfrm>
          <a:prstGeom prst="rect">
            <a:avLst/>
          </a:prstGeom>
          <a:noFill/>
        </p:spPr>
        <p:txBody>
          <a:bodyPr wrap="none" rtlCol="0">
            <a:spAutoFit/>
          </a:bodyPr>
          <a:lstStyle/>
          <a:p>
            <a:r>
              <a:rPr lang="en-US" altLang="ko-KR" sz="1600" dirty="0" smtClean="0"/>
              <a:t>S</a:t>
            </a:r>
            <a:endParaRPr lang="ko-KR" altLang="en-US" sz="1600" dirty="0"/>
          </a:p>
        </p:txBody>
      </p:sp>
      <p:graphicFrame>
        <p:nvGraphicFramePr>
          <p:cNvPr id="22" name="내용 개체 틀 5"/>
          <p:cNvGraphicFramePr>
            <a:graphicFrameLocks/>
          </p:cNvGraphicFramePr>
          <p:nvPr>
            <p:extLst>
              <p:ext uri="{D42A27DB-BD31-4B8C-83A1-F6EECF244321}">
                <p14:modId xmlns:p14="http://schemas.microsoft.com/office/powerpoint/2010/main" val="1473386272"/>
              </p:ext>
            </p:extLst>
          </p:nvPr>
        </p:nvGraphicFramePr>
        <p:xfrm>
          <a:off x="498934" y="2428488"/>
          <a:ext cx="888996" cy="1432560"/>
        </p:xfrm>
        <a:graphic>
          <a:graphicData uri="http://schemas.openxmlformats.org/drawingml/2006/table">
            <a:tbl>
              <a:tblPr firstRow="1" bandRow="1">
                <a:tableStyleId>{5C22544A-7EE6-4342-B048-85BDC9FD1C3A}</a:tableStyleId>
              </a:tblPr>
              <a:tblGrid>
                <a:gridCol w="444498">
                  <a:extLst>
                    <a:ext uri="{9D8B030D-6E8A-4147-A177-3AD203B41FA5}">
                      <a16:colId xmlns:a16="http://schemas.microsoft.com/office/drawing/2014/main" xmlns="" val="20000"/>
                    </a:ext>
                  </a:extLst>
                </a:gridCol>
                <a:gridCol w="44449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600" dirty="0" smtClean="0"/>
                        <a:t>r</a:t>
                      </a:r>
                      <a:r>
                        <a:rPr lang="en-US" altLang="ko-KR" sz="1600" baseline="-25000" dirty="0"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53017">
                <a:tc>
                  <a:txBody>
                    <a:bodyPr/>
                    <a:lstStyle/>
                    <a:p>
                      <a:pPr algn="ctr" latinLnBrk="1">
                        <a:lnSpc>
                          <a:spcPct val="80000"/>
                        </a:lnSpc>
                      </a:pPr>
                      <a:r>
                        <a:rPr lang="en-US" altLang="ko-KR" sz="1600" dirty="0" smtClean="0"/>
                        <a:t>1</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53017">
                <a:tc>
                  <a:txBody>
                    <a:bodyPr/>
                    <a:lstStyle/>
                    <a:p>
                      <a:pPr algn="ctr" latinLnBrk="1">
                        <a:lnSpc>
                          <a:spcPct val="80000"/>
                        </a:lnSpc>
                      </a:pPr>
                      <a:r>
                        <a:rPr lang="en-US" altLang="ko-KR" sz="1600" dirty="0" smtClean="0"/>
                        <a:t>2</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53017">
                <a:tc>
                  <a:txBody>
                    <a:bodyPr/>
                    <a:lstStyle/>
                    <a:p>
                      <a:pPr algn="ctr" latinLnBrk="1">
                        <a:lnSpc>
                          <a:spcPct val="80000"/>
                        </a:lnSpc>
                      </a:pPr>
                      <a:r>
                        <a:rPr lang="en-US" altLang="ko-KR" sz="1600" dirty="0" smtClean="0"/>
                        <a:t>3</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53017">
                <a:tc>
                  <a:txBody>
                    <a:bodyPr/>
                    <a:lstStyle/>
                    <a:p>
                      <a:pPr algn="ctr" latinLnBrk="1">
                        <a:lnSpc>
                          <a:spcPct val="80000"/>
                        </a:lnSpc>
                      </a:pPr>
                      <a:r>
                        <a:rPr lang="en-US" altLang="ko-KR" sz="1600" dirty="0" smtClean="0"/>
                        <a:t>4</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4"/>
                  </a:ext>
                </a:extLst>
              </a:tr>
            </a:tbl>
          </a:graphicData>
        </a:graphic>
      </p:graphicFrame>
      <p:graphicFrame>
        <p:nvGraphicFramePr>
          <p:cNvPr id="23" name="내용 개체 틀 5"/>
          <p:cNvGraphicFramePr>
            <a:graphicFrameLocks/>
          </p:cNvGraphicFramePr>
          <p:nvPr>
            <p:extLst>
              <p:ext uri="{D42A27DB-BD31-4B8C-83A1-F6EECF244321}">
                <p14:modId xmlns:p14="http://schemas.microsoft.com/office/powerpoint/2010/main" val="1523560360"/>
              </p:ext>
            </p:extLst>
          </p:nvPr>
        </p:nvGraphicFramePr>
        <p:xfrm>
          <a:off x="451826" y="4735784"/>
          <a:ext cx="962270" cy="2005584"/>
        </p:xfrm>
        <a:graphic>
          <a:graphicData uri="http://schemas.openxmlformats.org/drawingml/2006/table">
            <a:tbl>
              <a:tblPr firstRow="1" bandRow="1">
                <a:tableStyleId>{5C22544A-7EE6-4342-B048-85BDC9FD1C3A}</a:tableStyleId>
              </a:tblPr>
              <a:tblGrid>
                <a:gridCol w="481135">
                  <a:extLst>
                    <a:ext uri="{9D8B030D-6E8A-4147-A177-3AD203B41FA5}">
                      <a16:colId xmlns:a16="http://schemas.microsoft.com/office/drawing/2014/main" xmlns="" val="20000"/>
                    </a:ext>
                  </a:extLst>
                </a:gridCol>
                <a:gridCol w="481135">
                  <a:extLst>
                    <a:ext uri="{9D8B030D-6E8A-4147-A177-3AD203B41FA5}">
                      <a16:colId xmlns:a16="http://schemas.microsoft.com/office/drawing/2014/main" xmlns="" val="20001"/>
                    </a:ext>
                  </a:extLst>
                </a:gridCol>
              </a:tblGrid>
              <a:tr h="162018">
                <a:tc>
                  <a:txBody>
                    <a:bodyPr/>
                    <a:lstStyle/>
                    <a:p>
                      <a:pPr algn="ctr" latinLnBrk="1">
                        <a:lnSpc>
                          <a:spcPct val="80000"/>
                        </a:lnSpc>
                      </a:pPr>
                      <a:r>
                        <a:rPr lang="en-US" altLang="ko-KR" sz="1600" dirty="0" err="1" smtClean="0"/>
                        <a:t>s</a:t>
                      </a:r>
                      <a:r>
                        <a:rPr lang="en-US" altLang="ko-KR" sz="1600" baseline="-25000" dirty="0" err="1"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62018">
                <a:tc>
                  <a:txBody>
                    <a:bodyPr/>
                    <a:lstStyle/>
                    <a:p>
                      <a:pPr algn="ctr" latinLnBrk="1">
                        <a:lnSpc>
                          <a:spcPct val="80000"/>
                        </a:lnSpc>
                      </a:pPr>
                      <a:r>
                        <a:rPr lang="en-US" altLang="ko-KR" sz="1600" dirty="0" smtClean="0"/>
                        <a:t>1</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62018">
                <a:tc>
                  <a:txBody>
                    <a:bodyPr/>
                    <a:lstStyle/>
                    <a:p>
                      <a:pPr algn="ctr" latinLnBrk="1">
                        <a:lnSpc>
                          <a:spcPct val="80000"/>
                        </a:lnSpc>
                      </a:pPr>
                      <a:r>
                        <a:rPr lang="en-US" altLang="ko-KR" sz="1600" dirty="0" smtClean="0"/>
                        <a:t>2</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62018">
                <a:tc>
                  <a:txBody>
                    <a:bodyPr/>
                    <a:lstStyle/>
                    <a:p>
                      <a:pPr algn="ctr" latinLnBrk="1">
                        <a:lnSpc>
                          <a:spcPct val="80000"/>
                        </a:lnSpc>
                      </a:pPr>
                      <a:r>
                        <a:rPr lang="en-US" altLang="ko-KR" sz="1600" dirty="0" smtClean="0"/>
                        <a:t>3</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62018">
                <a:tc>
                  <a:txBody>
                    <a:bodyPr/>
                    <a:lstStyle/>
                    <a:p>
                      <a:pPr algn="ctr" latinLnBrk="1">
                        <a:lnSpc>
                          <a:spcPct val="80000"/>
                        </a:lnSpc>
                      </a:pPr>
                      <a:r>
                        <a:rPr lang="en-US" altLang="ko-KR" sz="1600" dirty="0" smtClean="0"/>
                        <a:t>4</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4"/>
                  </a:ext>
                </a:extLst>
              </a:tr>
              <a:tr h="162018">
                <a:tc>
                  <a:txBody>
                    <a:bodyPr/>
                    <a:lstStyle/>
                    <a:p>
                      <a:pPr algn="ctr" latinLnBrk="1">
                        <a:lnSpc>
                          <a:spcPct val="80000"/>
                        </a:lnSpc>
                      </a:pPr>
                      <a:r>
                        <a:rPr lang="en-US" altLang="ko-KR" sz="1600" dirty="0" smtClean="0"/>
                        <a:t>5</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5"/>
                  </a:ext>
                </a:extLst>
              </a:tr>
              <a:tr h="162018">
                <a:tc>
                  <a:txBody>
                    <a:bodyPr/>
                    <a:lstStyle/>
                    <a:p>
                      <a:pPr algn="ctr" latinLnBrk="1">
                        <a:lnSpc>
                          <a:spcPct val="80000"/>
                        </a:lnSpc>
                      </a:pPr>
                      <a:r>
                        <a:rPr lang="en-US" altLang="ko-KR" sz="1600" dirty="0" smtClean="0"/>
                        <a:t>6</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4</a:t>
                      </a:r>
                      <a:endParaRPr lang="ko-KR" altLang="en-US" sz="1600" baseline="-25000" dirty="0"/>
                    </a:p>
                  </a:txBody>
                  <a:tcPr/>
                </a:tc>
                <a:extLst>
                  <a:ext uri="{0D108BD9-81ED-4DB2-BD59-A6C34878D82A}">
                    <a16:rowId xmlns:a16="http://schemas.microsoft.com/office/drawing/2014/main" xmlns="" val="10006"/>
                  </a:ext>
                </a:extLst>
              </a:tr>
            </a:tbl>
          </a:graphicData>
        </a:graphic>
      </p:graphicFrame>
      <p:sp>
        <p:nvSpPr>
          <p:cNvPr id="24" name="TextBox 23"/>
          <p:cNvSpPr txBox="1"/>
          <p:nvPr/>
        </p:nvSpPr>
        <p:spPr>
          <a:xfrm>
            <a:off x="35496" y="2874422"/>
            <a:ext cx="298480" cy="338554"/>
          </a:xfrm>
          <a:prstGeom prst="rect">
            <a:avLst/>
          </a:prstGeom>
          <a:noFill/>
        </p:spPr>
        <p:txBody>
          <a:bodyPr wrap="none" rtlCol="0">
            <a:spAutoFit/>
          </a:bodyPr>
          <a:lstStyle/>
          <a:p>
            <a:r>
              <a:rPr lang="en-US" altLang="ko-KR" sz="1600" dirty="0" smtClean="0"/>
              <a:t>1</a:t>
            </a:r>
            <a:endParaRPr lang="ko-KR" altLang="en-US" sz="1600" dirty="0"/>
          </a:p>
        </p:txBody>
      </p:sp>
      <p:sp>
        <p:nvSpPr>
          <p:cNvPr id="25" name="TextBox 24"/>
          <p:cNvSpPr txBox="1"/>
          <p:nvPr/>
        </p:nvSpPr>
        <p:spPr>
          <a:xfrm>
            <a:off x="35496" y="3450486"/>
            <a:ext cx="298480" cy="338554"/>
          </a:xfrm>
          <a:prstGeom prst="rect">
            <a:avLst/>
          </a:prstGeom>
          <a:noFill/>
        </p:spPr>
        <p:txBody>
          <a:bodyPr wrap="none" rtlCol="0">
            <a:spAutoFit/>
          </a:bodyPr>
          <a:lstStyle/>
          <a:p>
            <a:r>
              <a:rPr lang="en-US" altLang="ko-KR" sz="1600" dirty="0" smtClean="0"/>
              <a:t>2</a:t>
            </a:r>
            <a:endParaRPr lang="ko-KR" altLang="en-US" sz="1600" dirty="0"/>
          </a:p>
        </p:txBody>
      </p:sp>
      <p:sp>
        <p:nvSpPr>
          <p:cNvPr id="26" name="TextBox 25"/>
          <p:cNvSpPr txBox="1"/>
          <p:nvPr/>
        </p:nvSpPr>
        <p:spPr>
          <a:xfrm>
            <a:off x="35496" y="5147211"/>
            <a:ext cx="298480" cy="338554"/>
          </a:xfrm>
          <a:prstGeom prst="rect">
            <a:avLst/>
          </a:prstGeom>
          <a:noFill/>
        </p:spPr>
        <p:txBody>
          <a:bodyPr wrap="none" rtlCol="0">
            <a:spAutoFit/>
          </a:bodyPr>
          <a:lstStyle/>
          <a:p>
            <a:r>
              <a:rPr lang="en-US" altLang="ko-KR" sz="1600" dirty="0" smtClean="0"/>
              <a:t>1</a:t>
            </a:r>
            <a:endParaRPr lang="ko-KR" altLang="en-US" sz="1600" dirty="0"/>
          </a:p>
        </p:txBody>
      </p:sp>
      <p:sp>
        <p:nvSpPr>
          <p:cNvPr id="27" name="TextBox 26"/>
          <p:cNvSpPr txBox="1"/>
          <p:nvPr/>
        </p:nvSpPr>
        <p:spPr>
          <a:xfrm>
            <a:off x="35496" y="5723275"/>
            <a:ext cx="298480" cy="338554"/>
          </a:xfrm>
          <a:prstGeom prst="rect">
            <a:avLst/>
          </a:prstGeom>
          <a:noFill/>
        </p:spPr>
        <p:txBody>
          <a:bodyPr wrap="none" rtlCol="0">
            <a:spAutoFit/>
          </a:bodyPr>
          <a:lstStyle/>
          <a:p>
            <a:r>
              <a:rPr lang="en-US" altLang="ko-KR" sz="1600" dirty="0" smtClean="0"/>
              <a:t>2</a:t>
            </a:r>
            <a:endParaRPr lang="ko-KR" altLang="en-US" sz="1600" dirty="0"/>
          </a:p>
        </p:txBody>
      </p:sp>
      <p:sp>
        <p:nvSpPr>
          <p:cNvPr id="28" name="TextBox 27"/>
          <p:cNvSpPr txBox="1"/>
          <p:nvPr/>
        </p:nvSpPr>
        <p:spPr>
          <a:xfrm>
            <a:off x="35496" y="6299339"/>
            <a:ext cx="298480" cy="338554"/>
          </a:xfrm>
          <a:prstGeom prst="rect">
            <a:avLst/>
          </a:prstGeom>
          <a:noFill/>
        </p:spPr>
        <p:txBody>
          <a:bodyPr wrap="none" rtlCol="0">
            <a:spAutoFit/>
          </a:bodyPr>
          <a:lstStyle/>
          <a:p>
            <a:r>
              <a:rPr lang="en-US" altLang="ko-KR" sz="1600" dirty="0" smtClean="0"/>
              <a:t>3</a:t>
            </a:r>
            <a:endParaRPr lang="ko-KR" altLang="en-US" sz="1600" dirty="0"/>
          </a:p>
        </p:txBody>
      </p:sp>
      <p:sp>
        <p:nvSpPr>
          <p:cNvPr id="29" name="왼쪽 중괄호 28"/>
          <p:cNvSpPr/>
          <p:nvPr/>
        </p:nvSpPr>
        <p:spPr>
          <a:xfrm>
            <a:off x="261968" y="2852936"/>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왼쪽 중괄호 30"/>
          <p:cNvSpPr/>
          <p:nvPr/>
        </p:nvSpPr>
        <p:spPr>
          <a:xfrm>
            <a:off x="267402" y="3429000"/>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왼쪽 중괄호 31"/>
          <p:cNvSpPr/>
          <p:nvPr/>
        </p:nvSpPr>
        <p:spPr>
          <a:xfrm>
            <a:off x="261968" y="5125725"/>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왼쪽 중괄호 32"/>
          <p:cNvSpPr/>
          <p:nvPr/>
        </p:nvSpPr>
        <p:spPr>
          <a:xfrm>
            <a:off x="267402" y="5701789"/>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왼쪽 중괄호 33"/>
          <p:cNvSpPr/>
          <p:nvPr/>
        </p:nvSpPr>
        <p:spPr>
          <a:xfrm>
            <a:off x="261968" y="6277853"/>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3" name="그룹 35"/>
          <p:cNvGrpSpPr/>
          <p:nvPr/>
        </p:nvGrpSpPr>
        <p:grpSpPr>
          <a:xfrm>
            <a:off x="1518949" y="3284984"/>
            <a:ext cx="676787" cy="1689172"/>
            <a:chOff x="1979712" y="2492895"/>
            <a:chExt cx="804614" cy="1152128"/>
          </a:xfrm>
        </p:grpSpPr>
        <p:sp>
          <p:nvSpPr>
            <p:cNvPr id="37" name="타원 36"/>
            <p:cNvSpPr/>
            <p:nvPr/>
          </p:nvSpPr>
          <p:spPr>
            <a:xfrm rot="5400000">
              <a:off x="1801267" y="2924943"/>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Map</a:t>
              </a:r>
              <a:endParaRPr lang="ko-KR" altLang="en-US" sz="1600" dirty="0"/>
            </a:p>
          </p:txBody>
        </p:sp>
        <p:sp>
          <p:nvSpPr>
            <p:cNvPr id="38" name="오른쪽 화살표 37"/>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오른쪽 화살표 38"/>
            <p:cNvSpPr/>
            <p:nvPr/>
          </p:nvSpPr>
          <p:spPr>
            <a:xfrm>
              <a:off x="256830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p:cNvSpPr txBox="1"/>
          <p:nvPr/>
        </p:nvSpPr>
        <p:spPr>
          <a:xfrm rot="5400000">
            <a:off x="-221913" y="2297047"/>
            <a:ext cx="917239" cy="338554"/>
          </a:xfrm>
          <a:prstGeom prst="rect">
            <a:avLst/>
          </a:prstGeom>
          <a:noFill/>
        </p:spPr>
        <p:txBody>
          <a:bodyPr wrap="none" rtlCol="0">
            <a:spAutoFit/>
          </a:bodyPr>
          <a:lstStyle/>
          <a:p>
            <a:r>
              <a:rPr lang="en-US" altLang="ko-KR" sz="1600" dirty="0" smtClean="0"/>
              <a:t>partition</a:t>
            </a:r>
            <a:endParaRPr lang="ko-KR" altLang="en-US" sz="1600" dirty="0"/>
          </a:p>
        </p:txBody>
      </p:sp>
      <p:graphicFrame>
        <p:nvGraphicFramePr>
          <p:cNvPr id="41" name="표 40"/>
          <p:cNvGraphicFramePr>
            <a:graphicFrameLocks noGrp="1"/>
          </p:cNvGraphicFramePr>
          <p:nvPr>
            <p:extLst>
              <p:ext uri="{D42A27DB-BD31-4B8C-83A1-F6EECF244321}">
                <p14:modId xmlns:p14="http://schemas.microsoft.com/office/powerpoint/2010/main" val="1576308761"/>
              </p:ext>
            </p:extLst>
          </p:nvPr>
        </p:nvGraphicFramePr>
        <p:xfrm>
          <a:off x="2234375" y="2223302"/>
          <a:ext cx="1491834" cy="641604"/>
        </p:xfrm>
        <a:graphic>
          <a:graphicData uri="http://schemas.openxmlformats.org/drawingml/2006/table">
            <a:tbl>
              <a:tblPr firstRow="1" bandRow="1">
                <a:tableStyleId>{69CF1AB2-1976-4502-BF36-3FF5EA218861}</a:tableStyleId>
              </a:tblPr>
              <a:tblGrid>
                <a:gridCol w="572277">
                  <a:extLst>
                    <a:ext uri="{9D8B030D-6E8A-4147-A177-3AD203B41FA5}">
                      <a16:colId xmlns:a16="http://schemas.microsoft.com/office/drawing/2014/main" xmlns="" val="20000"/>
                    </a:ext>
                  </a:extLst>
                </a:gridCol>
                <a:gridCol w="919557">
                  <a:extLst>
                    <a:ext uri="{9D8B030D-6E8A-4147-A177-3AD203B41FA5}">
                      <a16:colId xmlns:a16="http://schemas.microsoft.com/office/drawing/2014/main" xmlns="" val="20001"/>
                    </a:ext>
                  </a:extLst>
                </a:gridCol>
              </a:tblGrid>
              <a:tr h="0">
                <a:tc>
                  <a:txBody>
                    <a:bodyPr/>
                    <a:lstStyle/>
                    <a:p>
                      <a:pPr latinLnBrk="1">
                        <a:lnSpc>
                          <a:spcPct val="80000"/>
                        </a:lnSpc>
                      </a:pPr>
                      <a:r>
                        <a:rPr lang="en-US" altLang="ko-KR" sz="1000" b="0" dirty="0" smtClean="0"/>
                        <a:t>(1, 1)</a:t>
                      </a:r>
                      <a:endParaRPr lang="ko-KR" altLang="en-US" sz="1000" b="0" dirty="0"/>
                    </a:p>
                  </a:txBody>
                  <a:tcPr/>
                </a:tc>
                <a:tc>
                  <a:txBody>
                    <a:bodyPr/>
                    <a:lstStyle/>
                    <a:p>
                      <a:pPr latinLnBrk="1">
                        <a:lnSpc>
                          <a:spcPct val="8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214884">
                <a:tc>
                  <a:txBody>
                    <a:bodyPr/>
                    <a:lstStyle/>
                    <a:p>
                      <a:pPr latinLnBrk="1">
                        <a:lnSpc>
                          <a:spcPct val="80000"/>
                        </a:lnSpc>
                      </a:pPr>
                      <a:r>
                        <a:rPr lang="en-US" altLang="ko-KR" sz="1000" b="0" dirty="0" smtClean="0"/>
                        <a:t>(1, 2)</a:t>
                      </a:r>
                      <a:endParaRPr lang="ko-KR" altLang="en-US" sz="1000" b="0" dirty="0"/>
                    </a:p>
                  </a:txBody>
                  <a:tcPr/>
                </a:tc>
                <a:tc>
                  <a:txBody>
                    <a:bodyPr/>
                    <a:lstStyle/>
                    <a:p>
                      <a:pPr latinLnBrk="1">
                        <a:lnSpc>
                          <a:spcPct val="8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r h="143256">
                <a:tc>
                  <a:txBody>
                    <a:bodyPr/>
                    <a:lstStyle/>
                    <a:p>
                      <a:pPr latinLnBrk="1">
                        <a:lnSpc>
                          <a:spcPct val="80000"/>
                        </a:lnSpc>
                      </a:pPr>
                      <a:r>
                        <a:rPr lang="en-US" altLang="ko-KR" sz="1000" b="0" dirty="0" smtClean="0"/>
                        <a:t>(1, 3)</a:t>
                      </a:r>
                      <a:endParaRPr lang="ko-KR" altLang="en-US" sz="1000" b="0" dirty="0"/>
                    </a:p>
                  </a:txBody>
                  <a:tcPr/>
                </a:tc>
                <a:tc>
                  <a:txBody>
                    <a:bodyPr/>
                    <a:lstStyle/>
                    <a:p>
                      <a:pPr latinLnBrk="1">
                        <a:lnSpc>
                          <a:spcPct val="8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2"/>
                  </a:ext>
                </a:extLst>
              </a:tr>
            </a:tbl>
          </a:graphicData>
        </a:graphic>
      </p:graphicFrame>
      <p:graphicFrame>
        <p:nvGraphicFramePr>
          <p:cNvPr id="42" name="표 41"/>
          <p:cNvGraphicFramePr>
            <a:graphicFrameLocks noGrp="1"/>
          </p:cNvGraphicFramePr>
          <p:nvPr>
            <p:extLst>
              <p:ext uri="{D42A27DB-BD31-4B8C-83A1-F6EECF244321}">
                <p14:modId xmlns:p14="http://schemas.microsoft.com/office/powerpoint/2010/main" val="107304846"/>
              </p:ext>
            </p:extLst>
          </p:nvPr>
        </p:nvGraphicFramePr>
        <p:xfrm>
          <a:off x="2350215" y="2876707"/>
          <a:ext cx="1491834" cy="641604"/>
        </p:xfrm>
        <a:graphic>
          <a:graphicData uri="http://schemas.openxmlformats.org/drawingml/2006/table">
            <a:tbl>
              <a:tblPr firstRow="1" bandRow="1">
                <a:tableStyleId>{69CF1AB2-1976-4502-BF36-3FF5EA218861}</a:tableStyleId>
              </a:tblPr>
              <a:tblGrid>
                <a:gridCol w="602280">
                  <a:extLst>
                    <a:ext uri="{9D8B030D-6E8A-4147-A177-3AD203B41FA5}">
                      <a16:colId xmlns:a16="http://schemas.microsoft.com/office/drawing/2014/main" xmlns="" val="20000"/>
                    </a:ext>
                  </a:extLst>
                </a:gridCol>
                <a:gridCol w="889554">
                  <a:extLst>
                    <a:ext uri="{9D8B030D-6E8A-4147-A177-3AD203B41FA5}">
                      <a16:colId xmlns:a16="http://schemas.microsoft.com/office/drawing/2014/main" xmlns="" val="20001"/>
                    </a:ext>
                  </a:extLst>
                </a:gridCol>
              </a:tblGrid>
              <a:tr h="0">
                <a:tc>
                  <a:txBody>
                    <a:bodyPr/>
                    <a:lstStyle/>
                    <a:p>
                      <a:pPr latinLnBrk="1">
                        <a:lnSpc>
                          <a:spcPct val="80000"/>
                        </a:lnSpc>
                      </a:pPr>
                      <a:r>
                        <a:rPr lang="en-US" altLang="ko-KR" sz="1000" b="0" dirty="0" smtClean="0"/>
                        <a:t>(1, 1)</a:t>
                      </a:r>
                      <a:endParaRPr lang="ko-KR" altLang="en-US" sz="1000" b="0" dirty="0"/>
                    </a:p>
                  </a:txBody>
                  <a:tcPr/>
                </a:tc>
                <a:tc>
                  <a:txBody>
                    <a:bodyPr/>
                    <a:lstStyle/>
                    <a:p>
                      <a:pPr latinLnBrk="1">
                        <a:lnSpc>
                          <a:spcPct val="8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214884">
                <a:tc>
                  <a:txBody>
                    <a:bodyPr/>
                    <a:lstStyle/>
                    <a:p>
                      <a:pPr latinLnBrk="1">
                        <a:lnSpc>
                          <a:spcPct val="80000"/>
                        </a:lnSpc>
                      </a:pPr>
                      <a:r>
                        <a:rPr lang="en-US" altLang="ko-KR" sz="1000" b="0" dirty="0" smtClean="0"/>
                        <a:t>(1, 2)</a:t>
                      </a:r>
                      <a:endParaRPr lang="ko-KR" altLang="en-US" sz="1000" b="0" dirty="0"/>
                    </a:p>
                  </a:txBody>
                  <a:tcPr/>
                </a:tc>
                <a:tc>
                  <a:txBody>
                    <a:bodyPr/>
                    <a:lstStyle/>
                    <a:p>
                      <a:pPr latinLnBrk="1">
                        <a:lnSpc>
                          <a:spcPct val="8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r h="143256">
                <a:tc>
                  <a:txBody>
                    <a:bodyPr/>
                    <a:lstStyle/>
                    <a:p>
                      <a:pPr latinLnBrk="1">
                        <a:lnSpc>
                          <a:spcPct val="80000"/>
                        </a:lnSpc>
                      </a:pPr>
                      <a:r>
                        <a:rPr lang="en-US" altLang="ko-KR" sz="1000" b="0" dirty="0" smtClean="0"/>
                        <a:t>(1, 3)</a:t>
                      </a:r>
                      <a:endParaRPr lang="ko-KR" altLang="en-US" sz="1000" b="0" dirty="0"/>
                    </a:p>
                  </a:txBody>
                  <a:tcPr/>
                </a:tc>
                <a:tc>
                  <a:txBody>
                    <a:bodyPr/>
                    <a:lstStyle/>
                    <a:p>
                      <a:pPr latinLnBrk="1">
                        <a:lnSpc>
                          <a:spcPct val="8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2"/>
                  </a:ext>
                </a:extLst>
              </a:tr>
            </a:tbl>
          </a:graphicData>
        </a:graphic>
      </p:graphicFrame>
      <p:graphicFrame>
        <p:nvGraphicFramePr>
          <p:cNvPr id="43" name="표 42"/>
          <p:cNvGraphicFramePr>
            <a:graphicFrameLocks noGrp="1"/>
          </p:cNvGraphicFramePr>
          <p:nvPr>
            <p:extLst>
              <p:ext uri="{D42A27DB-BD31-4B8C-83A1-F6EECF244321}">
                <p14:modId xmlns:p14="http://schemas.microsoft.com/office/powerpoint/2010/main" val="3419090820"/>
              </p:ext>
            </p:extLst>
          </p:nvPr>
        </p:nvGraphicFramePr>
        <p:xfrm>
          <a:off x="2234375" y="3520587"/>
          <a:ext cx="1491834" cy="641604"/>
        </p:xfrm>
        <a:graphic>
          <a:graphicData uri="http://schemas.openxmlformats.org/drawingml/2006/table">
            <a:tbl>
              <a:tblPr firstRow="1" bandRow="1">
                <a:tableStyleId>{69CF1AB2-1976-4502-BF36-3FF5EA218861}</a:tableStyleId>
              </a:tblPr>
              <a:tblGrid>
                <a:gridCol w="572277">
                  <a:extLst>
                    <a:ext uri="{9D8B030D-6E8A-4147-A177-3AD203B41FA5}">
                      <a16:colId xmlns:a16="http://schemas.microsoft.com/office/drawing/2014/main" xmlns="" val="20000"/>
                    </a:ext>
                  </a:extLst>
                </a:gridCol>
                <a:gridCol w="919557">
                  <a:extLst>
                    <a:ext uri="{9D8B030D-6E8A-4147-A177-3AD203B41FA5}">
                      <a16:colId xmlns:a16="http://schemas.microsoft.com/office/drawing/2014/main" xmlns="" val="20001"/>
                    </a:ext>
                  </a:extLst>
                </a:gridCol>
              </a:tblGrid>
              <a:tr h="0">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8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214884">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8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r h="143256">
                <a:tc>
                  <a:txBody>
                    <a:bodyPr/>
                    <a:lstStyle/>
                    <a:p>
                      <a:pPr latinLnBrk="1">
                        <a:lnSpc>
                          <a:spcPct val="80000"/>
                        </a:lnSpc>
                      </a:pPr>
                      <a:r>
                        <a:rPr lang="en-US" altLang="ko-KR" sz="1000" b="0" dirty="0" smtClean="0"/>
                        <a:t>(2, 3)</a:t>
                      </a:r>
                      <a:endParaRPr lang="ko-KR" altLang="en-US" sz="1000" b="0" dirty="0"/>
                    </a:p>
                  </a:txBody>
                  <a:tcPr/>
                </a:tc>
                <a:tc>
                  <a:txBody>
                    <a:bodyPr/>
                    <a:lstStyle/>
                    <a:p>
                      <a:pPr latinLnBrk="1">
                        <a:lnSpc>
                          <a:spcPct val="8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2"/>
                  </a:ext>
                </a:extLst>
              </a:tr>
            </a:tbl>
          </a:graphicData>
        </a:graphic>
      </p:graphicFrame>
      <p:graphicFrame>
        <p:nvGraphicFramePr>
          <p:cNvPr id="44" name="표 43"/>
          <p:cNvGraphicFramePr>
            <a:graphicFrameLocks noGrp="1"/>
          </p:cNvGraphicFramePr>
          <p:nvPr>
            <p:extLst>
              <p:ext uri="{D42A27DB-BD31-4B8C-83A1-F6EECF244321}">
                <p14:modId xmlns:p14="http://schemas.microsoft.com/office/powerpoint/2010/main" val="688322223"/>
              </p:ext>
            </p:extLst>
          </p:nvPr>
        </p:nvGraphicFramePr>
        <p:xfrm>
          <a:off x="2350215" y="4167518"/>
          <a:ext cx="1491834" cy="641604"/>
        </p:xfrm>
        <a:graphic>
          <a:graphicData uri="http://schemas.openxmlformats.org/drawingml/2006/table">
            <a:tbl>
              <a:tblPr firstRow="1" bandRow="1">
                <a:tableStyleId>{69CF1AB2-1976-4502-BF36-3FF5EA218861}</a:tableStyleId>
              </a:tblPr>
              <a:tblGrid>
                <a:gridCol w="602280">
                  <a:extLst>
                    <a:ext uri="{9D8B030D-6E8A-4147-A177-3AD203B41FA5}">
                      <a16:colId xmlns:a16="http://schemas.microsoft.com/office/drawing/2014/main" xmlns="" val="20000"/>
                    </a:ext>
                  </a:extLst>
                </a:gridCol>
                <a:gridCol w="889554">
                  <a:extLst>
                    <a:ext uri="{9D8B030D-6E8A-4147-A177-3AD203B41FA5}">
                      <a16:colId xmlns:a16="http://schemas.microsoft.com/office/drawing/2014/main" xmlns="" val="20001"/>
                    </a:ext>
                  </a:extLst>
                </a:gridCol>
              </a:tblGrid>
              <a:tr h="0">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8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214884">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8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r h="143256">
                <a:tc>
                  <a:txBody>
                    <a:bodyPr/>
                    <a:lstStyle/>
                    <a:p>
                      <a:pPr latinLnBrk="1">
                        <a:lnSpc>
                          <a:spcPct val="80000"/>
                        </a:lnSpc>
                      </a:pPr>
                      <a:r>
                        <a:rPr lang="en-US" altLang="ko-KR" sz="1000" b="0" dirty="0" smtClean="0"/>
                        <a:t>(2, 3)</a:t>
                      </a:r>
                      <a:endParaRPr lang="ko-KR" altLang="en-US" sz="1000" b="0" dirty="0"/>
                    </a:p>
                  </a:txBody>
                  <a:tcPr/>
                </a:tc>
                <a:tc>
                  <a:txBody>
                    <a:bodyPr/>
                    <a:lstStyle/>
                    <a:p>
                      <a:pPr latinLnBrk="1">
                        <a:lnSpc>
                          <a:spcPct val="8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a:p>
                  </a:txBody>
                  <a:tcPr/>
                </a:tc>
                <a:extLst>
                  <a:ext uri="{0D108BD9-81ED-4DB2-BD59-A6C34878D82A}">
                    <a16:rowId xmlns:a16="http://schemas.microsoft.com/office/drawing/2014/main" xmlns="" val="10002"/>
                  </a:ext>
                </a:extLst>
              </a:tr>
            </a:tbl>
          </a:graphicData>
        </a:graphic>
      </p:graphicFrame>
      <p:cxnSp>
        <p:nvCxnSpPr>
          <p:cNvPr id="46" name="직선 화살표 연결선 45"/>
          <p:cNvCxnSpPr/>
          <p:nvPr/>
        </p:nvCxnSpPr>
        <p:spPr>
          <a:xfrm>
            <a:off x="5940152" y="2427346"/>
            <a:ext cx="1008112" cy="13755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49" name="표 48"/>
          <p:cNvGraphicFramePr>
            <a:graphicFrameLocks noGrp="1"/>
          </p:cNvGraphicFramePr>
          <p:nvPr>
            <p:extLst>
              <p:ext uri="{D42A27DB-BD31-4B8C-83A1-F6EECF244321}">
                <p14:modId xmlns:p14="http://schemas.microsoft.com/office/powerpoint/2010/main" val="3099013340"/>
              </p:ext>
            </p:extLst>
          </p:nvPr>
        </p:nvGraphicFramePr>
        <p:xfrm>
          <a:off x="2234375" y="4881130"/>
          <a:ext cx="1491834" cy="428244"/>
        </p:xfrm>
        <a:graphic>
          <a:graphicData uri="http://schemas.openxmlformats.org/drawingml/2006/table">
            <a:tbl>
              <a:tblPr firstRow="1" bandRow="1">
                <a:tableStyleId>{69CF1AB2-1976-4502-BF36-3FF5EA218861}</a:tableStyleId>
              </a:tblPr>
              <a:tblGrid>
                <a:gridCol w="572277">
                  <a:extLst>
                    <a:ext uri="{9D8B030D-6E8A-4147-A177-3AD203B41FA5}">
                      <a16:colId xmlns:a16="http://schemas.microsoft.com/office/drawing/2014/main" xmlns="" val="20000"/>
                    </a:ext>
                  </a:extLst>
                </a:gridCol>
                <a:gridCol w="919557">
                  <a:extLst>
                    <a:ext uri="{9D8B030D-6E8A-4147-A177-3AD203B41FA5}">
                      <a16:colId xmlns:a16="http://schemas.microsoft.com/office/drawing/2014/main" xmlns="" val="20001"/>
                    </a:ext>
                  </a:extLst>
                </a:gridCol>
              </a:tblGrid>
              <a:tr h="214884">
                <a:tc>
                  <a:txBody>
                    <a:bodyPr/>
                    <a:lstStyle/>
                    <a:p>
                      <a:pPr latinLnBrk="1">
                        <a:lnSpc>
                          <a:spcPct val="80000"/>
                        </a:lnSpc>
                      </a:pPr>
                      <a:r>
                        <a:rPr lang="en-US" altLang="ko-KR" sz="1000" b="0" dirty="0" smtClean="0"/>
                        <a:t>(1, 1)</a:t>
                      </a:r>
                      <a:endParaRPr lang="ko-KR" altLang="en-US" sz="1000" b="0" dirty="0"/>
                    </a:p>
                  </a:txBody>
                  <a:tcPr/>
                </a:tc>
                <a:tc>
                  <a:txBody>
                    <a:bodyPr/>
                    <a:lstStyle/>
                    <a:p>
                      <a:pPr latinLnBrk="1">
                        <a:lnSpc>
                          <a:spcPct val="80000"/>
                        </a:lnSpc>
                      </a:pPr>
                      <a:r>
                        <a:rPr lang="en-US" altLang="ko-KR" sz="1000" b="0" dirty="0" smtClean="0"/>
                        <a:t>(“S”,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143256">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80000"/>
                        </a:lnSpc>
                      </a:pPr>
                      <a:r>
                        <a:rPr lang="en-US" altLang="ko-KR" sz="1000" b="0" dirty="0" smtClean="0"/>
                        <a:t>(“S”, 1,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bl>
          </a:graphicData>
        </a:graphic>
      </p:graphicFrame>
      <p:graphicFrame>
        <p:nvGraphicFramePr>
          <p:cNvPr id="50" name="표 49"/>
          <p:cNvGraphicFramePr>
            <a:graphicFrameLocks noGrp="1"/>
          </p:cNvGraphicFramePr>
          <p:nvPr>
            <p:extLst>
              <p:ext uri="{D42A27DB-BD31-4B8C-83A1-F6EECF244321}">
                <p14:modId xmlns:p14="http://schemas.microsoft.com/office/powerpoint/2010/main" val="904337957"/>
              </p:ext>
            </p:extLst>
          </p:nvPr>
        </p:nvGraphicFramePr>
        <p:xfrm>
          <a:off x="2350215" y="5316982"/>
          <a:ext cx="1491834" cy="428244"/>
        </p:xfrm>
        <a:graphic>
          <a:graphicData uri="http://schemas.openxmlformats.org/drawingml/2006/table">
            <a:tbl>
              <a:tblPr firstRow="1" bandRow="1">
                <a:tableStyleId>{69CF1AB2-1976-4502-BF36-3FF5EA218861}</a:tableStyleId>
              </a:tblPr>
              <a:tblGrid>
                <a:gridCol w="602280">
                  <a:extLst>
                    <a:ext uri="{9D8B030D-6E8A-4147-A177-3AD203B41FA5}">
                      <a16:colId xmlns:a16="http://schemas.microsoft.com/office/drawing/2014/main" xmlns="" val="20000"/>
                    </a:ext>
                  </a:extLst>
                </a:gridCol>
                <a:gridCol w="889554">
                  <a:extLst>
                    <a:ext uri="{9D8B030D-6E8A-4147-A177-3AD203B41FA5}">
                      <a16:colId xmlns:a16="http://schemas.microsoft.com/office/drawing/2014/main" xmlns="" val="20001"/>
                    </a:ext>
                  </a:extLst>
                </a:gridCol>
              </a:tblGrid>
              <a:tr h="214884">
                <a:tc>
                  <a:txBody>
                    <a:bodyPr/>
                    <a:lstStyle/>
                    <a:p>
                      <a:pPr latinLnBrk="1">
                        <a:lnSpc>
                          <a:spcPct val="80000"/>
                        </a:lnSpc>
                      </a:pPr>
                      <a:r>
                        <a:rPr lang="en-US" altLang="ko-KR" sz="1000" b="0" dirty="0" smtClean="0"/>
                        <a:t>(1, 1)</a:t>
                      </a:r>
                      <a:endParaRPr lang="ko-KR" altLang="en-US" sz="1000" b="0" dirty="0"/>
                    </a:p>
                  </a:txBody>
                  <a:tcPr/>
                </a:tc>
                <a:tc>
                  <a:txBody>
                    <a:bodyPr/>
                    <a:lstStyle/>
                    <a:p>
                      <a:pPr latinLnBrk="1">
                        <a:lnSpc>
                          <a:spcPct val="80000"/>
                        </a:lnSpc>
                      </a:pPr>
                      <a:r>
                        <a:rPr lang="en-US" altLang="ko-KR" sz="1000" b="0" dirty="0" smtClean="0"/>
                        <a:t>(“S”,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143256">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80000"/>
                        </a:lnSpc>
                      </a:pPr>
                      <a:r>
                        <a:rPr lang="en-US" altLang="ko-KR" sz="1000" b="0" dirty="0" smtClean="0"/>
                        <a:t>(“S”,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bl>
          </a:graphicData>
        </a:graphic>
      </p:graphicFrame>
      <p:graphicFrame>
        <p:nvGraphicFramePr>
          <p:cNvPr id="51" name="표 50"/>
          <p:cNvGraphicFramePr>
            <a:graphicFrameLocks noGrp="1"/>
          </p:cNvGraphicFramePr>
          <p:nvPr>
            <p:extLst>
              <p:ext uri="{D42A27DB-BD31-4B8C-83A1-F6EECF244321}">
                <p14:modId xmlns:p14="http://schemas.microsoft.com/office/powerpoint/2010/main" val="1349042669"/>
              </p:ext>
            </p:extLst>
          </p:nvPr>
        </p:nvGraphicFramePr>
        <p:xfrm>
          <a:off x="2234375" y="5745226"/>
          <a:ext cx="1491834" cy="428244"/>
        </p:xfrm>
        <a:graphic>
          <a:graphicData uri="http://schemas.openxmlformats.org/drawingml/2006/table">
            <a:tbl>
              <a:tblPr firstRow="1" bandRow="1">
                <a:tableStyleId>{69CF1AB2-1976-4502-BF36-3FF5EA218861}</a:tableStyleId>
              </a:tblPr>
              <a:tblGrid>
                <a:gridCol w="572277">
                  <a:extLst>
                    <a:ext uri="{9D8B030D-6E8A-4147-A177-3AD203B41FA5}">
                      <a16:colId xmlns:a16="http://schemas.microsoft.com/office/drawing/2014/main" xmlns="" val="20000"/>
                    </a:ext>
                  </a:extLst>
                </a:gridCol>
                <a:gridCol w="919557">
                  <a:extLst>
                    <a:ext uri="{9D8B030D-6E8A-4147-A177-3AD203B41FA5}">
                      <a16:colId xmlns:a16="http://schemas.microsoft.com/office/drawing/2014/main" xmlns="" val="20001"/>
                    </a:ext>
                  </a:extLst>
                </a:gridCol>
              </a:tblGrid>
              <a:tr h="214884">
                <a:tc>
                  <a:txBody>
                    <a:bodyPr/>
                    <a:lstStyle/>
                    <a:p>
                      <a:pPr latinLnBrk="1">
                        <a:lnSpc>
                          <a:spcPct val="80000"/>
                        </a:lnSpc>
                      </a:pPr>
                      <a:r>
                        <a:rPr lang="en-US" altLang="ko-KR" sz="1000" b="0" dirty="0" smtClean="0"/>
                        <a:t>(1, 2)</a:t>
                      </a:r>
                      <a:endParaRPr lang="ko-KR" altLang="en-US" sz="1000" b="0" dirty="0"/>
                    </a:p>
                  </a:txBody>
                  <a:tcPr/>
                </a:tc>
                <a:tc>
                  <a:txBody>
                    <a:bodyPr/>
                    <a:lstStyle/>
                    <a:p>
                      <a:pPr latinLnBrk="1">
                        <a:lnSpc>
                          <a:spcPct val="80000"/>
                        </a:lnSpc>
                      </a:pPr>
                      <a:r>
                        <a:rPr lang="en-US" altLang="ko-KR" sz="1000" b="0" dirty="0" smtClean="0"/>
                        <a:t>(“S”,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143256">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80000"/>
                        </a:lnSpc>
                      </a:pPr>
                      <a:r>
                        <a:rPr lang="en-US" altLang="ko-KR" sz="1000" b="0" dirty="0" smtClean="0"/>
                        <a:t>(“S”, 3,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bl>
          </a:graphicData>
        </a:graphic>
      </p:graphicFrame>
      <p:graphicFrame>
        <p:nvGraphicFramePr>
          <p:cNvPr id="52" name="표 51"/>
          <p:cNvGraphicFramePr>
            <a:graphicFrameLocks noGrp="1"/>
          </p:cNvGraphicFramePr>
          <p:nvPr>
            <p:extLst>
              <p:ext uri="{D42A27DB-BD31-4B8C-83A1-F6EECF244321}">
                <p14:modId xmlns:p14="http://schemas.microsoft.com/office/powerpoint/2010/main" val="1250867081"/>
              </p:ext>
            </p:extLst>
          </p:nvPr>
        </p:nvGraphicFramePr>
        <p:xfrm>
          <a:off x="2350215" y="6181078"/>
          <a:ext cx="1491834" cy="428244"/>
        </p:xfrm>
        <a:graphic>
          <a:graphicData uri="http://schemas.openxmlformats.org/drawingml/2006/table">
            <a:tbl>
              <a:tblPr firstRow="1" bandRow="1">
                <a:tableStyleId>{69CF1AB2-1976-4502-BF36-3FF5EA218861}</a:tableStyleId>
              </a:tblPr>
              <a:tblGrid>
                <a:gridCol w="602280">
                  <a:extLst>
                    <a:ext uri="{9D8B030D-6E8A-4147-A177-3AD203B41FA5}">
                      <a16:colId xmlns:a16="http://schemas.microsoft.com/office/drawing/2014/main" xmlns="" val="20000"/>
                    </a:ext>
                  </a:extLst>
                </a:gridCol>
                <a:gridCol w="889554">
                  <a:extLst>
                    <a:ext uri="{9D8B030D-6E8A-4147-A177-3AD203B41FA5}">
                      <a16:colId xmlns:a16="http://schemas.microsoft.com/office/drawing/2014/main" xmlns="" val="20001"/>
                    </a:ext>
                  </a:extLst>
                </a:gridCol>
              </a:tblGrid>
              <a:tr h="214884">
                <a:tc>
                  <a:txBody>
                    <a:bodyPr/>
                    <a:lstStyle/>
                    <a:p>
                      <a:pPr latinLnBrk="1">
                        <a:lnSpc>
                          <a:spcPct val="80000"/>
                        </a:lnSpc>
                      </a:pPr>
                      <a:r>
                        <a:rPr lang="en-US" altLang="ko-KR" sz="1000" b="0" dirty="0" smtClean="0"/>
                        <a:t>(1, 2)</a:t>
                      </a:r>
                      <a:endParaRPr lang="ko-KR" altLang="en-US" sz="1000" b="0" dirty="0"/>
                    </a:p>
                  </a:txBody>
                  <a:tcPr/>
                </a:tc>
                <a:tc>
                  <a:txBody>
                    <a:bodyPr/>
                    <a:lstStyle/>
                    <a:p>
                      <a:pPr latinLnBrk="1">
                        <a:lnSpc>
                          <a:spcPct val="80000"/>
                        </a:lnSpc>
                      </a:pPr>
                      <a:r>
                        <a:rPr lang="en-US" altLang="ko-KR" sz="1000" b="0" dirty="0" smtClean="0"/>
                        <a:t>(“S”, 4,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r h="143256">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80000"/>
                        </a:lnSpc>
                      </a:pPr>
                      <a:r>
                        <a:rPr lang="en-US" altLang="ko-KR" sz="1000" b="0" dirty="0" smtClean="0"/>
                        <a:t>(“S”, 4,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1"/>
                  </a:ext>
                </a:extLst>
              </a:tr>
            </a:tbl>
          </a:graphicData>
        </a:graphic>
      </p:graphicFrame>
      <p:cxnSp>
        <p:nvCxnSpPr>
          <p:cNvPr id="55" name="직선 화살표 연결선 54"/>
          <p:cNvCxnSpPr/>
          <p:nvPr/>
        </p:nvCxnSpPr>
        <p:spPr>
          <a:xfrm>
            <a:off x="1403648" y="3140968"/>
            <a:ext cx="864096" cy="7200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p:nvPr/>
        </p:nvCxnSpPr>
        <p:spPr>
          <a:xfrm>
            <a:off x="1331640" y="3271580"/>
            <a:ext cx="864096" cy="51746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331640" y="3573016"/>
            <a:ext cx="1044412" cy="94807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a:off x="1403648" y="5517232"/>
            <a:ext cx="936104" cy="7200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1403648" y="5733256"/>
            <a:ext cx="856564" cy="22419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403648" y="6151432"/>
            <a:ext cx="936104" cy="22989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그룹 138"/>
          <p:cNvGrpSpPr/>
          <p:nvPr/>
        </p:nvGrpSpPr>
        <p:grpSpPr>
          <a:xfrm>
            <a:off x="3751197" y="3284984"/>
            <a:ext cx="676787" cy="1762636"/>
            <a:chOff x="1979712" y="2492895"/>
            <a:chExt cx="804614" cy="1152128"/>
          </a:xfrm>
        </p:grpSpPr>
        <p:sp>
          <p:nvSpPr>
            <p:cNvPr id="140" name="타원 139"/>
            <p:cNvSpPr/>
            <p:nvPr/>
          </p:nvSpPr>
          <p:spPr>
            <a:xfrm rot="5400000">
              <a:off x="1801267" y="2924943"/>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Shuffle</a:t>
              </a:r>
              <a:endParaRPr lang="ko-KR" altLang="en-US" sz="1600" dirty="0"/>
            </a:p>
          </p:txBody>
        </p:sp>
        <p:sp>
          <p:nvSpPr>
            <p:cNvPr id="141" name="오른쪽 화살표 140"/>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오른쪽 화살표 141"/>
            <p:cNvSpPr/>
            <p:nvPr/>
          </p:nvSpPr>
          <p:spPr>
            <a:xfrm>
              <a:off x="256830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14"/>
          <p:cNvGrpSpPr/>
          <p:nvPr/>
        </p:nvGrpSpPr>
        <p:grpSpPr>
          <a:xfrm>
            <a:off x="6163528" y="3284984"/>
            <a:ext cx="784736" cy="1762636"/>
            <a:chOff x="7675696" y="4941168"/>
            <a:chExt cx="784736" cy="1440160"/>
          </a:xfrm>
        </p:grpSpPr>
        <p:sp>
          <p:nvSpPr>
            <p:cNvPr id="144" name="타원 143"/>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Reduce</a:t>
              </a:r>
              <a:endParaRPr lang="ko-KR" altLang="en-US" sz="1400" dirty="0"/>
            </a:p>
          </p:txBody>
        </p:sp>
        <p:sp>
          <p:nvSpPr>
            <p:cNvPr id="145" name="오른쪽 화살표 144"/>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오른쪽 화살표 145"/>
            <p:cNvSpPr/>
            <p:nvPr/>
          </p:nvSpPr>
          <p:spPr>
            <a:xfrm>
              <a:off x="8244408"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28" name="내용 개체 틀 5"/>
          <p:cNvGraphicFramePr>
            <a:graphicFrameLocks/>
          </p:cNvGraphicFramePr>
          <p:nvPr>
            <p:extLst>
              <p:ext uri="{D42A27DB-BD31-4B8C-83A1-F6EECF244321}">
                <p14:modId xmlns:p14="http://schemas.microsoft.com/office/powerpoint/2010/main" val="547041857"/>
              </p:ext>
            </p:extLst>
          </p:nvPr>
        </p:nvGraphicFramePr>
        <p:xfrm>
          <a:off x="6502125" y="2241857"/>
          <a:ext cx="2469580" cy="237744"/>
        </p:xfrm>
        <a:graphic>
          <a:graphicData uri="http://schemas.openxmlformats.org/drawingml/2006/table">
            <a:tbl>
              <a:tblPr firstRow="1" bandRow="1">
                <a:tableStyleId>{5C22544A-7EE6-4342-B048-85BDC9FD1C3A}</a:tableStyleId>
              </a:tblPr>
              <a:tblGrid>
                <a:gridCol w="493916">
                  <a:extLst>
                    <a:ext uri="{9D8B030D-6E8A-4147-A177-3AD203B41FA5}">
                      <a16:colId xmlns:a16="http://schemas.microsoft.com/office/drawing/2014/main" xmlns="" val="20000"/>
                    </a:ext>
                  </a:extLst>
                </a:gridCol>
                <a:gridCol w="493916">
                  <a:extLst>
                    <a:ext uri="{9D8B030D-6E8A-4147-A177-3AD203B41FA5}">
                      <a16:colId xmlns:a16="http://schemas.microsoft.com/office/drawing/2014/main" xmlns="" val="20001"/>
                    </a:ext>
                  </a:extLst>
                </a:gridCol>
                <a:gridCol w="493916">
                  <a:extLst>
                    <a:ext uri="{9D8B030D-6E8A-4147-A177-3AD203B41FA5}">
                      <a16:colId xmlns:a16="http://schemas.microsoft.com/office/drawing/2014/main" xmlns="" val="20002"/>
                    </a:ext>
                  </a:extLst>
                </a:gridCol>
                <a:gridCol w="493916">
                  <a:extLst>
                    <a:ext uri="{9D8B030D-6E8A-4147-A177-3AD203B41FA5}">
                      <a16:colId xmlns:a16="http://schemas.microsoft.com/office/drawing/2014/main" xmlns="" val="20003"/>
                    </a:ext>
                  </a:extLst>
                </a:gridCol>
                <a:gridCol w="493916">
                  <a:extLst>
                    <a:ext uri="{9D8B030D-6E8A-4147-A177-3AD203B41FA5}">
                      <a16:colId xmlns:a16="http://schemas.microsoft.com/office/drawing/2014/main" xmlns="" val="20004"/>
                    </a:ext>
                  </a:extLst>
                </a:gridCol>
              </a:tblGrid>
              <a:tr h="153017">
                <a:tc>
                  <a:txBody>
                    <a:bodyPr/>
                    <a:lstStyle/>
                    <a:p>
                      <a:pPr algn="ctr" latinLnBrk="1">
                        <a:lnSpc>
                          <a:spcPct val="80000"/>
                        </a:lnSpc>
                      </a:pPr>
                      <a:r>
                        <a:rPr lang="en-US" altLang="ko-KR" sz="1200" baseline="-25000" dirty="0" smtClean="0">
                          <a:solidFill>
                            <a:schemeClr val="tx1"/>
                          </a:solidFill>
                        </a:rPr>
                        <a:t>Empty</a:t>
                      </a:r>
                      <a:endParaRPr lang="ko-KR" altLang="en-US" sz="1200" baseline="-25000" dirty="0">
                        <a:solidFill>
                          <a:schemeClr val="tx1"/>
                        </a:solidFill>
                      </a:endParaRPr>
                    </a:p>
                  </a:txBody>
                  <a:tcPr>
                    <a:noFill/>
                  </a:tcPr>
                </a:tc>
                <a:tc>
                  <a:txBody>
                    <a:bodyPr/>
                    <a:lstStyle/>
                    <a:p>
                      <a:pPr algn="ctr" latinLnBrk="1">
                        <a:lnSpc>
                          <a:spcPct val="80000"/>
                        </a:lnSpc>
                      </a:pPr>
                      <a:r>
                        <a:rPr lang="en-US" altLang="ko-KR" sz="1200" dirty="0" err="1" smtClean="0"/>
                        <a:t>R.r</a:t>
                      </a:r>
                      <a:r>
                        <a:rPr lang="en-US" altLang="ko-KR" sz="1200" baseline="-25000" dirty="0" err="1" smtClean="0"/>
                        <a:t>id</a:t>
                      </a:r>
                      <a:endParaRPr lang="ko-KR" altLang="en-US" sz="1200" baseline="-25000" dirty="0"/>
                    </a:p>
                  </a:txBody>
                  <a:tcPr/>
                </a:tc>
                <a:tc>
                  <a:txBody>
                    <a:bodyPr/>
                    <a:lstStyle/>
                    <a:p>
                      <a:pPr algn="ctr" latinLnBrk="1">
                        <a:lnSpc>
                          <a:spcPct val="80000"/>
                        </a:lnSpc>
                      </a:pPr>
                      <a:r>
                        <a:rPr lang="en-US" altLang="ko-KR" sz="1200" dirty="0" err="1" smtClean="0"/>
                        <a:t>R.a</a:t>
                      </a:r>
                      <a:endParaRPr lang="ko-KR" altLang="en-US" sz="1200" dirty="0"/>
                    </a:p>
                  </a:txBody>
                  <a:tcPr/>
                </a:tc>
                <a:tc>
                  <a:txBody>
                    <a:bodyPr/>
                    <a:lstStyle/>
                    <a:p>
                      <a:pPr algn="ctr" latinLnBrk="1">
                        <a:lnSpc>
                          <a:spcPct val="80000"/>
                        </a:lnSpc>
                      </a:pPr>
                      <a:r>
                        <a:rPr lang="en-US" altLang="ko-KR" sz="1200" dirty="0" err="1" smtClean="0"/>
                        <a:t>S.s</a:t>
                      </a:r>
                      <a:r>
                        <a:rPr lang="en-US" altLang="ko-KR" sz="1200" baseline="-25000" dirty="0" err="1" smtClean="0"/>
                        <a:t>id</a:t>
                      </a:r>
                      <a:endParaRPr lang="ko-KR" altLang="en-US" sz="1200" baseline="-25000" dirty="0"/>
                    </a:p>
                  </a:txBody>
                  <a:tcPr/>
                </a:tc>
                <a:tc>
                  <a:txBody>
                    <a:bodyPr/>
                    <a:lstStyle/>
                    <a:p>
                      <a:pPr algn="ctr" latinLnBrk="1">
                        <a:lnSpc>
                          <a:spcPct val="80000"/>
                        </a:lnSpc>
                      </a:pPr>
                      <a:r>
                        <a:rPr lang="en-US" altLang="ko-KR" sz="1200" dirty="0" err="1" smtClean="0"/>
                        <a:t>S.a</a:t>
                      </a:r>
                      <a:endParaRPr lang="ko-KR" altLang="en-US" sz="1200" dirty="0"/>
                    </a:p>
                  </a:txBody>
                  <a:tcPr/>
                </a:tc>
                <a:extLst>
                  <a:ext uri="{0D108BD9-81ED-4DB2-BD59-A6C34878D82A}">
                    <a16:rowId xmlns:a16="http://schemas.microsoft.com/office/drawing/2014/main" xmlns="" val="10000"/>
                  </a:ext>
                </a:extLst>
              </a:tr>
            </a:tbl>
          </a:graphicData>
        </a:graphic>
      </p:graphicFrame>
      <p:graphicFrame>
        <p:nvGraphicFramePr>
          <p:cNvPr id="229" name="표 228"/>
          <p:cNvGraphicFramePr>
            <a:graphicFrameLocks noGrp="1"/>
          </p:cNvGraphicFramePr>
          <p:nvPr>
            <p:extLst>
              <p:ext uri="{D42A27DB-BD31-4B8C-83A1-F6EECF244321}">
                <p14:modId xmlns:p14="http://schemas.microsoft.com/office/powerpoint/2010/main" val="434509324"/>
              </p:ext>
            </p:extLst>
          </p:nvPr>
        </p:nvGraphicFramePr>
        <p:xfrm>
          <a:off x="7018653" y="2492896"/>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sp>
        <p:nvSpPr>
          <p:cNvPr id="230" name="원호 229"/>
          <p:cNvSpPr/>
          <p:nvPr/>
        </p:nvSpPr>
        <p:spPr>
          <a:xfrm>
            <a:off x="5545442" y="2394019"/>
            <a:ext cx="618086" cy="622330"/>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1" name="원호 230"/>
          <p:cNvSpPr/>
          <p:nvPr/>
        </p:nvSpPr>
        <p:spPr>
          <a:xfrm>
            <a:off x="5621660" y="2606852"/>
            <a:ext cx="452772" cy="409498"/>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2" name="원호 231"/>
          <p:cNvSpPr/>
          <p:nvPr/>
        </p:nvSpPr>
        <p:spPr>
          <a:xfrm>
            <a:off x="5631396" y="2405686"/>
            <a:ext cx="452772" cy="409498"/>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3" name="원호 232"/>
          <p:cNvSpPr/>
          <p:nvPr/>
        </p:nvSpPr>
        <p:spPr>
          <a:xfrm>
            <a:off x="5781149" y="2612269"/>
            <a:ext cx="231011" cy="199332"/>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atin typeface="Tahoma" pitchFamily="34" charset="0"/>
              <a:cs typeface="Tahoma" pitchFamily="34" charset="0"/>
            </a:endParaRPr>
          </a:p>
        </p:txBody>
      </p:sp>
      <p:graphicFrame>
        <p:nvGraphicFramePr>
          <p:cNvPr id="256" name="표 255"/>
          <p:cNvGraphicFramePr>
            <a:graphicFrameLocks noGrp="1"/>
          </p:cNvGraphicFramePr>
          <p:nvPr>
            <p:extLst>
              <p:ext uri="{D42A27DB-BD31-4B8C-83A1-F6EECF244321}">
                <p14:modId xmlns:p14="http://schemas.microsoft.com/office/powerpoint/2010/main" val="1799899059"/>
              </p:ext>
            </p:extLst>
          </p:nvPr>
        </p:nvGraphicFramePr>
        <p:xfrm>
          <a:off x="6485856" y="1942736"/>
          <a:ext cx="2485850" cy="262128"/>
        </p:xfrm>
        <a:graphic>
          <a:graphicData uri="http://schemas.openxmlformats.org/drawingml/2006/table">
            <a:tbl>
              <a:tblPr firstRow="1" bandRow="1">
                <a:tableStyleId>{5C22544A-7EE6-4342-B048-85BDC9FD1C3A}</a:tableStyleId>
              </a:tblPr>
              <a:tblGrid>
                <a:gridCol w="541634">
                  <a:extLst>
                    <a:ext uri="{9D8B030D-6E8A-4147-A177-3AD203B41FA5}">
                      <a16:colId xmlns:a16="http://schemas.microsoft.com/office/drawing/2014/main" xmlns="" val="20000"/>
                    </a:ext>
                  </a:extLst>
                </a:gridCol>
                <a:gridCol w="1944216">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endParaRPr lang="ko-KR" altLang="en-US" sz="1400" dirty="0"/>
                    </a:p>
                  </a:txBody>
                  <a:tcPr/>
                </a:tc>
                <a:extLst>
                  <a:ext uri="{0D108BD9-81ED-4DB2-BD59-A6C34878D82A}">
                    <a16:rowId xmlns:a16="http://schemas.microsoft.com/office/drawing/2014/main" xmlns="" val="10000"/>
                  </a:ext>
                </a:extLst>
              </a:tr>
            </a:tbl>
          </a:graphicData>
        </a:graphic>
      </p:graphicFrame>
      <p:graphicFrame>
        <p:nvGraphicFramePr>
          <p:cNvPr id="257" name="표 256"/>
          <p:cNvGraphicFramePr>
            <a:graphicFrameLocks noGrp="1"/>
          </p:cNvGraphicFramePr>
          <p:nvPr>
            <p:extLst>
              <p:ext uri="{D42A27DB-BD31-4B8C-83A1-F6EECF244321}">
                <p14:modId xmlns:p14="http://schemas.microsoft.com/office/powerpoint/2010/main" val="1267132331"/>
              </p:ext>
            </p:extLst>
          </p:nvPr>
        </p:nvGraphicFramePr>
        <p:xfrm>
          <a:off x="7027490" y="2854456"/>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0" name="표 259"/>
          <p:cNvGraphicFramePr>
            <a:graphicFrameLocks noGrp="1"/>
          </p:cNvGraphicFramePr>
          <p:nvPr>
            <p:extLst>
              <p:ext uri="{D42A27DB-BD31-4B8C-83A1-F6EECF244321}">
                <p14:modId xmlns:p14="http://schemas.microsoft.com/office/powerpoint/2010/main" val="3993795980"/>
              </p:ext>
            </p:extLst>
          </p:nvPr>
        </p:nvGraphicFramePr>
        <p:xfrm>
          <a:off x="7164288" y="5013176"/>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baseline="0" dirty="0" smtClean="0"/>
                        <a:t>3</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1" name="표 260"/>
          <p:cNvGraphicFramePr>
            <a:graphicFrameLocks noGrp="1"/>
          </p:cNvGraphicFramePr>
          <p:nvPr>
            <p:extLst>
              <p:ext uri="{D42A27DB-BD31-4B8C-83A1-F6EECF244321}">
                <p14:modId xmlns:p14="http://schemas.microsoft.com/office/powerpoint/2010/main" val="422109824"/>
              </p:ext>
            </p:extLst>
          </p:nvPr>
        </p:nvGraphicFramePr>
        <p:xfrm>
          <a:off x="7164288" y="5339308"/>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baseline="0" dirty="0" smtClean="0"/>
                        <a:t>4</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2" name="표 261"/>
          <p:cNvGraphicFramePr>
            <a:graphicFrameLocks noGrp="1"/>
          </p:cNvGraphicFramePr>
          <p:nvPr>
            <p:extLst>
              <p:ext uri="{D42A27DB-BD31-4B8C-83A1-F6EECF244321}">
                <p14:modId xmlns:p14="http://schemas.microsoft.com/office/powerpoint/2010/main" val="416429762"/>
              </p:ext>
            </p:extLst>
          </p:nvPr>
        </p:nvGraphicFramePr>
        <p:xfrm>
          <a:off x="7164288" y="6093296"/>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tc>
                  <a:txBody>
                    <a:bodyPr/>
                    <a:lstStyle/>
                    <a:p>
                      <a:pPr algn="ctr" latinLnBrk="1">
                        <a:lnSpc>
                          <a:spcPct val="80000"/>
                        </a:lnSpc>
                      </a:pPr>
                      <a:r>
                        <a:rPr lang="en-US" altLang="ko-KR" sz="1600" b="0" baseline="0" dirty="0" smtClean="0"/>
                        <a:t>5</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0" dirty="0"/>
                    </a:p>
                  </a:txBody>
                  <a:tcPr/>
                </a:tc>
                <a:extLst>
                  <a:ext uri="{0D108BD9-81ED-4DB2-BD59-A6C34878D82A}">
                    <a16:rowId xmlns:a16="http://schemas.microsoft.com/office/drawing/2014/main" xmlns="" val="10000"/>
                  </a:ext>
                </a:extLst>
              </a:tr>
            </a:tbl>
          </a:graphicData>
        </a:graphic>
      </p:graphicFrame>
      <p:cxnSp>
        <p:nvCxnSpPr>
          <p:cNvPr id="264" name="직선 화살표 연결선 263"/>
          <p:cNvCxnSpPr/>
          <p:nvPr/>
        </p:nvCxnSpPr>
        <p:spPr>
          <a:xfrm>
            <a:off x="5868144" y="2420888"/>
            <a:ext cx="1210689" cy="510153"/>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9" name="직선 화살표 연결선 278"/>
          <p:cNvCxnSpPr/>
          <p:nvPr/>
        </p:nvCxnSpPr>
        <p:spPr>
          <a:xfrm flipV="1">
            <a:off x="6012160" y="5157192"/>
            <a:ext cx="1152128" cy="77268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2" name="직선 화살표 연결선 281"/>
          <p:cNvCxnSpPr/>
          <p:nvPr/>
        </p:nvCxnSpPr>
        <p:spPr>
          <a:xfrm flipV="1">
            <a:off x="6084168" y="5445224"/>
            <a:ext cx="1080120" cy="64807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7" name="직선 화살표 연결선 286"/>
          <p:cNvCxnSpPr/>
          <p:nvPr/>
        </p:nvCxnSpPr>
        <p:spPr>
          <a:xfrm flipV="1">
            <a:off x="1403648" y="2576874"/>
            <a:ext cx="856564" cy="27606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9" name="직선 화살표 연결선 288"/>
          <p:cNvCxnSpPr/>
          <p:nvPr/>
        </p:nvCxnSpPr>
        <p:spPr>
          <a:xfrm flipV="1">
            <a:off x="1403648" y="5095252"/>
            <a:ext cx="830727" cy="13394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91" name="표 290"/>
          <p:cNvGraphicFramePr>
            <a:graphicFrameLocks noGrp="1"/>
          </p:cNvGraphicFramePr>
          <p:nvPr>
            <p:extLst>
              <p:ext uri="{D42A27DB-BD31-4B8C-83A1-F6EECF244321}">
                <p14:modId xmlns:p14="http://schemas.microsoft.com/office/powerpoint/2010/main" val="1057958790"/>
              </p:ext>
            </p:extLst>
          </p:nvPr>
        </p:nvGraphicFramePr>
        <p:xfrm>
          <a:off x="7027490" y="3160431"/>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92" name="표 291"/>
          <p:cNvGraphicFramePr>
            <a:graphicFrameLocks noGrp="1"/>
          </p:cNvGraphicFramePr>
          <p:nvPr>
            <p:extLst>
              <p:ext uri="{D42A27DB-BD31-4B8C-83A1-F6EECF244321}">
                <p14:modId xmlns:p14="http://schemas.microsoft.com/office/powerpoint/2010/main" val="4121643831"/>
              </p:ext>
            </p:extLst>
          </p:nvPr>
        </p:nvGraphicFramePr>
        <p:xfrm>
          <a:off x="7027490" y="3494568"/>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cxnSp>
        <p:nvCxnSpPr>
          <p:cNvPr id="293" name="직선 화살표 연결선 292"/>
          <p:cNvCxnSpPr/>
          <p:nvPr/>
        </p:nvCxnSpPr>
        <p:spPr>
          <a:xfrm>
            <a:off x="6012160" y="2636912"/>
            <a:ext cx="1004664" cy="69038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0" name="직선 화살표 연결선 299"/>
          <p:cNvCxnSpPr/>
          <p:nvPr/>
        </p:nvCxnSpPr>
        <p:spPr>
          <a:xfrm>
            <a:off x="6012160" y="2708920"/>
            <a:ext cx="1015330" cy="90069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20" name="표 119"/>
          <p:cNvGraphicFramePr>
            <a:graphicFrameLocks noGrp="1"/>
          </p:cNvGraphicFramePr>
          <p:nvPr>
            <p:extLst>
              <p:ext uri="{D42A27DB-BD31-4B8C-83A1-F6EECF244321}">
                <p14:modId xmlns:p14="http://schemas.microsoft.com/office/powerpoint/2010/main" val="1662757866"/>
              </p:ext>
            </p:extLst>
          </p:nvPr>
        </p:nvGraphicFramePr>
        <p:xfrm>
          <a:off x="4409139" y="2289020"/>
          <a:ext cx="1531013" cy="850757"/>
        </p:xfrm>
        <a:graphic>
          <a:graphicData uri="http://schemas.openxmlformats.org/drawingml/2006/table">
            <a:tbl>
              <a:tblPr firstRow="1" bandRow="1">
                <a:tableStyleId>{69CF1AB2-1976-4502-BF36-3FF5EA218861}</a:tableStyleId>
              </a:tblPr>
              <a:tblGrid>
                <a:gridCol w="577752">
                  <a:extLst>
                    <a:ext uri="{9D8B030D-6E8A-4147-A177-3AD203B41FA5}">
                      <a16:colId xmlns:a16="http://schemas.microsoft.com/office/drawing/2014/main" xmlns="" val="20000"/>
                    </a:ext>
                  </a:extLst>
                </a:gridCol>
                <a:gridCol w="953261">
                  <a:extLst>
                    <a:ext uri="{9D8B030D-6E8A-4147-A177-3AD203B41FA5}">
                      <a16:colId xmlns:a16="http://schemas.microsoft.com/office/drawing/2014/main" xmlns="" val="20001"/>
                    </a:ext>
                  </a:extLst>
                </a:gridCol>
              </a:tblGrid>
              <a:tr h="850757">
                <a:tc>
                  <a:txBody>
                    <a:bodyPr/>
                    <a:lstStyle/>
                    <a:p>
                      <a:pPr latinLnBrk="1">
                        <a:lnSpc>
                          <a:spcPct val="100000"/>
                        </a:lnSpc>
                      </a:pPr>
                      <a:r>
                        <a:rPr lang="en-US" altLang="ko-KR" sz="1000" b="0" dirty="0" smtClean="0"/>
                        <a:t>(1, 1)</a:t>
                      </a:r>
                      <a:endParaRPr lang="ko-KR" altLang="en-US" sz="1000" b="0" dirty="0"/>
                    </a:p>
                  </a:txBody>
                  <a:tcPr/>
                </a:tc>
                <a:tc>
                  <a:txBody>
                    <a:bodyPr/>
                    <a:lstStyle/>
                    <a:p>
                      <a:pPr latinLnBrk="1">
                        <a:lnSpc>
                          <a:spcPct val="12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graphicFrame>
        <p:nvGraphicFramePr>
          <p:cNvPr id="121" name="표 120"/>
          <p:cNvGraphicFramePr>
            <a:graphicFrameLocks noGrp="1"/>
          </p:cNvGraphicFramePr>
          <p:nvPr>
            <p:extLst>
              <p:ext uri="{D42A27DB-BD31-4B8C-83A1-F6EECF244321}">
                <p14:modId xmlns:p14="http://schemas.microsoft.com/office/powerpoint/2010/main" val="2083139069"/>
              </p:ext>
            </p:extLst>
          </p:nvPr>
        </p:nvGraphicFramePr>
        <p:xfrm>
          <a:off x="4494957" y="3144725"/>
          <a:ext cx="1589211" cy="852301"/>
        </p:xfrm>
        <a:graphic>
          <a:graphicData uri="http://schemas.openxmlformats.org/drawingml/2006/table">
            <a:tbl>
              <a:tblPr firstRow="1" bandRow="1">
                <a:tableStyleId>{69CF1AB2-1976-4502-BF36-3FF5EA218861}</a:tableStyleId>
              </a:tblPr>
              <a:tblGrid>
                <a:gridCol w="585498">
                  <a:extLst>
                    <a:ext uri="{9D8B030D-6E8A-4147-A177-3AD203B41FA5}">
                      <a16:colId xmlns:a16="http://schemas.microsoft.com/office/drawing/2014/main" xmlns="" val="20000"/>
                    </a:ext>
                  </a:extLst>
                </a:gridCol>
                <a:gridCol w="1003713">
                  <a:extLst>
                    <a:ext uri="{9D8B030D-6E8A-4147-A177-3AD203B41FA5}">
                      <a16:colId xmlns:a16="http://schemas.microsoft.com/office/drawing/2014/main" xmlns="" val="20001"/>
                    </a:ext>
                  </a:extLst>
                </a:gridCol>
              </a:tblGrid>
              <a:tr h="852301">
                <a:tc>
                  <a:txBody>
                    <a:bodyPr/>
                    <a:lstStyle/>
                    <a:p>
                      <a:pPr latinLnBrk="1">
                        <a:lnSpc>
                          <a:spcPct val="120000"/>
                        </a:lnSpc>
                      </a:pPr>
                      <a:r>
                        <a:rPr lang="en-US" altLang="ko-KR" sz="1000" b="0" dirty="0" smtClean="0"/>
                        <a:t>(1, 2)</a:t>
                      </a:r>
                      <a:endParaRPr lang="ko-KR" altLang="en-US" sz="1000" b="0" dirty="0"/>
                    </a:p>
                  </a:txBody>
                  <a:tcPr/>
                </a:tc>
                <a:tc>
                  <a:txBody>
                    <a:bodyPr/>
                    <a:lstStyle/>
                    <a:p>
                      <a:pPr latinLnBrk="1">
                        <a:lnSpc>
                          <a:spcPct val="12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3, a</a:t>
                      </a:r>
                      <a:r>
                        <a:rPr lang="en-US" altLang="ko-KR" sz="1000" b="0" baseline="-25000" dirty="0" smtClean="0"/>
                        <a:t>2</a:t>
                      </a:r>
                      <a:r>
                        <a:rPr lang="en-US" altLang="ko-KR" sz="1000" b="0" dirty="0" smtClean="0"/>
                        <a:t>),</a:t>
                      </a:r>
                      <a:endParaRPr lang="ko-KR" altLang="en-US" sz="1000" b="0" baseline="-25000" dirty="0"/>
                    </a:p>
                    <a:p>
                      <a:pPr latinLnBrk="1">
                        <a:lnSpc>
                          <a:spcPct val="120000"/>
                        </a:lnSpc>
                      </a:pPr>
                      <a:r>
                        <a:rPr lang="en-US" altLang="ko-KR" sz="1000" b="0" dirty="0" smtClean="0"/>
                        <a:t>(“S”, 4,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graphicFrame>
        <p:nvGraphicFramePr>
          <p:cNvPr id="123" name="표 122"/>
          <p:cNvGraphicFramePr>
            <a:graphicFrameLocks noGrp="1"/>
          </p:cNvGraphicFramePr>
          <p:nvPr>
            <p:extLst>
              <p:ext uri="{D42A27DB-BD31-4B8C-83A1-F6EECF244321}">
                <p14:modId xmlns:p14="http://schemas.microsoft.com/office/powerpoint/2010/main" val="3026741334"/>
              </p:ext>
            </p:extLst>
          </p:nvPr>
        </p:nvGraphicFramePr>
        <p:xfrm>
          <a:off x="4499992" y="3995885"/>
          <a:ext cx="1577057" cy="858391"/>
        </p:xfrm>
        <a:graphic>
          <a:graphicData uri="http://schemas.openxmlformats.org/drawingml/2006/table">
            <a:tbl>
              <a:tblPr firstRow="1" bandRow="1">
                <a:tableStyleId>{69CF1AB2-1976-4502-BF36-3FF5EA218861}</a:tableStyleId>
              </a:tblPr>
              <a:tblGrid>
                <a:gridCol w="585498">
                  <a:extLst>
                    <a:ext uri="{9D8B030D-6E8A-4147-A177-3AD203B41FA5}">
                      <a16:colId xmlns:a16="http://schemas.microsoft.com/office/drawing/2014/main" xmlns="" val="20000"/>
                    </a:ext>
                  </a:extLst>
                </a:gridCol>
                <a:gridCol w="991559">
                  <a:extLst>
                    <a:ext uri="{9D8B030D-6E8A-4147-A177-3AD203B41FA5}">
                      <a16:colId xmlns:a16="http://schemas.microsoft.com/office/drawing/2014/main" xmlns="" val="20001"/>
                    </a:ext>
                  </a:extLst>
                </a:gridCol>
              </a:tblGrid>
              <a:tr h="858391">
                <a:tc>
                  <a:txBody>
                    <a:bodyPr/>
                    <a:lstStyle/>
                    <a:p>
                      <a:pPr latinLnBrk="1">
                        <a:lnSpc>
                          <a:spcPct val="80000"/>
                        </a:lnSpc>
                      </a:pPr>
                      <a:r>
                        <a:rPr lang="en-US" altLang="ko-KR" sz="1000" b="0" dirty="0" smtClean="0"/>
                        <a:t>(1, 3)</a:t>
                      </a:r>
                      <a:endParaRPr lang="ko-KR" altLang="en-US" sz="1000" b="0" dirty="0"/>
                    </a:p>
                  </a:txBody>
                  <a:tcPr/>
                </a:tc>
                <a:tc>
                  <a:txBody>
                    <a:bodyPr/>
                    <a:lstStyle/>
                    <a:p>
                      <a:pPr latinLnBrk="1">
                        <a:lnSpc>
                          <a:spcPct val="120000"/>
                        </a:lnSpc>
                      </a:pPr>
                      <a:r>
                        <a:rPr lang="en-US" altLang="ko-KR" sz="1000" b="0" dirty="0" smtClean="0"/>
                        <a:t>[(“R”,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(“R”, 2,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5, a</a:t>
                      </a:r>
                      <a:r>
                        <a:rPr lang="en-US" altLang="ko-KR" sz="1000" b="0" baseline="-25000" dirty="0" smtClean="0"/>
                        <a:t>3</a:t>
                      </a:r>
                      <a:r>
                        <a:rPr lang="en-US" altLang="ko-KR" sz="1000" b="0" dirty="0" smtClean="0"/>
                        <a:t>),</a:t>
                      </a:r>
                      <a:endParaRPr lang="ko-KR" altLang="en-US" sz="1000" b="0" baseline="-25000" dirty="0"/>
                    </a:p>
                    <a:p>
                      <a:pPr latinLnBrk="1">
                        <a:lnSpc>
                          <a:spcPct val="120000"/>
                        </a:lnSpc>
                      </a:pPr>
                      <a:r>
                        <a:rPr lang="en-US" altLang="ko-KR" sz="1000" b="0" dirty="0" smtClean="0"/>
                        <a:t>(“S”, 6, a</a:t>
                      </a:r>
                      <a:r>
                        <a:rPr lang="en-US" altLang="ko-KR" sz="1000" b="0" baseline="-25000" dirty="0" smtClean="0"/>
                        <a:t>4</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graphicFrame>
        <p:nvGraphicFramePr>
          <p:cNvPr id="124" name="표 123"/>
          <p:cNvGraphicFramePr>
            <a:graphicFrameLocks noGrp="1"/>
          </p:cNvGraphicFramePr>
          <p:nvPr>
            <p:extLst>
              <p:ext uri="{D42A27DB-BD31-4B8C-83A1-F6EECF244321}">
                <p14:modId xmlns:p14="http://schemas.microsoft.com/office/powerpoint/2010/main" val="3715252666"/>
              </p:ext>
            </p:extLst>
          </p:nvPr>
        </p:nvGraphicFramePr>
        <p:xfrm>
          <a:off x="4435103" y="4859982"/>
          <a:ext cx="1577057" cy="861070"/>
        </p:xfrm>
        <a:graphic>
          <a:graphicData uri="http://schemas.openxmlformats.org/drawingml/2006/table">
            <a:tbl>
              <a:tblPr firstRow="1" bandRow="1">
                <a:tableStyleId>{69CF1AB2-1976-4502-BF36-3FF5EA218861}</a:tableStyleId>
              </a:tblPr>
              <a:tblGrid>
                <a:gridCol w="585498">
                  <a:extLst>
                    <a:ext uri="{9D8B030D-6E8A-4147-A177-3AD203B41FA5}">
                      <a16:colId xmlns:a16="http://schemas.microsoft.com/office/drawing/2014/main" xmlns="" val="20000"/>
                    </a:ext>
                  </a:extLst>
                </a:gridCol>
                <a:gridCol w="991559">
                  <a:extLst>
                    <a:ext uri="{9D8B030D-6E8A-4147-A177-3AD203B41FA5}">
                      <a16:colId xmlns:a16="http://schemas.microsoft.com/office/drawing/2014/main" xmlns="" val="20001"/>
                    </a:ext>
                  </a:extLst>
                </a:gridCol>
              </a:tblGrid>
              <a:tr h="861070">
                <a:tc>
                  <a:txBody>
                    <a:bodyPr/>
                    <a:lstStyle/>
                    <a:p>
                      <a:pPr latinLnBrk="1">
                        <a:lnSpc>
                          <a:spcPct val="80000"/>
                        </a:lnSpc>
                      </a:pPr>
                      <a:r>
                        <a:rPr lang="en-US" altLang="ko-KR" sz="1000" b="0" dirty="0" smtClean="0"/>
                        <a:t>(2, 1)</a:t>
                      </a:r>
                      <a:endParaRPr lang="ko-KR" altLang="en-US" sz="1000" b="0" dirty="0"/>
                    </a:p>
                  </a:txBody>
                  <a:tcPr/>
                </a:tc>
                <a:tc>
                  <a:txBody>
                    <a:bodyPr/>
                    <a:lstStyle/>
                    <a:p>
                      <a:pPr latinLnBrk="1">
                        <a:lnSpc>
                          <a:spcPct val="12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a:p>
                    <a:p>
                      <a:pPr latinLnBrk="1">
                        <a:lnSpc>
                          <a:spcPct val="12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a:p>
                    <a:p>
                      <a:pPr latinLnBrk="1">
                        <a:lnSpc>
                          <a:spcPct val="120000"/>
                        </a:lnSpc>
                      </a:pPr>
                      <a:r>
                        <a:rPr lang="en-US" altLang="ko-KR" sz="1000" b="0" dirty="0" smtClean="0"/>
                        <a:t>(“S”, 1, a</a:t>
                      </a:r>
                      <a:r>
                        <a:rPr lang="en-US" altLang="ko-KR" sz="1000" b="0" baseline="-25000" dirty="0" smtClean="0"/>
                        <a:t>1</a:t>
                      </a:r>
                      <a:r>
                        <a:rPr lang="en-US" altLang="ko-KR" sz="1000" b="0" dirty="0" smtClean="0"/>
                        <a:t>),</a:t>
                      </a:r>
                      <a:endParaRPr lang="ko-KR" altLang="en-US" sz="1000" b="0" baseline="-25000" dirty="0"/>
                    </a:p>
                    <a:p>
                      <a:pPr latinLnBrk="1">
                        <a:lnSpc>
                          <a:spcPct val="120000"/>
                        </a:lnSpc>
                      </a:pPr>
                      <a:r>
                        <a:rPr lang="en-US" altLang="ko-KR" sz="1000" b="0" dirty="0" smtClean="0"/>
                        <a:t>(“S”, 2, a</a:t>
                      </a:r>
                      <a:r>
                        <a:rPr lang="en-US" altLang="ko-KR" sz="1000" b="0" baseline="-25000" dirty="0" smtClean="0"/>
                        <a:t>1</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graphicFrame>
        <p:nvGraphicFramePr>
          <p:cNvPr id="126" name="표 125"/>
          <p:cNvGraphicFramePr>
            <a:graphicFrameLocks noGrp="1"/>
          </p:cNvGraphicFramePr>
          <p:nvPr>
            <p:extLst>
              <p:ext uri="{D42A27DB-BD31-4B8C-83A1-F6EECF244321}">
                <p14:modId xmlns:p14="http://schemas.microsoft.com/office/powerpoint/2010/main" val="468750843"/>
              </p:ext>
            </p:extLst>
          </p:nvPr>
        </p:nvGraphicFramePr>
        <p:xfrm>
          <a:off x="4435103" y="5724078"/>
          <a:ext cx="1577057" cy="873274"/>
        </p:xfrm>
        <a:graphic>
          <a:graphicData uri="http://schemas.openxmlformats.org/drawingml/2006/table">
            <a:tbl>
              <a:tblPr firstRow="1" bandRow="1">
                <a:tableStyleId>{69CF1AB2-1976-4502-BF36-3FF5EA218861}</a:tableStyleId>
              </a:tblPr>
              <a:tblGrid>
                <a:gridCol w="585498">
                  <a:extLst>
                    <a:ext uri="{9D8B030D-6E8A-4147-A177-3AD203B41FA5}">
                      <a16:colId xmlns:a16="http://schemas.microsoft.com/office/drawing/2014/main" xmlns="" val="20000"/>
                    </a:ext>
                  </a:extLst>
                </a:gridCol>
                <a:gridCol w="991559">
                  <a:extLst>
                    <a:ext uri="{9D8B030D-6E8A-4147-A177-3AD203B41FA5}">
                      <a16:colId xmlns:a16="http://schemas.microsoft.com/office/drawing/2014/main" xmlns="" val="20001"/>
                    </a:ext>
                  </a:extLst>
                </a:gridCol>
              </a:tblGrid>
              <a:tr h="873274">
                <a:tc>
                  <a:txBody>
                    <a:bodyPr/>
                    <a:lstStyle/>
                    <a:p>
                      <a:pPr latinLnBrk="1">
                        <a:lnSpc>
                          <a:spcPct val="80000"/>
                        </a:lnSpc>
                      </a:pPr>
                      <a:r>
                        <a:rPr lang="en-US" altLang="ko-KR" sz="1000" b="0" dirty="0" smtClean="0"/>
                        <a:t>(2, 2)</a:t>
                      </a:r>
                      <a:endParaRPr lang="ko-KR" altLang="en-US" sz="1000" b="0" dirty="0"/>
                    </a:p>
                  </a:txBody>
                  <a:tcPr/>
                </a:tc>
                <a:tc>
                  <a:txBody>
                    <a:bodyPr/>
                    <a:lstStyle/>
                    <a:p>
                      <a:pPr latinLnBrk="1">
                        <a:lnSpc>
                          <a:spcPct val="120000"/>
                        </a:lnSpc>
                      </a:pPr>
                      <a:r>
                        <a:rPr lang="en-US" altLang="ko-KR" sz="1000" b="0" dirty="0" smtClean="0"/>
                        <a:t>[(“R”, 3, a</a:t>
                      </a:r>
                      <a:r>
                        <a:rPr lang="en-US" altLang="ko-KR" sz="1000" b="0" baseline="-25000" dirty="0" smtClean="0"/>
                        <a:t>2</a:t>
                      </a:r>
                      <a:r>
                        <a:rPr lang="en-US" altLang="ko-KR" sz="1000" b="0" dirty="0" smtClean="0"/>
                        <a:t>),</a:t>
                      </a:r>
                      <a:endParaRPr lang="ko-KR" altLang="en-US" sz="1000" b="0" baseline="-25000" dirty="0" smtClean="0"/>
                    </a:p>
                    <a:p>
                      <a:pPr latinLnBrk="1">
                        <a:lnSpc>
                          <a:spcPct val="120000"/>
                        </a:lnSpc>
                      </a:pPr>
                      <a:r>
                        <a:rPr lang="en-US" altLang="ko-KR" sz="1000" b="0" dirty="0" smtClean="0"/>
                        <a:t>(“R”, 4, a</a:t>
                      </a:r>
                      <a:r>
                        <a:rPr lang="en-US" altLang="ko-KR" sz="1000" b="0" baseline="-25000" dirty="0" smtClean="0"/>
                        <a:t>3</a:t>
                      </a:r>
                      <a:r>
                        <a:rPr lang="en-US" altLang="ko-KR" sz="1000" b="0" dirty="0" smtClean="0"/>
                        <a:t>),</a:t>
                      </a:r>
                      <a:endParaRPr lang="ko-KR" altLang="en-US" sz="1000" b="0" baseline="-25000" dirty="0" smtClean="0"/>
                    </a:p>
                    <a:p>
                      <a:pPr latinLnBrk="1">
                        <a:lnSpc>
                          <a:spcPct val="120000"/>
                        </a:lnSpc>
                      </a:pPr>
                      <a:r>
                        <a:rPr lang="en-US" altLang="ko-KR" sz="1000" b="0" dirty="0" smtClean="0"/>
                        <a:t>(“S”, 3, a</a:t>
                      </a:r>
                      <a:r>
                        <a:rPr lang="en-US" altLang="ko-KR" sz="1000" b="0" baseline="-25000" dirty="0" smtClean="0"/>
                        <a:t>2</a:t>
                      </a:r>
                      <a:r>
                        <a:rPr lang="en-US" altLang="ko-KR" sz="1000" b="0" dirty="0" smtClean="0"/>
                        <a:t>),</a:t>
                      </a:r>
                      <a:endParaRPr lang="ko-KR" altLang="en-US" sz="1000" b="0" baseline="-25000" dirty="0" smtClean="0"/>
                    </a:p>
                    <a:p>
                      <a:pPr latinLnBrk="1">
                        <a:lnSpc>
                          <a:spcPct val="120000"/>
                        </a:lnSpc>
                      </a:pPr>
                      <a:r>
                        <a:rPr lang="en-US" altLang="ko-KR" sz="1000" b="0" dirty="0" smtClean="0"/>
                        <a:t>(“S”, 4, a</a:t>
                      </a:r>
                      <a:r>
                        <a:rPr lang="en-US" altLang="ko-KR" sz="1000" b="0" baseline="-25000" dirty="0" smtClean="0"/>
                        <a:t>2</a:t>
                      </a:r>
                      <a:r>
                        <a:rPr lang="en-US" altLang="ko-KR" sz="1000" b="0" dirty="0" smtClean="0"/>
                        <a:t>)]</a:t>
                      </a:r>
                      <a:endParaRPr lang="ko-KR" altLang="en-US" sz="1000" b="0" baseline="-25000" dirty="0"/>
                    </a:p>
                  </a:txBody>
                  <a:tcPr/>
                </a:tc>
                <a:extLst>
                  <a:ext uri="{0D108BD9-81ED-4DB2-BD59-A6C34878D82A}">
                    <a16:rowId xmlns:a16="http://schemas.microsoft.com/office/drawing/2014/main" xmlns="" val="10000"/>
                  </a:ext>
                </a:extLst>
              </a:tr>
            </a:tbl>
          </a:graphicData>
        </a:graphic>
      </p:graphicFrame>
      <p:sp>
        <p:nvSpPr>
          <p:cNvPr id="80" name="모서리가 둥근 사각형 설명선 79"/>
          <p:cNvSpPr/>
          <p:nvPr/>
        </p:nvSpPr>
        <p:spPr>
          <a:xfrm>
            <a:off x="539552" y="1844824"/>
            <a:ext cx="1512169" cy="360040"/>
          </a:xfrm>
          <a:prstGeom prst="wedgeRoundRectCallout">
            <a:avLst>
              <a:gd name="adj1" fmla="val 56624"/>
              <a:gd name="adj2" fmla="val 1194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latin typeface="Tahoma" pitchFamily="34" charset="0"/>
                <a:ea typeface="Tahoma" pitchFamily="34" charset="0"/>
                <a:cs typeface="Tahoma" pitchFamily="34" charset="0"/>
              </a:rPr>
              <a:t>Emit 3 pairs</a:t>
            </a:r>
            <a:endParaRPr lang="ko-KR" altLang="en-US" sz="1400" dirty="0">
              <a:latin typeface="Tahoma" pitchFamily="34" charset="0"/>
              <a:cs typeface="Tahoma" pitchFamily="34" charset="0"/>
            </a:endParaRPr>
          </a:p>
        </p:txBody>
      </p:sp>
      <p:sp>
        <p:nvSpPr>
          <p:cNvPr id="130" name="모서리가 둥근 사각형 설명선 129"/>
          <p:cNvSpPr/>
          <p:nvPr/>
        </p:nvSpPr>
        <p:spPr>
          <a:xfrm>
            <a:off x="251520" y="4077072"/>
            <a:ext cx="1444442" cy="440237"/>
          </a:xfrm>
          <a:prstGeom prst="wedgeRoundRectCallout">
            <a:avLst>
              <a:gd name="adj1" fmla="val 71682"/>
              <a:gd name="adj2" fmla="val 161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latin typeface="Tahoma" pitchFamily="34" charset="0"/>
                <a:ea typeface="Tahoma" pitchFamily="34" charset="0"/>
                <a:cs typeface="Tahoma" pitchFamily="34" charset="0"/>
              </a:rPr>
              <a:t>Emit 2 pairs</a:t>
            </a:r>
            <a:endParaRPr lang="ko-KR" altLang="en-US" sz="1400" dirty="0">
              <a:latin typeface="Tahoma" pitchFamily="34" charset="0"/>
              <a:cs typeface="Tahoma" pitchFamily="34" charset="0"/>
            </a:endParaRPr>
          </a:p>
        </p:txBody>
      </p:sp>
      <p:graphicFrame>
        <p:nvGraphicFramePr>
          <p:cNvPr id="74" name="표 73"/>
          <p:cNvGraphicFramePr>
            <a:graphicFrameLocks noGrp="1"/>
          </p:cNvGraphicFramePr>
          <p:nvPr>
            <p:extLst>
              <p:ext uri="{D42A27DB-BD31-4B8C-83A1-F6EECF244321}">
                <p14:modId xmlns:p14="http://schemas.microsoft.com/office/powerpoint/2010/main" val="4291688197"/>
              </p:ext>
            </p:extLst>
          </p:nvPr>
        </p:nvGraphicFramePr>
        <p:xfrm>
          <a:off x="107504" y="1844824"/>
          <a:ext cx="3181234" cy="1706880"/>
        </p:xfrm>
        <a:graphic>
          <a:graphicData uri="http://schemas.openxmlformats.org/drawingml/2006/table">
            <a:tbl>
              <a:tblPr firstRow="1" bandRow="1">
                <a:tableStyleId>{2D5ABB26-0587-4C30-8999-92F81FD0307C}</a:tableStyleId>
              </a:tblPr>
              <a:tblGrid>
                <a:gridCol w="454462">
                  <a:extLst>
                    <a:ext uri="{9D8B030D-6E8A-4147-A177-3AD203B41FA5}">
                      <a16:colId xmlns:a16="http://schemas.microsoft.com/office/drawing/2014/main" xmlns="" val="20000"/>
                    </a:ext>
                  </a:extLst>
                </a:gridCol>
                <a:gridCol w="454462">
                  <a:extLst>
                    <a:ext uri="{9D8B030D-6E8A-4147-A177-3AD203B41FA5}">
                      <a16:colId xmlns:a16="http://schemas.microsoft.com/office/drawing/2014/main" xmlns="" val="20001"/>
                    </a:ext>
                  </a:extLst>
                </a:gridCol>
                <a:gridCol w="454462">
                  <a:extLst>
                    <a:ext uri="{9D8B030D-6E8A-4147-A177-3AD203B41FA5}">
                      <a16:colId xmlns:a16="http://schemas.microsoft.com/office/drawing/2014/main" xmlns="" val="20002"/>
                    </a:ext>
                  </a:extLst>
                </a:gridCol>
                <a:gridCol w="454462">
                  <a:extLst>
                    <a:ext uri="{9D8B030D-6E8A-4147-A177-3AD203B41FA5}">
                      <a16:colId xmlns:a16="http://schemas.microsoft.com/office/drawing/2014/main" xmlns="" val="20003"/>
                    </a:ext>
                  </a:extLst>
                </a:gridCol>
                <a:gridCol w="454462">
                  <a:extLst>
                    <a:ext uri="{9D8B030D-6E8A-4147-A177-3AD203B41FA5}">
                      <a16:colId xmlns:a16="http://schemas.microsoft.com/office/drawing/2014/main" xmlns="" val="20004"/>
                    </a:ext>
                  </a:extLst>
                </a:gridCol>
                <a:gridCol w="454462">
                  <a:extLst>
                    <a:ext uri="{9D8B030D-6E8A-4147-A177-3AD203B41FA5}">
                      <a16:colId xmlns:a16="http://schemas.microsoft.com/office/drawing/2014/main" xmlns="" val="20005"/>
                    </a:ext>
                  </a:extLst>
                </a:gridCol>
                <a:gridCol w="454462">
                  <a:extLst>
                    <a:ext uri="{9D8B030D-6E8A-4147-A177-3AD203B41FA5}">
                      <a16:colId xmlns:a16="http://schemas.microsoft.com/office/drawing/2014/main" xmlns="" val="20006"/>
                    </a:ext>
                  </a:extLst>
                </a:gridCol>
              </a:tblGrid>
              <a:tr h="297033">
                <a:tc>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1</a:t>
                      </a:r>
                      <a:endParaRPr lang="ko-KR" altLang="en-US" sz="1600" baseline="-2500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2</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3</a:t>
                      </a:r>
                      <a:endParaRPr lang="ko-KR" altLang="en-US" sz="1600" baseline="-2500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4</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5</a:t>
                      </a:r>
                      <a:endParaRPr lang="ko-KR" altLang="en-US" sz="1600" baseline="-2500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r>
                        <a:rPr lang="en-US" altLang="ko-KR" sz="1600" dirty="0" smtClean="0">
                          <a:solidFill>
                            <a:schemeClr val="accent2">
                              <a:lumMod val="75000"/>
                            </a:schemeClr>
                          </a:solidFill>
                        </a:rPr>
                        <a:t>s</a:t>
                      </a:r>
                      <a:r>
                        <a:rPr lang="en-US" altLang="ko-KR" sz="1600" baseline="-25000" dirty="0" smtClean="0">
                          <a:solidFill>
                            <a:schemeClr val="accent2">
                              <a:lumMod val="75000"/>
                            </a:schemeClr>
                          </a:solidFill>
                        </a:rPr>
                        <a:t>6</a:t>
                      </a:r>
                      <a:endParaRPr lang="ko-KR" altLang="en-US" sz="1600" baseline="-25000" dirty="0">
                        <a:solidFill>
                          <a:schemeClr val="accent2">
                            <a:lumMod val="75000"/>
                          </a:schemeClr>
                        </a:solidFill>
                      </a:endParaRPr>
                    </a:p>
                  </a:txBody>
                  <a:tcPr anchor="ct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0000"/>
                  </a:ext>
                </a:extLst>
              </a:tr>
              <a:tr h="297033">
                <a:tc>
                  <a:txBody>
                    <a:bodyPr/>
                    <a:lstStyle/>
                    <a:p>
                      <a:pPr latinLnBrk="1"/>
                      <a:r>
                        <a:rPr lang="en-US" altLang="ko-KR" sz="1600" dirty="0" smtClean="0">
                          <a:solidFill>
                            <a:schemeClr val="accent2">
                              <a:lumMod val="75000"/>
                            </a:schemeClr>
                          </a:solidFill>
                        </a:rPr>
                        <a:t>r</a:t>
                      </a:r>
                      <a:r>
                        <a:rPr lang="en-US" altLang="ko-KR" sz="1600" baseline="-25000" dirty="0" smtClean="0">
                          <a:solidFill>
                            <a:schemeClr val="accent2">
                              <a:lumMod val="75000"/>
                            </a:schemeClr>
                          </a:solidFill>
                        </a:rPr>
                        <a:t>1</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20000"/>
                        <a:lumOff val="80000"/>
                      </a:schemeClr>
                    </a:solidFill>
                  </a:tcPr>
                </a:tc>
                <a:tc rowSpan="2" gridSpan="2">
                  <a:txBody>
                    <a:bodyPr/>
                    <a:lstStyle/>
                    <a:p>
                      <a:pPr algn="ctr" latinLnBrk="1"/>
                      <a:r>
                        <a:rPr lang="en-US" altLang="ko-KR" sz="1200" dirty="0" smtClean="0"/>
                        <a:t>partition</a:t>
                      </a:r>
                    </a:p>
                    <a:p>
                      <a:pPr algn="ctr" latinLnBrk="1"/>
                      <a:r>
                        <a:rPr lang="en-US" altLang="ko-KR" sz="1200" dirty="0" smtClean="0"/>
                        <a:t>(1, 1)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gridSpan="2">
                  <a:txBody>
                    <a:bodyPr/>
                    <a:lstStyle/>
                    <a:p>
                      <a:pPr algn="ctr" latinLnBrk="1"/>
                      <a:r>
                        <a:rPr lang="en-US" altLang="ko-KR" sz="1200" dirty="0" smtClean="0"/>
                        <a:t>partition</a:t>
                      </a:r>
                    </a:p>
                    <a:p>
                      <a:pPr algn="ctr" latinLnBrk="1"/>
                      <a:r>
                        <a:rPr lang="en-US" altLang="ko-KR" sz="1200" dirty="0" smtClean="0"/>
                        <a:t>(1, 2)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gridSpan="2">
                  <a:txBody>
                    <a:bodyPr/>
                    <a:lstStyle/>
                    <a:p>
                      <a:pPr algn="ctr" latinLnBrk="1"/>
                      <a:r>
                        <a:rPr lang="en-US" altLang="ko-KR" sz="1200" dirty="0" smtClean="0"/>
                        <a:t>partition</a:t>
                      </a:r>
                    </a:p>
                    <a:p>
                      <a:pPr algn="ctr" latinLnBrk="1"/>
                      <a:r>
                        <a:rPr lang="en-US" altLang="ko-KR" sz="1200" dirty="0" smtClean="0"/>
                        <a:t>(1, 3)</a:t>
                      </a:r>
                      <a:endParaRPr lang="ko-KR" altLang="en-US" sz="16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pPr latinLnBrk="1"/>
                      <a:endParaRPr lang="ko-KR" altLang="en-US" sz="16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297033">
                <a:tc>
                  <a:txBody>
                    <a:bodyPr/>
                    <a:lstStyle/>
                    <a:p>
                      <a:pPr latinLnBrk="1"/>
                      <a:r>
                        <a:rPr lang="en-US" altLang="ko-KR" sz="1600" dirty="0" smtClean="0">
                          <a:solidFill>
                            <a:schemeClr val="accent2">
                              <a:lumMod val="75000"/>
                            </a:schemeClr>
                          </a:solidFill>
                        </a:rPr>
                        <a:t>r</a:t>
                      </a:r>
                      <a:r>
                        <a:rPr lang="en-US" altLang="ko-KR" sz="1600" baseline="-25000" dirty="0" smtClean="0">
                          <a:solidFill>
                            <a:schemeClr val="accent2">
                              <a:lumMod val="75000"/>
                            </a:schemeClr>
                          </a:solidFill>
                        </a:rPr>
                        <a:t>2</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latinLnBrk="1"/>
                      <a:endParaRPr lang="ko-KR"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v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vMerge="1">
                  <a:txBody>
                    <a:bodyPr/>
                    <a:lstStyle/>
                    <a:p>
                      <a:pPr latinLnBrk="1"/>
                      <a:endParaRPr lang="ko-KR" altLang="en-US" sz="16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97033">
                <a:tc>
                  <a:txBody>
                    <a:bodyPr/>
                    <a:lstStyle/>
                    <a:p>
                      <a:pPr latinLnBrk="1"/>
                      <a:r>
                        <a:rPr lang="en-US" altLang="ko-KR" sz="1600" dirty="0" smtClean="0">
                          <a:solidFill>
                            <a:schemeClr val="accent2">
                              <a:lumMod val="75000"/>
                            </a:schemeClr>
                          </a:solidFill>
                        </a:rPr>
                        <a:t>r</a:t>
                      </a:r>
                      <a:r>
                        <a:rPr lang="en-US" altLang="ko-KR" sz="1600" baseline="-25000" dirty="0" smtClean="0">
                          <a:solidFill>
                            <a:schemeClr val="accent2">
                              <a:lumMod val="75000"/>
                            </a:schemeClr>
                          </a:solidFill>
                        </a:rPr>
                        <a:t>3</a:t>
                      </a:r>
                      <a:endParaRPr lang="ko-KR" altLang="en-US" sz="1600"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20000"/>
                        <a:lumOff val="80000"/>
                      </a:schemeClr>
                    </a:solidFill>
                  </a:tcPr>
                </a:tc>
                <a:tc rowSpan="2" gridSpan="2">
                  <a:txBody>
                    <a:bodyPr/>
                    <a:lstStyle/>
                    <a:p>
                      <a:pPr algn="ctr" latinLnBrk="1"/>
                      <a:r>
                        <a:rPr lang="en-US" altLang="ko-KR" sz="1200" dirty="0" smtClean="0"/>
                        <a:t>partition</a:t>
                      </a:r>
                    </a:p>
                    <a:p>
                      <a:pPr algn="ctr" latinLnBrk="1"/>
                      <a:r>
                        <a:rPr lang="en-US" altLang="ko-KR" sz="1200" dirty="0" smtClean="0"/>
                        <a:t>(2, 1)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rowSpan="2" h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gridSpan="2">
                  <a:txBody>
                    <a:bodyPr/>
                    <a:lstStyle/>
                    <a:p>
                      <a:pPr algn="ctr" latinLnBrk="1"/>
                      <a:r>
                        <a:rPr lang="en-US" altLang="ko-KR" sz="1200" dirty="0" smtClean="0"/>
                        <a:t>partition</a:t>
                      </a:r>
                    </a:p>
                    <a:p>
                      <a:pPr algn="ctr" latinLnBrk="1"/>
                      <a:r>
                        <a:rPr lang="en-US" altLang="ko-KR" sz="1200" dirty="0" smtClean="0"/>
                        <a:t>(2,</a:t>
                      </a:r>
                      <a:r>
                        <a:rPr lang="en-US" altLang="ko-KR" sz="1200" baseline="0" dirty="0" smtClean="0"/>
                        <a:t> 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rowSpan="2" h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partition</a:t>
                      </a:r>
                      <a:endParaRPr lang="en-US" altLang="ko-KR" sz="1600" dirty="0" smtClean="0"/>
                    </a:p>
                    <a:p>
                      <a:pPr algn="ctr" latinLnBrk="1"/>
                      <a:r>
                        <a:rPr lang="en-US" altLang="ko-KR" sz="1200" dirty="0" smtClean="0"/>
                        <a:t>(2, 3)</a:t>
                      </a:r>
                      <a:endParaRPr lang="ko-KR" altLang="en-US" sz="12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rowSpan="2" hMerge="1">
                  <a:txBody>
                    <a:bodyPr/>
                    <a:lstStyle/>
                    <a:p>
                      <a:pPr latinLnBrk="1"/>
                      <a:endParaRPr lang="ko-KR" altLang="en-US" sz="16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3"/>
                  </a:ext>
                </a:extLst>
              </a:tr>
              <a:tr h="324036">
                <a:tc>
                  <a:txBody>
                    <a:bodyPr/>
                    <a:lstStyle/>
                    <a:p>
                      <a:pPr latinLnBrk="1"/>
                      <a:r>
                        <a:rPr lang="en-US" altLang="ko-KR" dirty="0" smtClean="0">
                          <a:solidFill>
                            <a:schemeClr val="accent2">
                              <a:lumMod val="75000"/>
                            </a:schemeClr>
                          </a:solidFill>
                        </a:rPr>
                        <a:t>r</a:t>
                      </a:r>
                      <a:r>
                        <a:rPr lang="en-US" altLang="ko-KR" baseline="-25000" dirty="0" smtClean="0">
                          <a:solidFill>
                            <a:schemeClr val="accent2">
                              <a:lumMod val="75000"/>
                            </a:schemeClr>
                          </a:solidFill>
                        </a:rPr>
                        <a:t>4</a:t>
                      </a:r>
                      <a:endParaRPr lang="ko-KR" altLang="en-US" baseline="-25000" dirty="0">
                        <a:solidFill>
                          <a:schemeClr val="accent2">
                            <a:lumMod val="75000"/>
                          </a:schemeClr>
                        </a:solidFill>
                      </a:endParaRPr>
                    </a:p>
                  </a:txBody>
                  <a:tcPr anchor="ctr">
                    <a:lnR w="12700" cap="flat" cmpd="sng" algn="ctr">
                      <a:solidFill>
                        <a:schemeClr val="tx1"/>
                      </a:solidFill>
                      <a:prstDash val="solid"/>
                      <a:round/>
                      <a:headEnd type="none" w="med" len="med"/>
                      <a:tailEnd type="none" w="med" len="med"/>
                    </a:lnR>
                    <a:solidFill>
                      <a:schemeClr val="accent2">
                        <a:lumMod val="20000"/>
                        <a:lumOff val="80000"/>
                      </a:schemeClr>
                    </a:solidFill>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tcPr>
                </a:tc>
                <a:tc hMerge="1" v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tcPr>
                </a:tc>
                <a:tc hMerge="1" vMerge="1">
                  <a:txBody>
                    <a:bodyPr/>
                    <a:lstStyle/>
                    <a:p>
                      <a:pPr latinLnBrk="1"/>
                      <a:endParaRPr lang="ko-KR" altLang="en-US" sz="1600" dirty="0"/>
                    </a:p>
                  </a:txBody>
                  <a:tcPr anchor="ctr">
                    <a:lnR w="12700" cap="flat" cmpd="sng" algn="ctr">
                      <a:solidFill>
                        <a:schemeClr val="tx1"/>
                      </a:solidFill>
                      <a:prstDash val="solid"/>
                      <a:round/>
                      <a:headEnd type="none" w="med" len="med"/>
                      <a:tailEnd type="none" w="med" len="med"/>
                    </a:lnR>
                  </a:tcPr>
                </a:tc>
                <a:tc gridSpan="2" vMerge="1">
                  <a:txBody>
                    <a:bodyPr/>
                    <a:lstStyle/>
                    <a:p>
                      <a:pPr latinLnBrk="1"/>
                      <a:endParaRPr lang="ko-KR" altLang="en-US" sz="1600" dirty="0"/>
                    </a:p>
                  </a:txBody>
                  <a:tcPr anchor="ctr">
                    <a:lnL w="12700" cap="flat" cmpd="sng" algn="ctr">
                      <a:solidFill>
                        <a:schemeClr val="tx1"/>
                      </a:solidFill>
                      <a:prstDash val="solid"/>
                      <a:round/>
                      <a:headEnd type="none" w="med" len="med"/>
                      <a:tailEnd type="none" w="med" len="med"/>
                    </a:lnL>
                  </a:tcPr>
                </a:tc>
                <a:tc hMerge="1" vMerge="1">
                  <a:txBody>
                    <a:bodyPr/>
                    <a:lstStyle/>
                    <a:p>
                      <a:pPr latinLnBrk="1"/>
                      <a:endParaRPr lang="ko-KR" altLang="en-US" sz="1600" dirty="0"/>
                    </a:p>
                  </a:txBody>
                  <a:tcPr anchor="ctr"/>
                </a:tc>
                <a:extLst>
                  <a:ext uri="{0D108BD9-81ED-4DB2-BD59-A6C34878D82A}">
                    <a16:rowId xmlns:a16="http://schemas.microsoft.com/office/drawing/2014/main" xmlns="" val="10004"/>
                  </a:ext>
                </a:extLst>
              </a:tr>
            </a:tbl>
          </a:graphicData>
        </a:graphic>
      </p:graphicFrame>
      <p:cxnSp>
        <p:nvCxnSpPr>
          <p:cNvPr id="75" name="직선 화살표 연결선 74"/>
          <p:cNvCxnSpPr/>
          <p:nvPr/>
        </p:nvCxnSpPr>
        <p:spPr>
          <a:xfrm>
            <a:off x="1331640" y="2348880"/>
            <a:ext cx="3096344"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직선 화살표 연결선 76"/>
          <p:cNvCxnSpPr/>
          <p:nvPr/>
        </p:nvCxnSpPr>
        <p:spPr>
          <a:xfrm>
            <a:off x="2123728" y="2636912"/>
            <a:ext cx="2304256"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a:off x="3059832" y="2636912"/>
            <a:ext cx="1368152" cy="13681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1259632" y="3356992"/>
            <a:ext cx="3096344" cy="19442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직선 화살표 연결선 82"/>
          <p:cNvCxnSpPr/>
          <p:nvPr/>
        </p:nvCxnSpPr>
        <p:spPr>
          <a:xfrm>
            <a:off x="2051720" y="3501008"/>
            <a:ext cx="2376264" cy="25922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68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내용 개체 틀 2"/>
          <p:cNvSpPr txBox="1">
            <a:spLocks/>
          </p:cNvSpPr>
          <p:nvPr/>
        </p:nvSpPr>
        <p:spPr bwMode="auto">
          <a:xfrm>
            <a:off x="683568" y="1628775"/>
            <a:ext cx="8271520" cy="4503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20000"/>
              </a:spcBef>
              <a:spcAft>
                <a:spcPct val="0"/>
              </a:spcAft>
              <a:buClr>
                <a:schemeClr val="folHlink"/>
              </a:buClr>
              <a:buSzPct val="60000"/>
              <a:buFont typeface="Wingdings" pitchFamily="2" charset="2"/>
              <a:buChar char="n"/>
              <a:defRPr kumimoji="1" sz="3200">
                <a:solidFill>
                  <a:schemeClr val="tx1"/>
                </a:solidFill>
                <a:latin typeface="Tahoma" pitchFamily="34" charset="0"/>
                <a:ea typeface="맑은 고딕" pitchFamily="50" charset="-127"/>
                <a:cs typeface="Tahoma" pitchFamily="34" charset="0"/>
              </a:defRPr>
            </a:lvl1pPr>
            <a:lvl2pPr marL="742950" indent="-285750" algn="l" rtl="0" eaLnBrk="1" fontAlgn="base" latinLnBrk="1" hangingPunct="1">
              <a:spcBef>
                <a:spcPct val="20000"/>
              </a:spcBef>
              <a:spcAft>
                <a:spcPct val="0"/>
              </a:spcAft>
              <a:buClr>
                <a:schemeClr val="hlink"/>
              </a:buClr>
              <a:buSzPct val="55000"/>
              <a:buFont typeface="Wingdings" pitchFamily="2" charset="2"/>
              <a:buChar char="n"/>
              <a:defRPr kumimoji="1" sz="2800">
                <a:solidFill>
                  <a:schemeClr val="tx1"/>
                </a:solidFill>
                <a:latin typeface="Tahoma" pitchFamily="34" charset="0"/>
                <a:ea typeface="맑은 고딕" pitchFamily="50" charset="-127"/>
                <a:cs typeface="Tahoma" pitchFamily="34" charset="0"/>
              </a:defRPr>
            </a:lvl2pPr>
            <a:lvl3pPr marL="1143000" indent="-228600" algn="l" rtl="0" eaLnBrk="1" fontAlgn="base" latinLnBrk="1" hangingPunct="1">
              <a:spcBef>
                <a:spcPct val="20000"/>
              </a:spcBef>
              <a:spcAft>
                <a:spcPct val="0"/>
              </a:spcAft>
              <a:buClr>
                <a:schemeClr val="folHlink"/>
              </a:buClr>
              <a:buSzPct val="50000"/>
              <a:buFont typeface="Wingdings" pitchFamily="2" charset="2"/>
              <a:buChar char="n"/>
              <a:defRPr kumimoji="1" sz="2400">
                <a:solidFill>
                  <a:schemeClr val="tx1"/>
                </a:solidFill>
                <a:latin typeface="Tahoma" pitchFamily="34" charset="0"/>
                <a:ea typeface="맑은 고딕" pitchFamily="50" charset="-127"/>
                <a:cs typeface="Tahoma" pitchFamily="34" charset="0"/>
              </a:defRPr>
            </a:lvl3pPr>
            <a:lvl4pPr marL="1600200" indent="-228600" algn="l" rtl="0" eaLnBrk="1" fontAlgn="base" latinLnBrk="1" hangingPunct="1">
              <a:spcBef>
                <a:spcPct val="20000"/>
              </a:spcBef>
              <a:spcAft>
                <a:spcPct val="0"/>
              </a:spcAft>
              <a:buClr>
                <a:schemeClr val="accent2"/>
              </a:buClr>
              <a:buSzPct val="55000"/>
              <a:buFont typeface="Wingdings" pitchFamily="2" charset="2"/>
              <a:buChar char="n"/>
              <a:defRPr kumimoji="1" sz="2000">
                <a:solidFill>
                  <a:schemeClr val="tx1"/>
                </a:solidFill>
                <a:latin typeface="Tahoma" pitchFamily="34" charset="0"/>
                <a:ea typeface="맑은 고딕" pitchFamily="50" charset="-127"/>
                <a:cs typeface="Tahoma" pitchFamily="34" charset="0"/>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맑은 고딕" pitchFamily="50" charset="-127"/>
                <a:cs typeface="Tahoma" pitchFamily="34" charset="0"/>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endParaRPr lang="en-US" altLang="ko-KR" sz="2400" dirty="0" smtClean="0"/>
          </a:p>
        </p:txBody>
      </p:sp>
      <p:graphicFrame>
        <p:nvGraphicFramePr>
          <p:cNvPr id="61" name="표 60"/>
          <p:cNvGraphicFramePr>
            <a:graphicFrameLocks noGrp="1"/>
          </p:cNvGraphicFramePr>
          <p:nvPr>
            <p:extLst>
              <p:ext uri="{D42A27DB-BD31-4B8C-83A1-F6EECF244321}">
                <p14:modId xmlns:p14="http://schemas.microsoft.com/office/powerpoint/2010/main" val="1369360531"/>
              </p:ext>
            </p:extLst>
          </p:nvPr>
        </p:nvGraphicFramePr>
        <p:xfrm>
          <a:off x="2051720" y="5651825"/>
          <a:ext cx="962270" cy="286512"/>
        </p:xfrm>
        <a:graphic>
          <a:graphicData uri="http://schemas.openxmlformats.org/drawingml/2006/table">
            <a:tbl>
              <a:tblPr firstRow="1" bandRow="1">
                <a:tableStyleId>{69CF1AB2-1976-4502-BF36-3FF5EA218861}</a:tableStyleId>
              </a:tblPr>
              <a:tblGrid>
                <a:gridCol w="481135">
                  <a:extLst>
                    <a:ext uri="{9D8B030D-6E8A-4147-A177-3AD203B41FA5}">
                      <a16:colId xmlns:a16="http://schemas.microsoft.com/office/drawing/2014/main" xmlns="" val="20000"/>
                    </a:ext>
                  </a:extLst>
                </a:gridCol>
                <a:gridCol w="481135">
                  <a:extLst>
                    <a:ext uri="{9D8B030D-6E8A-4147-A177-3AD203B41FA5}">
                      <a16:colId xmlns:a16="http://schemas.microsoft.com/office/drawing/2014/main" xmlns="" val="20001"/>
                    </a:ext>
                  </a:extLst>
                </a:gridCol>
              </a:tblGrid>
              <a:tr h="162018">
                <a:tc>
                  <a:txBody>
                    <a:bodyPr/>
                    <a:lstStyle/>
                    <a:p>
                      <a:pPr algn="ctr" latinLnBrk="1">
                        <a:lnSpc>
                          <a:spcPct val="80000"/>
                        </a:lnSpc>
                      </a:pPr>
                      <a:r>
                        <a:rPr lang="en-US" altLang="ko-KR" sz="1600" b="0" dirty="0" smtClean="0"/>
                        <a:t>6</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4</a:t>
                      </a:r>
                      <a:endParaRPr lang="ko-KR" altLang="en-US" sz="1600" b="0" baseline="-25000" dirty="0"/>
                    </a:p>
                  </a:txBody>
                  <a:tcPr/>
                </a:tc>
                <a:extLst>
                  <a:ext uri="{0D108BD9-81ED-4DB2-BD59-A6C34878D82A}">
                    <a16:rowId xmlns:a16="http://schemas.microsoft.com/office/drawing/2014/main" xmlns="" val="10000"/>
                  </a:ext>
                </a:extLst>
              </a:tr>
            </a:tbl>
          </a:graphicData>
        </a:graphic>
      </p:graphicFrame>
      <p:graphicFrame>
        <p:nvGraphicFramePr>
          <p:cNvPr id="62" name="표 61"/>
          <p:cNvGraphicFramePr>
            <a:graphicFrameLocks noGrp="1"/>
          </p:cNvGraphicFramePr>
          <p:nvPr>
            <p:extLst>
              <p:ext uri="{D42A27DB-BD31-4B8C-83A1-F6EECF244321}">
                <p14:modId xmlns:p14="http://schemas.microsoft.com/office/powerpoint/2010/main" val="621125170"/>
              </p:ext>
            </p:extLst>
          </p:nvPr>
        </p:nvGraphicFramePr>
        <p:xfrm>
          <a:off x="2051720" y="5209136"/>
          <a:ext cx="962270" cy="286512"/>
        </p:xfrm>
        <a:graphic>
          <a:graphicData uri="http://schemas.openxmlformats.org/drawingml/2006/table">
            <a:tbl>
              <a:tblPr firstRow="1" bandRow="1">
                <a:tableStyleId>{69CF1AB2-1976-4502-BF36-3FF5EA218861}</a:tableStyleId>
              </a:tblPr>
              <a:tblGrid>
                <a:gridCol w="481135">
                  <a:extLst>
                    <a:ext uri="{9D8B030D-6E8A-4147-A177-3AD203B41FA5}">
                      <a16:colId xmlns:a16="http://schemas.microsoft.com/office/drawing/2014/main" xmlns="" val="20000"/>
                    </a:ext>
                  </a:extLst>
                </a:gridCol>
                <a:gridCol w="481135">
                  <a:extLst>
                    <a:ext uri="{9D8B030D-6E8A-4147-A177-3AD203B41FA5}">
                      <a16:colId xmlns:a16="http://schemas.microsoft.com/office/drawing/2014/main" xmlns="" val="20001"/>
                    </a:ext>
                  </a:extLst>
                </a:gridCol>
              </a:tblGrid>
              <a:tr h="162018">
                <a:tc>
                  <a:txBody>
                    <a:bodyPr/>
                    <a:lstStyle/>
                    <a:p>
                      <a:pPr algn="ctr" latinLnBrk="1">
                        <a:lnSpc>
                          <a:spcPct val="80000"/>
                        </a:lnSpc>
                      </a:pPr>
                      <a:r>
                        <a:rPr lang="en-US" altLang="ko-KR" sz="1600" b="0" dirty="0" smtClean="0"/>
                        <a:t>5</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extLst>
                  <a:ext uri="{0D108BD9-81ED-4DB2-BD59-A6C34878D82A}">
                    <a16:rowId xmlns:a16="http://schemas.microsoft.com/office/drawing/2014/main" xmlns="" val="10000"/>
                  </a:ext>
                </a:extLst>
              </a:tr>
            </a:tbl>
          </a:graphicData>
        </a:graphic>
      </p:graphicFrame>
      <p:sp>
        <p:nvSpPr>
          <p:cNvPr id="2" name="제목 1"/>
          <p:cNvSpPr>
            <a:spLocks noGrp="1"/>
          </p:cNvSpPr>
          <p:nvPr>
            <p:ph type="title"/>
          </p:nvPr>
        </p:nvSpPr>
        <p:spPr>
          <a:xfrm>
            <a:off x="1150938" y="214313"/>
            <a:ext cx="7993062" cy="1486495"/>
          </a:xfrm>
        </p:spPr>
        <p:txBody>
          <a:bodyPr/>
          <a:lstStyle/>
          <a:p>
            <a:r>
              <a:rPr lang="en-US" altLang="ko-KR" dirty="0" smtClean="0"/>
              <a:t>Remember Hash Joins!</a:t>
            </a:r>
            <a:endParaRPr lang="ko-KR" altLang="en-US" dirty="0"/>
          </a:p>
        </p:txBody>
      </p:sp>
      <p:graphicFrame>
        <p:nvGraphicFramePr>
          <p:cNvPr id="9" name="내용 개체 틀 5"/>
          <p:cNvGraphicFramePr>
            <a:graphicFrameLocks noGrp="1"/>
          </p:cNvGraphicFramePr>
          <p:nvPr>
            <p:ph idx="4294967295"/>
            <p:extLst>
              <p:ext uri="{D42A27DB-BD31-4B8C-83A1-F6EECF244321}">
                <p14:modId xmlns:p14="http://schemas.microsoft.com/office/powerpoint/2010/main" val="3725891958"/>
              </p:ext>
            </p:extLst>
          </p:nvPr>
        </p:nvGraphicFramePr>
        <p:xfrm>
          <a:off x="4761280" y="2888502"/>
          <a:ext cx="4131200" cy="286512"/>
        </p:xfrm>
        <a:graphic>
          <a:graphicData uri="http://schemas.openxmlformats.org/drawingml/2006/table">
            <a:tbl>
              <a:tblPr firstRow="1" bandRow="1">
                <a:tableStyleId>{5C22544A-7EE6-4342-B048-85BDC9FD1C3A}</a:tableStyleId>
              </a:tblPr>
              <a:tblGrid>
                <a:gridCol w="1032800">
                  <a:extLst>
                    <a:ext uri="{9D8B030D-6E8A-4147-A177-3AD203B41FA5}">
                      <a16:colId xmlns:a16="http://schemas.microsoft.com/office/drawing/2014/main" xmlns="" val="20000"/>
                    </a:ext>
                  </a:extLst>
                </a:gridCol>
                <a:gridCol w="1032800">
                  <a:extLst>
                    <a:ext uri="{9D8B030D-6E8A-4147-A177-3AD203B41FA5}">
                      <a16:colId xmlns:a16="http://schemas.microsoft.com/office/drawing/2014/main" xmlns="" val="20001"/>
                    </a:ext>
                  </a:extLst>
                </a:gridCol>
                <a:gridCol w="1032800">
                  <a:extLst>
                    <a:ext uri="{9D8B030D-6E8A-4147-A177-3AD203B41FA5}">
                      <a16:colId xmlns:a16="http://schemas.microsoft.com/office/drawing/2014/main" xmlns="" val="20002"/>
                    </a:ext>
                  </a:extLst>
                </a:gridCol>
                <a:gridCol w="1032800">
                  <a:extLst>
                    <a:ext uri="{9D8B030D-6E8A-4147-A177-3AD203B41FA5}">
                      <a16:colId xmlns:a16="http://schemas.microsoft.com/office/drawing/2014/main" xmlns="" val="20003"/>
                    </a:ext>
                  </a:extLst>
                </a:gridCol>
              </a:tblGrid>
              <a:tr h="277650">
                <a:tc>
                  <a:txBody>
                    <a:bodyPr/>
                    <a:lstStyle/>
                    <a:p>
                      <a:pPr algn="ctr" latinLnBrk="1">
                        <a:lnSpc>
                          <a:spcPct val="80000"/>
                        </a:lnSpc>
                      </a:pPr>
                      <a:r>
                        <a:rPr lang="en-US" altLang="ko-KR" sz="1600" dirty="0" err="1" smtClean="0"/>
                        <a:t>R.r</a:t>
                      </a:r>
                      <a:r>
                        <a:rPr lang="en-US" altLang="ko-KR" sz="1600" baseline="-25000" dirty="0" err="1" smtClean="0"/>
                        <a:t>id</a:t>
                      </a:r>
                      <a:endParaRPr lang="ko-KR" altLang="en-US" sz="1600" baseline="-25000" dirty="0"/>
                    </a:p>
                  </a:txBody>
                  <a:tcPr/>
                </a:tc>
                <a:tc>
                  <a:txBody>
                    <a:bodyPr/>
                    <a:lstStyle/>
                    <a:p>
                      <a:pPr algn="ctr" latinLnBrk="1">
                        <a:lnSpc>
                          <a:spcPct val="80000"/>
                        </a:lnSpc>
                      </a:pPr>
                      <a:r>
                        <a:rPr lang="en-US" altLang="ko-KR" sz="1600" dirty="0" err="1" smtClean="0"/>
                        <a:t>R.a</a:t>
                      </a:r>
                      <a:endParaRPr lang="ko-KR" altLang="en-US" sz="1600" dirty="0"/>
                    </a:p>
                  </a:txBody>
                  <a:tcPr/>
                </a:tc>
                <a:tc>
                  <a:txBody>
                    <a:bodyPr/>
                    <a:lstStyle/>
                    <a:p>
                      <a:pPr algn="ctr" latinLnBrk="1">
                        <a:lnSpc>
                          <a:spcPct val="80000"/>
                        </a:lnSpc>
                      </a:pPr>
                      <a:r>
                        <a:rPr lang="en-US" altLang="ko-KR" sz="1600" dirty="0" err="1" smtClean="0"/>
                        <a:t>S.s</a:t>
                      </a:r>
                      <a:r>
                        <a:rPr lang="en-US" altLang="ko-KR" sz="1600" baseline="-25000" dirty="0" err="1" smtClean="0"/>
                        <a:t>id</a:t>
                      </a:r>
                      <a:endParaRPr lang="ko-KR" altLang="en-US" sz="1600" baseline="-25000" dirty="0"/>
                    </a:p>
                  </a:txBody>
                  <a:tcPr/>
                </a:tc>
                <a:tc>
                  <a:txBody>
                    <a:bodyPr/>
                    <a:lstStyle/>
                    <a:p>
                      <a:pPr algn="ctr" latinLnBrk="1">
                        <a:lnSpc>
                          <a:spcPct val="80000"/>
                        </a:lnSpc>
                      </a:pPr>
                      <a:r>
                        <a:rPr lang="en-US" altLang="ko-KR" sz="1600" dirty="0" err="1" smtClean="0"/>
                        <a:t>S.a</a:t>
                      </a:r>
                      <a:endParaRPr lang="ko-KR" altLang="en-US" sz="1600" dirty="0"/>
                    </a:p>
                  </a:txBody>
                  <a:tcPr/>
                </a:tc>
                <a:extLst>
                  <a:ext uri="{0D108BD9-81ED-4DB2-BD59-A6C34878D82A}">
                    <a16:rowId xmlns:a16="http://schemas.microsoft.com/office/drawing/2014/main" xmlns="" val="10000"/>
                  </a:ext>
                </a:extLst>
              </a:tr>
            </a:tbl>
          </a:graphicData>
        </a:graphic>
      </p:graphicFrame>
      <p:sp>
        <p:nvSpPr>
          <p:cNvPr id="28" name="TextBox 27"/>
          <p:cNvSpPr txBox="1"/>
          <p:nvPr/>
        </p:nvSpPr>
        <p:spPr>
          <a:xfrm>
            <a:off x="6253920" y="2609168"/>
            <a:ext cx="1428596" cy="338554"/>
          </a:xfrm>
          <a:prstGeom prst="rect">
            <a:avLst/>
          </a:prstGeom>
          <a:noFill/>
        </p:spPr>
        <p:txBody>
          <a:bodyPr wrap="none" rtlCol="0">
            <a:spAutoFit/>
          </a:bodyPr>
          <a:lstStyle/>
          <a:p>
            <a:r>
              <a:rPr lang="en-US" altLang="ko-KR" sz="1600" dirty="0" smtClean="0"/>
              <a:t>&lt;Join result&gt;</a:t>
            </a:r>
            <a:endParaRPr lang="ko-KR" altLang="en-US" sz="1600" dirty="0"/>
          </a:p>
        </p:txBody>
      </p:sp>
      <p:sp>
        <p:nvSpPr>
          <p:cNvPr id="29" name="TextBox 28"/>
          <p:cNvSpPr txBox="1"/>
          <p:nvPr/>
        </p:nvSpPr>
        <p:spPr>
          <a:xfrm>
            <a:off x="997766" y="2600470"/>
            <a:ext cx="332142" cy="338554"/>
          </a:xfrm>
          <a:prstGeom prst="rect">
            <a:avLst/>
          </a:prstGeom>
          <a:noFill/>
        </p:spPr>
        <p:txBody>
          <a:bodyPr wrap="none" rtlCol="0">
            <a:spAutoFit/>
          </a:bodyPr>
          <a:lstStyle/>
          <a:p>
            <a:r>
              <a:rPr lang="en-US" altLang="ko-KR" sz="1600" dirty="0" smtClean="0"/>
              <a:t>R</a:t>
            </a:r>
            <a:endParaRPr lang="ko-KR" altLang="en-US" sz="1600" dirty="0"/>
          </a:p>
        </p:txBody>
      </p:sp>
      <p:sp>
        <p:nvSpPr>
          <p:cNvPr id="30" name="TextBox 29"/>
          <p:cNvSpPr txBox="1"/>
          <p:nvPr/>
        </p:nvSpPr>
        <p:spPr>
          <a:xfrm>
            <a:off x="2393844" y="2600470"/>
            <a:ext cx="320922" cy="338554"/>
          </a:xfrm>
          <a:prstGeom prst="rect">
            <a:avLst/>
          </a:prstGeom>
          <a:noFill/>
        </p:spPr>
        <p:txBody>
          <a:bodyPr wrap="none" rtlCol="0">
            <a:spAutoFit/>
          </a:bodyPr>
          <a:lstStyle/>
          <a:p>
            <a:r>
              <a:rPr lang="en-US" altLang="ko-KR" sz="1600" dirty="0" smtClean="0"/>
              <a:t>S</a:t>
            </a:r>
            <a:endParaRPr lang="ko-KR" altLang="en-US" sz="1600" dirty="0"/>
          </a:p>
        </p:txBody>
      </p:sp>
      <p:graphicFrame>
        <p:nvGraphicFramePr>
          <p:cNvPr id="31" name="내용 개체 틀 5"/>
          <p:cNvGraphicFramePr>
            <a:graphicFrameLocks/>
          </p:cNvGraphicFramePr>
          <p:nvPr>
            <p:extLst>
              <p:ext uri="{D42A27DB-BD31-4B8C-83A1-F6EECF244321}">
                <p14:modId xmlns:p14="http://schemas.microsoft.com/office/powerpoint/2010/main" val="3572094762"/>
              </p:ext>
            </p:extLst>
          </p:nvPr>
        </p:nvGraphicFramePr>
        <p:xfrm>
          <a:off x="683568" y="2888502"/>
          <a:ext cx="888996" cy="286512"/>
        </p:xfrm>
        <a:graphic>
          <a:graphicData uri="http://schemas.openxmlformats.org/drawingml/2006/table">
            <a:tbl>
              <a:tblPr firstRow="1" bandRow="1">
                <a:tableStyleId>{5C22544A-7EE6-4342-B048-85BDC9FD1C3A}</a:tableStyleId>
              </a:tblPr>
              <a:tblGrid>
                <a:gridCol w="444498">
                  <a:extLst>
                    <a:ext uri="{9D8B030D-6E8A-4147-A177-3AD203B41FA5}">
                      <a16:colId xmlns:a16="http://schemas.microsoft.com/office/drawing/2014/main" xmlns="" val="20000"/>
                    </a:ext>
                  </a:extLst>
                </a:gridCol>
                <a:gridCol w="44449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600" dirty="0" smtClean="0"/>
                        <a:t>r</a:t>
                      </a:r>
                      <a:r>
                        <a:rPr lang="en-US" altLang="ko-KR" sz="1600" baseline="-25000" dirty="0"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bl>
          </a:graphicData>
        </a:graphic>
      </p:graphicFrame>
      <p:graphicFrame>
        <p:nvGraphicFramePr>
          <p:cNvPr id="32" name="내용 개체 틀 5"/>
          <p:cNvGraphicFramePr>
            <a:graphicFrameLocks/>
          </p:cNvGraphicFramePr>
          <p:nvPr>
            <p:extLst>
              <p:ext uri="{D42A27DB-BD31-4B8C-83A1-F6EECF244321}">
                <p14:modId xmlns:p14="http://schemas.microsoft.com/office/powerpoint/2010/main" val="2899633954"/>
              </p:ext>
            </p:extLst>
          </p:nvPr>
        </p:nvGraphicFramePr>
        <p:xfrm>
          <a:off x="2051720" y="2888503"/>
          <a:ext cx="962270" cy="286512"/>
        </p:xfrm>
        <a:graphic>
          <a:graphicData uri="http://schemas.openxmlformats.org/drawingml/2006/table">
            <a:tbl>
              <a:tblPr firstRow="1" bandRow="1">
                <a:tableStyleId>{5C22544A-7EE6-4342-B048-85BDC9FD1C3A}</a:tableStyleId>
              </a:tblPr>
              <a:tblGrid>
                <a:gridCol w="481135">
                  <a:extLst>
                    <a:ext uri="{9D8B030D-6E8A-4147-A177-3AD203B41FA5}">
                      <a16:colId xmlns:a16="http://schemas.microsoft.com/office/drawing/2014/main" xmlns="" val="20000"/>
                    </a:ext>
                  </a:extLst>
                </a:gridCol>
                <a:gridCol w="481135">
                  <a:extLst>
                    <a:ext uri="{9D8B030D-6E8A-4147-A177-3AD203B41FA5}">
                      <a16:colId xmlns:a16="http://schemas.microsoft.com/office/drawing/2014/main" xmlns="" val="20001"/>
                    </a:ext>
                  </a:extLst>
                </a:gridCol>
              </a:tblGrid>
              <a:tr h="162018">
                <a:tc>
                  <a:txBody>
                    <a:bodyPr/>
                    <a:lstStyle/>
                    <a:p>
                      <a:pPr algn="ctr" latinLnBrk="1">
                        <a:lnSpc>
                          <a:spcPct val="80000"/>
                        </a:lnSpc>
                      </a:pPr>
                      <a:r>
                        <a:rPr lang="en-US" altLang="ko-KR" sz="1600" dirty="0" err="1" smtClean="0"/>
                        <a:t>s</a:t>
                      </a:r>
                      <a:r>
                        <a:rPr lang="en-US" altLang="ko-KR" sz="1600" baseline="-25000" dirty="0" err="1"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bl>
          </a:graphicData>
        </a:graphic>
      </p:graphicFrame>
      <p:sp>
        <p:nvSpPr>
          <p:cNvPr id="33" name="TextBox 32"/>
          <p:cNvSpPr txBox="1"/>
          <p:nvPr/>
        </p:nvSpPr>
        <p:spPr>
          <a:xfrm>
            <a:off x="2411760" y="1952398"/>
            <a:ext cx="3944544" cy="307777"/>
          </a:xfrm>
          <a:prstGeom prst="rect">
            <a:avLst/>
          </a:prstGeom>
          <a:noFill/>
          <a:ln w="25400">
            <a:solidFill>
              <a:schemeClr val="accent1"/>
            </a:solidFill>
          </a:ln>
        </p:spPr>
        <p:txBody>
          <a:bodyPr wrap="square" rtlCol="0">
            <a:spAutoFit/>
          </a:bodyPr>
          <a:lstStyle/>
          <a:p>
            <a:r>
              <a:rPr lang="en-US" altLang="ko-KR" sz="1400" dirty="0"/>
              <a:t>SELECT </a:t>
            </a:r>
            <a:r>
              <a:rPr lang="en-US" altLang="ko-KR" sz="1400" dirty="0" smtClean="0"/>
              <a:t>* FROM R, S WHERE </a:t>
            </a:r>
            <a:r>
              <a:rPr lang="en-US" altLang="ko-KR" sz="1400" dirty="0" err="1" smtClean="0"/>
              <a:t>R.a</a:t>
            </a:r>
            <a:r>
              <a:rPr lang="en-US" altLang="ko-KR" sz="1400" dirty="0" smtClean="0"/>
              <a:t> </a:t>
            </a:r>
            <a:r>
              <a:rPr lang="en-US" altLang="ko-KR" sz="1400" dirty="0"/>
              <a:t>= </a:t>
            </a:r>
            <a:r>
              <a:rPr lang="en-US" altLang="ko-KR" sz="1400" dirty="0" err="1" smtClean="0"/>
              <a:t>S.a</a:t>
            </a:r>
            <a:r>
              <a:rPr lang="en-US" altLang="ko-KR" sz="1400" dirty="0" smtClean="0"/>
              <a:t>; </a:t>
            </a:r>
            <a:endParaRPr lang="ko-KR" altLang="en-US" sz="1400" dirty="0"/>
          </a:p>
        </p:txBody>
      </p:sp>
      <p:graphicFrame>
        <p:nvGraphicFramePr>
          <p:cNvPr id="11" name="표 10"/>
          <p:cNvGraphicFramePr>
            <a:graphicFrameLocks noGrp="1"/>
          </p:cNvGraphicFramePr>
          <p:nvPr>
            <p:extLst>
              <p:ext uri="{D42A27DB-BD31-4B8C-83A1-F6EECF244321}">
                <p14:modId xmlns:p14="http://schemas.microsoft.com/office/powerpoint/2010/main" val="3828479468"/>
              </p:ext>
            </p:extLst>
          </p:nvPr>
        </p:nvGraphicFramePr>
        <p:xfrm>
          <a:off x="695066" y="5209136"/>
          <a:ext cx="888996" cy="286512"/>
        </p:xfrm>
        <a:graphic>
          <a:graphicData uri="http://schemas.openxmlformats.org/drawingml/2006/table">
            <a:tbl>
              <a:tblPr firstRow="1" bandRow="1">
                <a:tableStyleId>{69CF1AB2-1976-4502-BF36-3FF5EA218861}</a:tableStyleId>
              </a:tblPr>
              <a:tblGrid>
                <a:gridCol w="444498">
                  <a:extLst>
                    <a:ext uri="{9D8B030D-6E8A-4147-A177-3AD203B41FA5}">
                      <a16:colId xmlns:a16="http://schemas.microsoft.com/office/drawing/2014/main" xmlns="" val="20000"/>
                    </a:ext>
                  </a:extLst>
                </a:gridCol>
                <a:gridCol w="44449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extLst>
                  <a:ext uri="{0D108BD9-81ED-4DB2-BD59-A6C34878D82A}">
                    <a16:rowId xmlns:a16="http://schemas.microsoft.com/office/drawing/2014/main" xmlns="" val="10000"/>
                  </a:ext>
                </a:extLst>
              </a:tr>
            </a:tbl>
          </a:graphicData>
        </a:graphic>
      </p:graphicFrame>
      <p:graphicFrame>
        <p:nvGraphicFramePr>
          <p:cNvPr id="12" name="표 11"/>
          <p:cNvGraphicFramePr>
            <a:graphicFrameLocks noGrp="1"/>
          </p:cNvGraphicFramePr>
          <p:nvPr>
            <p:extLst>
              <p:ext uri="{D42A27DB-BD31-4B8C-83A1-F6EECF244321}">
                <p14:modId xmlns:p14="http://schemas.microsoft.com/office/powerpoint/2010/main" val="4118488565"/>
              </p:ext>
            </p:extLst>
          </p:nvPr>
        </p:nvGraphicFramePr>
        <p:xfrm>
          <a:off x="2051720" y="3493808"/>
          <a:ext cx="962270" cy="573024"/>
        </p:xfrm>
        <a:graphic>
          <a:graphicData uri="http://schemas.openxmlformats.org/drawingml/2006/table">
            <a:tbl>
              <a:tblPr firstRow="1" bandRow="1">
                <a:tableStyleId>{69CF1AB2-1976-4502-BF36-3FF5EA218861}</a:tableStyleId>
              </a:tblPr>
              <a:tblGrid>
                <a:gridCol w="481135">
                  <a:extLst>
                    <a:ext uri="{9D8B030D-6E8A-4147-A177-3AD203B41FA5}">
                      <a16:colId xmlns:a16="http://schemas.microsoft.com/office/drawing/2014/main" xmlns="" val="20000"/>
                    </a:ext>
                  </a:extLst>
                </a:gridCol>
                <a:gridCol w="481135">
                  <a:extLst>
                    <a:ext uri="{9D8B030D-6E8A-4147-A177-3AD203B41FA5}">
                      <a16:colId xmlns:a16="http://schemas.microsoft.com/office/drawing/2014/main" xmlns="" val="20001"/>
                    </a:ext>
                  </a:extLst>
                </a:gridCol>
              </a:tblGrid>
              <a:tr h="162018">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600" b="0" dirty="0" smtClean="0"/>
                        <a:t>a</a:t>
                      </a:r>
                      <a:r>
                        <a:rPr lang="en-US" altLang="ko-KR" sz="1600" b="0" baseline="-25000" dirty="0" smtClean="0"/>
                        <a:t>1</a:t>
                      </a:r>
                      <a:endParaRPr lang="ko-KR" altLang="en-US" sz="1600" b="0" baseline="-25000" dirty="0" smtClean="0"/>
                    </a:p>
                  </a:txBody>
                  <a:tcPr/>
                </a:tc>
                <a:extLst>
                  <a:ext uri="{0D108BD9-81ED-4DB2-BD59-A6C34878D82A}">
                    <a16:rowId xmlns:a16="http://schemas.microsoft.com/office/drawing/2014/main" xmlns="" val="10000"/>
                  </a:ext>
                </a:extLst>
              </a:tr>
              <a:tr h="162018">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1"/>
                  </a:ext>
                </a:extLst>
              </a:tr>
            </a:tbl>
          </a:graphicData>
        </a:graphic>
      </p:graphicFrame>
      <p:graphicFrame>
        <p:nvGraphicFramePr>
          <p:cNvPr id="14" name="표 13"/>
          <p:cNvGraphicFramePr>
            <a:graphicFrameLocks noGrp="1"/>
          </p:cNvGraphicFramePr>
          <p:nvPr>
            <p:extLst>
              <p:ext uri="{D42A27DB-BD31-4B8C-83A1-F6EECF244321}">
                <p14:modId xmlns:p14="http://schemas.microsoft.com/office/powerpoint/2010/main" val="2782153821"/>
              </p:ext>
            </p:extLst>
          </p:nvPr>
        </p:nvGraphicFramePr>
        <p:xfrm>
          <a:off x="4761280" y="5181713"/>
          <a:ext cx="4131200" cy="286512"/>
        </p:xfrm>
        <a:graphic>
          <a:graphicData uri="http://schemas.openxmlformats.org/drawingml/2006/table">
            <a:tbl>
              <a:tblPr firstRow="1" bandRow="1">
                <a:tableStyleId>{69CF1AB2-1976-4502-BF36-3FF5EA218861}</a:tableStyleId>
              </a:tblPr>
              <a:tblGrid>
                <a:gridCol w="1032800">
                  <a:extLst>
                    <a:ext uri="{9D8B030D-6E8A-4147-A177-3AD203B41FA5}">
                      <a16:colId xmlns:a16="http://schemas.microsoft.com/office/drawing/2014/main" xmlns="" val="20000"/>
                    </a:ext>
                  </a:extLst>
                </a:gridCol>
                <a:gridCol w="1032800">
                  <a:extLst>
                    <a:ext uri="{9D8B030D-6E8A-4147-A177-3AD203B41FA5}">
                      <a16:colId xmlns:a16="http://schemas.microsoft.com/office/drawing/2014/main" xmlns="" val="20001"/>
                    </a:ext>
                  </a:extLst>
                </a:gridCol>
                <a:gridCol w="1032800">
                  <a:extLst>
                    <a:ext uri="{9D8B030D-6E8A-4147-A177-3AD203B41FA5}">
                      <a16:colId xmlns:a16="http://schemas.microsoft.com/office/drawing/2014/main" xmlns="" val="20002"/>
                    </a:ext>
                  </a:extLst>
                </a:gridCol>
                <a:gridCol w="1032800">
                  <a:extLst>
                    <a:ext uri="{9D8B030D-6E8A-4147-A177-3AD203B41FA5}">
                      <a16:colId xmlns:a16="http://schemas.microsoft.com/office/drawing/2014/main" xmlns="" val="20003"/>
                    </a:ext>
                  </a:extLst>
                </a:gridCol>
              </a:tblGrid>
              <a:tr h="277650">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tc>
                  <a:txBody>
                    <a:bodyPr/>
                    <a:lstStyle/>
                    <a:p>
                      <a:pPr algn="ctr" latinLnBrk="1">
                        <a:lnSpc>
                          <a:spcPct val="80000"/>
                        </a:lnSpc>
                      </a:pPr>
                      <a:r>
                        <a:rPr lang="en-US" altLang="ko-KR" sz="1600" b="0" dirty="0" smtClean="0"/>
                        <a:t>5</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extLst>
                  <a:ext uri="{0D108BD9-81ED-4DB2-BD59-A6C34878D82A}">
                    <a16:rowId xmlns:a16="http://schemas.microsoft.com/office/drawing/2014/main" xmlns="" val="10000"/>
                  </a:ext>
                </a:extLst>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val="4144007987"/>
              </p:ext>
            </p:extLst>
          </p:nvPr>
        </p:nvGraphicFramePr>
        <p:xfrm>
          <a:off x="697335" y="3500293"/>
          <a:ext cx="888996" cy="573024"/>
        </p:xfrm>
        <a:graphic>
          <a:graphicData uri="http://schemas.openxmlformats.org/drawingml/2006/table">
            <a:tbl>
              <a:tblPr firstRow="1" bandRow="1">
                <a:tableStyleId>{69CF1AB2-1976-4502-BF36-3FF5EA218861}</a:tableStyleId>
              </a:tblPr>
              <a:tblGrid>
                <a:gridCol w="444498">
                  <a:extLst>
                    <a:ext uri="{9D8B030D-6E8A-4147-A177-3AD203B41FA5}">
                      <a16:colId xmlns:a16="http://schemas.microsoft.com/office/drawing/2014/main" xmlns="" val="20000"/>
                    </a:ext>
                  </a:extLst>
                </a:gridCol>
                <a:gridCol w="44449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0"/>
                  </a:ext>
                </a:extLst>
              </a:tr>
              <a:tr h="153017">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1"/>
                  </a:ext>
                </a:extLst>
              </a:tr>
            </a:tbl>
          </a:graphicData>
        </a:graphic>
      </p:graphicFrame>
      <p:graphicFrame>
        <p:nvGraphicFramePr>
          <p:cNvPr id="22" name="표 21"/>
          <p:cNvGraphicFramePr>
            <a:graphicFrameLocks noGrp="1"/>
          </p:cNvGraphicFramePr>
          <p:nvPr>
            <p:extLst>
              <p:ext uri="{D42A27DB-BD31-4B8C-83A1-F6EECF244321}">
                <p14:modId xmlns:p14="http://schemas.microsoft.com/office/powerpoint/2010/main" val="2850321754"/>
              </p:ext>
            </p:extLst>
          </p:nvPr>
        </p:nvGraphicFramePr>
        <p:xfrm>
          <a:off x="683568" y="4620571"/>
          <a:ext cx="888996" cy="286512"/>
        </p:xfrm>
        <a:graphic>
          <a:graphicData uri="http://schemas.openxmlformats.org/drawingml/2006/table">
            <a:tbl>
              <a:tblPr firstRow="1" bandRow="1">
                <a:tableStyleId>{69CF1AB2-1976-4502-BF36-3FF5EA218861}</a:tableStyleId>
              </a:tblPr>
              <a:tblGrid>
                <a:gridCol w="444498">
                  <a:extLst>
                    <a:ext uri="{9D8B030D-6E8A-4147-A177-3AD203B41FA5}">
                      <a16:colId xmlns:a16="http://schemas.microsoft.com/office/drawing/2014/main" xmlns="" val="20000"/>
                    </a:ext>
                  </a:extLst>
                </a:gridCol>
                <a:gridCol w="44449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extLst>
                  <a:ext uri="{0D108BD9-81ED-4DB2-BD59-A6C34878D82A}">
                    <a16:rowId xmlns:a16="http://schemas.microsoft.com/office/drawing/2014/main" xmlns="" val="10000"/>
                  </a:ext>
                </a:extLst>
              </a:tr>
            </a:tbl>
          </a:graphicData>
        </a:graphic>
      </p:graphicFrame>
      <p:graphicFrame>
        <p:nvGraphicFramePr>
          <p:cNvPr id="36" name="표 35"/>
          <p:cNvGraphicFramePr>
            <a:graphicFrameLocks noGrp="1"/>
          </p:cNvGraphicFramePr>
          <p:nvPr>
            <p:extLst>
              <p:ext uri="{D42A27DB-BD31-4B8C-83A1-F6EECF244321}">
                <p14:modId xmlns:p14="http://schemas.microsoft.com/office/powerpoint/2010/main" val="989465001"/>
              </p:ext>
            </p:extLst>
          </p:nvPr>
        </p:nvGraphicFramePr>
        <p:xfrm>
          <a:off x="4761280" y="3205109"/>
          <a:ext cx="4131200" cy="1146048"/>
        </p:xfrm>
        <a:graphic>
          <a:graphicData uri="http://schemas.openxmlformats.org/drawingml/2006/table">
            <a:tbl>
              <a:tblPr firstRow="1" bandRow="1">
                <a:tableStyleId>{69CF1AB2-1976-4502-BF36-3FF5EA218861}</a:tableStyleId>
              </a:tblPr>
              <a:tblGrid>
                <a:gridCol w="1032800">
                  <a:extLst>
                    <a:ext uri="{9D8B030D-6E8A-4147-A177-3AD203B41FA5}">
                      <a16:colId xmlns:a16="http://schemas.microsoft.com/office/drawing/2014/main" xmlns="" val="20000"/>
                    </a:ext>
                  </a:extLst>
                </a:gridCol>
                <a:gridCol w="1032800">
                  <a:extLst>
                    <a:ext uri="{9D8B030D-6E8A-4147-A177-3AD203B41FA5}">
                      <a16:colId xmlns:a16="http://schemas.microsoft.com/office/drawing/2014/main" xmlns="" val="20001"/>
                    </a:ext>
                  </a:extLst>
                </a:gridCol>
                <a:gridCol w="1032800">
                  <a:extLst>
                    <a:ext uri="{9D8B030D-6E8A-4147-A177-3AD203B41FA5}">
                      <a16:colId xmlns:a16="http://schemas.microsoft.com/office/drawing/2014/main" xmlns="" val="20002"/>
                    </a:ext>
                  </a:extLst>
                </a:gridCol>
                <a:gridCol w="1032800">
                  <a:extLst>
                    <a:ext uri="{9D8B030D-6E8A-4147-A177-3AD203B41FA5}">
                      <a16:colId xmlns:a16="http://schemas.microsoft.com/office/drawing/2014/main" xmlns="" val="20003"/>
                    </a:ext>
                  </a:extLst>
                </a:gridCol>
              </a:tblGrid>
              <a:tr h="277650">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0"/>
                  </a:ext>
                </a:extLst>
              </a:tr>
              <a:tr h="277650">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1"/>
                  </a:ext>
                </a:extLst>
              </a:tr>
              <a:tr h="277650">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2"/>
                  </a:ext>
                </a:extLst>
              </a:tr>
              <a:tr h="277650">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dirty="0" smtClean="0"/>
                        <a:t>2</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extLst>
                  <a:ext uri="{0D108BD9-81ED-4DB2-BD59-A6C34878D82A}">
                    <a16:rowId xmlns:a16="http://schemas.microsoft.com/office/drawing/2014/main" xmlns="" val="10003"/>
                  </a:ext>
                </a:extLst>
              </a:tr>
            </a:tbl>
          </a:graphicData>
        </a:graphic>
      </p:graphicFrame>
      <p:sp>
        <p:nvSpPr>
          <p:cNvPr id="42" name="타원 41"/>
          <p:cNvSpPr/>
          <p:nvPr/>
        </p:nvSpPr>
        <p:spPr>
          <a:xfrm>
            <a:off x="1150884" y="5254640"/>
            <a:ext cx="382410" cy="22767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2570466" y="5252451"/>
            <a:ext cx="382410" cy="22767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6085191" y="5223626"/>
            <a:ext cx="382410" cy="22767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8161641" y="5223626"/>
            <a:ext cx="382410" cy="22767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6103099" y="3543978"/>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6093574" y="3805639"/>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8164110" y="3553503"/>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8154585" y="3815164"/>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p:cNvSpPr/>
          <p:nvPr/>
        </p:nvSpPr>
        <p:spPr>
          <a:xfrm>
            <a:off x="1160409" y="3523525"/>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p:cNvSpPr/>
          <p:nvPr/>
        </p:nvSpPr>
        <p:spPr>
          <a:xfrm>
            <a:off x="1160409" y="3861650"/>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p:cNvSpPr/>
          <p:nvPr/>
        </p:nvSpPr>
        <p:spPr>
          <a:xfrm>
            <a:off x="1134666" y="4646648"/>
            <a:ext cx="382410" cy="22767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3" name="표 62"/>
          <p:cNvGraphicFramePr>
            <a:graphicFrameLocks noGrp="1"/>
          </p:cNvGraphicFramePr>
          <p:nvPr>
            <p:extLst>
              <p:ext uri="{D42A27DB-BD31-4B8C-83A1-F6EECF244321}">
                <p14:modId xmlns:p14="http://schemas.microsoft.com/office/powerpoint/2010/main" val="1140019781"/>
              </p:ext>
            </p:extLst>
          </p:nvPr>
        </p:nvGraphicFramePr>
        <p:xfrm>
          <a:off x="2051720" y="4475035"/>
          <a:ext cx="962270" cy="573024"/>
        </p:xfrm>
        <a:graphic>
          <a:graphicData uri="http://schemas.openxmlformats.org/drawingml/2006/table">
            <a:tbl>
              <a:tblPr firstRow="1" bandRow="1">
                <a:tableStyleId>{69CF1AB2-1976-4502-BF36-3FF5EA218861}</a:tableStyleId>
              </a:tblPr>
              <a:tblGrid>
                <a:gridCol w="481135">
                  <a:extLst>
                    <a:ext uri="{9D8B030D-6E8A-4147-A177-3AD203B41FA5}">
                      <a16:colId xmlns:a16="http://schemas.microsoft.com/office/drawing/2014/main" xmlns="" val="20000"/>
                    </a:ext>
                  </a:extLst>
                </a:gridCol>
                <a:gridCol w="481135">
                  <a:extLst>
                    <a:ext uri="{9D8B030D-6E8A-4147-A177-3AD203B41FA5}">
                      <a16:colId xmlns:a16="http://schemas.microsoft.com/office/drawing/2014/main" xmlns="" val="20001"/>
                    </a:ext>
                  </a:extLst>
                </a:gridCol>
              </a:tblGrid>
              <a:tr h="162018">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extLst>
                  <a:ext uri="{0D108BD9-81ED-4DB2-BD59-A6C34878D82A}">
                    <a16:rowId xmlns:a16="http://schemas.microsoft.com/office/drawing/2014/main" xmlns="" val="10000"/>
                  </a:ext>
                </a:extLst>
              </a:tr>
              <a:tr h="162018">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extLst>
                  <a:ext uri="{0D108BD9-81ED-4DB2-BD59-A6C34878D82A}">
                    <a16:rowId xmlns:a16="http://schemas.microsoft.com/office/drawing/2014/main" xmlns="" val="10001"/>
                  </a:ext>
                </a:extLst>
              </a:tr>
            </a:tbl>
          </a:graphicData>
        </a:graphic>
      </p:graphicFrame>
      <p:sp>
        <p:nvSpPr>
          <p:cNvPr id="57" name="타원 56"/>
          <p:cNvSpPr/>
          <p:nvPr/>
        </p:nvSpPr>
        <p:spPr>
          <a:xfrm>
            <a:off x="2570466" y="3844578"/>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2559599" y="4804379"/>
            <a:ext cx="382410" cy="22767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2559663" y="3530964"/>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2559599" y="4495691"/>
            <a:ext cx="382410" cy="22767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7" name="표 66"/>
          <p:cNvGraphicFramePr>
            <a:graphicFrameLocks noGrp="1"/>
          </p:cNvGraphicFramePr>
          <p:nvPr>
            <p:extLst>
              <p:ext uri="{D42A27DB-BD31-4B8C-83A1-F6EECF244321}">
                <p14:modId xmlns:p14="http://schemas.microsoft.com/office/powerpoint/2010/main" val="2370734458"/>
              </p:ext>
            </p:extLst>
          </p:nvPr>
        </p:nvGraphicFramePr>
        <p:xfrm>
          <a:off x="4761280" y="4448295"/>
          <a:ext cx="4131200" cy="573024"/>
        </p:xfrm>
        <a:graphic>
          <a:graphicData uri="http://schemas.openxmlformats.org/drawingml/2006/table">
            <a:tbl>
              <a:tblPr firstRow="1" bandRow="1">
                <a:tableStyleId>{69CF1AB2-1976-4502-BF36-3FF5EA218861}</a:tableStyleId>
              </a:tblPr>
              <a:tblGrid>
                <a:gridCol w="1032800">
                  <a:extLst>
                    <a:ext uri="{9D8B030D-6E8A-4147-A177-3AD203B41FA5}">
                      <a16:colId xmlns:a16="http://schemas.microsoft.com/office/drawing/2014/main" xmlns="" val="20000"/>
                    </a:ext>
                  </a:extLst>
                </a:gridCol>
                <a:gridCol w="1032800">
                  <a:extLst>
                    <a:ext uri="{9D8B030D-6E8A-4147-A177-3AD203B41FA5}">
                      <a16:colId xmlns:a16="http://schemas.microsoft.com/office/drawing/2014/main" xmlns="" val="20001"/>
                    </a:ext>
                  </a:extLst>
                </a:gridCol>
                <a:gridCol w="1032800">
                  <a:extLst>
                    <a:ext uri="{9D8B030D-6E8A-4147-A177-3AD203B41FA5}">
                      <a16:colId xmlns:a16="http://schemas.microsoft.com/office/drawing/2014/main" xmlns="" val="20002"/>
                    </a:ext>
                  </a:extLst>
                </a:gridCol>
                <a:gridCol w="1032800">
                  <a:extLst>
                    <a:ext uri="{9D8B030D-6E8A-4147-A177-3AD203B41FA5}">
                      <a16:colId xmlns:a16="http://schemas.microsoft.com/office/drawing/2014/main" xmlns="" val="20003"/>
                    </a:ext>
                  </a:extLst>
                </a:gridCol>
              </a:tblGrid>
              <a:tr h="277650">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extLst>
                  <a:ext uri="{0D108BD9-81ED-4DB2-BD59-A6C34878D82A}">
                    <a16:rowId xmlns:a16="http://schemas.microsoft.com/office/drawing/2014/main" xmlns="" val="10000"/>
                  </a:ext>
                </a:extLst>
              </a:tr>
              <a:tr h="277650">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extLst>
                  <a:ext uri="{0D108BD9-81ED-4DB2-BD59-A6C34878D82A}">
                    <a16:rowId xmlns:a16="http://schemas.microsoft.com/office/drawing/2014/main" xmlns="" val="10001"/>
                  </a:ext>
                </a:extLst>
              </a:tr>
            </a:tbl>
          </a:graphicData>
        </a:graphic>
      </p:graphicFrame>
      <p:sp>
        <p:nvSpPr>
          <p:cNvPr id="68" name="타원 67"/>
          <p:cNvSpPr/>
          <p:nvPr/>
        </p:nvSpPr>
        <p:spPr>
          <a:xfrm>
            <a:off x="6093574" y="4492647"/>
            <a:ext cx="382410" cy="22767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8154585" y="4492647"/>
            <a:ext cx="382410" cy="22767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6093574" y="4766508"/>
            <a:ext cx="382410" cy="22767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8154585" y="4766508"/>
            <a:ext cx="382410" cy="22767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6084168" y="3239017"/>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8145179" y="3248542"/>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6084168" y="4097780"/>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8145179" y="4107305"/>
            <a:ext cx="382410" cy="22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모서리가 둥근 직사각형 75"/>
          <p:cNvSpPr/>
          <p:nvPr/>
        </p:nvSpPr>
        <p:spPr>
          <a:xfrm>
            <a:off x="611560" y="5172188"/>
            <a:ext cx="2511040" cy="3520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모서리가 둥근 직사각형 76"/>
          <p:cNvSpPr/>
          <p:nvPr/>
        </p:nvSpPr>
        <p:spPr>
          <a:xfrm>
            <a:off x="611560" y="3441706"/>
            <a:ext cx="2511040" cy="6709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모서리가 둥근 직사각형 77"/>
          <p:cNvSpPr/>
          <p:nvPr/>
        </p:nvSpPr>
        <p:spPr>
          <a:xfrm>
            <a:off x="611560" y="4419720"/>
            <a:ext cx="2511040" cy="6881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모서리가 둥근 직사각형 78"/>
          <p:cNvSpPr/>
          <p:nvPr/>
        </p:nvSpPr>
        <p:spPr>
          <a:xfrm>
            <a:off x="611560" y="5596231"/>
            <a:ext cx="2511040" cy="395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오른쪽 화살표 79"/>
          <p:cNvSpPr/>
          <p:nvPr/>
        </p:nvSpPr>
        <p:spPr>
          <a:xfrm>
            <a:off x="3122600" y="5238852"/>
            <a:ext cx="1593416" cy="196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오른쪽 화살표 80"/>
          <p:cNvSpPr/>
          <p:nvPr/>
        </p:nvSpPr>
        <p:spPr>
          <a:xfrm>
            <a:off x="3131840" y="3681277"/>
            <a:ext cx="1593416" cy="196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오른쪽 화살표 81"/>
          <p:cNvSpPr/>
          <p:nvPr/>
        </p:nvSpPr>
        <p:spPr>
          <a:xfrm>
            <a:off x="3131840" y="4648051"/>
            <a:ext cx="1593416" cy="196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오른쪽 화살표 82"/>
          <p:cNvSpPr/>
          <p:nvPr/>
        </p:nvSpPr>
        <p:spPr>
          <a:xfrm>
            <a:off x="3133750" y="5703263"/>
            <a:ext cx="1593416" cy="196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0" name="직선 화살표 연결선 59"/>
          <p:cNvCxnSpPr/>
          <p:nvPr/>
        </p:nvCxnSpPr>
        <p:spPr>
          <a:xfrm>
            <a:off x="1619672" y="3608582"/>
            <a:ext cx="4320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직선 화살표 연결선 83"/>
          <p:cNvCxnSpPr/>
          <p:nvPr/>
        </p:nvCxnSpPr>
        <p:spPr>
          <a:xfrm>
            <a:off x="1619672" y="3896614"/>
            <a:ext cx="4320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p:nvPr/>
        </p:nvCxnSpPr>
        <p:spPr>
          <a:xfrm>
            <a:off x="1619672" y="3680590"/>
            <a:ext cx="432048" cy="144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직선 화살표 연결선 88"/>
          <p:cNvCxnSpPr/>
          <p:nvPr/>
        </p:nvCxnSpPr>
        <p:spPr>
          <a:xfrm flipV="1">
            <a:off x="1619672" y="3680590"/>
            <a:ext cx="432048" cy="144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547664" y="4832718"/>
            <a:ext cx="504056" cy="720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4" name="직선 화살표 연결선 93"/>
          <p:cNvCxnSpPr/>
          <p:nvPr/>
        </p:nvCxnSpPr>
        <p:spPr>
          <a:xfrm flipV="1">
            <a:off x="1547664" y="4616694"/>
            <a:ext cx="504056" cy="720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1547664" y="5336774"/>
            <a:ext cx="512440" cy="83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6" name="곱셈 기호 85"/>
          <p:cNvSpPr/>
          <p:nvPr/>
        </p:nvSpPr>
        <p:spPr>
          <a:xfrm>
            <a:off x="4149476" y="5509516"/>
            <a:ext cx="583780" cy="583780"/>
          </a:xfrm>
          <a:prstGeom prst="mathMultiply">
            <a:avLst>
              <a:gd name="adj1" fmla="val 9978"/>
            </a:avLst>
          </a:prstGeom>
          <a:solidFill>
            <a:srgbClr val="E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1384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500"/>
                                        <p:tgtEl>
                                          <p:spTgt spid="77"/>
                                        </p:tgtEl>
                                      </p:cBhvr>
                                    </p:animEffect>
                                  </p:childTnLst>
                                </p:cTn>
                              </p:par>
                              <p:par>
                                <p:cTn id="30" presetID="1" presetClass="entr" presetSubtype="0" fill="hold" nodeType="withEffect">
                                  <p:stCondLst>
                                    <p:cond delay="0"/>
                                  </p:stCondLst>
                                  <p:childTnLst>
                                    <p:set>
                                      <p:cBhvr>
                                        <p:cTn id="31" dur="1" fill="hold">
                                          <p:stCondLst>
                                            <p:cond delay="0"/>
                                          </p:stCondLst>
                                        </p:cTn>
                                        <p:tgtEl>
                                          <p:spTgt spid="8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9"/>
                                        </p:tgtEl>
                                        <p:attrNameLst>
                                          <p:attrName>style.visibility</p:attrName>
                                        </p:attrNameLst>
                                      </p:cBhvr>
                                      <p:to>
                                        <p:strVal val="visible"/>
                                      </p:to>
                                    </p:set>
                                  </p:childTnLst>
                                </p:cTn>
                              </p:par>
                              <p:par>
                                <p:cTn id="36" presetID="10" presetClass="entr" presetSubtype="0" fill="hold" grpId="0" nodeType="withEffect">
                                  <p:stCondLst>
                                    <p:cond delay="0"/>
                                  </p:stCondLst>
                                  <p:childTnLst>
                                    <p:set>
                                      <p:cBhvr>
                                        <p:cTn id="37" dur="1" fill="hold">
                                          <p:stCondLst>
                                            <p:cond delay="0"/>
                                          </p:stCondLst>
                                        </p:cTn>
                                        <p:tgtEl>
                                          <p:spTgt spid="81"/>
                                        </p:tgtEl>
                                        <p:attrNameLst>
                                          <p:attrName>style.visibility</p:attrName>
                                        </p:attrNameLst>
                                      </p:cBhvr>
                                      <p:to>
                                        <p:strVal val="visible"/>
                                      </p:to>
                                    </p:set>
                                    <p:animEffect transition="in" filter="fade">
                                      <p:cBhvr>
                                        <p:cTn id="38" dur="500"/>
                                        <p:tgtEl>
                                          <p:spTgt spid="81"/>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fade">
                                      <p:cBhvr>
                                        <p:cTn id="60" dur="500"/>
                                        <p:tgtEl>
                                          <p:spTgt spid="7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500"/>
                                        <p:tgtEl>
                                          <p:spTgt spid="7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500"/>
                                        <p:tgtEl>
                                          <p:spTgt spid="6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500"/>
                                        <p:tgtEl>
                                          <p:spTgt spid="5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fade">
                                      <p:cBhvr>
                                        <p:cTn id="82" dur="500"/>
                                        <p:tgtEl>
                                          <p:spTgt spid="78"/>
                                        </p:tgtEl>
                                      </p:cBhvr>
                                    </p:animEffect>
                                  </p:childTnLst>
                                </p:cTn>
                              </p:par>
                              <p:par>
                                <p:cTn id="83" presetID="1" presetClass="entr" presetSubtype="0" fill="hold"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4"/>
                                        </p:tgtEl>
                                        <p:attrNameLst>
                                          <p:attrName>style.visibility</p:attrName>
                                        </p:attrNameLst>
                                      </p:cBhvr>
                                      <p:to>
                                        <p:strVal val="visible"/>
                                      </p:to>
                                    </p:set>
                                  </p:childTnLst>
                                </p:cTn>
                              </p:par>
                              <p:par>
                                <p:cTn id="87" presetID="10" presetClass="entr" presetSubtype="0" fill="hold" grpId="0" nodeType="withEffect">
                                  <p:stCondLst>
                                    <p:cond delay="0"/>
                                  </p:stCondLst>
                                  <p:childTnLst>
                                    <p:set>
                                      <p:cBhvr>
                                        <p:cTn id="88" dur="1" fill="hold">
                                          <p:stCondLst>
                                            <p:cond delay="0"/>
                                          </p:stCondLst>
                                        </p:cTn>
                                        <p:tgtEl>
                                          <p:spTgt spid="82"/>
                                        </p:tgtEl>
                                        <p:attrNameLst>
                                          <p:attrName>style.visibility</p:attrName>
                                        </p:attrNameLst>
                                      </p:cBhvr>
                                      <p:to>
                                        <p:strVal val="visible"/>
                                      </p:to>
                                    </p:set>
                                    <p:animEffect transition="in" filter="fade">
                                      <p:cBhvr>
                                        <p:cTn id="89" dur="500"/>
                                        <p:tgtEl>
                                          <p:spTgt spid="82"/>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fade">
                                      <p:cBhvr>
                                        <p:cTn id="95" dur="500"/>
                                        <p:tgtEl>
                                          <p:spTgt spid="6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fade">
                                      <p:cBhvr>
                                        <p:cTn id="101" dur="500"/>
                                        <p:tgtEl>
                                          <p:spTgt spid="7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fade">
                                      <p:cBhvr>
                                        <p:cTn id="104" dur="500"/>
                                        <p:tgtEl>
                                          <p:spTgt spid="71"/>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fade">
                                      <p:cBhvr>
                                        <p:cTn id="109" dur="500"/>
                                        <p:tgtEl>
                                          <p:spTgt spid="4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fade">
                                      <p:cBhvr>
                                        <p:cTn id="112" dur="500"/>
                                        <p:tgtEl>
                                          <p:spTgt spid="4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500"/>
                                        <p:tgtEl>
                                          <p:spTgt spid="76"/>
                                        </p:tgtEl>
                                      </p:cBhvr>
                                    </p:animEffect>
                                  </p:childTnLst>
                                </p:cTn>
                              </p:par>
                              <p:par>
                                <p:cTn id="118" presetID="1" presetClass="entr" presetSubtype="0" fill="hold" nodeType="withEffect">
                                  <p:stCondLst>
                                    <p:cond delay="0"/>
                                  </p:stCondLst>
                                  <p:childTnLst>
                                    <p:set>
                                      <p:cBhvr>
                                        <p:cTn id="119" dur="1" fill="hold">
                                          <p:stCondLst>
                                            <p:cond delay="0"/>
                                          </p:stCondLst>
                                        </p:cTn>
                                        <p:tgtEl>
                                          <p:spTgt spid="99"/>
                                        </p:tgtEl>
                                        <p:attrNameLst>
                                          <p:attrName>style.visibility</p:attrName>
                                        </p:attrNameLst>
                                      </p:cBhvr>
                                      <p:to>
                                        <p:strVal val="visible"/>
                                      </p:to>
                                    </p:set>
                                  </p:childTnLst>
                                </p:cTn>
                              </p:par>
                              <p:par>
                                <p:cTn id="120" presetID="10" presetClass="entr" presetSubtype="0" fill="hold" grpId="0"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500"/>
                                        <p:tgtEl>
                                          <p:spTgt spid="80"/>
                                        </p:tgtEl>
                                      </p:cBhvr>
                                    </p:animEffect>
                                  </p:childTnLst>
                                </p:cTn>
                              </p:par>
                              <p:par>
                                <p:cTn id="123" presetID="10" presetClass="entr" presetSubtype="0" fill="hold" nodeType="withEffect">
                                  <p:stCondLst>
                                    <p:cond delay="0"/>
                                  </p:stCondLst>
                                  <p:childTnLst>
                                    <p:set>
                                      <p:cBhvr>
                                        <p:cTn id="124" dur="1" fill="hold">
                                          <p:stCondLst>
                                            <p:cond delay="0"/>
                                          </p:stCondLst>
                                        </p:cTn>
                                        <p:tgtEl>
                                          <p:spTgt spid="14"/>
                                        </p:tgtEl>
                                        <p:attrNameLst>
                                          <p:attrName>style.visibility</p:attrName>
                                        </p:attrNameLst>
                                      </p:cBhvr>
                                      <p:to>
                                        <p:strVal val="visible"/>
                                      </p:to>
                                    </p:set>
                                    <p:animEffect transition="in" filter="fade">
                                      <p:cBhvr>
                                        <p:cTn id="125" dur="500"/>
                                        <p:tgtEl>
                                          <p:spTgt spid="14"/>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500"/>
                                        <p:tgtEl>
                                          <p:spTgt spid="47"/>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fade">
                                      <p:cBhvr>
                                        <p:cTn id="131" dur="500"/>
                                        <p:tgtEl>
                                          <p:spTgt spid="4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79"/>
                                        </p:tgtEl>
                                        <p:attrNameLst>
                                          <p:attrName>style.visibility</p:attrName>
                                        </p:attrNameLst>
                                      </p:cBhvr>
                                      <p:to>
                                        <p:strVal val="visible"/>
                                      </p:to>
                                    </p:set>
                                    <p:animEffect transition="in" filter="fade">
                                      <p:cBhvr>
                                        <p:cTn id="136" dur="500"/>
                                        <p:tgtEl>
                                          <p:spTgt spid="7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7"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64" grpId="0" animBg="1"/>
      <p:bldP spid="65"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smtClean="0"/>
              <a:t>Standard Repartition </a:t>
            </a:r>
            <a:r>
              <a:rPr lang="en-US" altLang="ko-KR" sz="4000" dirty="0" err="1" smtClean="0"/>
              <a:t>Equi</a:t>
            </a:r>
            <a:r>
              <a:rPr lang="en-US" altLang="ko-KR" sz="4000" dirty="0" smtClean="0"/>
              <a:t>-Join Algorithm</a:t>
            </a:r>
            <a:endParaRPr lang="ko-KR" altLang="en-US" sz="4000" dirty="0"/>
          </a:p>
        </p:txBody>
      </p:sp>
      <p:sp>
        <p:nvSpPr>
          <p:cNvPr id="3" name="내용 개체 틀 2"/>
          <p:cNvSpPr>
            <a:spLocks noGrp="1"/>
          </p:cNvSpPr>
          <p:nvPr>
            <p:ph idx="1"/>
          </p:nvPr>
        </p:nvSpPr>
        <p:spPr>
          <a:xfrm>
            <a:off x="616024" y="1988840"/>
            <a:ext cx="7772400" cy="4114800"/>
          </a:xfrm>
        </p:spPr>
        <p:txBody>
          <a:bodyPr/>
          <a:lstStyle/>
          <a:p>
            <a:r>
              <a:rPr lang="en-US" altLang="ko-KR" sz="1800" dirty="0" smtClean="0"/>
              <a:t>[</a:t>
            </a:r>
            <a:r>
              <a:rPr lang="en-US" altLang="ko-KR" sz="1800" dirty="0" err="1" smtClean="0"/>
              <a:t>Okcan</a:t>
            </a:r>
            <a:r>
              <a:rPr lang="en-US" altLang="ko-KR" sz="1800" dirty="0" smtClean="0"/>
              <a:t>, </a:t>
            </a:r>
            <a:r>
              <a:rPr lang="en-US" altLang="ko-KR" sz="1800" dirty="0" err="1" smtClean="0"/>
              <a:t>Riedewald</a:t>
            </a:r>
            <a:r>
              <a:rPr lang="en-US" altLang="ko-KR" sz="1800" dirty="0" smtClean="0"/>
              <a:t>: SIGMOD 2011]</a:t>
            </a:r>
          </a:p>
          <a:p>
            <a:r>
              <a:rPr lang="en-US" altLang="ko-KR" sz="1800" dirty="0" smtClean="0"/>
              <a:t>Consider only the pairs with the same join attribute values</a:t>
            </a:r>
          </a:p>
          <a:p>
            <a:r>
              <a:rPr lang="en-US" altLang="ko-KR" sz="1800" dirty="0" smtClean="0"/>
              <a:t>A map function </a:t>
            </a:r>
          </a:p>
          <a:p>
            <a:pPr lvl="1"/>
            <a:r>
              <a:rPr lang="en-US" altLang="ko-KR" sz="1400" dirty="0" smtClean="0"/>
              <a:t>Receives a record in R and S</a:t>
            </a:r>
          </a:p>
          <a:p>
            <a:pPr lvl="1"/>
            <a:r>
              <a:rPr lang="en-US" altLang="ko-KR" sz="1400" dirty="0" smtClean="0"/>
              <a:t>Emits its </a:t>
            </a:r>
            <a:r>
              <a:rPr lang="en-US" altLang="ko-KR" sz="1400" dirty="0"/>
              <a:t>join </a:t>
            </a:r>
            <a:r>
              <a:rPr lang="en-US" altLang="ko-KR" sz="1400" dirty="0" smtClean="0"/>
              <a:t>attribute value as a key and the record as a value</a:t>
            </a:r>
          </a:p>
          <a:p>
            <a:r>
              <a:rPr lang="en-US" altLang="ko-KR" sz="1800" dirty="0" smtClean="0"/>
              <a:t>A reduce function </a:t>
            </a:r>
          </a:p>
          <a:p>
            <a:pPr lvl="1"/>
            <a:r>
              <a:rPr lang="en-US" altLang="ko-KR" sz="1400" dirty="0" smtClean="0"/>
              <a:t>Receives each join attribute value with its records from R and S</a:t>
            </a:r>
          </a:p>
          <a:p>
            <a:pPr lvl="1"/>
            <a:r>
              <a:rPr lang="en-US" altLang="ko-KR" sz="1400" dirty="0" smtClean="0"/>
              <a:t>Emits all pairs between the records in R and S</a:t>
            </a:r>
          </a:p>
        </p:txBody>
      </p:sp>
      <p:graphicFrame>
        <p:nvGraphicFramePr>
          <p:cNvPr id="11" name="표 10"/>
          <p:cNvGraphicFramePr>
            <a:graphicFrameLocks noGrp="1"/>
          </p:cNvGraphicFramePr>
          <p:nvPr>
            <p:extLst>
              <p:ext uri="{D42A27DB-BD31-4B8C-83A1-F6EECF244321}">
                <p14:modId xmlns:p14="http://schemas.microsoft.com/office/powerpoint/2010/main" val="2506416342"/>
              </p:ext>
            </p:extLst>
          </p:nvPr>
        </p:nvGraphicFramePr>
        <p:xfrm>
          <a:off x="179512" y="4408512"/>
          <a:ext cx="3744416" cy="1828800"/>
        </p:xfrm>
        <a:graphic>
          <a:graphicData uri="http://schemas.openxmlformats.org/drawingml/2006/table">
            <a:tbl>
              <a:tblPr firstRow="1" bandRow="1">
                <a:tableStyleId>{2D5ABB26-0587-4C30-8999-92F81FD0307C}</a:tableStyleId>
              </a:tblPr>
              <a:tblGrid>
                <a:gridCol w="468052">
                  <a:extLst>
                    <a:ext uri="{9D8B030D-6E8A-4147-A177-3AD203B41FA5}">
                      <a16:colId xmlns:a16="http://schemas.microsoft.com/office/drawing/2014/main" xmlns="" val="20000"/>
                    </a:ext>
                  </a:extLst>
                </a:gridCol>
                <a:gridCol w="468052">
                  <a:extLst>
                    <a:ext uri="{9D8B030D-6E8A-4147-A177-3AD203B41FA5}">
                      <a16:colId xmlns:a16="http://schemas.microsoft.com/office/drawing/2014/main" xmlns="" val="20001"/>
                    </a:ext>
                  </a:extLst>
                </a:gridCol>
                <a:gridCol w="468052">
                  <a:extLst>
                    <a:ext uri="{9D8B030D-6E8A-4147-A177-3AD203B41FA5}">
                      <a16:colId xmlns:a16="http://schemas.microsoft.com/office/drawing/2014/main" xmlns="" val="20002"/>
                    </a:ext>
                  </a:extLst>
                </a:gridCol>
                <a:gridCol w="468052">
                  <a:extLst>
                    <a:ext uri="{9D8B030D-6E8A-4147-A177-3AD203B41FA5}">
                      <a16:colId xmlns:a16="http://schemas.microsoft.com/office/drawing/2014/main" xmlns="" val="20003"/>
                    </a:ext>
                  </a:extLst>
                </a:gridCol>
                <a:gridCol w="468052">
                  <a:extLst>
                    <a:ext uri="{9D8B030D-6E8A-4147-A177-3AD203B41FA5}">
                      <a16:colId xmlns:a16="http://schemas.microsoft.com/office/drawing/2014/main" xmlns="" val="20004"/>
                    </a:ext>
                  </a:extLst>
                </a:gridCol>
                <a:gridCol w="468052">
                  <a:extLst>
                    <a:ext uri="{9D8B030D-6E8A-4147-A177-3AD203B41FA5}">
                      <a16:colId xmlns:a16="http://schemas.microsoft.com/office/drawing/2014/main" xmlns="" val="20005"/>
                    </a:ext>
                  </a:extLst>
                </a:gridCol>
                <a:gridCol w="468052">
                  <a:extLst>
                    <a:ext uri="{9D8B030D-6E8A-4147-A177-3AD203B41FA5}">
                      <a16:colId xmlns:a16="http://schemas.microsoft.com/office/drawing/2014/main" xmlns="" val="20006"/>
                    </a:ext>
                  </a:extLst>
                </a:gridCol>
                <a:gridCol w="468052">
                  <a:extLst>
                    <a:ext uri="{9D8B030D-6E8A-4147-A177-3AD203B41FA5}">
                      <a16:colId xmlns:a16="http://schemas.microsoft.com/office/drawing/2014/main" xmlns="" val="20007"/>
                    </a:ext>
                  </a:extLst>
                </a:gridCol>
              </a:tblGrid>
              <a:tr h="261029">
                <a:tc>
                  <a:txBody>
                    <a:bodyPr/>
                    <a:lstStyle/>
                    <a:p>
                      <a:pPr algn="ctr" latinLnBrk="1"/>
                      <a:endParaRPr lang="ko-KR" altLang="en-US" sz="1400" dirty="0"/>
                    </a:p>
                  </a:txBody>
                  <a:tcPr/>
                </a:tc>
                <a:tc>
                  <a:txBody>
                    <a:bodyPr/>
                    <a:lstStyle/>
                    <a:p>
                      <a:pPr algn="ctr" latinLnBrk="1"/>
                      <a:endParaRPr lang="ko-KR" altLang="en-US" sz="1400" dirty="0"/>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sz="1400" dirty="0" smtClean="0"/>
                        <a:t>s</a:t>
                      </a:r>
                      <a:r>
                        <a:rPr lang="en-US" altLang="ko-KR" sz="1400" baseline="-25000" dirty="0" smtClean="0"/>
                        <a:t>1</a:t>
                      </a:r>
                      <a:endParaRPr lang="ko-KR" altLang="en-US" sz="1400" baseline="-25000" dirty="0"/>
                    </a:p>
                  </a:txBody>
                  <a:tcPr>
                    <a:lnL w="12700" cap="flat" cmpd="sng" algn="ctr">
                      <a:solidFill>
                        <a:schemeClr val="tx1"/>
                      </a:solidFill>
                      <a:prstDash val="solid"/>
                      <a:round/>
                      <a:headEnd type="none" w="med" len="med"/>
                      <a:tailEnd type="none" w="med" len="med"/>
                    </a:lnL>
                    <a:solidFill>
                      <a:schemeClr val="accent5">
                        <a:lumMod val="90000"/>
                      </a:schemeClr>
                    </a:solidFill>
                  </a:tcPr>
                </a:tc>
                <a:tc>
                  <a:txBody>
                    <a:bodyPr/>
                    <a:lstStyle/>
                    <a:p>
                      <a:pPr algn="ctr" latinLnBrk="1"/>
                      <a:r>
                        <a:rPr lang="en-US" altLang="ko-KR" sz="1400" dirty="0" smtClean="0"/>
                        <a:t>s</a:t>
                      </a:r>
                      <a:r>
                        <a:rPr lang="en-US" altLang="ko-KR" sz="1400" baseline="-25000" dirty="0" smtClean="0"/>
                        <a:t>2</a:t>
                      </a:r>
                      <a:endParaRPr lang="ko-KR" altLang="en-US" sz="1400" baseline="-25000" dirty="0"/>
                    </a:p>
                  </a:txBody>
                  <a:tcPr>
                    <a:lnR w="12700" cap="flat" cmpd="sng" algn="ctr">
                      <a:solidFill>
                        <a:schemeClr val="tx1"/>
                      </a:solidFill>
                      <a:prstDash val="solid"/>
                      <a:round/>
                      <a:headEnd type="none" w="med" len="med"/>
                      <a:tailEnd type="none" w="med" len="med"/>
                    </a:lnR>
                    <a:solidFill>
                      <a:schemeClr val="accent5">
                        <a:lumMod val="90000"/>
                      </a:schemeClr>
                    </a:solidFill>
                  </a:tcPr>
                </a:tc>
                <a:tc>
                  <a:txBody>
                    <a:bodyPr/>
                    <a:lstStyle/>
                    <a:p>
                      <a:pPr algn="ctr" latinLnBrk="1"/>
                      <a:r>
                        <a:rPr lang="en-US" altLang="ko-KR" sz="1400" dirty="0" smtClean="0"/>
                        <a:t>s</a:t>
                      </a:r>
                      <a:r>
                        <a:rPr lang="en-US" altLang="ko-KR" sz="1400" baseline="-25000" dirty="0" smtClean="0"/>
                        <a:t>3</a:t>
                      </a:r>
                      <a:endParaRPr lang="ko-KR" altLang="en-US" sz="1400" baseline="-25000" dirty="0"/>
                    </a:p>
                  </a:txBody>
                  <a:tcPr>
                    <a:lnL w="12700" cap="flat" cmpd="sng" algn="ctr">
                      <a:solidFill>
                        <a:schemeClr val="tx1"/>
                      </a:solidFill>
                      <a:prstDash val="solid"/>
                      <a:round/>
                      <a:headEnd type="none" w="med" len="med"/>
                      <a:tailEnd type="none" w="med" len="med"/>
                    </a:lnL>
                    <a:solidFill>
                      <a:schemeClr val="accent5">
                        <a:lumMod val="90000"/>
                      </a:schemeClr>
                    </a:solidFill>
                  </a:tcPr>
                </a:tc>
                <a:tc>
                  <a:txBody>
                    <a:bodyPr/>
                    <a:lstStyle/>
                    <a:p>
                      <a:pPr algn="ctr" latinLnBrk="1"/>
                      <a:r>
                        <a:rPr lang="en-US" altLang="ko-KR" sz="1400" dirty="0" smtClean="0"/>
                        <a:t>s</a:t>
                      </a:r>
                      <a:r>
                        <a:rPr lang="en-US" altLang="ko-KR" sz="1400" baseline="-25000" dirty="0" smtClean="0"/>
                        <a:t>4</a:t>
                      </a:r>
                      <a:endParaRPr lang="ko-KR" altLang="en-US" sz="1400" baseline="-25000" dirty="0"/>
                    </a:p>
                  </a:txBody>
                  <a:tcPr>
                    <a:lnR w="12700" cap="flat" cmpd="sng" algn="ctr">
                      <a:solidFill>
                        <a:schemeClr val="tx1"/>
                      </a:solidFill>
                      <a:prstDash val="solid"/>
                      <a:round/>
                      <a:headEnd type="none" w="med" len="med"/>
                      <a:tailEnd type="none" w="med" len="med"/>
                    </a:lnR>
                    <a:solidFill>
                      <a:schemeClr val="accent5">
                        <a:lumMod val="90000"/>
                      </a:schemeClr>
                    </a:solidFill>
                  </a:tcPr>
                </a:tc>
                <a:tc>
                  <a:txBody>
                    <a:bodyPr/>
                    <a:lstStyle/>
                    <a:p>
                      <a:pPr algn="ctr" latinLnBrk="1"/>
                      <a:r>
                        <a:rPr lang="en-US" altLang="ko-KR" sz="1400" dirty="0" smtClean="0"/>
                        <a:t>s</a:t>
                      </a:r>
                      <a:r>
                        <a:rPr lang="en-US" altLang="ko-KR" sz="1400" baseline="-25000" dirty="0" smtClean="0"/>
                        <a:t>5</a:t>
                      </a:r>
                      <a:endParaRPr lang="ko-KR" altLang="en-US" sz="1400" baseline="-25000" dirty="0"/>
                    </a:p>
                  </a:txBody>
                  <a:tcPr>
                    <a:lnL w="12700" cap="flat" cmpd="sng" algn="ctr">
                      <a:solidFill>
                        <a:schemeClr val="tx1"/>
                      </a:solidFill>
                      <a:prstDash val="solid"/>
                      <a:round/>
                      <a:headEnd type="none" w="med" len="med"/>
                      <a:tailEnd type="none" w="med" len="med"/>
                    </a:lnL>
                    <a:solidFill>
                      <a:schemeClr val="accent5">
                        <a:lumMod val="90000"/>
                      </a:schemeClr>
                    </a:solidFill>
                  </a:tcPr>
                </a:tc>
                <a:tc>
                  <a:txBody>
                    <a:bodyPr/>
                    <a:lstStyle/>
                    <a:p>
                      <a:pPr algn="ctr" latinLnBrk="1"/>
                      <a:r>
                        <a:rPr lang="en-US" altLang="ko-KR" sz="1400" dirty="0" smtClean="0"/>
                        <a:t>s</a:t>
                      </a:r>
                      <a:r>
                        <a:rPr lang="en-US" altLang="ko-KR" sz="1400" baseline="-25000" dirty="0" smtClean="0"/>
                        <a:t>6</a:t>
                      </a:r>
                      <a:endParaRPr lang="ko-KR" altLang="en-US" sz="1400" baseline="-25000" dirty="0"/>
                    </a:p>
                  </a:txBody>
                  <a:tcPr>
                    <a:solidFill>
                      <a:schemeClr val="accent5">
                        <a:lumMod val="90000"/>
                      </a:schemeClr>
                    </a:solidFill>
                  </a:tcPr>
                </a:tc>
                <a:extLst>
                  <a:ext uri="{0D108BD9-81ED-4DB2-BD59-A6C34878D82A}">
                    <a16:rowId xmlns:a16="http://schemas.microsoft.com/office/drawing/2014/main" xmlns="" val="10000"/>
                  </a:ext>
                </a:extLst>
              </a:tr>
              <a:tr h="261029">
                <a:tc>
                  <a:txBody>
                    <a:bodyPr/>
                    <a:lstStyle/>
                    <a:p>
                      <a:pPr algn="ctr" latinLnBrk="1"/>
                      <a:endParaRPr lang="ko-KR" altLang="en-US" sz="1400" dirty="0"/>
                    </a:p>
                  </a:txBody>
                  <a:tcPr>
                    <a:lnB w="12700" cap="flat" cmpd="sng" algn="ctr">
                      <a:solidFill>
                        <a:schemeClr val="tx1"/>
                      </a:solidFill>
                      <a:prstDash val="solid"/>
                      <a:round/>
                      <a:headEnd type="none" w="med" len="med"/>
                      <a:tailEnd type="none" w="med" len="med"/>
                    </a:lnB>
                  </a:tcPr>
                </a:tc>
                <a:tc>
                  <a:txBody>
                    <a:bodyPr/>
                    <a:lstStyle/>
                    <a:p>
                      <a:pPr algn="ctr" latinLnBrk="1"/>
                      <a:endParaRPr lang="ko-KR" alt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latinLnBrk="1"/>
                      <a:r>
                        <a:rPr lang="en-US" altLang="ko-KR" sz="1400" dirty="0" smtClean="0"/>
                        <a:t>a</a:t>
                      </a:r>
                      <a:r>
                        <a:rPr lang="en-US" altLang="ko-KR" sz="1400" baseline="-25000" dirty="0" smtClean="0"/>
                        <a:t>1</a:t>
                      </a:r>
                      <a:endParaRPr lang="ko-KR" altLang="en-US" sz="1400" baseline="-25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1</a:t>
                      </a:r>
                      <a:endParaRPr lang="ko-KR" altLang="en-US" sz="1400" baseline="-25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2</a:t>
                      </a:r>
                      <a:endParaRPr lang="ko-KR" altLang="en-US" sz="1400" baseline="-25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2</a:t>
                      </a:r>
                      <a:endParaRPr lang="ko-KR" altLang="en-US" sz="1400" baseline="-25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3</a:t>
                      </a:r>
                      <a:endParaRPr lang="ko-KR" altLang="en-US" sz="1400" baseline="-25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4</a:t>
                      </a:r>
                      <a:endParaRPr lang="ko-KR" altLang="en-US" sz="1400" baseline="-25000" dirty="0"/>
                    </a:p>
                  </a:txBody>
                  <a:tcPr>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xmlns="" val="10001"/>
                  </a:ext>
                </a:extLst>
              </a:tr>
              <a:tr h="261029">
                <a:tc>
                  <a:txBody>
                    <a:bodyPr/>
                    <a:lstStyle/>
                    <a:p>
                      <a:pPr algn="ctr" latinLnBrk="1"/>
                      <a:r>
                        <a:rPr lang="en-US" altLang="ko-KR" sz="1400" dirty="0" smtClean="0"/>
                        <a:t>r</a:t>
                      </a:r>
                      <a:r>
                        <a:rPr lang="en-US" altLang="ko-KR" sz="1400" baseline="-25000" dirty="0" smtClean="0"/>
                        <a:t>1</a:t>
                      </a:r>
                      <a:endParaRPr lang="ko-KR" altLang="en-US" sz="1400" baseline="-25000" dirty="0"/>
                    </a:p>
                  </a:txBody>
                  <a:tcPr>
                    <a:lnT w="12700"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latinLnBrk="1"/>
                      <a:r>
                        <a:rPr lang="en-US" altLang="ko-KR" sz="1400" dirty="0" smtClean="0"/>
                        <a:t>a</a:t>
                      </a:r>
                      <a:r>
                        <a:rPr lang="en-US" altLang="ko-KR" sz="1400" baseline="-25000" dirty="0" smtClean="0"/>
                        <a:t>1</a:t>
                      </a:r>
                      <a:endParaRPr lang="ko-KR" altLang="en-US" sz="1400"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endParaRPr lang="ko-KR" altLang="en-US" sz="1400" dirty="0"/>
                    </a:p>
                  </a:txBody>
                  <a:tcP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xmlns="" val="10002"/>
                  </a:ext>
                </a:extLst>
              </a:tr>
              <a:tr h="261029">
                <a:tc>
                  <a:txBody>
                    <a:bodyPr/>
                    <a:lstStyle/>
                    <a:p>
                      <a:pPr algn="ctr" latinLnBrk="1"/>
                      <a:r>
                        <a:rPr lang="en-US" altLang="ko-KR" sz="1400" dirty="0" smtClean="0"/>
                        <a:t>r</a:t>
                      </a:r>
                      <a:r>
                        <a:rPr lang="en-US" altLang="ko-KR" sz="1400" baseline="-25000" dirty="0" smtClean="0"/>
                        <a:t>2</a:t>
                      </a:r>
                      <a:endParaRPr lang="ko-KR" altLang="en-US" sz="1400" baseline="-25000" dirty="0"/>
                    </a:p>
                  </a:txBody>
                  <a:tcP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1</a:t>
                      </a:r>
                      <a:endParaRPr lang="ko-KR" altLang="en-US" sz="1400" baseline="-25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endParaRPr lang="ko-KR" alt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endParaRPr lang="ko-KR" altLang="en-US" sz="1400" dirty="0"/>
                    </a:p>
                  </a:txBody>
                  <a:tcPr>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3"/>
                  </a:ext>
                </a:extLst>
              </a:tr>
              <a:tr h="261029">
                <a:tc>
                  <a:txBody>
                    <a:bodyPr/>
                    <a:lstStyle/>
                    <a:p>
                      <a:pPr algn="ctr" latinLnBrk="1"/>
                      <a:r>
                        <a:rPr lang="en-US" altLang="ko-KR" sz="1400" dirty="0" smtClean="0"/>
                        <a:t>r</a:t>
                      </a:r>
                      <a:r>
                        <a:rPr lang="en-US" altLang="ko-KR" sz="1400" baseline="-25000" dirty="0" smtClean="0"/>
                        <a:t>3</a:t>
                      </a:r>
                      <a:endParaRPr lang="ko-KR" altLang="en-US" sz="1400" baseline="-25000" dirty="0"/>
                    </a:p>
                  </a:txBody>
                  <a:tcPr>
                    <a:lnT w="12700"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latinLnBrk="1"/>
                      <a:r>
                        <a:rPr lang="en-US" altLang="ko-KR" sz="1400" dirty="0" smtClean="0"/>
                        <a:t>a</a:t>
                      </a:r>
                      <a:r>
                        <a:rPr lang="en-US" altLang="ko-KR" sz="1400" baseline="-25000" dirty="0" smtClean="0"/>
                        <a:t>2</a:t>
                      </a:r>
                      <a:endParaRPr lang="ko-KR" altLang="en-US" sz="1400"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latinLnBrk="1"/>
                      <a:endParaRPr lang="ko-KR" altLang="en-US" sz="1400" dirty="0"/>
                    </a:p>
                  </a:txBody>
                  <a:tcPr>
                    <a:lnT w="1270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xmlns="" val="10004"/>
                  </a:ext>
                </a:extLst>
              </a:tr>
              <a:tr h="261029">
                <a:tc>
                  <a:txBody>
                    <a:bodyPr/>
                    <a:lstStyle/>
                    <a:p>
                      <a:pPr algn="ctr" latinLnBrk="1"/>
                      <a:r>
                        <a:rPr lang="en-US" altLang="ko-KR" sz="1400" dirty="0" smtClean="0"/>
                        <a:t>r</a:t>
                      </a:r>
                      <a:r>
                        <a:rPr lang="en-US" altLang="ko-KR" sz="1400" baseline="-25000" dirty="0" smtClean="0"/>
                        <a:t>4</a:t>
                      </a:r>
                      <a:endParaRPr lang="ko-KR" altLang="en-US" sz="1400" baseline="-25000" dirty="0"/>
                    </a:p>
                  </a:txBody>
                  <a:tcPr>
                    <a:solidFill>
                      <a:schemeClr val="accent5">
                        <a:lumMod val="90000"/>
                      </a:schemeClr>
                    </a:solidFill>
                  </a:tcPr>
                </a:tc>
                <a:tc>
                  <a:txBody>
                    <a:bodyPr/>
                    <a:lstStyle/>
                    <a:p>
                      <a:pPr algn="ctr" latinLnBrk="1"/>
                      <a:r>
                        <a:rPr lang="en-US" altLang="ko-KR" sz="1400" dirty="0" smtClean="0"/>
                        <a:t>a</a:t>
                      </a:r>
                      <a:r>
                        <a:rPr lang="en-US" altLang="ko-KR" sz="1400" baseline="-25000" dirty="0" smtClean="0"/>
                        <a:t>3</a:t>
                      </a:r>
                      <a:endParaRPr lang="ko-KR" altLang="en-US" sz="1400" baseline="-25000" dirty="0"/>
                    </a:p>
                  </a:txBody>
                  <a:tcPr>
                    <a:lnR w="12700" cap="flat" cmpd="sng" algn="ctr">
                      <a:solidFill>
                        <a:schemeClr val="tx1"/>
                      </a:solidFill>
                      <a:prstDash val="solid"/>
                      <a:round/>
                      <a:headEnd type="none" w="med" len="med"/>
                      <a:tailEnd type="none" w="med" len="med"/>
                    </a:lnR>
                    <a:solidFill>
                      <a:schemeClr val="accent5">
                        <a:lumMod val="9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algn="ctr" latinLnBrk="1"/>
                      <a:endParaRPr lang="ko-KR" altLang="en-U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algn="ctr" latinLnBrk="1"/>
                      <a:endParaRPr lang="ko-KR" altLang="en-U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algn="ctr" latinLnBrk="1"/>
                      <a:endParaRPr lang="ko-KR" altLang="en-US" sz="1400" dirty="0"/>
                    </a:p>
                  </a:txBody>
                  <a:tcPr>
                    <a:solidFill>
                      <a:schemeClr val="accent2">
                        <a:lumMod val="40000"/>
                        <a:lumOff val="60000"/>
                      </a:schemeClr>
                    </a:solidFill>
                  </a:tcPr>
                </a:tc>
                <a:extLst>
                  <a:ext uri="{0D108BD9-81ED-4DB2-BD59-A6C34878D82A}">
                    <a16:rowId xmlns:a16="http://schemas.microsoft.com/office/drawing/2014/main" xmlns="" val="10005"/>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298005448"/>
              </p:ext>
            </p:extLst>
          </p:nvPr>
        </p:nvGraphicFramePr>
        <p:xfrm>
          <a:off x="4860032" y="4408512"/>
          <a:ext cx="3744416" cy="1828800"/>
        </p:xfrm>
        <a:graphic>
          <a:graphicData uri="http://schemas.openxmlformats.org/drawingml/2006/table">
            <a:tbl>
              <a:tblPr firstRow="1" bandRow="1">
                <a:tableStyleId>{2D5ABB26-0587-4C30-8999-92F81FD0307C}</a:tableStyleId>
              </a:tblPr>
              <a:tblGrid>
                <a:gridCol w="468052">
                  <a:extLst>
                    <a:ext uri="{9D8B030D-6E8A-4147-A177-3AD203B41FA5}">
                      <a16:colId xmlns:a16="http://schemas.microsoft.com/office/drawing/2014/main" xmlns="" val="20000"/>
                    </a:ext>
                  </a:extLst>
                </a:gridCol>
                <a:gridCol w="468052">
                  <a:extLst>
                    <a:ext uri="{9D8B030D-6E8A-4147-A177-3AD203B41FA5}">
                      <a16:colId xmlns:a16="http://schemas.microsoft.com/office/drawing/2014/main" xmlns="" val="20001"/>
                    </a:ext>
                  </a:extLst>
                </a:gridCol>
                <a:gridCol w="468052">
                  <a:extLst>
                    <a:ext uri="{9D8B030D-6E8A-4147-A177-3AD203B41FA5}">
                      <a16:colId xmlns:a16="http://schemas.microsoft.com/office/drawing/2014/main" xmlns="" val="20002"/>
                    </a:ext>
                  </a:extLst>
                </a:gridCol>
                <a:gridCol w="468052">
                  <a:extLst>
                    <a:ext uri="{9D8B030D-6E8A-4147-A177-3AD203B41FA5}">
                      <a16:colId xmlns:a16="http://schemas.microsoft.com/office/drawing/2014/main" xmlns="" val="20003"/>
                    </a:ext>
                  </a:extLst>
                </a:gridCol>
                <a:gridCol w="468052">
                  <a:extLst>
                    <a:ext uri="{9D8B030D-6E8A-4147-A177-3AD203B41FA5}">
                      <a16:colId xmlns:a16="http://schemas.microsoft.com/office/drawing/2014/main" xmlns="" val="20004"/>
                    </a:ext>
                  </a:extLst>
                </a:gridCol>
                <a:gridCol w="468052">
                  <a:extLst>
                    <a:ext uri="{9D8B030D-6E8A-4147-A177-3AD203B41FA5}">
                      <a16:colId xmlns:a16="http://schemas.microsoft.com/office/drawing/2014/main" xmlns="" val="20005"/>
                    </a:ext>
                  </a:extLst>
                </a:gridCol>
                <a:gridCol w="468052">
                  <a:extLst>
                    <a:ext uri="{9D8B030D-6E8A-4147-A177-3AD203B41FA5}">
                      <a16:colId xmlns:a16="http://schemas.microsoft.com/office/drawing/2014/main" xmlns="" val="20006"/>
                    </a:ext>
                  </a:extLst>
                </a:gridCol>
                <a:gridCol w="468052">
                  <a:extLst>
                    <a:ext uri="{9D8B030D-6E8A-4147-A177-3AD203B41FA5}">
                      <a16:colId xmlns:a16="http://schemas.microsoft.com/office/drawing/2014/main" xmlns="" val="20007"/>
                    </a:ext>
                  </a:extLst>
                </a:gridCol>
              </a:tblGrid>
              <a:tr h="261029">
                <a:tc>
                  <a:txBody>
                    <a:bodyPr/>
                    <a:lstStyle/>
                    <a:p>
                      <a:pPr algn="ctr" latinLnBrk="1"/>
                      <a:endParaRPr lang="ko-KR" altLang="en-US" sz="1400" dirty="0"/>
                    </a:p>
                  </a:txBody>
                  <a:tcPr/>
                </a:tc>
                <a:tc>
                  <a:txBody>
                    <a:bodyPr/>
                    <a:lstStyle/>
                    <a:p>
                      <a:pPr algn="ctr" latinLnBrk="1"/>
                      <a:endParaRPr lang="ko-KR" altLang="en-US" sz="1400" dirty="0"/>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sz="1400" dirty="0" smtClean="0"/>
                        <a:t>s</a:t>
                      </a:r>
                      <a:r>
                        <a:rPr lang="en-US" altLang="ko-KR" sz="1400" baseline="-25000" dirty="0" smtClean="0"/>
                        <a:t>1</a:t>
                      </a:r>
                      <a:endParaRPr lang="ko-KR" altLang="en-US" sz="1400" baseline="-25000" dirty="0"/>
                    </a:p>
                  </a:txBody>
                  <a:tcPr>
                    <a:lnL w="12700" cap="flat" cmpd="sng" algn="ctr">
                      <a:solidFill>
                        <a:schemeClr val="tx1"/>
                      </a:solidFill>
                      <a:prstDash val="solid"/>
                      <a:round/>
                      <a:headEnd type="none" w="med" len="med"/>
                      <a:tailEnd type="none" w="med" len="med"/>
                    </a:lnL>
                    <a:solidFill>
                      <a:schemeClr val="accent5">
                        <a:lumMod val="90000"/>
                      </a:schemeClr>
                    </a:solidFill>
                  </a:tcPr>
                </a:tc>
                <a:tc>
                  <a:txBody>
                    <a:bodyPr/>
                    <a:lstStyle/>
                    <a:p>
                      <a:pPr algn="ctr" latinLnBrk="1"/>
                      <a:r>
                        <a:rPr lang="en-US" altLang="ko-KR" sz="1400" dirty="0" smtClean="0"/>
                        <a:t>s</a:t>
                      </a:r>
                      <a:r>
                        <a:rPr lang="en-US" altLang="ko-KR" sz="1400" baseline="-25000" dirty="0" smtClean="0"/>
                        <a:t>2</a:t>
                      </a:r>
                      <a:endParaRPr lang="ko-KR" altLang="en-US" sz="1400" baseline="-25000" dirty="0"/>
                    </a:p>
                  </a:txBody>
                  <a:tcPr>
                    <a:lnR w="12700" cap="flat" cmpd="sng" algn="ctr">
                      <a:solidFill>
                        <a:schemeClr val="tx1"/>
                      </a:solidFill>
                      <a:prstDash val="solid"/>
                      <a:round/>
                      <a:headEnd type="none" w="med" len="med"/>
                      <a:tailEnd type="none" w="med" len="med"/>
                    </a:lnR>
                    <a:solidFill>
                      <a:schemeClr val="accent5">
                        <a:lumMod val="90000"/>
                      </a:schemeClr>
                    </a:solidFill>
                  </a:tcPr>
                </a:tc>
                <a:tc>
                  <a:txBody>
                    <a:bodyPr/>
                    <a:lstStyle/>
                    <a:p>
                      <a:pPr algn="ctr" latinLnBrk="1"/>
                      <a:r>
                        <a:rPr lang="en-US" altLang="ko-KR" sz="1400" dirty="0" smtClean="0"/>
                        <a:t>s</a:t>
                      </a:r>
                      <a:r>
                        <a:rPr lang="en-US" altLang="ko-KR" sz="1400" baseline="-25000" dirty="0" smtClean="0"/>
                        <a:t>3</a:t>
                      </a:r>
                      <a:endParaRPr lang="ko-KR" altLang="en-US" sz="1400" baseline="-25000" dirty="0"/>
                    </a:p>
                  </a:txBody>
                  <a:tcPr>
                    <a:lnL w="12700" cap="flat" cmpd="sng" algn="ctr">
                      <a:solidFill>
                        <a:schemeClr val="tx1"/>
                      </a:solidFill>
                      <a:prstDash val="solid"/>
                      <a:round/>
                      <a:headEnd type="none" w="med" len="med"/>
                      <a:tailEnd type="none" w="med" len="med"/>
                    </a:lnL>
                    <a:solidFill>
                      <a:schemeClr val="accent5">
                        <a:lumMod val="90000"/>
                      </a:schemeClr>
                    </a:solidFill>
                  </a:tcPr>
                </a:tc>
                <a:tc>
                  <a:txBody>
                    <a:bodyPr/>
                    <a:lstStyle/>
                    <a:p>
                      <a:pPr algn="ctr" latinLnBrk="1"/>
                      <a:r>
                        <a:rPr lang="en-US" altLang="ko-KR" sz="1400" dirty="0" smtClean="0"/>
                        <a:t>s</a:t>
                      </a:r>
                      <a:r>
                        <a:rPr lang="en-US" altLang="ko-KR" sz="1400" baseline="-25000" dirty="0" smtClean="0"/>
                        <a:t>4</a:t>
                      </a:r>
                      <a:endParaRPr lang="ko-KR" altLang="en-US" sz="1400" baseline="-25000" dirty="0"/>
                    </a:p>
                  </a:txBody>
                  <a:tcPr>
                    <a:lnR w="12700" cap="flat" cmpd="sng" algn="ctr">
                      <a:solidFill>
                        <a:schemeClr val="tx1"/>
                      </a:solidFill>
                      <a:prstDash val="solid"/>
                      <a:round/>
                      <a:headEnd type="none" w="med" len="med"/>
                      <a:tailEnd type="none" w="med" len="med"/>
                    </a:lnR>
                    <a:solidFill>
                      <a:schemeClr val="accent5">
                        <a:lumMod val="90000"/>
                      </a:schemeClr>
                    </a:solidFill>
                  </a:tcPr>
                </a:tc>
                <a:tc>
                  <a:txBody>
                    <a:bodyPr/>
                    <a:lstStyle/>
                    <a:p>
                      <a:pPr algn="ctr" latinLnBrk="1"/>
                      <a:r>
                        <a:rPr lang="en-US" altLang="ko-KR" sz="1400" dirty="0" smtClean="0"/>
                        <a:t>s</a:t>
                      </a:r>
                      <a:r>
                        <a:rPr lang="en-US" altLang="ko-KR" sz="1400" baseline="-25000" dirty="0" smtClean="0"/>
                        <a:t>5</a:t>
                      </a:r>
                      <a:endParaRPr lang="ko-KR" altLang="en-US" sz="1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90000"/>
                      </a:schemeClr>
                    </a:solidFill>
                  </a:tcPr>
                </a:tc>
                <a:tc>
                  <a:txBody>
                    <a:bodyPr/>
                    <a:lstStyle/>
                    <a:p>
                      <a:pPr algn="ctr" latinLnBrk="1"/>
                      <a:r>
                        <a:rPr lang="en-US" altLang="ko-KR" sz="1400" dirty="0" smtClean="0"/>
                        <a:t>s</a:t>
                      </a:r>
                      <a:r>
                        <a:rPr lang="en-US" altLang="ko-KR" sz="1400" baseline="-25000" dirty="0" smtClean="0"/>
                        <a:t>6</a:t>
                      </a:r>
                      <a:endParaRPr lang="ko-KR" altLang="en-US" sz="1400" baseline="-25000" dirty="0"/>
                    </a:p>
                  </a:txBody>
                  <a:tcPr>
                    <a:lnL w="12700" cap="flat" cmpd="sng" algn="ctr">
                      <a:solidFill>
                        <a:schemeClr val="tx1"/>
                      </a:solidFill>
                      <a:prstDash val="solid"/>
                      <a:round/>
                      <a:headEnd type="none" w="med" len="med"/>
                      <a:tailEnd type="none" w="med" len="med"/>
                    </a:lnL>
                    <a:solidFill>
                      <a:schemeClr val="accent5">
                        <a:lumMod val="90000"/>
                      </a:schemeClr>
                    </a:solidFill>
                  </a:tcPr>
                </a:tc>
                <a:extLst>
                  <a:ext uri="{0D108BD9-81ED-4DB2-BD59-A6C34878D82A}">
                    <a16:rowId xmlns:a16="http://schemas.microsoft.com/office/drawing/2014/main" xmlns="" val="10000"/>
                  </a:ext>
                </a:extLst>
              </a:tr>
              <a:tr h="261029">
                <a:tc>
                  <a:txBody>
                    <a:bodyPr/>
                    <a:lstStyle/>
                    <a:p>
                      <a:pPr algn="ctr" latinLnBrk="1"/>
                      <a:endParaRPr lang="ko-KR" altLang="en-US" sz="1400" dirty="0"/>
                    </a:p>
                  </a:txBody>
                  <a:tcPr>
                    <a:lnB w="12700" cap="flat" cmpd="sng" algn="ctr">
                      <a:solidFill>
                        <a:schemeClr val="tx1"/>
                      </a:solidFill>
                      <a:prstDash val="solid"/>
                      <a:round/>
                      <a:headEnd type="none" w="med" len="med"/>
                      <a:tailEnd type="none" w="med" len="med"/>
                    </a:lnB>
                  </a:tcPr>
                </a:tc>
                <a:tc>
                  <a:txBody>
                    <a:bodyPr/>
                    <a:lstStyle/>
                    <a:p>
                      <a:pPr algn="ctr" latinLnBrk="1"/>
                      <a:endParaRPr lang="ko-KR" alt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latinLnBrk="1"/>
                      <a:r>
                        <a:rPr lang="en-US" altLang="ko-KR" sz="1400" dirty="0" smtClean="0"/>
                        <a:t>a</a:t>
                      </a:r>
                      <a:r>
                        <a:rPr lang="en-US" altLang="ko-KR" sz="1400" baseline="-25000" dirty="0" smtClean="0"/>
                        <a:t>1</a:t>
                      </a:r>
                      <a:endParaRPr lang="ko-KR" altLang="en-US" sz="1400" baseline="-25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1</a:t>
                      </a:r>
                      <a:endParaRPr lang="ko-KR" altLang="en-US" sz="1400" baseline="-25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2</a:t>
                      </a:r>
                      <a:endParaRPr lang="ko-KR" altLang="en-US" sz="1400" baseline="-25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2</a:t>
                      </a:r>
                      <a:endParaRPr lang="ko-KR" altLang="en-US" sz="1400" baseline="-25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3</a:t>
                      </a:r>
                      <a:endParaRPr lang="ko-KR" altLang="en-US" sz="1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4</a:t>
                      </a:r>
                      <a:endParaRPr lang="ko-KR" altLang="en-US" sz="1400" baseline="-25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xmlns="" val="10001"/>
                  </a:ext>
                </a:extLst>
              </a:tr>
              <a:tr h="261029">
                <a:tc>
                  <a:txBody>
                    <a:bodyPr/>
                    <a:lstStyle/>
                    <a:p>
                      <a:pPr algn="ctr" latinLnBrk="1"/>
                      <a:r>
                        <a:rPr lang="en-US" altLang="ko-KR" sz="1400" dirty="0" smtClean="0"/>
                        <a:t>r</a:t>
                      </a:r>
                      <a:r>
                        <a:rPr lang="en-US" altLang="ko-KR" sz="1400" baseline="-25000" dirty="0" smtClean="0"/>
                        <a:t>1</a:t>
                      </a:r>
                      <a:endParaRPr lang="ko-KR" altLang="en-US" sz="1400" baseline="-25000" dirty="0"/>
                    </a:p>
                  </a:txBody>
                  <a:tcPr>
                    <a:lnT w="12700"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latinLnBrk="1"/>
                      <a:r>
                        <a:rPr lang="en-US" altLang="ko-KR" sz="1400" dirty="0" smtClean="0"/>
                        <a:t>a</a:t>
                      </a:r>
                      <a:r>
                        <a:rPr lang="en-US" altLang="ko-KR" sz="1400" baseline="-25000" dirty="0" smtClean="0"/>
                        <a:t>1</a:t>
                      </a:r>
                      <a:endParaRPr lang="ko-KR" altLang="en-US" sz="1400"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1029">
                <a:tc>
                  <a:txBody>
                    <a:bodyPr/>
                    <a:lstStyle/>
                    <a:p>
                      <a:pPr algn="ctr" latinLnBrk="1"/>
                      <a:r>
                        <a:rPr lang="en-US" altLang="ko-KR" sz="1400" dirty="0" smtClean="0"/>
                        <a:t>r</a:t>
                      </a:r>
                      <a:r>
                        <a:rPr lang="en-US" altLang="ko-KR" sz="1400" baseline="-25000" dirty="0" smtClean="0"/>
                        <a:t>2</a:t>
                      </a:r>
                      <a:endParaRPr lang="ko-KR" altLang="en-US" sz="1400" baseline="-25000" dirty="0"/>
                    </a:p>
                  </a:txBody>
                  <a:tcP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1</a:t>
                      </a:r>
                      <a:endParaRPr lang="ko-KR" altLang="en-US" sz="1400" baseline="-25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1029">
                <a:tc>
                  <a:txBody>
                    <a:bodyPr/>
                    <a:lstStyle/>
                    <a:p>
                      <a:pPr algn="ctr" latinLnBrk="1"/>
                      <a:r>
                        <a:rPr lang="en-US" altLang="ko-KR" sz="1400" dirty="0" smtClean="0"/>
                        <a:t>r</a:t>
                      </a:r>
                      <a:r>
                        <a:rPr lang="en-US" altLang="ko-KR" sz="1400" baseline="-25000" dirty="0" smtClean="0"/>
                        <a:t>3</a:t>
                      </a:r>
                      <a:endParaRPr lang="ko-KR" altLang="en-US" sz="1400"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a</a:t>
                      </a:r>
                      <a:r>
                        <a:rPr lang="en-US" altLang="ko-KR" sz="1400" baseline="-25000" dirty="0" smtClean="0"/>
                        <a:t>2</a:t>
                      </a:r>
                      <a:endParaRPr lang="ko-KR" altLang="en-US" sz="1400"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1029">
                <a:tc>
                  <a:txBody>
                    <a:bodyPr/>
                    <a:lstStyle/>
                    <a:p>
                      <a:pPr algn="ctr" latinLnBrk="1"/>
                      <a:r>
                        <a:rPr lang="en-US" altLang="ko-KR" sz="1400" dirty="0" smtClean="0"/>
                        <a:t>r</a:t>
                      </a:r>
                      <a:r>
                        <a:rPr lang="en-US" altLang="ko-KR" sz="1400" baseline="-25000" dirty="0" smtClean="0"/>
                        <a:t>4</a:t>
                      </a:r>
                      <a:endParaRPr lang="ko-KR" altLang="en-US" sz="1400" baseline="-25000" dirty="0"/>
                    </a:p>
                  </a:txBody>
                  <a:tcPr>
                    <a:lnT w="12700"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latinLnBrk="1"/>
                      <a:r>
                        <a:rPr lang="en-US" altLang="ko-KR" sz="1400" dirty="0" smtClean="0"/>
                        <a:t>a</a:t>
                      </a:r>
                      <a:r>
                        <a:rPr lang="en-US" altLang="ko-KR" sz="1400" baseline="-25000" dirty="0" smtClean="0"/>
                        <a:t>3</a:t>
                      </a:r>
                      <a:endParaRPr lang="ko-KR" altLang="en-US" sz="1400"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
        <p:nvSpPr>
          <p:cNvPr id="5" name="TextBox 4"/>
          <p:cNvSpPr txBox="1"/>
          <p:nvPr/>
        </p:nvSpPr>
        <p:spPr>
          <a:xfrm>
            <a:off x="899592" y="6237312"/>
            <a:ext cx="2318263" cy="369332"/>
          </a:xfrm>
          <a:prstGeom prst="rect">
            <a:avLst/>
          </a:prstGeom>
          <a:noFill/>
        </p:spPr>
        <p:txBody>
          <a:bodyPr wrap="none" rtlCol="0">
            <a:spAutoFit/>
          </a:bodyPr>
          <a:lstStyle/>
          <a:p>
            <a:r>
              <a:rPr lang="en-US" altLang="ko-KR" dirty="0" smtClean="0"/>
              <a:t>Naïve join algorithm</a:t>
            </a:r>
            <a:endParaRPr lang="ko-KR" altLang="en-US" dirty="0"/>
          </a:p>
        </p:txBody>
      </p:sp>
      <p:sp>
        <p:nvSpPr>
          <p:cNvPr id="14" name="TextBox 13"/>
          <p:cNvSpPr txBox="1"/>
          <p:nvPr/>
        </p:nvSpPr>
        <p:spPr>
          <a:xfrm>
            <a:off x="4932040" y="6237312"/>
            <a:ext cx="3852337" cy="369332"/>
          </a:xfrm>
          <a:prstGeom prst="rect">
            <a:avLst/>
          </a:prstGeom>
          <a:noFill/>
        </p:spPr>
        <p:txBody>
          <a:bodyPr wrap="none" rtlCol="0">
            <a:spAutoFit/>
          </a:bodyPr>
          <a:lstStyle/>
          <a:p>
            <a:r>
              <a:rPr lang="en-US" altLang="ko-KR" dirty="0" smtClean="0"/>
              <a:t>Standard repartition join algorithm</a:t>
            </a:r>
            <a:endParaRPr lang="ko-KR" altLang="en-US" dirty="0"/>
          </a:p>
        </p:txBody>
      </p:sp>
      <p:graphicFrame>
        <p:nvGraphicFramePr>
          <p:cNvPr id="12" name="표 11"/>
          <p:cNvGraphicFramePr>
            <a:graphicFrameLocks noGrp="1"/>
          </p:cNvGraphicFramePr>
          <p:nvPr/>
        </p:nvGraphicFramePr>
        <p:xfrm>
          <a:off x="4067944" y="4348336"/>
          <a:ext cx="266696" cy="304800"/>
        </p:xfrm>
        <a:graphic>
          <a:graphicData uri="http://schemas.openxmlformats.org/drawingml/2006/table">
            <a:tbl>
              <a:tblPr firstRow="1" bandRow="1">
                <a:tableStyleId>{2D5ABB26-0587-4C30-8999-92F81FD0307C}</a:tableStyleId>
              </a:tblPr>
              <a:tblGrid>
                <a:gridCol w="266696">
                  <a:extLst>
                    <a:ext uri="{9D8B030D-6E8A-4147-A177-3AD203B41FA5}">
                      <a16:colId xmlns:a16="http://schemas.microsoft.com/office/drawing/2014/main" xmlns="" val="20000"/>
                    </a:ext>
                  </a:extLst>
                </a:gridCol>
              </a:tblGrid>
              <a:tr h="216024">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0"/>
                  </a:ext>
                </a:extLst>
              </a:tr>
            </a:tbl>
          </a:graphicData>
        </a:graphic>
      </p:graphicFrame>
      <p:sp>
        <p:nvSpPr>
          <p:cNvPr id="15" name="TextBox 14"/>
          <p:cNvSpPr txBox="1"/>
          <p:nvPr/>
        </p:nvSpPr>
        <p:spPr>
          <a:xfrm>
            <a:off x="4283968" y="4221088"/>
            <a:ext cx="1440160" cy="523220"/>
          </a:xfrm>
          <a:prstGeom prst="rect">
            <a:avLst/>
          </a:prstGeom>
          <a:noFill/>
        </p:spPr>
        <p:txBody>
          <a:bodyPr wrap="square" rtlCol="0">
            <a:spAutoFit/>
          </a:bodyPr>
          <a:lstStyle/>
          <a:p>
            <a:r>
              <a:rPr lang="en-US" altLang="ko-KR" sz="1400" dirty="0" smtClean="0"/>
              <a:t>enumerated pairs</a:t>
            </a:r>
            <a:endParaRPr lang="ko-KR" altLang="en-US" sz="1400" dirty="0"/>
          </a:p>
        </p:txBody>
      </p:sp>
      <p:sp>
        <p:nvSpPr>
          <p:cNvPr id="16" name="모서리가 둥근 사각형 설명선 15"/>
          <p:cNvSpPr/>
          <p:nvPr/>
        </p:nvSpPr>
        <p:spPr>
          <a:xfrm>
            <a:off x="7302063" y="2042348"/>
            <a:ext cx="1656184" cy="305557"/>
          </a:xfrm>
          <a:prstGeom prst="wedgeRoundRectCallout">
            <a:avLst>
              <a:gd name="adj1" fmla="val -48828"/>
              <a:gd name="adj2" fmla="val 880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latin typeface="Tahoma" pitchFamily="34" charset="0"/>
                <a:ea typeface="Tahoma" pitchFamily="34" charset="0"/>
                <a:cs typeface="Tahoma" pitchFamily="34" charset="0"/>
              </a:rPr>
              <a:t>Like hash join</a:t>
            </a:r>
            <a:endParaRPr lang="ko-KR" altLang="en-US" sz="1600" dirty="0">
              <a:latin typeface="Tahoma" pitchFamily="34" charset="0"/>
              <a:cs typeface="Tahoma" pitchFamily="34" charset="0"/>
            </a:endParaRPr>
          </a:p>
        </p:txBody>
      </p:sp>
    </p:spTree>
    <p:extLst>
      <p:ext uri="{BB962C8B-B14F-4D97-AF65-F5344CB8AC3E}">
        <p14:creationId xmlns:p14="http://schemas.microsoft.com/office/powerpoint/2010/main" val="59008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smtClean="0"/>
              <a:t>An Illustration of Standard Repartition </a:t>
            </a:r>
            <a:r>
              <a:rPr lang="en-US" altLang="ko-KR" sz="4000" dirty="0" err="1" smtClean="0"/>
              <a:t>Equi</a:t>
            </a:r>
            <a:r>
              <a:rPr lang="en-US" altLang="ko-KR" sz="4000" dirty="0" smtClean="0"/>
              <a:t>-Join Algorithm</a:t>
            </a:r>
            <a:endParaRPr lang="ko-KR" altLang="en-US" sz="4000" dirty="0"/>
          </a:p>
        </p:txBody>
      </p:sp>
      <p:graphicFrame>
        <p:nvGraphicFramePr>
          <p:cNvPr id="254" name="표 253"/>
          <p:cNvGraphicFramePr>
            <a:graphicFrameLocks noGrp="1"/>
          </p:cNvGraphicFramePr>
          <p:nvPr>
            <p:extLst>
              <p:ext uri="{D42A27DB-BD31-4B8C-83A1-F6EECF244321}">
                <p14:modId xmlns:p14="http://schemas.microsoft.com/office/powerpoint/2010/main" val="3847766513"/>
              </p:ext>
            </p:extLst>
          </p:nvPr>
        </p:nvGraphicFramePr>
        <p:xfrm>
          <a:off x="4274980" y="1999117"/>
          <a:ext cx="1799681" cy="432816"/>
        </p:xfrm>
        <a:graphic>
          <a:graphicData uri="http://schemas.openxmlformats.org/drawingml/2006/table">
            <a:tbl>
              <a:tblPr firstRow="1" bandRow="1">
                <a:tableStyleId>{5C22544A-7EE6-4342-B048-85BDC9FD1C3A}</a:tableStyleId>
              </a:tblPr>
              <a:tblGrid>
                <a:gridCol w="594876">
                  <a:extLst>
                    <a:ext uri="{9D8B030D-6E8A-4147-A177-3AD203B41FA5}">
                      <a16:colId xmlns:a16="http://schemas.microsoft.com/office/drawing/2014/main" xmlns="" val="20000"/>
                    </a:ext>
                  </a:extLst>
                </a:gridCol>
                <a:gridCol w="1204805">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p>
                    <a:p>
                      <a:pPr algn="ctr" latinLnBrk="1">
                        <a:lnSpc>
                          <a:spcPct val="80000"/>
                        </a:lnSpc>
                      </a:pPr>
                      <a:r>
                        <a:rPr lang="en-US" altLang="ko-KR" sz="1400" dirty="0" smtClean="0"/>
                        <a:t>list</a:t>
                      </a:r>
                      <a:endParaRPr lang="ko-KR" altLang="en-US" sz="1400" dirty="0"/>
                    </a:p>
                  </a:txBody>
                  <a:tcPr/>
                </a:tc>
                <a:extLst>
                  <a:ext uri="{0D108BD9-81ED-4DB2-BD59-A6C34878D82A}">
                    <a16:rowId xmlns:a16="http://schemas.microsoft.com/office/drawing/2014/main" xmlns="" val="10000"/>
                  </a:ext>
                </a:extLst>
              </a:tr>
            </a:tbl>
          </a:graphicData>
        </a:graphic>
      </p:graphicFrame>
      <p:graphicFrame>
        <p:nvGraphicFramePr>
          <p:cNvPr id="220" name="표 219"/>
          <p:cNvGraphicFramePr>
            <a:graphicFrameLocks noGrp="1"/>
          </p:cNvGraphicFramePr>
          <p:nvPr>
            <p:extLst>
              <p:ext uri="{D42A27DB-BD31-4B8C-83A1-F6EECF244321}">
                <p14:modId xmlns:p14="http://schemas.microsoft.com/office/powerpoint/2010/main" val="3115030527"/>
              </p:ext>
            </p:extLst>
          </p:nvPr>
        </p:nvGraphicFramePr>
        <p:xfrm>
          <a:off x="2063127" y="2086752"/>
          <a:ext cx="1410746" cy="262128"/>
        </p:xfrm>
        <a:graphic>
          <a:graphicData uri="http://schemas.openxmlformats.org/drawingml/2006/table">
            <a:tbl>
              <a:tblPr firstRow="1" bandRow="1">
                <a:tableStyleId>{5C22544A-7EE6-4342-B048-85BDC9FD1C3A}</a:tableStyleId>
              </a:tblPr>
              <a:tblGrid>
                <a:gridCol w="541608">
                  <a:extLst>
                    <a:ext uri="{9D8B030D-6E8A-4147-A177-3AD203B41FA5}">
                      <a16:colId xmlns:a16="http://schemas.microsoft.com/office/drawing/2014/main" xmlns="" val="20000"/>
                    </a:ext>
                  </a:extLst>
                </a:gridCol>
                <a:gridCol w="86913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endParaRPr lang="ko-KR" altLang="en-US" sz="1400" dirty="0"/>
                    </a:p>
                  </a:txBody>
                  <a:tcPr/>
                </a:tc>
                <a:extLst>
                  <a:ext uri="{0D108BD9-81ED-4DB2-BD59-A6C34878D82A}">
                    <a16:rowId xmlns:a16="http://schemas.microsoft.com/office/drawing/2014/main" xmlns="" val="10000"/>
                  </a:ext>
                </a:extLst>
              </a:tr>
            </a:tbl>
          </a:graphicData>
        </a:graphic>
      </p:graphicFrame>
      <p:sp>
        <p:nvSpPr>
          <p:cNvPr id="20" name="TextBox 19"/>
          <p:cNvSpPr txBox="1"/>
          <p:nvPr/>
        </p:nvSpPr>
        <p:spPr>
          <a:xfrm>
            <a:off x="669116" y="2515447"/>
            <a:ext cx="332142" cy="338554"/>
          </a:xfrm>
          <a:prstGeom prst="rect">
            <a:avLst/>
          </a:prstGeom>
          <a:noFill/>
        </p:spPr>
        <p:txBody>
          <a:bodyPr wrap="none" rtlCol="0">
            <a:spAutoFit/>
          </a:bodyPr>
          <a:lstStyle/>
          <a:p>
            <a:r>
              <a:rPr lang="en-US" altLang="ko-KR" sz="1600" dirty="0" smtClean="0"/>
              <a:t>R</a:t>
            </a:r>
            <a:endParaRPr lang="ko-KR" altLang="en-US" sz="1600" dirty="0"/>
          </a:p>
        </p:txBody>
      </p:sp>
      <p:sp>
        <p:nvSpPr>
          <p:cNvPr id="21" name="TextBox 20"/>
          <p:cNvSpPr txBox="1"/>
          <p:nvPr/>
        </p:nvSpPr>
        <p:spPr>
          <a:xfrm>
            <a:off x="721942" y="4271062"/>
            <a:ext cx="320922" cy="338554"/>
          </a:xfrm>
          <a:prstGeom prst="rect">
            <a:avLst/>
          </a:prstGeom>
          <a:noFill/>
        </p:spPr>
        <p:txBody>
          <a:bodyPr wrap="none" rtlCol="0">
            <a:spAutoFit/>
          </a:bodyPr>
          <a:lstStyle/>
          <a:p>
            <a:r>
              <a:rPr lang="en-US" altLang="ko-KR" sz="1600" dirty="0" smtClean="0"/>
              <a:t>S</a:t>
            </a:r>
            <a:endParaRPr lang="ko-KR" altLang="en-US" sz="1600" dirty="0"/>
          </a:p>
        </p:txBody>
      </p:sp>
      <p:graphicFrame>
        <p:nvGraphicFramePr>
          <p:cNvPr id="22" name="내용 개체 틀 5"/>
          <p:cNvGraphicFramePr>
            <a:graphicFrameLocks/>
          </p:cNvGraphicFramePr>
          <p:nvPr>
            <p:extLst>
              <p:ext uri="{D42A27DB-BD31-4B8C-83A1-F6EECF244321}">
                <p14:modId xmlns:p14="http://schemas.microsoft.com/office/powerpoint/2010/main" val="115882124"/>
              </p:ext>
            </p:extLst>
          </p:nvPr>
        </p:nvGraphicFramePr>
        <p:xfrm>
          <a:off x="354918" y="2788528"/>
          <a:ext cx="888996" cy="1432560"/>
        </p:xfrm>
        <a:graphic>
          <a:graphicData uri="http://schemas.openxmlformats.org/drawingml/2006/table">
            <a:tbl>
              <a:tblPr firstRow="1" bandRow="1">
                <a:tableStyleId>{5C22544A-7EE6-4342-B048-85BDC9FD1C3A}</a:tableStyleId>
              </a:tblPr>
              <a:tblGrid>
                <a:gridCol w="444498">
                  <a:extLst>
                    <a:ext uri="{9D8B030D-6E8A-4147-A177-3AD203B41FA5}">
                      <a16:colId xmlns:a16="http://schemas.microsoft.com/office/drawing/2014/main" xmlns="" val="20000"/>
                    </a:ext>
                  </a:extLst>
                </a:gridCol>
                <a:gridCol w="44449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600" dirty="0" smtClean="0"/>
                        <a:t>r</a:t>
                      </a:r>
                      <a:r>
                        <a:rPr lang="en-US" altLang="ko-KR" sz="1600" baseline="-25000" dirty="0"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53017">
                <a:tc>
                  <a:txBody>
                    <a:bodyPr/>
                    <a:lstStyle/>
                    <a:p>
                      <a:pPr algn="ctr" latinLnBrk="1">
                        <a:lnSpc>
                          <a:spcPct val="80000"/>
                        </a:lnSpc>
                      </a:pPr>
                      <a:r>
                        <a:rPr lang="en-US" altLang="ko-KR" sz="1600" dirty="0" smtClean="0"/>
                        <a:t>1</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53017">
                <a:tc>
                  <a:txBody>
                    <a:bodyPr/>
                    <a:lstStyle/>
                    <a:p>
                      <a:pPr algn="ctr" latinLnBrk="1">
                        <a:lnSpc>
                          <a:spcPct val="80000"/>
                        </a:lnSpc>
                      </a:pPr>
                      <a:r>
                        <a:rPr lang="en-US" altLang="ko-KR" sz="1600" dirty="0" smtClean="0"/>
                        <a:t>2</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53017">
                <a:tc>
                  <a:txBody>
                    <a:bodyPr/>
                    <a:lstStyle/>
                    <a:p>
                      <a:pPr algn="ctr" latinLnBrk="1">
                        <a:lnSpc>
                          <a:spcPct val="80000"/>
                        </a:lnSpc>
                      </a:pPr>
                      <a:r>
                        <a:rPr lang="en-US" altLang="ko-KR" sz="1600" dirty="0" smtClean="0"/>
                        <a:t>3</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53017">
                <a:tc>
                  <a:txBody>
                    <a:bodyPr/>
                    <a:lstStyle/>
                    <a:p>
                      <a:pPr algn="ctr" latinLnBrk="1">
                        <a:lnSpc>
                          <a:spcPct val="80000"/>
                        </a:lnSpc>
                      </a:pPr>
                      <a:r>
                        <a:rPr lang="en-US" altLang="ko-KR" sz="1600" dirty="0" smtClean="0"/>
                        <a:t>4</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4"/>
                  </a:ext>
                </a:extLst>
              </a:tr>
            </a:tbl>
          </a:graphicData>
        </a:graphic>
      </p:graphicFrame>
      <p:graphicFrame>
        <p:nvGraphicFramePr>
          <p:cNvPr id="23" name="내용 개체 틀 5"/>
          <p:cNvGraphicFramePr>
            <a:graphicFrameLocks/>
          </p:cNvGraphicFramePr>
          <p:nvPr>
            <p:extLst>
              <p:ext uri="{D42A27DB-BD31-4B8C-83A1-F6EECF244321}">
                <p14:modId xmlns:p14="http://schemas.microsoft.com/office/powerpoint/2010/main" val="1335935816"/>
              </p:ext>
            </p:extLst>
          </p:nvPr>
        </p:nvGraphicFramePr>
        <p:xfrm>
          <a:off x="379818" y="4544144"/>
          <a:ext cx="962270" cy="2005584"/>
        </p:xfrm>
        <a:graphic>
          <a:graphicData uri="http://schemas.openxmlformats.org/drawingml/2006/table">
            <a:tbl>
              <a:tblPr firstRow="1" bandRow="1">
                <a:tableStyleId>{5C22544A-7EE6-4342-B048-85BDC9FD1C3A}</a:tableStyleId>
              </a:tblPr>
              <a:tblGrid>
                <a:gridCol w="481135">
                  <a:extLst>
                    <a:ext uri="{9D8B030D-6E8A-4147-A177-3AD203B41FA5}">
                      <a16:colId xmlns:a16="http://schemas.microsoft.com/office/drawing/2014/main" xmlns="" val="20000"/>
                    </a:ext>
                  </a:extLst>
                </a:gridCol>
                <a:gridCol w="481135">
                  <a:extLst>
                    <a:ext uri="{9D8B030D-6E8A-4147-A177-3AD203B41FA5}">
                      <a16:colId xmlns:a16="http://schemas.microsoft.com/office/drawing/2014/main" xmlns="" val="20001"/>
                    </a:ext>
                  </a:extLst>
                </a:gridCol>
              </a:tblGrid>
              <a:tr h="162018">
                <a:tc>
                  <a:txBody>
                    <a:bodyPr/>
                    <a:lstStyle/>
                    <a:p>
                      <a:pPr algn="ctr" latinLnBrk="1">
                        <a:lnSpc>
                          <a:spcPct val="80000"/>
                        </a:lnSpc>
                      </a:pPr>
                      <a:r>
                        <a:rPr lang="en-US" altLang="ko-KR" sz="1600" dirty="0" err="1" smtClean="0"/>
                        <a:t>s</a:t>
                      </a:r>
                      <a:r>
                        <a:rPr lang="en-US" altLang="ko-KR" sz="1600" baseline="-25000" dirty="0" err="1"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62018">
                <a:tc>
                  <a:txBody>
                    <a:bodyPr/>
                    <a:lstStyle/>
                    <a:p>
                      <a:pPr algn="ctr" latinLnBrk="1">
                        <a:lnSpc>
                          <a:spcPct val="80000"/>
                        </a:lnSpc>
                      </a:pPr>
                      <a:r>
                        <a:rPr lang="en-US" altLang="ko-KR" sz="1600" dirty="0" smtClean="0"/>
                        <a:t>1</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62018">
                <a:tc>
                  <a:txBody>
                    <a:bodyPr/>
                    <a:lstStyle/>
                    <a:p>
                      <a:pPr algn="ctr" latinLnBrk="1">
                        <a:lnSpc>
                          <a:spcPct val="80000"/>
                        </a:lnSpc>
                      </a:pPr>
                      <a:r>
                        <a:rPr lang="en-US" altLang="ko-KR" sz="1600" dirty="0" smtClean="0"/>
                        <a:t>2</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62018">
                <a:tc>
                  <a:txBody>
                    <a:bodyPr/>
                    <a:lstStyle/>
                    <a:p>
                      <a:pPr algn="ctr" latinLnBrk="1">
                        <a:lnSpc>
                          <a:spcPct val="80000"/>
                        </a:lnSpc>
                      </a:pPr>
                      <a:r>
                        <a:rPr lang="en-US" altLang="ko-KR" sz="1600" dirty="0" smtClean="0"/>
                        <a:t>3</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62018">
                <a:tc>
                  <a:txBody>
                    <a:bodyPr/>
                    <a:lstStyle/>
                    <a:p>
                      <a:pPr algn="ctr" latinLnBrk="1">
                        <a:lnSpc>
                          <a:spcPct val="80000"/>
                        </a:lnSpc>
                      </a:pPr>
                      <a:r>
                        <a:rPr lang="en-US" altLang="ko-KR" sz="1600" dirty="0" smtClean="0"/>
                        <a:t>4</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4"/>
                  </a:ext>
                </a:extLst>
              </a:tr>
              <a:tr h="162018">
                <a:tc>
                  <a:txBody>
                    <a:bodyPr/>
                    <a:lstStyle/>
                    <a:p>
                      <a:pPr algn="ctr" latinLnBrk="1">
                        <a:lnSpc>
                          <a:spcPct val="80000"/>
                        </a:lnSpc>
                      </a:pPr>
                      <a:r>
                        <a:rPr lang="en-US" altLang="ko-KR" sz="1600" dirty="0" smtClean="0"/>
                        <a:t>5</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5"/>
                  </a:ext>
                </a:extLst>
              </a:tr>
              <a:tr h="162018">
                <a:tc>
                  <a:txBody>
                    <a:bodyPr/>
                    <a:lstStyle/>
                    <a:p>
                      <a:pPr algn="ctr" latinLnBrk="1">
                        <a:lnSpc>
                          <a:spcPct val="80000"/>
                        </a:lnSpc>
                      </a:pPr>
                      <a:r>
                        <a:rPr lang="en-US" altLang="ko-KR" sz="1600" dirty="0" smtClean="0"/>
                        <a:t>6</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4</a:t>
                      </a:r>
                      <a:endParaRPr lang="ko-KR" altLang="en-US" sz="1600" baseline="-25000" dirty="0"/>
                    </a:p>
                  </a:txBody>
                  <a:tcPr/>
                </a:tc>
                <a:extLst>
                  <a:ext uri="{0D108BD9-81ED-4DB2-BD59-A6C34878D82A}">
                    <a16:rowId xmlns:a16="http://schemas.microsoft.com/office/drawing/2014/main" xmlns="" val="10006"/>
                  </a:ext>
                </a:extLst>
              </a:tr>
            </a:tbl>
          </a:graphicData>
        </a:graphic>
      </p:graphicFrame>
      <p:sp>
        <p:nvSpPr>
          <p:cNvPr id="24" name="TextBox 23"/>
          <p:cNvSpPr txBox="1"/>
          <p:nvPr/>
        </p:nvSpPr>
        <p:spPr>
          <a:xfrm>
            <a:off x="-108520" y="3234462"/>
            <a:ext cx="298480" cy="338554"/>
          </a:xfrm>
          <a:prstGeom prst="rect">
            <a:avLst/>
          </a:prstGeom>
          <a:noFill/>
        </p:spPr>
        <p:txBody>
          <a:bodyPr wrap="none" rtlCol="0">
            <a:spAutoFit/>
          </a:bodyPr>
          <a:lstStyle/>
          <a:p>
            <a:r>
              <a:rPr lang="en-US" altLang="ko-KR" sz="1600" dirty="0" smtClean="0"/>
              <a:t>1</a:t>
            </a:r>
            <a:endParaRPr lang="ko-KR" altLang="en-US" sz="1600" dirty="0"/>
          </a:p>
        </p:txBody>
      </p:sp>
      <p:sp>
        <p:nvSpPr>
          <p:cNvPr id="25" name="TextBox 24"/>
          <p:cNvSpPr txBox="1"/>
          <p:nvPr/>
        </p:nvSpPr>
        <p:spPr>
          <a:xfrm>
            <a:off x="-108520" y="3573016"/>
            <a:ext cx="298480" cy="338554"/>
          </a:xfrm>
          <a:prstGeom prst="rect">
            <a:avLst/>
          </a:prstGeom>
          <a:noFill/>
        </p:spPr>
        <p:txBody>
          <a:bodyPr wrap="none" rtlCol="0">
            <a:spAutoFit/>
          </a:bodyPr>
          <a:lstStyle/>
          <a:p>
            <a:r>
              <a:rPr lang="en-US" altLang="ko-KR" sz="1600" dirty="0" smtClean="0"/>
              <a:t>2</a:t>
            </a:r>
            <a:endParaRPr lang="ko-KR" altLang="en-US" sz="1600" dirty="0"/>
          </a:p>
        </p:txBody>
      </p:sp>
      <p:sp>
        <p:nvSpPr>
          <p:cNvPr id="26" name="TextBox 25"/>
          <p:cNvSpPr txBox="1"/>
          <p:nvPr/>
        </p:nvSpPr>
        <p:spPr>
          <a:xfrm>
            <a:off x="-36512" y="4955571"/>
            <a:ext cx="298480" cy="338554"/>
          </a:xfrm>
          <a:prstGeom prst="rect">
            <a:avLst/>
          </a:prstGeom>
          <a:noFill/>
        </p:spPr>
        <p:txBody>
          <a:bodyPr wrap="none" rtlCol="0">
            <a:spAutoFit/>
          </a:bodyPr>
          <a:lstStyle/>
          <a:p>
            <a:r>
              <a:rPr lang="en-US" altLang="ko-KR" sz="1600" dirty="0" smtClean="0"/>
              <a:t>1</a:t>
            </a:r>
            <a:endParaRPr lang="ko-KR" altLang="en-US" sz="1600" dirty="0"/>
          </a:p>
        </p:txBody>
      </p:sp>
      <p:sp>
        <p:nvSpPr>
          <p:cNvPr id="27" name="TextBox 26"/>
          <p:cNvSpPr txBox="1"/>
          <p:nvPr/>
        </p:nvSpPr>
        <p:spPr>
          <a:xfrm>
            <a:off x="-36512" y="5531635"/>
            <a:ext cx="298480" cy="338554"/>
          </a:xfrm>
          <a:prstGeom prst="rect">
            <a:avLst/>
          </a:prstGeom>
          <a:noFill/>
        </p:spPr>
        <p:txBody>
          <a:bodyPr wrap="none" rtlCol="0">
            <a:spAutoFit/>
          </a:bodyPr>
          <a:lstStyle/>
          <a:p>
            <a:r>
              <a:rPr lang="en-US" altLang="ko-KR" sz="1600" dirty="0" smtClean="0"/>
              <a:t>2</a:t>
            </a:r>
            <a:endParaRPr lang="ko-KR" altLang="en-US" sz="1600" dirty="0"/>
          </a:p>
        </p:txBody>
      </p:sp>
      <p:sp>
        <p:nvSpPr>
          <p:cNvPr id="28" name="TextBox 27"/>
          <p:cNvSpPr txBox="1"/>
          <p:nvPr/>
        </p:nvSpPr>
        <p:spPr>
          <a:xfrm>
            <a:off x="-36512" y="5942192"/>
            <a:ext cx="298480" cy="338554"/>
          </a:xfrm>
          <a:prstGeom prst="rect">
            <a:avLst/>
          </a:prstGeom>
          <a:noFill/>
        </p:spPr>
        <p:txBody>
          <a:bodyPr wrap="none" rtlCol="0">
            <a:spAutoFit/>
          </a:bodyPr>
          <a:lstStyle/>
          <a:p>
            <a:r>
              <a:rPr lang="en-US" altLang="ko-KR" sz="1600" dirty="0" smtClean="0"/>
              <a:t>3</a:t>
            </a:r>
            <a:endParaRPr lang="ko-KR" altLang="en-US" sz="1600" dirty="0"/>
          </a:p>
        </p:txBody>
      </p:sp>
      <p:sp>
        <p:nvSpPr>
          <p:cNvPr id="29" name="왼쪽 중괄호 28"/>
          <p:cNvSpPr/>
          <p:nvPr/>
        </p:nvSpPr>
        <p:spPr>
          <a:xfrm>
            <a:off x="117952" y="3212976"/>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왼쪽 중괄호 31"/>
          <p:cNvSpPr/>
          <p:nvPr/>
        </p:nvSpPr>
        <p:spPr>
          <a:xfrm>
            <a:off x="189960" y="4934085"/>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왼쪽 중괄호 32"/>
          <p:cNvSpPr/>
          <p:nvPr/>
        </p:nvSpPr>
        <p:spPr>
          <a:xfrm>
            <a:off x="195394" y="5510149"/>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4" name="그룹 35"/>
          <p:cNvGrpSpPr/>
          <p:nvPr/>
        </p:nvGrpSpPr>
        <p:grpSpPr>
          <a:xfrm>
            <a:off x="1374933" y="3284984"/>
            <a:ext cx="676787" cy="1689172"/>
            <a:chOff x="1979712" y="2492895"/>
            <a:chExt cx="804615" cy="1152128"/>
          </a:xfrm>
        </p:grpSpPr>
        <p:sp>
          <p:nvSpPr>
            <p:cNvPr id="37" name="타원 36"/>
            <p:cNvSpPr/>
            <p:nvPr/>
          </p:nvSpPr>
          <p:spPr>
            <a:xfrm rot="5400000">
              <a:off x="1801267" y="2924943"/>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Map</a:t>
              </a:r>
              <a:endParaRPr lang="ko-KR" altLang="en-US" sz="1600" dirty="0"/>
            </a:p>
          </p:txBody>
        </p:sp>
        <p:sp>
          <p:nvSpPr>
            <p:cNvPr id="38" name="오른쪽 화살표 37"/>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오른쪽 화살표 38"/>
            <p:cNvSpPr/>
            <p:nvPr/>
          </p:nvSpPr>
          <p:spPr>
            <a:xfrm>
              <a:off x="2568303"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p:cNvSpPr txBox="1"/>
          <p:nvPr/>
        </p:nvSpPr>
        <p:spPr>
          <a:xfrm rot="5400000">
            <a:off x="-232361" y="2513071"/>
            <a:ext cx="917239" cy="338554"/>
          </a:xfrm>
          <a:prstGeom prst="rect">
            <a:avLst/>
          </a:prstGeom>
          <a:noFill/>
        </p:spPr>
        <p:txBody>
          <a:bodyPr wrap="none" rtlCol="0">
            <a:spAutoFit/>
          </a:bodyPr>
          <a:lstStyle/>
          <a:p>
            <a:r>
              <a:rPr lang="en-US" altLang="ko-KR" sz="1600" dirty="0" smtClean="0"/>
              <a:t>partition</a:t>
            </a:r>
            <a:endParaRPr lang="ko-KR" altLang="en-US" sz="1600" dirty="0"/>
          </a:p>
        </p:txBody>
      </p:sp>
      <p:cxnSp>
        <p:nvCxnSpPr>
          <p:cNvPr id="55" name="직선 화살표 연결선 54"/>
          <p:cNvCxnSpPr>
            <a:stCxn id="22" idx="3"/>
            <a:endCxn id="5" idx="1"/>
          </p:cNvCxnSpPr>
          <p:nvPr/>
        </p:nvCxnSpPr>
        <p:spPr>
          <a:xfrm flipV="1">
            <a:off x="1243914" y="2968750"/>
            <a:ext cx="819214" cy="53605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endCxn id="6" idx="1"/>
          </p:cNvCxnSpPr>
          <p:nvPr/>
        </p:nvCxnSpPr>
        <p:spPr>
          <a:xfrm flipV="1">
            <a:off x="1243914" y="3417568"/>
            <a:ext cx="819214" cy="33234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a:endCxn id="108" idx="1"/>
          </p:cNvCxnSpPr>
          <p:nvPr/>
        </p:nvCxnSpPr>
        <p:spPr>
          <a:xfrm flipV="1">
            <a:off x="1243914" y="3849616"/>
            <a:ext cx="822289" cy="20219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endCxn id="8" idx="1"/>
          </p:cNvCxnSpPr>
          <p:nvPr/>
        </p:nvCxnSpPr>
        <p:spPr>
          <a:xfrm flipV="1">
            <a:off x="1315922" y="4954120"/>
            <a:ext cx="819214" cy="34000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stCxn id="23" idx="3"/>
            <a:endCxn id="9" idx="1"/>
          </p:cNvCxnSpPr>
          <p:nvPr/>
        </p:nvCxnSpPr>
        <p:spPr>
          <a:xfrm flipV="1">
            <a:off x="1342088" y="5386168"/>
            <a:ext cx="782983" cy="16076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a:endCxn id="10" idx="1"/>
          </p:cNvCxnSpPr>
          <p:nvPr/>
        </p:nvCxnSpPr>
        <p:spPr>
          <a:xfrm flipV="1">
            <a:off x="1342088" y="5818216"/>
            <a:ext cx="793048" cy="4109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68"/>
          <p:cNvCxnSpPr>
            <a:endCxn id="11" idx="1"/>
          </p:cNvCxnSpPr>
          <p:nvPr/>
        </p:nvCxnSpPr>
        <p:spPr>
          <a:xfrm>
            <a:off x="1342088" y="6121180"/>
            <a:ext cx="793048" cy="12908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a:endCxn id="110" idx="1"/>
          </p:cNvCxnSpPr>
          <p:nvPr/>
        </p:nvCxnSpPr>
        <p:spPr>
          <a:xfrm>
            <a:off x="1315922" y="6427429"/>
            <a:ext cx="819214" cy="254883"/>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 name="그룹 138"/>
          <p:cNvGrpSpPr/>
          <p:nvPr/>
        </p:nvGrpSpPr>
        <p:grpSpPr>
          <a:xfrm>
            <a:off x="3635896" y="3212976"/>
            <a:ext cx="676787" cy="1762636"/>
            <a:chOff x="1979712" y="2492895"/>
            <a:chExt cx="804614" cy="1152128"/>
          </a:xfrm>
        </p:grpSpPr>
        <p:sp>
          <p:nvSpPr>
            <p:cNvPr id="140" name="타원 139"/>
            <p:cNvSpPr/>
            <p:nvPr/>
          </p:nvSpPr>
          <p:spPr>
            <a:xfrm rot="5400000">
              <a:off x="1801267" y="2924943"/>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Shuffle</a:t>
              </a:r>
              <a:endParaRPr lang="ko-KR" altLang="en-US" sz="1600" dirty="0"/>
            </a:p>
          </p:txBody>
        </p:sp>
        <p:sp>
          <p:nvSpPr>
            <p:cNvPr id="141" name="오른쪽 화살표 140"/>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오른쪽 화살표 141"/>
            <p:cNvSpPr/>
            <p:nvPr/>
          </p:nvSpPr>
          <p:spPr>
            <a:xfrm>
              <a:off x="256830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4"/>
          <p:cNvGrpSpPr/>
          <p:nvPr/>
        </p:nvGrpSpPr>
        <p:grpSpPr>
          <a:xfrm>
            <a:off x="6163528" y="3678931"/>
            <a:ext cx="784736" cy="1762636"/>
            <a:chOff x="7675696" y="4941168"/>
            <a:chExt cx="784736" cy="1440160"/>
          </a:xfrm>
        </p:grpSpPr>
        <p:sp>
          <p:nvSpPr>
            <p:cNvPr id="144" name="타원 143"/>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Reduce</a:t>
              </a:r>
              <a:endParaRPr lang="ko-KR" altLang="en-US" sz="1400" dirty="0"/>
            </a:p>
          </p:txBody>
        </p:sp>
        <p:sp>
          <p:nvSpPr>
            <p:cNvPr id="145" name="오른쪽 화살표 144"/>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오른쪽 화살표 145"/>
            <p:cNvSpPr/>
            <p:nvPr/>
          </p:nvSpPr>
          <p:spPr>
            <a:xfrm>
              <a:off x="8244408"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28" name="내용 개체 틀 5"/>
          <p:cNvGraphicFramePr>
            <a:graphicFrameLocks/>
          </p:cNvGraphicFramePr>
          <p:nvPr>
            <p:extLst>
              <p:ext uri="{D42A27DB-BD31-4B8C-83A1-F6EECF244321}">
                <p14:modId xmlns:p14="http://schemas.microsoft.com/office/powerpoint/2010/main" val="4076020518"/>
              </p:ext>
            </p:extLst>
          </p:nvPr>
        </p:nvGraphicFramePr>
        <p:xfrm>
          <a:off x="6604493" y="2060848"/>
          <a:ext cx="2469580" cy="237744"/>
        </p:xfrm>
        <a:graphic>
          <a:graphicData uri="http://schemas.openxmlformats.org/drawingml/2006/table">
            <a:tbl>
              <a:tblPr firstRow="1" bandRow="1">
                <a:tableStyleId>{5C22544A-7EE6-4342-B048-85BDC9FD1C3A}</a:tableStyleId>
              </a:tblPr>
              <a:tblGrid>
                <a:gridCol w="493916">
                  <a:extLst>
                    <a:ext uri="{9D8B030D-6E8A-4147-A177-3AD203B41FA5}">
                      <a16:colId xmlns:a16="http://schemas.microsoft.com/office/drawing/2014/main" xmlns="" val="20000"/>
                    </a:ext>
                  </a:extLst>
                </a:gridCol>
                <a:gridCol w="493916">
                  <a:extLst>
                    <a:ext uri="{9D8B030D-6E8A-4147-A177-3AD203B41FA5}">
                      <a16:colId xmlns:a16="http://schemas.microsoft.com/office/drawing/2014/main" xmlns="" val="20001"/>
                    </a:ext>
                  </a:extLst>
                </a:gridCol>
                <a:gridCol w="493916">
                  <a:extLst>
                    <a:ext uri="{9D8B030D-6E8A-4147-A177-3AD203B41FA5}">
                      <a16:colId xmlns:a16="http://schemas.microsoft.com/office/drawing/2014/main" xmlns="" val="20002"/>
                    </a:ext>
                  </a:extLst>
                </a:gridCol>
                <a:gridCol w="493916">
                  <a:extLst>
                    <a:ext uri="{9D8B030D-6E8A-4147-A177-3AD203B41FA5}">
                      <a16:colId xmlns:a16="http://schemas.microsoft.com/office/drawing/2014/main" xmlns="" val="20003"/>
                    </a:ext>
                  </a:extLst>
                </a:gridCol>
                <a:gridCol w="493916">
                  <a:extLst>
                    <a:ext uri="{9D8B030D-6E8A-4147-A177-3AD203B41FA5}">
                      <a16:colId xmlns:a16="http://schemas.microsoft.com/office/drawing/2014/main" xmlns="" val="20004"/>
                    </a:ext>
                  </a:extLst>
                </a:gridCol>
              </a:tblGrid>
              <a:tr h="153017">
                <a:tc>
                  <a:txBody>
                    <a:bodyPr/>
                    <a:lstStyle/>
                    <a:p>
                      <a:pPr algn="ctr" latinLnBrk="1">
                        <a:lnSpc>
                          <a:spcPct val="80000"/>
                        </a:lnSpc>
                      </a:pPr>
                      <a:r>
                        <a:rPr lang="en-US" altLang="ko-KR" sz="1200" baseline="-25000" dirty="0" smtClean="0">
                          <a:solidFill>
                            <a:schemeClr val="tx1"/>
                          </a:solidFill>
                        </a:rPr>
                        <a:t>Empty</a:t>
                      </a:r>
                      <a:endParaRPr lang="ko-KR" altLang="en-US" sz="1200" baseline="-25000" dirty="0">
                        <a:solidFill>
                          <a:schemeClr val="tx1"/>
                        </a:solidFill>
                      </a:endParaRPr>
                    </a:p>
                  </a:txBody>
                  <a:tcPr>
                    <a:noFill/>
                  </a:tcPr>
                </a:tc>
                <a:tc>
                  <a:txBody>
                    <a:bodyPr/>
                    <a:lstStyle/>
                    <a:p>
                      <a:pPr algn="ctr" latinLnBrk="1">
                        <a:lnSpc>
                          <a:spcPct val="80000"/>
                        </a:lnSpc>
                      </a:pPr>
                      <a:r>
                        <a:rPr lang="en-US" altLang="ko-KR" sz="1200" dirty="0" err="1" smtClean="0"/>
                        <a:t>R.r</a:t>
                      </a:r>
                      <a:r>
                        <a:rPr lang="en-US" altLang="ko-KR" sz="1200" baseline="-25000" dirty="0" err="1" smtClean="0"/>
                        <a:t>id</a:t>
                      </a:r>
                      <a:endParaRPr lang="ko-KR" altLang="en-US" sz="1200" baseline="-25000" dirty="0"/>
                    </a:p>
                  </a:txBody>
                  <a:tcPr/>
                </a:tc>
                <a:tc>
                  <a:txBody>
                    <a:bodyPr/>
                    <a:lstStyle/>
                    <a:p>
                      <a:pPr algn="ctr" latinLnBrk="1">
                        <a:lnSpc>
                          <a:spcPct val="80000"/>
                        </a:lnSpc>
                      </a:pPr>
                      <a:r>
                        <a:rPr lang="en-US" altLang="ko-KR" sz="1200" dirty="0" err="1" smtClean="0"/>
                        <a:t>R.a</a:t>
                      </a:r>
                      <a:endParaRPr lang="ko-KR" altLang="en-US" sz="1200" dirty="0"/>
                    </a:p>
                  </a:txBody>
                  <a:tcPr/>
                </a:tc>
                <a:tc>
                  <a:txBody>
                    <a:bodyPr/>
                    <a:lstStyle/>
                    <a:p>
                      <a:pPr algn="ctr" latinLnBrk="1">
                        <a:lnSpc>
                          <a:spcPct val="80000"/>
                        </a:lnSpc>
                      </a:pPr>
                      <a:r>
                        <a:rPr lang="en-US" altLang="ko-KR" sz="1200" dirty="0" err="1" smtClean="0"/>
                        <a:t>S.s</a:t>
                      </a:r>
                      <a:r>
                        <a:rPr lang="en-US" altLang="ko-KR" sz="1200" baseline="-25000" dirty="0" err="1" smtClean="0"/>
                        <a:t>id</a:t>
                      </a:r>
                      <a:endParaRPr lang="ko-KR" altLang="en-US" sz="1200" baseline="-25000" dirty="0"/>
                    </a:p>
                  </a:txBody>
                  <a:tcPr/>
                </a:tc>
                <a:tc>
                  <a:txBody>
                    <a:bodyPr/>
                    <a:lstStyle/>
                    <a:p>
                      <a:pPr algn="ctr" latinLnBrk="1">
                        <a:lnSpc>
                          <a:spcPct val="80000"/>
                        </a:lnSpc>
                      </a:pPr>
                      <a:r>
                        <a:rPr lang="en-US" altLang="ko-KR" sz="1200" dirty="0" err="1" smtClean="0"/>
                        <a:t>S.a</a:t>
                      </a:r>
                      <a:endParaRPr lang="ko-KR" altLang="en-US" sz="1200" dirty="0"/>
                    </a:p>
                  </a:txBody>
                  <a:tcPr/>
                </a:tc>
                <a:extLst>
                  <a:ext uri="{0D108BD9-81ED-4DB2-BD59-A6C34878D82A}">
                    <a16:rowId xmlns:a16="http://schemas.microsoft.com/office/drawing/2014/main" xmlns="" val="10000"/>
                  </a:ext>
                </a:extLst>
              </a:tr>
            </a:tbl>
          </a:graphicData>
        </a:graphic>
      </p:graphicFrame>
      <p:graphicFrame>
        <p:nvGraphicFramePr>
          <p:cNvPr id="229" name="표 228"/>
          <p:cNvGraphicFramePr>
            <a:graphicFrameLocks noGrp="1"/>
          </p:cNvGraphicFramePr>
          <p:nvPr>
            <p:extLst>
              <p:ext uri="{D42A27DB-BD31-4B8C-83A1-F6EECF244321}">
                <p14:modId xmlns:p14="http://schemas.microsoft.com/office/powerpoint/2010/main" val="766429973"/>
              </p:ext>
            </p:extLst>
          </p:nvPr>
        </p:nvGraphicFramePr>
        <p:xfrm>
          <a:off x="7121021" y="2366778"/>
          <a:ext cx="1901392"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43230">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56" name="표 255"/>
          <p:cNvGraphicFramePr>
            <a:graphicFrameLocks noGrp="1"/>
          </p:cNvGraphicFramePr>
          <p:nvPr>
            <p:extLst>
              <p:ext uri="{D42A27DB-BD31-4B8C-83A1-F6EECF244321}">
                <p14:modId xmlns:p14="http://schemas.microsoft.com/office/powerpoint/2010/main" val="1827103892"/>
              </p:ext>
            </p:extLst>
          </p:nvPr>
        </p:nvGraphicFramePr>
        <p:xfrm>
          <a:off x="6588224" y="1798720"/>
          <a:ext cx="2485850" cy="262128"/>
        </p:xfrm>
        <a:graphic>
          <a:graphicData uri="http://schemas.openxmlformats.org/drawingml/2006/table">
            <a:tbl>
              <a:tblPr firstRow="1" bandRow="1">
                <a:tableStyleId>{5C22544A-7EE6-4342-B048-85BDC9FD1C3A}</a:tableStyleId>
              </a:tblPr>
              <a:tblGrid>
                <a:gridCol w="541634">
                  <a:extLst>
                    <a:ext uri="{9D8B030D-6E8A-4147-A177-3AD203B41FA5}">
                      <a16:colId xmlns:a16="http://schemas.microsoft.com/office/drawing/2014/main" xmlns="" val="20000"/>
                    </a:ext>
                  </a:extLst>
                </a:gridCol>
                <a:gridCol w="1944216">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endParaRPr lang="ko-KR" altLang="en-US" sz="1400" dirty="0"/>
                    </a:p>
                  </a:txBody>
                  <a:tcPr/>
                </a:tc>
                <a:extLst>
                  <a:ext uri="{0D108BD9-81ED-4DB2-BD59-A6C34878D82A}">
                    <a16:rowId xmlns:a16="http://schemas.microsoft.com/office/drawing/2014/main" xmlns="" val="10000"/>
                  </a:ext>
                </a:extLst>
              </a:tr>
            </a:tbl>
          </a:graphicData>
        </a:graphic>
      </p:graphicFrame>
      <p:graphicFrame>
        <p:nvGraphicFramePr>
          <p:cNvPr id="257" name="표 256"/>
          <p:cNvGraphicFramePr>
            <a:graphicFrameLocks noGrp="1"/>
          </p:cNvGraphicFramePr>
          <p:nvPr>
            <p:extLst>
              <p:ext uri="{D42A27DB-BD31-4B8C-83A1-F6EECF244321}">
                <p14:modId xmlns:p14="http://schemas.microsoft.com/office/powerpoint/2010/main" val="2720794496"/>
              </p:ext>
            </p:extLst>
          </p:nvPr>
        </p:nvGraphicFramePr>
        <p:xfrm>
          <a:off x="7129858" y="2700915"/>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0" name="표 259"/>
          <p:cNvGraphicFramePr>
            <a:graphicFrameLocks noGrp="1"/>
          </p:cNvGraphicFramePr>
          <p:nvPr>
            <p:extLst>
              <p:ext uri="{D42A27DB-BD31-4B8C-83A1-F6EECF244321}">
                <p14:modId xmlns:p14="http://schemas.microsoft.com/office/powerpoint/2010/main" val="3552207321"/>
              </p:ext>
            </p:extLst>
          </p:nvPr>
        </p:nvGraphicFramePr>
        <p:xfrm>
          <a:off x="7129858" y="3752460"/>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baseline="0" dirty="0" smtClean="0"/>
                        <a:t>3</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1" name="표 260"/>
          <p:cNvGraphicFramePr>
            <a:graphicFrameLocks noGrp="1"/>
          </p:cNvGraphicFramePr>
          <p:nvPr>
            <p:extLst>
              <p:ext uri="{D42A27DB-BD31-4B8C-83A1-F6EECF244321}">
                <p14:modId xmlns:p14="http://schemas.microsoft.com/office/powerpoint/2010/main" val="1486904404"/>
              </p:ext>
            </p:extLst>
          </p:nvPr>
        </p:nvGraphicFramePr>
        <p:xfrm>
          <a:off x="7129858" y="4078592"/>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baseline="0" dirty="0" smtClean="0"/>
                        <a:t>4</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2" name="표 261"/>
          <p:cNvGraphicFramePr>
            <a:graphicFrameLocks noGrp="1"/>
          </p:cNvGraphicFramePr>
          <p:nvPr>
            <p:extLst>
              <p:ext uri="{D42A27DB-BD31-4B8C-83A1-F6EECF244321}">
                <p14:modId xmlns:p14="http://schemas.microsoft.com/office/powerpoint/2010/main" val="3406296545"/>
              </p:ext>
            </p:extLst>
          </p:nvPr>
        </p:nvGraphicFramePr>
        <p:xfrm>
          <a:off x="7129858" y="5229200"/>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tc>
                  <a:txBody>
                    <a:bodyPr/>
                    <a:lstStyle/>
                    <a:p>
                      <a:pPr algn="ctr" latinLnBrk="1">
                        <a:lnSpc>
                          <a:spcPct val="80000"/>
                        </a:lnSpc>
                      </a:pPr>
                      <a:r>
                        <a:rPr lang="en-US" altLang="ko-KR" sz="1600" b="0" baseline="0" dirty="0" smtClean="0"/>
                        <a:t>5</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0" dirty="0"/>
                    </a:p>
                  </a:txBody>
                  <a:tcPr/>
                </a:tc>
                <a:extLst>
                  <a:ext uri="{0D108BD9-81ED-4DB2-BD59-A6C34878D82A}">
                    <a16:rowId xmlns:a16="http://schemas.microsoft.com/office/drawing/2014/main" xmlns="" val="10000"/>
                  </a:ext>
                </a:extLst>
              </a:tr>
            </a:tbl>
          </a:graphicData>
        </a:graphic>
      </p:graphicFrame>
      <p:cxnSp>
        <p:nvCxnSpPr>
          <p:cNvPr id="279" name="직선 화살표 연결선 278"/>
          <p:cNvCxnSpPr>
            <a:endCxn id="260" idx="1"/>
          </p:cNvCxnSpPr>
          <p:nvPr/>
        </p:nvCxnSpPr>
        <p:spPr>
          <a:xfrm flipV="1">
            <a:off x="6210300" y="3895716"/>
            <a:ext cx="919558" cy="23385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2" name="직선 화살표 연결선 281"/>
          <p:cNvCxnSpPr>
            <a:endCxn id="261" idx="1"/>
          </p:cNvCxnSpPr>
          <p:nvPr/>
        </p:nvCxnSpPr>
        <p:spPr>
          <a:xfrm flipV="1">
            <a:off x="6362700" y="4221848"/>
            <a:ext cx="767158" cy="7474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4" name="직선 화살표 연결선 283"/>
          <p:cNvCxnSpPr>
            <a:endCxn id="262" idx="1"/>
          </p:cNvCxnSpPr>
          <p:nvPr/>
        </p:nvCxnSpPr>
        <p:spPr>
          <a:xfrm flipV="1">
            <a:off x="6203950" y="5372456"/>
            <a:ext cx="925908" cy="14569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7" name="직선 화살표 연결선 286"/>
          <p:cNvCxnSpPr>
            <a:endCxn id="3" idx="1"/>
          </p:cNvCxnSpPr>
          <p:nvPr/>
        </p:nvCxnSpPr>
        <p:spPr>
          <a:xfrm flipV="1">
            <a:off x="1243914" y="2482984"/>
            <a:ext cx="807806" cy="72999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9" name="직선 화살표 연결선 288"/>
          <p:cNvCxnSpPr>
            <a:endCxn id="7" idx="1"/>
          </p:cNvCxnSpPr>
          <p:nvPr/>
        </p:nvCxnSpPr>
        <p:spPr>
          <a:xfrm flipV="1">
            <a:off x="1315922" y="4522072"/>
            <a:ext cx="819214" cy="46786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91" name="표 290"/>
          <p:cNvGraphicFramePr>
            <a:graphicFrameLocks noGrp="1"/>
          </p:cNvGraphicFramePr>
          <p:nvPr>
            <p:extLst>
              <p:ext uri="{D42A27DB-BD31-4B8C-83A1-F6EECF244321}">
                <p14:modId xmlns:p14="http://schemas.microsoft.com/office/powerpoint/2010/main" val="3248680762"/>
              </p:ext>
            </p:extLst>
          </p:nvPr>
        </p:nvGraphicFramePr>
        <p:xfrm>
          <a:off x="7129858" y="3024375"/>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92" name="표 291"/>
          <p:cNvGraphicFramePr>
            <a:graphicFrameLocks noGrp="1"/>
          </p:cNvGraphicFramePr>
          <p:nvPr>
            <p:extLst>
              <p:ext uri="{D42A27DB-BD31-4B8C-83A1-F6EECF244321}">
                <p14:modId xmlns:p14="http://schemas.microsoft.com/office/powerpoint/2010/main" val="2726224950"/>
              </p:ext>
            </p:extLst>
          </p:nvPr>
        </p:nvGraphicFramePr>
        <p:xfrm>
          <a:off x="7129858" y="3358512"/>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108" name="내용 개체 틀 5"/>
          <p:cNvGraphicFramePr>
            <a:graphicFrameLocks/>
          </p:cNvGraphicFramePr>
          <p:nvPr>
            <p:extLst>
              <p:ext uri="{D42A27DB-BD31-4B8C-83A1-F6EECF244321}">
                <p14:modId xmlns:p14="http://schemas.microsoft.com/office/powerpoint/2010/main" val="2699214441"/>
              </p:ext>
            </p:extLst>
          </p:nvPr>
        </p:nvGraphicFramePr>
        <p:xfrm>
          <a:off x="2066203" y="3718552"/>
          <a:ext cx="1722383" cy="262128"/>
        </p:xfrm>
        <a:graphic>
          <a:graphicData uri="http://schemas.openxmlformats.org/drawingml/2006/table">
            <a:tbl>
              <a:tblPr firstRow="1" bandRow="1">
                <a:tableStyleId>{69CF1AB2-1976-4502-BF36-3FF5EA218861}</a:tableStyleId>
              </a:tblPr>
              <a:tblGrid>
                <a:gridCol w="488321">
                  <a:extLst>
                    <a:ext uri="{9D8B030D-6E8A-4147-A177-3AD203B41FA5}">
                      <a16:colId xmlns:a16="http://schemas.microsoft.com/office/drawing/2014/main" xmlns="" val="20000"/>
                    </a:ext>
                  </a:extLst>
                </a:gridCol>
                <a:gridCol w="1234062">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3</a:t>
                      </a:r>
                      <a:endParaRPr lang="ko-KR" altLang="en-US" sz="1400" b="0" baseline="-25000" dirty="0"/>
                    </a:p>
                  </a:txBody>
                  <a:tcPr/>
                </a:tc>
                <a:tc>
                  <a:txBody>
                    <a:bodyPr/>
                    <a:lstStyle/>
                    <a:p>
                      <a:pPr algn="ctr" latinLnBrk="1">
                        <a:lnSpc>
                          <a:spcPct val="80000"/>
                        </a:lnSpc>
                      </a:pPr>
                      <a:r>
                        <a:rPr lang="en-US" altLang="ko-KR" sz="1400" b="0" dirty="0" smtClean="0"/>
                        <a:t>(“R”, 4, a</a:t>
                      </a:r>
                      <a:r>
                        <a:rPr lang="en-US" altLang="ko-KR" sz="1400" b="0" baseline="-25000" dirty="0" smtClean="0"/>
                        <a:t>3</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110" name="내용 개체 틀 5"/>
          <p:cNvGraphicFramePr>
            <a:graphicFrameLocks/>
          </p:cNvGraphicFramePr>
          <p:nvPr>
            <p:extLst>
              <p:ext uri="{D42A27DB-BD31-4B8C-83A1-F6EECF244321}">
                <p14:modId xmlns:p14="http://schemas.microsoft.com/office/powerpoint/2010/main" val="3971723202"/>
              </p:ext>
            </p:extLst>
          </p:nvPr>
        </p:nvGraphicFramePr>
        <p:xfrm>
          <a:off x="2135136" y="6551248"/>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0">
                <a:tc>
                  <a:txBody>
                    <a:bodyPr/>
                    <a:lstStyle/>
                    <a:p>
                      <a:pPr algn="ctr" latinLnBrk="1">
                        <a:lnSpc>
                          <a:spcPct val="80000"/>
                        </a:lnSpc>
                      </a:pPr>
                      <a:r>
                        <a:rPr lang="en-US" altLang="ko-KR" sz="1400" b="0" dirty="0" smtClean="0"/>
                        <a:t>a</a:t>
                      </a:r>
                      <a:r>
                        <a:rPr lang="en-US" altLang="ko-KR" sz="1400" b="0" baseline="-25000" dirty="0" smtClean="0"/>
                        <a:t>4</a:t>
                      </a:r>
                      <a:endParaRPr lang="ko-KR" altLang="en-US" sz="1400" b="0" baseline="-25000" dirty="0"/>
                    </a:p>
                  </a:txBody>
                  <a:tcPr/>
                </a:tc>
                <a:tc>
                  <a:txBody>
                    <a:bodyPr/>
                    <a:lstStyle/>
                    <a:p>
                      <a:pPr algn="ctr" latinLnBrk="1">
                        <a:lnSpc>
                          <a:spcPct val="80000"/>
                        </a:lnSpc>
                      </a:pPr>
                      <a:r>
                        <a:rPr lang="en-US" altLang="ko-KR" sz="1400" b="0" dirty="0" smtClean="0"/>
                        <a:t>(“S”, 6, a</a:t>
                      </a:r>
                      <a:r>
                        <a:rPr lang="en-US" altLang="ko-KR" sz="1400" b="0" baseline="-25000" dirty="0" smtClean="0"/>
                        <a:t>4</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3679283400"/>
              </p:ext>
            </p:extLst>
          </p:nvPr>
        </p:nvGraphicFramePr>
        <p:xfrm>
          <a:off x="2051720" y="2351920"/>
          <a:ext cx="1738276" cy="262128"/>
        </p:xfrm>
        <a:graphic>
          <a:graphicData uri="http://schemas.openxmlformats.org/drawingml/2006/table">
            <a:tbl>
              <a:tblPr firstRow="1" bandRow="1">
                <a:tableStyleId>{69CF1AB2-1976-4502-BF36-3FF5EA218861}</a:tableStyleId>
              </a:tblPr>
              <a:tblGrid>
                <a:gridCol w="505221">
                  <a:extLst>
                    <a:ext uri="{9D8B030D-6E8A-4147-A177-3AD203B41FA5}">
                      <a16:colId xmlns:a16="http://schemas.microsoft.com/office/drawing/2014/main" xmlns="" val="20000"/>
                    </a:ext>
                  </a:extLst>
                </a:gridCol>
                <a:gridCol w="1233055">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(“R”, 1,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864580043"/>
              </p:ext>
            </p:extLst>
          </p:nvPr>
        </p:nvGraphicFramePr>
        <p:xfrm>
          <a:off x="2063128" y="2837686"/>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(“R”, 2,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3235376212"/>
              </p:ext>
            </p:extLst>
          </p:nvPr>
        </p:nvGraphicFramePr>
        <p:xfrm>
          <a:off x="2063128" y="3286504"/>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2</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(“R”, 3, a</a:t>
                      </a:r>
                      <a:r>
                        <a:rPr lang="en-US" altLang="ko-KR" sz="1400" b="0" baseline="-25000" dirty="0" smtClean="0"/>
                        <a:t>2</a:t>
                      </a:r>
                      <a:r>
                        <a:rPr lang="en-US" altLang="ko-KR" sz="1400" b="0" dirty="0" smtClean="0"/>
                        <a:t>)</a:t>
                      </a:r>
                      <a:endParaRPr lang="ko-KR" altLang="en-US" sz="1400" b="0" baseline="-25000" dirty="0" smtClean="0"/>
                    </a:p>
                  </a:txBody>
                  <a:tcPr/>
                </a:tc>
                <a:extLst>
                  <a:ext uri="{0D108BD9-81ED-4DB2-BD59-A6C34878D82A}">
                    <a16:rowId xmlns:a16="http://schemas.microsoft.com/office/drawing/2014/main" xmlns="" val="10000"/>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379790571"/>
              </p:ext>
            </p:extLst>
          </p:nvPr>
        </p:nvGraphicFramePr>
        <p:xfrm>
          <a:off x="2135136" y="4391008"/>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1,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3884608308"/>
              </p:ext>
            </p:extLst>
          </p:nvPr>
        </p:nvGraphicFramePr>
        <p:xfrm>
          <a:off x="2135136" y="4823056"/>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2,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val="4090031496"/>
              </p:ext>
            </p:extLst>
          </p:nvPr>
        </p:nvGraphicFramePr>
        <p:xfrm>
          <a:off x="2125071" y="5255104"/>
          <a:ext cx="1736801" cy="262128"/>
        </p:xfrm>
        <a:graphic>
          <a:graphicData uri="http://schemas.openxmlformats.org/drawingml/2006/table">
            <a:tbl>
              <a:tblPr firstRow="1" bandRow="1">
                <a:tableStyleId>{69CF1AB2-1976-4502-BF36-3FF5EA218861}</a:tableStyleId>
              </a:tblPr>
              <a:tblGrid>
                <a:gridCol w="503653">
                  <a:extLst>
                    <a:ext uri="{9D8B030D-6E8A-4147-A177-3AD203B41FA5}">
                      <a16:colId xmlns:a16="http://schemas.microsoft.com/office/drawing/2014/main" xmlns="" val="20000"/>
                    </a:ext>
                  </a:extLst>
                </a:gridCol>
                <a:gridCol w="12331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2</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3, a</a:t>
                      </a:r>
                      <a:r>
                        <a:rPr lang="en-US" altLang="ko-KR" sz="1400" b="0" baseline="-25000" dirty="0" smtClean="0"/>
                        <a:t>2</a:t>
                      </a:r>
                      <a:r>
                        <a:rPr lang="en-US" altLang="ko-KR" sz="1400" b="0" dirty="0" smtClean="0"/>
                        <a:t>)</a:t>
                      </a:r>
                      <a:endParaRPr lang="ko-KR" altLang="en-US" sz="1400" b="0" baseline="-25000" dirty="0" smtClean="0"/>
                    </a:p>
                  </a:txBody>
                  <a:tcPr/>
                </a:tc>
                <a:extLst>
                  <a:ext uri="{0D108BD9-81ED-4DB2-BD59-A6C34878D82A}">
                    <a16:rowId xmlns:a16="http://schemas.microsoft.com/office/drawing/2014/main" xmlns="" val="10000"/>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473378313"/>
              </p:ext>
            </p:extLst>
          </p:nvPr>
        </p:nvGraphicFramePr>
        <p:xfrm>
          <a:off x="2135136" y="5687152"/>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0">
                <a:tc>
                  <a:txBody>
                    <a:bodyPr/>
                    <a:lstStyle/>
                    <a:p>
                      <a:pPr algn="ctr" latinLnBrk="1">
                        <a:lnSpc>
                          <a:spcPct val="80000"/>
                        </a:lnSpc>
                      </a:pPr>
                      <a:r>
                        <a:rPr lang="en-US" altLang="ko-KR" sz="1400" b="0" dirty="0" smtClean="0"/>
                        <a:t>a</a:t>
                      </a:r>
                      <a:r>
                        <a:rPr lang="en-US" altLang="ko-KR" sz="1400" b="0" baseline="-25000" dirty="0" smtClean="0"/>
                        <a:t>2</a:t>
                      </a:r>
                      <a:endParaRPr lang="ko-KR" altLang="en-US" sz="1400" b="0" baseline="-25000" dirty="0"/>
                    </a:p>
                  </a:txBody>
                  <a:tcPr/>
                </a:tc>
                <a:tc>
                  <a:txBody>
                    <a:bodyPr/>
                    <a:lstStyle/>
                    <a:p>
                      <a:pPr algn="ctr" latinLnBrk="1">
                        <a:lnSpc>
                          <a:spcPct val="80000"/>
                        </a:lnSpc>
                      </a:pPr>
                      <a:r>
                        <a:rPr lang="en-US" altLang="ko-KR" sz="1400" b="0" dirty="0" smtClean="0"/>
                        <a:t>(“S”, 4, a</a:t>
                      </a:r>
                      <a:r>
                        <a:rPr lang="en-US" altLang="ko-KR" sz="1400" b="0" baseline="-25000" dirty="0" smtClean="0"/>
                        <a:t>2</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424837722"/>
              </p:ext>
            </p:extLst>
          </p:nvPr>
        </p:nvGraphicFramePr>
        <p:xfrm>
          <a:off x="2135136" y="6119200"/>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91008">
                <a:tc>
                  <a:txBody>
                    <a:bodyPr/>
                    <a:lstStyle/>
                    <a:p>
                      <a:pPr algn="ctr" latinLnBrk="1">
                        <a:lnSpc>
                          <a:spcPct val="80000"/>
                        </a:lnSpc>
                      </a:pPr>
                      <a:r>
                        <a:rPr lang="en-US" altLang="ko-KR" sz="1400" b="0" dirty="0" smtClean="0"/>
                        <a:t>a</a:t>
                      </a:r>
                      <a:r>
                        <a:rPr lang="en-US" altLang="ko-KR" sz="1400" b="0" baseline="-25000" dirty="0" smtClean="0"/>
                        <a:t>3</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5, a</a:t>
                      </a:r>
                      <a:r>
                        <a:rPr lang="en-US" altLang="ko-KR" sz="1400" b="0" baseline="-25000" dirty="0" smtClean="0"/>
                        <a:t>3</a:t>
                      </a:r>
                      <a:r>
                        <a:rPr lang="en-US" altLang="ko-KR" sz="1400" b="0" dirty="0" smtClean="0"/>
                        <a:t>)</a:t>
                      </a:r>
                      <a:endParaRPr lang="ko-KR" altLang="en-US" sz="1400" b="0" baseline="-25000" dirty="0" smtClean="0"/>
                    </a:p>
                  </a:txBody>
                  <a:tcPr/>
                </a:tc>
                <a:extLst>
                  <a:ext uri="{0D108BD9-81ED-4DB2-BD59-A6C34878D82A}">
                    <a16:rowId xmlns:a16="http://schemas.microsoft.com/office/drawing/2014/main" xmlns="" val="10000"/>
                  </a:ext>
                </a:extLst>
              </a:tr>
            </a:tbl>
          </a:graphicData>
        </a:graphic>
      </p:graphicFrame>
      <p:sp>
        <p:nvSpPr>
          <p:cNvPr id="119" name="TextBox 118"/>
          <p:cNvSpPr txBox="1"/>
          <p:nvPr/>
        </p:nvSpPr>
        <p:spPr>
          <a:xfrm>
            <a:off x="-36512" y="6211174"/>
            <a:ext cx="298480" cy="338554"/>
          </a:xfrm>
          <a:prstGeom prst="rect">
            <a:avLst/>
          </a:prstGeom>
          <a:noFill/>
        </p:spPr>
        <p:txBody>
          <a:bodyPr wrap="none" rtlCol="0">
            <a:spAutoFit/>
          </a:bodyPr>
          <a:lstStyle/>
          <a:p>
            <a:r>
              <a:rPr lang="en-US" altLang="ko-KR" sz="1600" dirty="0" smtClean="0"/>
              <a:t>4</a:t>
            </a:r>
            <a:endParaRPr lang="ko-KR" altLang="en-US" sz="1600" dirty="0"/>
          </a:p>
        </p:txBody>
      </p:sp>
      <p:sp>
        <p:nvSpPr>
          <p:cNvPr id="120" name="TextBox 119"/>
          <p:cNvSpPr txBox="1"/>
          <p:nvPr/>
        </p:nvSpPr>
        <p:spPr>
          <a:xfrm>
            <a:off x="-108520" y="3882534"/>
            <a:ext cx="298480" cy="338554"/>
          </a:xfrm>
          <a:prstGeom prst="rect">
            <a:avLst/>
          </a:prstGeom>
          <a:noFill/>
        </p:spPr>
        <p:txBody>
          <a:bodyPr wrap="none" rtlCol="0">
            <a:spAutoFit/>
          </a:bodyPr>
          <a:lstStyle/>
          <a:p>
            <a:r>
              <a:rPr lang="en-US" altLang="ko-KR" sz="1600" dirty="0" smtClean="0"/>
              <a:t>3</a:t>
            </a:r>
            <a:endParaRPr lang="ko-KR" altLang="en-US" sz="1600" dirty="0"/>
          </a:p>
        </p:txBody>
      </p:sp>
      <p:cxnSp>
        <p:nvCxnSpPr>
          <p:cNvPr id="13" name="직선 연결선 12"/>
          <p:cNvCxnSpPr/>
          <p:nvPr/>
        </p:nvCxnSpPr>
        <p:spPr>
          <a:xfrm>
            <a:off x="126554" y="3749908"/>
            <a:ext cx="215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직선 연결선 127"/>
          <p:cNvCxnSpPr/>
          <p:nvPr/>
        </p:nvCxnSpPr>
        <p:spPr>
          <a:xfrm>
            <a:off x="113721" y="4045716"/>
            <a:ext cx="215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직선 연결선 128"/>
          <p:cNvCxnSpPr/>
          <p:nvPr/>
        </p:nvCxnSpPr>
        <p:spPr>
          <a:xfrm>
            <a:off x="179512" y="6117680"/>
            <a:ext cx="215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직선 연결선 129"/>
          <p:cNvCxnSpPr/>
          <p:nvPr/>
        </p:nvCxnSpPr>
        <p:spPr>
          <a:xfrm>
            <a:off x="179512" y="6405712"/>
            <a:ext cx="215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원호 192"/>
          <p:cNvSpPr/>
          <p:nvPr/>
        </p:nvSpPr>
        <p:spPr>
          <a:xfrm>
            <a:off x="5580290" y="2564904"/>
            <a:ext cx="935926" cy="914400"/>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5" name="원호 194"/>
          <p:cNvSpPr/>
          <p:nvPr/>
        </p:nvSpPr>
        <p:spPr>
          <a:xfrm>
            <a:off x="5756236" y="2574429"/>
            <a:ext cx="600299" cy="568449"/>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7" name="원호 196"/>
          <p:cNvSpPr/>
          <p:nvPr/>
        </p:nvSpPr>
        <p:spPr>
          <a:xfrm>
            <a:off x="5764548" y="2882280"/>
            <a:ext cx="600299" cy="568449"/>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8" name="원호 197"/>
          <p:cNvSpPr/>
          <p:nvPr/>
        </p:nvSpPr>
        <p:spPr>
          <a:xfrm>
            <a:off x="5932799" y="2884999"/>
            <a:ext cx="267101" cy="267711"/>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직선 화살표 연결선 45"/>
          <p:cNvCxnSpPr>
            <a:endCxn id="229" idx="1"/>
          </p:cNvCxnSpPr>
          <p:nvPr/>
        </p:nvCxnSpPr>
        <p:spPr>
          <a:xfrm flipV="1">
            <a:off x="6343650" y="2510034"/>
            <a:ext cx="777371" cy="386193"/>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4" name="직선 화살표 연결선 263"/>
          <p:cNvCxnSpPr>
            <a:endCxn id="257" idx="1"/>
          </p:cNvCxnSpPr>
          <p:nvPr/>
        </p:nvCxnSpPr>
        <p:spPr>
          <a:xfrm flipV="1">
            <a:off x="6496050" y="2844171"/>
            <a:ext cx="633808" cy="15365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3" name="직선 화살표 연결선 292"/>
          <p:cNvCxnSpPr>
            <a:endCxn id="291" idx="1"/>
          </p:cNvCxnSpPr>
          <p:nvPr/>
        </p:nvCxnSpPr>
        <p:spPr>
          <a:xfrm>
            <a:off x="6197600" y="3093077"/>
            <a:ext cx="932258" cy="7455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0" name="직선 화살표 연결선 299"/>
          <p:cNvCxnSpPr>
            <a:endCxn id="292" idx="1"/>
          </p:cNvCxnSpPr>
          <p:nvPr/>
        </p:nvCxnSpPr>
        <p:spPr>
          <a:xfrm>
            <a:off x="6356350" y="3296277"/>
            <a:ext cx="773508" cy="205491"/>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04" name="원호 203"/>
          <p:cNvSpPr/>
          <p:nvPr/>
        </p:nvSpPr>
        <p:spPr>
          <a:xfrm>
            <a:off x="5764548" y="4012372"/>
            <a:ext cx="600299" cy="568449"/>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5" name="원호 204"/>
          <p:cNvSpPr/>
          <p:nvPr/>
        </p:nvSpPr>
        <p:spPr>
          <a:xfrm>
            <a:off x="5941111" y="4005064"/>
            <a:ext cx="267101" cy="267711"/>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6" name="원호 205"/>
          <p:cNvSpPr/>
          <p:nvPr/>
        </p:nvSpPr>
        <p:spPr>
          <a:xfrm>
            <a:off x="5932799" y="5393537"/>
            <a:ext cx="267101" cy="267711"/>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95" name="직선 화살표 연결선 94"/>
          <p:cNvCxnSpPr/>
          <p:nvPr/>
        </p:nvCxnSpPr>
        <p:spPr>
          <a:xfrm flipV="1">
            <a:off x="6052733" y="6232121"/>
            <a:ext cx="1068288" cy="77199"/>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98" name="표 97"/>
          <p:cNvGraphicFramePr>
            <a:graphicFrameLocks noGrp="1"/>
          </p:cNvGraphicFramePr>
          <p:nvPr>
            <p:extLst>
              <p:ext uri="{D42A27DB-BD31-4B8C-83A1-F6EECF244321}">
                <p14:modId xmlns:p14="http://schemas.microsoft.com/office/powerpoint/2010/main" val="4227326894"/>
              </p:ext>
            </p:extLst>
          </p:nvPr>
        </p:nvGraphicFramePr>
        <p:xfrm>
          <a:off x="4265124" y="2481829"/>
          <a:ext cx="1820568" cy="1030224"/>
        </p:xfrm>
        <a:graphic>
          <a:graphicData uri="http://schemas.openxmlformats.org/drawingml/2006/table">
            <a:tbl>
              <a:tblPr firstRow="1" bandRow="1">
                <a:tableStyleId>{69CF1AB2-1976-4502-BF36-3FF5EA218861}</a:tableStyleId>
              </a:tblPr>
              <a:tblGrid>
                <a:gridCol w="524558">
                  <a:extLst>
                    <a:ext uri="{9D8B030D-6E8A-4147-A177-3AD203B41FA5}">
                      <a16:colId xmlns:a16="http://schemas.microsoft.com/office/drawing/2014/main" xmlns="" val="20000"/>
                    </a:ext>
                  </a:extLst>
                </a:gridCol>
                <a:gridCol w="1296010">
                  <a:extLst>
                    <a:ext uri="{9D8B030D-6E8A-4147-A177-3AD203B41FA5}">
                      <a16:colId xmlns:a16="http://schemas.microsoft.com/office/drawing/2014/main" xmlns="" val="20001"/>
                    </a:ext>
                  </a:extLst>
                </a:gridCol>
              </a:tblGrid>
              <a:tr h="358140">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[(“R”, 1, a</a:t>
                      </a:r>
                      <a:r>
                        <a:rPr lang="en-US" altLang="ko-KR" sz="1400" b="0" baseline="-25000" dirty="0" smtClean="0"/>
                        <a:t>1</a:t>
                      </a:r>
                      <a:r>
                        <a:rPr lang="en-US" altLang="ko-KR" sz="1400" b="0" dirty="0" smtClean="0"/>
                        <a:t>),</a:t>
                      </a:r>
                      <a:endParaRPr lang="ko-KR" altLang="en-US" sz="1400" b="0" baseline="-25000" dirty="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(“R”, 2, a</a:t>
                      </a:r>
                      <a:r>
                        <a:rPr lang="en-US" altLang="ko-KR" sz="1400" b="0" baseline="-25000" dirty="0" smtClean="0"/>
                        <a:t>1</a:t>
                      </a:r>
                      <a:r>
                        <a:rPr lang="en-US" altLang="ko-KR" sz="1400" b="0" dirty="0" smtClean="0"/>
                        <a:t>),</a:t>
                      </a:r>
                      <a:endParaRPr lang="ko-KR" altLang="en-US" sz="1400" b="0" baseline="-25000" dirty="0" smtClean="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(“S”, 1, a</a:t>
                      </a:r>
                      <a:r>
                        <a:rPr lang="en-US" altLang="ko-KR" sz="1400" b="0" baseline="-25000" dirty="0" smtClean="0"/>
                        <a:t>1</a:t>
                      </a:r>
                      <a:r>
                        <a:rPr lang="en-US" altLang="ko-KR" sz="1400" b="0" dirty="0" smtClean="0"/>
                        <a:t>),</a:t>
                      </a:r>
                      <a:endParaRPr lang="ko-KR" altLang="en-US" sz="1400" b="0" baseline="-25000" dirty="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(“S”, 2,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4029828082"/>
              </p:ext>
            </p:extLst>
          </p:nvPr>
        </p:nvGraphicFramePr>
        <p:xfrm>
          <a:off x="4265844" y="3933056"/>
          <a:ext cx="1810972" cy="843217"/>
        </p:xfrm>
        <a:graphic>
          <a:graphicData uri="http://schemas.openxmlformats.org/drawingml/2006/table">
            <a:tbl>
              <a:tblPr firstRow="1" bandRow="1">
                <a:tableStyleId>{69CF1AB2-1976-4502-BF36-3FF5EA218861}</a:tableStyleId>
              </a:tblPr>
              <a:tblGrid>
                <a:gridCol w="487487">
                  <a:extLst>
                    <a:ext uri="{9D8B030D-6E8A-4147-A177-3AD203B41FA5}">
                      <a16:colId xmlns:a16="http://schemas.microsoft.com/office/drawing/2014/main" xmlns="" val="20000"/>
                    </a:ext>
                  </a:extLst>
                </a:gridCol>
                <a:gridCol w="1323485">
                  <a:extLst>
                    <a:ext uri="{9D8B030D-6E8A-4147-A177-3AD203B41FA5}">
                      <a16:colId xmlns:a16="http://schemas.microsoft.com/office/drawing/2014/main" xmlns="" val="20001"/>
                    </a:ext>
                  </a:extLst>
                </a:gridCol>
              </a:tblGrid>
              <a:tr h="843217">
                <a:tc>
                  <a:txBody>
                    <a:bodyPr/>
                    <a:lstStyle/>
                    <a:p>
                      <a:pPr algn="ctr" latinLnBrk="1">
                        <a:lnSpc>
                          <a:spcPct val="80000"/>
                        </a:lnSpc>
                      </a:pPr>
                      <a:r>
                        <a:rPr lang="en-US" altLang="ko-KR" sz="1400" b="0" dirty="0" smtClean="0"/>
                        <a:t>a</a:t>
                      </a:r>
                      <a:r>
                        <a:rPr lang="en-US" altLang="ko-KR" sz="1400" b="0" baseline="-25000" dirty="0" smtClean="0"/>
                        <a:t>2</a:t>
                      </a:r>
                      <a:endParaRPr lang="ko-KR" altLang="en-US" sz="1400" b="0" baseline="-25000" dirty="0"/>
                    </a:p>
                  </a:txBody>
                  <a:tcPr/>
                </a:tc>
                <a:tc>
                  <a:txBody>
                    <a:bodyPr/>
                    <a:lstStyle/>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[(“R”, 3, a</a:t>
                      </a:r>
                      <a:r>
                        <a:rPr lang="en-US" altLang="ko-KR" sz="1400" b="0" baseline="-25000" dirty="0" smtClean="0"/>
                        <a:t>2</a:t>
                      </a:r>
                      <a:r>
                        <a:rPr lang="en-US" altLang="ko-KR" sz="1400" b="0" dirty="0" smtClean="0"/>
                        <a:t>),</a:t>
                      </a:r>
                      <a:endParaRPr lang="ko-KR" altLang="en-US" sz="1400" b="0" baseline="-25000" dirty="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(“S”, 3, a</a:t>
                      </a:r>
                      <a:r>
                        <a:rPr lang="en-US" altLang="ko-KR" sz="1400" b="0" baseline="-25000" dirty="0" smtClean="0"/>
                        <a:t>2</a:t>
                      </a:r>
                      <a:r>
                        <a:rPr lang="en-US" altLang="ko-KR" sz="1400" b="0" dirty="0" smtClean="0"/>
                        <a:t>),</a:t>
                      </a:r>
                      <a:endParaRPr lang="ko-KR" altLang="en-US" sz="1400" b="0" baseline="-25000" dirty="0" smtClean="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(“S”, 4, a</a:t>
                      </a:r>
                      <a:r>
                        <a:rPr lang="en-US" altLang="ko-KR" sz="1400" b="0" baseline="-25000" dirty="0" smtClean="0"/>
                        <a:t>2</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101" name="표 100"/>
          <p:cNvGraphicFramePr>
            <a:graphicFrameLocks noGrp="1"/>
          </p:cNvGraphicFramePr>
          <p:nvPr>
            <p:extLst>
              <p:ext uri="{D42A27DB-BD31-4B8C-83A1-F6EECF244321}">
                <p14:modId xmlns:p14="http://schemas.microsoft.com/office/powerpoint/2010/main" val="1416965608"/>
              </p:ext>
            </p:extLst>
          </p:nvPr>
        </p:nvGraphicFramePr>
        <p:xfrm>
          <a:off x="4266017" y="5229200"/>
          <a:ext cx="1808643" cy="576064"/>
        </p:xfrm>
        <a:graphic>
          <a:graphicData uri="http://schemas.openxmlformats.org/drawingml/2006/table">
            <a:tbl>
              <a:tblPr firstRow="1" bandRow="1">
                <a:tableStyleId>{69CF1AB2-1976-4502-BF36-3FF5EA218861}</a:tableStyleId>
              </a:tblPr>
              <a:tblGrid>
                <a:gridCol w="487488">
                  <a:extLst>
                    <a:ext uri="{9D8B030D-6E8A-4147-A177-3AD203B41FA5}">
                      <a16:colId xmlns:a16="http://schemas.microsoft.com/office/drawing/2014/main" xmlns="" val="20000"/>
                    </a:ext>
                  </a:extLst>
                </a:gridCol>
                <a:gridCol w="1321155">
                  <a:extLst>
                    <a:ext uri="{9D8B030D-6E8A-4147-A177-3AD203B41FA5}">
                      <a16:colId xmlns:a16="http://schemas.microsoft.com/office/drawing/2014/main" xmlns="" val="20001"/>
                    </a:ext>
                  </a:extLst>
                </a:gridCol>
              </a:tblGrid>
              <a:tr h="576064">
                <a:tc>
                  <a:txBody>
                    <a:bodyPr/>
                    <a:lstStyle/>
                    <a:p>
                      <a:pPr algn="ctr" latinLnBrk="1">
                        <a:lnSpc>
                          <a:spcPct val="100000"/>
                        </a:lnSpc>
                      </a:pPr>
                      <a:r>
                        <a:rPr lang="en-US" altLang="ko-KR" sz="1400" b="0" dirty="0" smtClean="0"/>
                        <a:t>a</a:t>
                      </a:r>
                      <a:r>
                        <a:rPr lang="en-US" altLang="ko-KR" sz="1400" b="0" baseline="-25000" dirty="0" smtClean="0"/>
                        <a:t>3</a:t>
                      </a:r>
                      <a:endParaRPr lang="ko-KR" altLang="en-US" sz="1400" b="0" baseline="-25000" dirty="0"/>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smtClean="0"/>
                        <a:t>[(“R”, 4, a</a:t>
                      </a:r>
                      <a:r>
                        <a:rPr lang="en-US" altLang="ko-KR" sz="1400" b="0" baseline="-25000" dirty="0" smtClean="0"/>
                        <a:t>3</a:t>
                      </a:r>
                      <a:r>
                        <a:rPr lang="en-US" altLang="ko-KR" sz="1400" b="0" dirty="0" smtClean="0"/>
                        <a:t>),</a:t>
                      </a:r>
                      <a:endParaRPr lang="ko-KR" altLang="en-US" sz="1400" b="0" baseline="-25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smtClean="0"/>
                        <a:t>(“S”, 5, a</a:t>
                      </a:r>
                      <a:r>
                        <a:rPr lang="en-US" altLang="ko-KR" sz="1400" b="0" baseline="-25000" dirty="0" smtClean="0"/>
                        <a:t>3</a:t>
                      </a:r>
                      <a:r>
                        <a:rPr lang="en-US" altLang="ko-KR" sz="1400" b="0" dirty="0" smtClean="0"/>
                        <a:t>)]</a:t>
                      </a:r>
                      <a:endParaRPr lang="ko-KR" altLang="en-US" sz="1400" b="0" baseline="-25000" dirty="0" smtClean="0"/>
                    </a:p>
                  </a:txBody>
                  <a:tcPr/>
                </a:tc>
                <a:extLst>
                  <a:ext uri="{0D108BD9-81ED-4DB2-BD59-A6C34878D82A}">
                    <a16:rowId xmlns:a16="http://schemas.microsoft.com/office/drawing/2014/main" xmlns="" val="10000"/>
                  </a:ext>
                </a:extLst>
              </a:tr>
            </a:tbl>
          </a:graphicData>
        </a:graphic>
      </p:graphicFrame>
      <p:graphicFrame>
        <p:nvGraphicFramePr>
          <p:cNvPr id="102" name="표 101"/>
          <p:cNvGraphicFramePr>
            <a:graphicFrameLocks noGrp="1"/>
          </p:cNvGraphicFramePr>
          <p:nvPr>
            <p:extLst>
              <p:ext uri="{D42A27DB-BD31-4B8C-83A1-F6EECF244321}">
                <p14:modId xmlns:p14="http://schemas.microsoft.com/office/powerpoint/2010/main" val="2376460154"/>
              </p:ext>
            </p:extLst>
          </p:nvPr>
        </p:nvGraphicFramePr>
        <p:xfrm>
          <a:off x="4286393" y="6191208"/>
          <a:ext cx="1788268" cy="262128"/>
        </p:xfrm>
        <a:graphic>
          <a:graphicData uri="http://schemas.openxmlformats.org/drawingml/2006/table">
            <a:tbl>
              <a:tblPr firstRow="1" bandRow="1">
                <a:tableStyleId>{69CF1AB2-1976-4502-BF36-3FF5EA218861}</a:tableStyleId>
              </a:tblPr>
              <a:tblGrid>
                <a:gridCol w="518139">
                  <a:extLst>
                    <a:ext uri="{9D8B030D-6E8A-4147-A177-3AD203B41FA5}">
                      <a16:colId xmlns:a16="http://schemas.microsoft.com/office/drawing/2014/main" xmlns="" val="20000"/>
                    </a:ext>
                  </a:extLst>
                </a:gridCol>
                <a:gridCol w="1270129">
                  <a:extLst>
                    <a:ext uri="{9D8B030D-6E8A-4147-A177-3AD203B41FA5}">
                      <a16:colId xmlns:a16="http://schemas.microsoft.com/office/drawing/2014/main" xmlns="" val="20001"/>
                    </a:ext>
                  </a:extLst>
                </a:gridCol>
              </a:tblGrid>
              <a:tr h="143256">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a</a:t>
                      </a:r>
                      <a:r>
                        <a:rPr lang="en-US" altLang="ko-KR" sz="1400" b="0" baseline="-25000" dirty="0" smtClean="0"/>
                        <a:t>4</a:t>
                      </a:r>
                      <a:endParaRPr lang="ko-KR" altLang="en-US" sz="1400" b="0" baseline="-25000" dirty="0" smtClean="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6, a</a:t>
                      </a:r>
                      <a:r>
                        <a:rPr lang="en-US" altLang="ko-KR" sz="1400" b="0" baseline="-25000" dirty="0" smtClean="0"/>
                        <a:t>4</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sp>
        <p:nvSpPr>
          <p:cNvPr id="103" name="곱셈 기호 102"/>
          <p:cNvSpPr/>
          <p:nvPr/>
        </p:nvSpPr>
        <p:spPr>
          <a:xfrm>
            <a:off x="6537241" y="5940231"/>
            <a:ext cx="583780" cy="583780"/>
          </a:xfrm>
          <a:prstGeom prst="mathMultiply">
            <a:avLst>
              <a:gd name="adj1" fmla="val 9978"/>
            </a:avLst>
          </a:prstGeom>
          <a:solidFill>
            <a:srgbClr val="E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1206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fade">
                                      <p:cBhvr>
                                        <p:cTn id="34" dur="500"/>
                                        <p:tgtEl>
                                          <p:spTgt spid="1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fade">
                                      <p:cBhvr>
                                        <p:cTn id="37" dur="500"/>
                                        <p:tgtEl>
                                          <p:spTgt spid="120"/>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fade">
                                      <p:cBhvr>
                                        <p:cTn id="43" dur="500"/>
                                        <p:tgtEl>
                                          <p:spTgt spid="128"/>
                                        </p:tgtEl>
                                      </p:cBhvr>
                                    </p:animEffect>
                                  </p:childTnLst>
                                </p:cTn>
                              </p:par>
                              <p:par>
                                <p:cTn id="44" presetID="10" presetClass="entr" presetSubtype="0" fill="hold" nodeType="withEffect">
                                  <p:stCondLst>
                                    <p:cond delay="0"/>
                                  </p:stCondLst>
                                  <p:childTnLst>
                                    <p:set>
                                      <p:cBhvr>
                                        <p:cTn id="45" dur="1" fill="hold">
                                          <p:stCondLst>
                                            <p:cond delay="0"/>
                                          </p:stCondLst>
                                        </p:cTn>
                                        <p:tgtEl>
                                          <p:spTgt spid="129"/>
                                        </p:tgtEl>
                                        <p:attrNameLst>
                                          <p:attrName>style.visibility</p:attrName>
                                        </p:attrNameLst>
                                      </p:cBhvr>
                                      <p:to>
                                        <p:strVal val="visible"/>
                                      </p:to>
                                    </p:set>
                                    <p:animEffect transition="in" filter="fade">
                                      <p:cBhvr>
                                        <p:cTn id="46" dur="500"/>
                                        <p:tgtEl>
                                          <p:spTgt spid="129"/>
                                        </p:tgtEl>
                                      </p:cBhvr>
                                    </p:animEffect>
                                  </p:childTnLst>
                                </p:cTn>
                              </p:par>
                              <p:par>
                                <p:cTn id="47" presetID="10" presetClass="entr" presetSubtype="0" fill="hold" nodeType="with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20"/>
                                        </p:tgtEl>
                                        <p:attrNameLst>
                                          <p:attrName>style.visibility</p:attrName>
                                        </p:attrNameLst>
                                      </p:cBhvr>
                                      <p:to>
                                        <p:strVal val="visible"/>
                                      </p:to>
                                    </p:set>
                                    <p:anim calcmode="lin" valueType="num">
                                      <p:cBhvr additive="base">
                                        <p:cTn id="54" dur="500" fill="hold"/>
                                        <p:tgtEl>
                                          <p:spTgt spid="220"/>
                                        </p:tgtEl>
                                        <p:attrNameLst>
                                          <p:attrName>ppt_x</p:attrName>
                                        </p:attrNameLst>
                                      </p:cBhvr>
                                      <p:tavLst>
                                        <p:tav tm="0">
                                          <p:val>
                                            <p:strVal val="#ppt_x"/>
                                          </p:val>
                                        </p:tav>
                                        <p:tav tm="100000">
                                          <p:val>
                                            <p:strVal val="#ppt_x"/>
                                          </p:val>
                                        </p:tav>
                                      </p:tavLst>
                                    </p:anim>
                                    <p:anim calcmode="lin" valueType="num">
                                      <p:cBhvr additive="base">
                                        <p:cTn id="55"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87"/>
                                        </p:tgtEl>
                                        <p:attrNameLst>
                                          <p:attrName>style.visibility</p:attrName>
                                        </p:attrNameLst>
                                      </p:cBhvr>
                                      <p:to>
                                        <p:strVal val="visible"/>
                                      </p:to>
                                    </p:set>
                                    <p:animEffect transition="in" filter="fade">
                                      <p:cBhvr>
                                        <p:cTn id="60" dur="500"/>
                                        <p:tgtEl>
                                          <p:spTgt spid="287"/>
                                        </p:tgtEl>
                                      </p:cBhvr>
                                    </p:animEffect>
                                  </p:childTnLst>
                                </p:cTn>
                              </p:par>
                              <p:par>
                                <p:cTn id="61" presetID="10"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10"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500"/>
                                        <p:tgtEl>
                                          <p:spTgt spid="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fade">
                                      <p:cBhvr>
                                        <p:cTn id="76" dur="500"/>
                                        <p:tgtEl>
                                          <p:spTgt spid="57"/>
                                        </p:tgtEl>
                                      </p:cBhvr>
                                    </p:animEffect>
                                  </p:childTnLst>
                                </p:cTn>
                              </p:par>
                              <p:par>
                                <p:cTn id="77" presetID="10" presetClass="entr" presetSubtype="0" fill="hold"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par>
                                <p:cTn id="80" presetID="10" presetClass="entr" presetSubtype="0" fill="hold"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fade">
                                      <p:cBhvr>
                                        <p:cTn id="82" dur="500"/>
                                        <p:tgtEl>
                                          <p:spTgt spid="108"/>
                                        </p:tgtEl>
                                      </p:cBhvr>
                                    </p:animEffect>
                                  </p:childTnLst>
                                </p:cTn>
                              </p:par>
                              <p:par>
                                <p:cTn id="83" presetID="10"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fade">
                                      <p:cBhvr>
                                        <p:cTn id="85" dur="500"/>
                                        <p:tgtEl>
                                          <p:spTgt spid="5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childTnLst>
                                </p:cTn>
                              </p:par>
                              <p:par>
                                <p:cTn id="91" presetID="10"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fade">
                                      <p:cBhvr>
                                        <p:cTn id="93" dur="500"/>
                                        <p:tgtEl>
                                          <p:spTgt spid="65"/>
                                        </p:tgtEl>
                                      </p:cBhvr>
                                    </p:animEffect>
                                  </p:childTnLst>
                                </p:cTn>
                              </p:par>
                              <p:par>
                                <p:cTn id="94" presetID="10" presetClass="entr" presetSubtype="0" fill="hold"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fade">
                                      <p:cBhvr>
                                        <p:cTn id="96" dur="500"/>
                                        <p:tgtEl>
                                          <p:spTgt spid="67"/>
                                        </p:tgtEl>
                                      </p:cBhvr>
                                    </p:animEffect>
                                  </p:childTnLst>
                                </p:cTn>
                              </p:par>
                              <p:par>
                                <p:cTn id="97" presetID="10"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fade">
                                      <p:cBhvr>
                                        <p:cTn id="99" dur="500"/>
                                        <p:tgtEl>
                                          <p:spTgt spid="69"/>
                                        </p:tgtEl>
                                      </p:cBhvr>
                                    </p:animEffect>
                                  </p:childTnLst>
                                </p:cTn>
                              </p:par>
                              <p:par>
                                <p:cTn id="100" presetID="10" presetClass="entr" presetSubtype="0" fill="hold"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fade">
                                      <p:cBhvr>
                                        <p:cTn id="102" dur="500"/>
                                        <p:tgtEl>
                                          <p:spTgt spid="71"/>
                                        </p:tgtEl>
                                      </p:cBhvr>
                                    </p:animEffect>
                                  </p:childTnLst>
                                </p:cTn>
                              </p:par>
                              <p:par>
                                <p:cTn id="103" presetID="10" presetClass="entr" presetSubtype="0" fill="hold" nodeType="withEffect">
                                  <p:stCondLst>
                                    <p:cond delay="0"/>
                                  </p:stCondLst>
                                  <p:childTnLst>
                                    <p:set>
                                      <p:cBhvr>
                                        <p:cTn id="104" dur="1" fill="hold">
                                          <p:stCondLst>
                                            <p:cond delay="0"/>
                                          </p:stCondLst>
                                        </p:cTn>
                                        <p:tgtEl>
                                          <p:spTgt spid="289"/>
                                        </p:tgtEl>
                                        <p:attrNameLst>
                                          <p:attrName>style.visibility</p:attrName>
                                        </p:attrNameLst>
                                      </p:cBhvr>
                                      <p:to>
                                        <p:strVal val="visible"/>
                                      </p:to>
                                    </p:set>
                                    <p:animEffect transition="in" filter="fade">
                                      <p:cBhvr>
                                        <p:cTn id="105" dur="500"/>
                                        <p:tgtEl>
                                          <p:spTgt spid="289"/>
                                        </p:tgtEl>
                                      </p:cBhvr>
                                    </p:animEffect>
                                  </p:childTnLst>
                                </p:cTn>
                              </p:par>
                              <p:par>
                                <p:cTn id="106" presetID="10" presetClass="entr" presetSubtype="0" fill="hold" nodeType="withEffect">
                                  <p:stCondLst>
                                    <p:cond delay="0"/>
                                  </p:stCondLst>
                                  <p:childTnLst>
                                    <p:set>
                                      <p:cBhvr>
                                        <p:cTn id="107" dur="1" fill="hold">
                                          <p:stCondLst>
                                            <p:cond delay="0"/>
                                          </p:stCondLst>
                                        </p:cTn>
                                        <p:tgtEl>
                                          <p:spTgt spid="110"/>
                                        </p:tgtEl>
                                        <p:attrNameLst>
                                          <p:attrName>style.visibility</p:attrName>
                                        </p:attrNameLst>
                                      </p:cBhvr>
                                      <p:to>
                                        <p:strVal val="visible"/>
                                      </p:to>
                                    </p:set>
                                    <p:animEffect transition="in" filter="fade">
                                      <p:cBhvr>
                                        <p:cTn id="108" dur="500"/>
                                        <p:tgtEl>
                                          <p:spTgt spid="110"/>
                                        </p:tgtEl>
                                      </p:cBhvr>
                                    </p:animEffect>
                                  </p:childTnLst>
                                </p:cTn>
                              </p:par>
                              <p:par>
                                <p:cTn id="109" presetID="10" presetClass="entr" presetSubtype="0" fill="hold" nodeType="with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par>
                                <p:cTn id="112" presetID="10" presetClass="entr" presetSubtype="0" fill="hold" nodeType="withEffect">
                                  <p:stCondLst>
                                    <p:cond delay="0"/>
                                  </p:stCondLst>
                                  <p:childTnLst>
                                    <p:set>
                                      <p:cBhvr>
                                        <p:cTn id="113" dur="1" fill="hold">
                                          <p:stCondLst>
                                            <p:cond delay="0"/>
                                          </p:stCondLst>
                                        </p:cTn>
                                        <p:tgtEl>
                                          <p:spTgt spid="8"/>
                                        </p:tgtEl>
                                        <p:attrNameLst>
                                          <p:attrName>style.visibility</p:attrName>
                                        </p:attrNameLst>
                                      </p:cBhvr>
                                      <p:to>
                                        <p:strVal val="visible"/>
                                      </p:to>
                                    </p:set>
                                    <p:animEffect transition="in" filter="fade">
                                      <p:cBhvr>
                                        <p:cTn id="114" dur="500"/>
                                        <p:tgtEl>
                                          <p:spTgt spid="8"/>
                                        </p:tgtEl>
                                      </p:cBhvr>
                                    </p:animEffect>
                                  </p:childTnLst>
                                </p:cTn>
                              </p:par>
                              <p:par>
                                <p:cTn id="115" presetID="10" presetClass="entr" presetSubtype="0" fill="hold" nodeType="withEffect">
                                  <p:stCondLst>
                                    <p:cond delay="0"/>
                                  </p:stCondLst>
                                  <p:childTnLst>
                                    <p:set>
                                      <p:cBhvr>
                                        <p:cTn id="116" dur="1" fill="hold">
                                          <p:stCondLst>
                                            <p:cond delay="0"/>
                                          </p:stCondLst>
                                        </p:cTn>
                                        <p:tgtEl>
                                          <p:spTgt spid="9"/>
                                        </p:tgtEl>
                                        <p:attrNameLst>
                                          <p:attrName>style.visibility</p:attrName>
                                        </p:attrNameLst>
                                      </p:cBhvr>
                                      <p:to>
                                        <p:strVal val="visible"/>
                                      </p:to>
                                    </p:set>
                                    <p:animEffect transition="in" filter="fade">
                                      <p:cBhvr>
                                        <p:cTn id="117" dur="500"/>
                                        <p:tgtEl>
                                          <p:spTgt spid="9"/>
                                        </p:tgtEl>
                                      </p:cBhvr>
                                    </p:animEffect>
                                  </p:childTnLst>
                                </p:cTn>
                              </p:par>
                              <p:par>
                                <p:cTn id="118" presetID="10" presetClass="entr" presetSubtype="0" fill="hold" nodeType="withEffect">
                                  <p:stCondLst>
                                    <p:cond delay="0"/>
                                  </p:stCondLst>
                                  <p:childTnLst>
                                    <p:set>
                                      <p:cBhvr>
                                        <p:cTn id="119" dur="1" fill="hold">
                                          <p:stCondLst>
                                            <p:cond delay="0"/>
                                          </p:stCondLst>
                                        </p:cTn>
                                        <p:tgtEl>
                                          <p:spTgt spid="10"/>
                                        </p:tgtEl>
                                        <p:attrNameLst>
                                          <p:attrName>style.visibility</p:attrName>
                                        </p:attrNameLst>
                                      </p:cBhvr>
                                      <p:to>
                                        <p:strVal val="visible"/>
                                      </p:to>
                                    </p:set>
                                    <p:animEffect transition="in" filter="fade">
                                      <p:cBhvr>
                                        <p:cTn id="120" dur="500"/>
                                        <p:tgtEl>
                                          <p:spTgt spid="10"/>
                                        </p:tgtEl>
                                      </p:cBhvr>
                                    </p:animEffect>
                                  </p:childTnLst>
                                </p:cTn>
                              </p:par>
                              <p:par>
                                <p:cTn id="121" presetID="10" presetClass="entr" presetSubtype="0" fill="hold" nodeType="with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54"/>
                                        </p:tgtEl>
                                        <p:attrNameLst>
                                          <p:attrName>style.visibility</p:attrName>
                                        </p:attrNameLst>
                                      </p:cBhvr>
                                      <p:to>
                                        <p:strVal val="visible"/>
                                      </p:to>
                                    </p:set>
                                    <p:animEffect transition="in" filter="fade">
                                      <p:cBhvr>
                                        <p:cTn id="128" dur="500"/>
                                        <p:tgtEl>
                                          <p:spTgt spid="254"/>
                                        </p:tgtEl>
                                      </p:cBhvr>
                                    </p:animEffect>
                                  </p:childTnLst>
                                </p:cTn>
                              </p:par>
                              <p:par>
                                <p:cTn id="129" presetID="10" presetClass="entr" presetSubtype="0" fill="hold" nodeType="withEffect">
                                  <p:stCondLst>
                                    <p:cond delay="0"/>
                                  </p:stCondLst>
                                  <p:childTnLst>
                                    <p:set>
                                      <p:cBhvr>
                                        <p:cTn id="130" dur="1" fill="hold">
                                          <p:stCondLst>
                                            <p:cond delay="0"/>
                                          </p:stCondLst>
                                        </p:cTn>
                                        <p:tgtEl>
                                          <p:spTgt spid="98"/>
                                        </p:tgtEl>
                                        <p:attrNameLst>
                                          <p:attrName>style.visibility</p:attrName>
                                        </p:attrNameLst>
                                      </p:cBhvr>
                                      <p:to>
                                        <p:strVal val="visible"/>
                                      </p:to>
                                    </p:set>
                                    <p:animEffect transition="in" filter="fade">
                                      <p:cBhvr>
                                        <p:cTn id="131" dur="500"/>
                                        <p:tgtEl>
                                          <p:spTgt spid="98"/>
                                        </p:tgtEl>
                                      </p:cBhvr>
                                    </p:animEffect>
                                  </p:childTnLst>
                                </p:cTn>
                              </p:par>
                              <p:par>
                                <p:cTn id="132" presetID="10" presetClass="entr" presetSubtype="0" fill="hold" nodeType="withEffect">
                                  <p:stCondLst>
                                    <p:cond delay="0"/>
                                  </p:stCondLst>
                                  <p:childTnLst>
                                    <p:set>
                                      <p:cBhvr>
                                        <p:cTn id="133" dur="1" fill="hold">
                                          <p:stCondLst>
                                            <p:cond delay="0"/>
                                          </p:stCondLst>
                                        </p:cTn>
                                        <p:tgtEl>
                                          <p:spTgt spid="99"/>
                                        </p:tgtEl>
                                        <p:attrNameLst>
                                          <p:attrName>style.visibility</p:attrName>
                                        </p:attrNameLst>
                                      </p:cBhvr>
                                      <p:to>
                                        <p:strVal val="visible"/>
                                      </p:to>
                                    </p:set>
                                    <p:animEffect transition="in" filter="fade">
                                      <p:cBhvr>
                                        <p:cTn id="134" dur="500"/>
                                        <p:tgtEl>
                                          <p:spTgt spid="99"/>
                                        </p:tgtEl>
                                      </p:cBhvr>
                                    </p:animEffect>
                                  </p:childTnLst>
                                </p:cTn>
                              </p:par>
                              <p:par>
                                <p:cTn id="135" presetID="10" presetClass="entr" presetSubtype="0" fill="hold" nodeType="withEffect">
                                  <p:stCondLst>
                                    <p:cond delay="0"/>
                                  </p:stCondLst>
                                  <p:childTnLst>
                                    <p:set>
                                      <p:cBhvr>
                                        <p:cTn id="136" dur="1" fill="hold">
                                          <p:stCondLst>
                                            <p:cond delay="0"/>
                                          </p:stCondLst>
                                        </p:cTn>
                                        <p:tgtEl>
                                          <p:spTgt spid="101"/>
                                        </p:tgtEl>
                                        <p:attrNameLst>
                                          <p:attrName>style.visibility</p:attrName>
                                        </p:attrNameLst>
                                      </p:cBhvr>
                                      <p:to>
                                        <p:strVal val="visible"/>
                                      </p:to>
                                    </p:set>
                                    <p:animEffect transition="in" filter="fade">
                                      <p:cBhvr>
                                        <p:cTn id="137" dur="500"/>
                                        <p:tgtEl>
                                          <p:spTgt spid="101"/>
                                        </p:tgtEl>
                                      </p:cBhvr>
                                    </p:animEffect>
                                  </p:childTnLst>
                                </p:cTn>
                              </p:par>
                              <p:par>
                                <p:cTn id="138" presetID="10" presetClass="entr" presetSubtype="0" fill="hold" nodeType="withEffect">
                                  <p:stCondLst>
                                    <p:cond delay="0"/>
                                  </p:stCondLst>
                                  <p:childTnLst>
                                    <p:set>
                                      <p:cBhvr>
                                        <p:cTn id="139" dur="1" fill="hold">
                                          <p:stCondLst>
                                            <p:cond delay="0"/>
                                          </p:stCondLst>
                                        </p:cTn>
                                        <p:tgtEl>
                                          <p:spTgt spid="102"/>
                                        </p:tgtEl>
                                        <p:attrNameLst>
                                          <p:attrName>style.visibility</p:attrName>
                                        </p:attrNameLst>
                                      </p:cBhvr>
                                      <p:to>
                                        <p:strVal val="visible"/>
                                      </p:to>
                                    </p:set>
                                    <p:animEffect transition="in" filter="fade">
                                      <p:cBhvr>
                                        <p:cTn id="140" dur="500"/>
                                        <p:tgtEl>
                                          <p:spTgt spid="102"/>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95"/>
                                        </p:tgtEl>
                                        <p:attrNameLst>
                                          <p:attrName>style.visibility</p:attrName>
                                        </p:attrNameLst>
                                      </p:cBhvr>
                                      <p:to>
                                        <p:strVal val="visible"/>
                                      </p:to>
                                    </p:set>
                                    <p:animEffect transition="in" filter="fade">
                                      <p:cBhvr>
                                        <p:cTn id="145" dur="500"/>
                                        <p:tgtEl>
                                          <p:spTgt spid="195"/>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256"/>
                                        </p:tgtEl>
                                        <p:attrNameLst>
                                          <p:attrName>style.visibility</p:attrName>
                                        </p:attrNameLst>
                                      </p:cBhvr>
                                      <p:to>
                                        <p:strVal val="visible"/>
                                      </p:to>
                                    </p:set>
                                    <p:anim calcmode="lin" valueType="num">
                                      <p:cBhvr additive="base">
                                        <p:cTn id="150" dur="500" fill="hold"/>
                                        <p:tgtEl>
                                          <p:spTgt spid="256"/>
                                        </p:tgtEl>
                                        <p:attrNameLst>
                                          <p:attrName>ppt_x</p:attrName>
                                        </p:attrNameLst>
                                      </p:cBhvr>
                                      <p:tavLst>
                                        <p:tav tm="0">
                                          <p:val>
                                            <p:strVal val="#ppt_x"/>
                                          </p:val>
                                        </p:tav>
                                        <p:tav tm="100000">
                                          <p:val>
                                            <p:strVal val="#ppt_x"/>
                                          </p:val>
                                        </p:tav>
                                      </p:tavLst>
                                    </p:anim>
                                    <p:anim calcmode="lin" valueType="num">
                                      <p:cBhvr additive="base">
                                        <p:cTn id="151" dur="500" fill="hold"/>
                                        <p:tgtEl>
                                          <p:spTgt spid="256"/>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228"/>
                                        </p:tgtEl>
                                        <p:attrNameLst>
                                          <p:attrName>style.visibility</p:attrName>
                                        </p:attrNameLst>
                                      </p:cBhvr>
                                      <p:to>
                                        <p:strVal val="visible"/>
                                      </p:to>
                                    </p:set>
                                    <p:anim calcmode="lin" valueType="num">
                                      <p:cBhvr additive="base">
                                        <p:cTn id="154" dur="500" fill="hold"/>
                                        <p:tgtEl>
                                          <p:spTgt spid="228"/>
                                        </p:tgtEl>
                                        <p:attrNameLst>
                                          <p:attrName>ppt_x</p:attrName>
                                        </p:attrNameLst>
                                      </p:cBhvr>
                                      <p:tavLst>
                                        <p:tav tm="0">
                                          <p:val>
                                            <p:strVal val="#ppt_x"/>
                                          </p:val>
                                        </p:tav>
                                        <p:tav tm="100000">
                                          <p:val>
                                            <p:strVal val="#ppt_x"/>
                                          </p:val>
                                        </p:tav>
                                      </p:tavLst>
                                    </p:anim>
                                    <p:anim calcmode="lin" valueType="num">
                                      <p:cBhvr additive="base">
                                        <p:cTn id="155"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fade">
                                      <p:cBhvr>
                                        <p:cTn id="160" dur="500"/>
                                        <p:tgtEl>
                                          <p:spTgt spid="46"/>
                                        </p:tgtEl>
                                      </p:cBhvr>
                                    </p:animEffect>
                                  </p:childTnLst>
                                </p:cTn>
                              </p:par>
                              <p:par>
                                <p:cTn id="161" presetID="10" presetClass="entr" presetSubtype="0" fill="hold" nodeType="withEffect">
                                  <p:stCondLst>
                                    <p:cond delay="0"/>
                                  </p:stCondLst>
                                  <p:childTnLst>
                                    <p:set>
                                      <p:cBhvr>
                                        <p:cTn id="162" dur="1" fill="hold">
                                          <p:stCondLst>
                                            <p:cond delay="0"/>
                                          </p:stCondLst>
                                        </p:cTn>
                                        <p:tgtEl>
                                          <p:spTgt spid="229"/>
                                        </p:tgtEl>
                                        <p:attrNameLst>
                                          <p:attrName>style.visibility</p:attrName>
                                        </p:attrNameLst>
                                      </p:cBhvr>
                                      <p:to>
                                        <p:strVal val="visible"/>
                                      </p:to>
                                    </p:set>
                                    <p:animEffect transition="in" filter="fade">
                                      <p:cBhvr>
                                        <p:cTn id="163" dur="500"/>
                                        <p:tgtEl>
                                          <p:spTgt spid="229"/>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93"/>
                                        </p:tgtEl>
                                        <p:attrNameLst>
                                          <p:attrName>style.visibility</p:attrName>
                                        </p:attrNameLst>
                                      </p:cBhvr>
                                      <p:to>
                                        <p:strVal val="visible"/>
                                      </p:to>
                                    </p:set>
                                    <p:animEffect transition="in" filter="fade">
                                      <p:cBhvr>
                                        <p:cTn id="168" dur="500"/>
                                        <p:tgtEl>
                                          <p:spTgt spid="193"/>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264"/>
                                        </p:tgtEl>
                                        <p:attrNameLst>
                                          <p:attrName>style.visibility</p:attrName>
                                        </p:attrNameLst>
                                      </p:cBhvr>
                                      <p:to>
                                        <p:strVal val="visible"/>
                                      </p:to>
                                    </p:set>
                                    <p:animEffect transition="in" filter="fade">
                                      <p:cBhvr>
                                        <p:cTn id="173" dur="500"/>
                                        <p:tgtEl>
                                          <p:spTgt spid="264"/>
                                        </p:tgtEl>
                                      </p:cBhvr>
                                    </p:animEffect>
                                  </p:childTnLst>
                                </p:cTn>
                              </p:par>
                              <p:par>
                                <p:cTn id="174" presetID="10" presetClass="entr" presetSubtype="0" fill="hold" nodeType="withEffect">
                                  <p:stCondLst>
                                    <p:cond delay="0"/>
                                  </p:stCondLst>
                                  <p:childTnLst>
                                    <p:set>
                                      <p:cBhvr>
                                        <p:cTn id="175" dur="1" fill="hold">
                                          <p:stCondLst>
                                            <p:cond delay="0"/>
                                          </p:stCondLst>
                                        </p:cTn>
                                        <p:tgtEl>
                                          <p:spTgt spid="257"/>
                                        </p:tgtEl>
                                        <p:attrNameLst>
                                          <p:attrName>style.visibility</p:attrName>
                                        </p:attrNameLst>
                                      </p:cBhvr>
                                      <p:to>
                                        <p:strVal val="visible"/>
                                      </p:to>
                                    </p:set>
                                    <p:animEffect transition="in" filter="fade">
                                      <p:cBhvr>
                                        <p:cTn id="176" dur="500"/>
                                        <p:tgtEl>
                                          <p:spTgt spid="25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98"/>
                                        </p:tgtEl>
                                        <p:attrNameLst>
                                          <p:attrName>style.visibility</p:attrName>
                                        </p:attrNameLst>
                                      </p:cBhvr>
                                      <p:to>
                                        <p:strVal val="visible"/>
                                      </p:to>
                                    </p:set>
                                    <p:animEffect transition="in" filter="fade">
                                      <p:cBhvr>
                                        <p:cTn id="181" dur="500"/>
                                        <p:tgtEl>
                                          <p:spTgt spid="198"/>
                                        </p:tgtEl>
                                      </p:cBhvr>
                                    </p:animEffect>
                                  </p:childTnLst>
                                </p:cTn>
                              </p:par>
                              <p:par>
                                <p:cTn id="182" presetID="10" presetClass="entr" presetSubtype="0" fill="hold" nodeType="withEffect">
                                  <p:stCondLst>
                                    <p:cond delay="0"/>
                                  </p:stCondLst>
                                  <p:childTnLst>
                                    <p:set>
                                      <p:cBhvr>
                                        <p:cTn id="183" dur="1" fill="hold">
                                          <p:stCondLst>
                                            <p:cond delay="0"/>
                                          </p:stCondLst>
                                        </p:cTn>
                                        <p:tgtEl>
                                          <p:spTgt spid="293"/>
                                        </p:tgtEl>
                                        <p:attrNameLst>
                                          <p:attrName>style.visibility</p:attrName>
                                        </p:attrNameLst>
                                      </p:cBhvr>
                                      <p:to>
                                        <p:strVal val="visible"/>
                                      </p:to>
                                    </p:set>
                                    <p:animEffect transition="in" filter="fade">
                                      <p:cBhvr>
                                        <p:cTn id="184" dur="500"/>
                                        <p:tgtEl>
                                          <p:spTgt spid="293"/>
                                        </p:tgtEl>
                                      </p:cBhvr>
                                    </p:animEffect>
                                  </p:childTnLst>
                                </p:cTn>
                              </p:par>
                              <p:par>
                                <p:cTn id="185" presetID="10" presetClass="entr" presetSubtype="0" fill="hold" nodeType="withEffect">
                                  <p:stCondLst>
                                    <p:cond delay="0"/>
                                  </p:stCondLst>
                                  <p:childTnLst>
                                    <p:set>
                                      <p:cBhvr>
                                        <p:cTn id="186" dur="1" fill="hold">
                                          <p:stCondLst>
                                            <p:cond delay="0"/>
                                          </p:stCondLst>
                                        </p:cTn>
                                        <p:tgtEl>
                                          <p:spTgt spid="291"/>
                                        </p:tgtEl>
                                        <p:attrNameLst>
                                          <p:attrName>style.visibility</p:attrName>
                                        </p:attrNameLst>
                                      </p:cBhvr>
                                      <p:to>
                                        <p:strVal val="visible"/>
                                      </p:to>
                                    </p:set>
                                    <p:animEffect transition="in" filter="fade">
                                      <p:cBhvr>
                                        <p:cTn id="187" dur="500"/>
                                        <p:tgtEl>
                                          <p:spTgt spid="291"/>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97"/>
                                        </p:tgtEl>
                                        <p:attrNameLst>
                                          <p:attrName>style.visibility</p:attrName>
                                        </p:attrNameLst>
                                      </p:cBhvr>
                                      <p:to>
                                        <p:strVal val="visible"/>
                                      </p:to>
                                    </p:set>
                                    <p:animEffect transition="in" filter="fade">
                                      <p:cBhvr>
                                        <p:cTn id="192" dur="500"/>
                                        <p:tgtEl>
                                          <p:spTgt spid="197"/>
                                        </p:tgtEl>
                                      </p:cBhvr>
                                    </p:animEffect>
                                  </p:childTnLst>
                                </p:cTn>
                              </p:par>
                              <p:par>
                                <p:cTn id="193" presetID="10" presetClass="entr" presetSubtype="0" fill="hold" nodeType="withEffect">
                                  <p:stCondLst>
                                    <p:cond delay="0"/>
                                  </p:stCondLst>
                                  <p:childTnLst>
                                    <p:set>
                                      <p:cBhvr>
                                        <p:cTn id="194" dur="1" fill="hold">
                                          <p:stCondLst>
                                            <p:cond delay="0"/>
                                          </p:stCondLst>
                                        </p:cTn>
                                        <p:tgtEl>
                                          <p:spTgt spid="300"/>
                                        </p:tgtEl>
                                        <p:attrNameLst>
                                          <p:attrName>style.visibility</p:attrName>
                                        </p:attrNameLst>
                                      </p:cBhvr>
                                      <p:to>
                                        <p:strVal val="visible"/>
                                      </p:to>
                                    </p:set>
                                    <p:animEffect transition="in" filter="fade">
                                      <p:cBhvr>
                                        <p:cTn id="195" dur="500"/>
                                        <p:tgtEl>
                                          <p:spTgt spid="300"/>
                                        </p:tgtEl>
                                      </p:cBhvr>
                                    </p:animEffect>
                                  </p:childTnLst>
                                </p:cTn>
                              </p:par>
                              <p:par>
                                <p:cTn id="196" presetID="10" presetClass="entr" presetSubtype="0" fill="hold" nodeType="withEffect">
                                  <p:stCondLst>
                                    <p:cond delay="0"/>
                                  </p:stCondLst>
                                  <p:childTnLst>
                                    <p:set>
                                      <p:cBhvr>
                                        <p:cTn id="197" dur="1" fill="hold">
                                          <p:stCondLst>
                                            <p:cond delay="0"/>
                                          </p:stCondLst>
                                        </p:cTn>
                                        <p:tgtEl>
                                          <p:spTgt spid="292"/>
                                        </p:tgtEl>
                                        <p:attrNameLst>
                                          <p:attrName>style.visibility</p:attrName>
                                        </p:attrNameLst>
                                      </p:cBhvr>
                                      <p:to>
                                        <p:strVal val="visible"/>
                                      </p:to>
                                    </p:set>
                                    <p:animEffect transition="in" filter="fade">
                                      <p:cBhvr>
                                        <p:cTn id="198" dur="500"/>
                                        <p:tgtEl>
                                          <p:spTgt spid="292"/>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205"/>
                                        </p:tgtEl>
                                        <p:attrNameLst>
                                          <p:attrName>style.visibility</p:attrName>
                                        </p:attrNameLst>
                                      </p:cBhvr>
                                      <p:to>
                                        <p:strVal val="visible"/>
                                      </p:to>
                                    </p:set>
                                    <p:animEffect transition="in" filter="fade">
                                      <p:cBhvr>
                                        <p:cTn id="203" dur="500"/>
                                        <p:tgtEl>
                                          <p:spTgt spid="205"/>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04"/>
                                        </p:tgtEl>
                                        <p:attrNameLst>
                                          <p:attrName>style.visibility</p:attrName>
                                        </p:attrNameLst>
                                      </p:cBhvr>
                                      <p:to>
                                        <p:strVal val="visible"/>
                                      </p:to>
                                    </p:set>
                                    <p:animEffect transition="in" filter="fade">
                                      <p:cBhvr>
                                        <p:cTn id="206" dur="500"/>
                                        <p:tgtEl>
                                          <p:spTgt spid="204"/>
                                        </p:tgtEl>
                                      </p:cBhvr>
                                    </p:animEffect>
                                  </p:childTnLst>
                                </p:cTn>
                              </p:par>
                              <p:par>
                                <p:cTn id="207" presetID="10" presetClass="entr" presetSubtype="0" fill="hold" nodeType="withEffect">
                                  <p:stCondLst>
                                    <p:cond delay="0"/>
                                  </p:stCondLst>
                                  <p:childTnLst>
                                    <p:set>
                                      <p:cBhvr>
                                        <p:cTn id="208" dur="1" fill="hold">
                                          <p:stCondLst>
                                            <p:cond delay="0"/>
                                          </p:stCondLst>
                                        </p:cTn>
                                        <p:tgtEl>
                                          <p:spTgt spid="279"/>
                                        </p:tgtEl>
                                        <p:attrNameLst>
                                          <p:attrName>style.visibility</p:attrName>
                                        </p:attrNameLst>
                                      </p:cBhvr>
                                      <p:to>
                                        <p:strVal val="visible"/>
                                      </p:to>
                                    </p:set>
                                    <p:animEffect transition="in" filter="fade">
                                      <p:cBhvr>
                                        <p:cTn id="209" dur="500"/>
                                        <p:tgtEl>
                                          <p:spTgt spid="279"/>
                                        </p:tgtEl>
                                      </p:cBhvr>
                                    </p:animEffect>
                                  </p:childTnLst>
                                </p:cTn>
                              </p:par>
                              <p:par>
                                <p:cTn id="210" presetID="10" presetClass="entr" presetSubtype="0" fill="hold" nodeType="withEffect">
                                  <p:stCondLst>
                                    <p:cond delay="0"/>
                                  </p:stCondLst>
                                  <p:childTnLst>
                                    <p:set>
                                      <p:cBhvr>
                                        <p:cTn id="211" dur="1" fill="hold">
                                          <p:stCondLst>
                                            <p:cond delay="0"/>
                                          </p:stCondLst>
                                        </p:cTn>
                                        <p:tgtEl>
                                          <p:spTgt spid="282"/>
                                        </p:tgtEl>
                                        <p:attrNameLst>
                                          <p:attrName>style.visibility</p:attrName>
                                        </p:attrNameLst>
                                      </p:cBhvr>
                                      <p:to>
                                        <p:strVal val="visible"/>
                                      </p:to>
                                    </p:set>
                                    <p:animEffect transition="in" filter="fade">
                                      <p:cBhvr>
                                        <p:cTn id="212" dur="500"/>
                                        <p:tgtEl>
                                          <p:spTgt spid="282"/>
                                        </p:tgtEl>
                                      </p:cBhvr>
                                    </p:animEffect>
                                  </p:childTnLst>
                                </p:cTn>
                              </p:par>
                              <p:par>
                                <p:cTn id="213" presetID="10" presetClass="entr" presetSubtype="0" fill="hold" nodeType="withEffect">
                                  <p:stCondLst>
                                    <p:cond delay="0"/>
                                  </p:stCondLst>
                                  <p:childTnLst>
                                    <p:set>
                                      <p:cBhvr>
                                        <p:cTn id="214" dur="1" fill="hold">
                                          <p:stCondLst>
                                            <p:cond delay="0"/>
                                          </p:stCondLst>
                                        </p:cTn>
                                        <p:tgtEl>
                                          <p:spTgt spid="261"/>
                                        </p:tgtEl>
                                        <p:attrNameLst>
                                          <p:attrName>style.visibility</p:attrName>
                                        </p:attrNameLst>
                                      </p:cBhvr>
                                      <p:to>
                                        <p:strVal val="visible"/>
                                      </p:to>
                                    </p:set>
                                    <p:animEffect transition="in" filter="fade">
                                      <p:cBhvr>
                                        <p:cTn id="215" dur="500"/>
                                        <p:tgtEl>
                                          <p:spTgt spid="261"/>
                                        </p:tgtEl>
                                      </p:cBhvr>
                                    </p:animEffect>
                                  </p:childTnLst>
                                </p:cTn>
                              </p:par>
                              <p:par>
                                <p:cTn id="216" presetID="10" presetClass="entr" presetSubtype="0" fill="hold" nodeType="withEffect">
                                  <p:stCondLst>
                                    <p:cond delay="0"/>
                                  </p:stCondLst>
                                  <p:childTnLst>
                                    <p:set>
                                      <p:cBhvr>
                                        <p:cTn id="217" dur="1" fill="hold">
                                          <p:stCondLst>
                                            <p:cond delay="0"/>
                                          </p:stCondLst>
                                        </p:cTn>
                                        <p:tgtEl>
                                          <p:spTgt spid="260"/>
                                        </p:tgtEl>
                                        <p:attrNameLst>
                                          <p:attrName>style.visibility</p:attrName>
                                        </p:attrNameLst>
                                      </p:cBhvr>
                                      <p:to>
                                        <p:strVal val="visible"/>
                                      </p:to>
                                    </p:set>
                                    <p:animEffect transition="in" filter="fade">
                                      <p:cBhvr>
                                        <p:cTn id="218" dur="500"/>
                                        <p:tgtEl>
                                          <p:spTgt spid="260"/>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262"/>
                                        </p:tgtEl>
                                        <p:attrNameLst>
                                          <p:attrName>style.visibility</p:attrName>
                                        </p:attrNameLst>
                                      </p:cBhvr>
                                      <p:to>
                                        <p:strVal val="visible"/>
                                      </p:to>
                                    </p:set>
                                    <p:animEffect transition="in" filter="fade">
                                      <p:cBhvr>
                                        <p:cTn id="223" dur="500"/>
                                        <p:tgtEl>
                                          <p:spTgt spid="262"/>
                                        </p:tgtEl>
                                      </p:cBhvr>
                                    </p:animEffect>
                                  </p:childTnLst>
                                </p:cTn>
                              </p:par>
                              <p:par>
                                <p:cTn id="224" presetID="10" presetClass="entr" presetSubtype="0" fill="hold" nodeType="withEffect">
                                  <p:stCondLst>
                                    <p:cond delay="0"/>
                                  </p:stCondLst>
                                  <p:childTnLst>
                                    <p:set>
                                      <p:cBhvr>
                                        <p:cTn id="225" dur="1" fill="hold">
                                          <p:stCondLst>
                                            <p:cond delay="0"/>
                                          </p:stCondLst>
                                        </p:cTn>
                                        <p:tgtEl>
                                          <p:spTgt spid="284"/>
                                        </p:tgtEl>
                                        <p:attrNameLst>
                                          <p:attrName>style.visibility</p:attrName>
                                        </p:attrNameLst>
                                      </p:cBhvr>
                                      <p:to>
                                        <p:strVal val="visible"/>
                                      </p:to>
                                    </p:set>
                                    <p:animEffect transition="in" filter="fade">
                                      <p:cBhvr>
                                        <p:cTn id="226" dur="500"/>
                                        <p:tgtEl>
                                          <p:spTgt spid="284"/>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06"/>
                                        </p:tgtEl>
                                        <p:attrNameLst>
                                          <p:attrName>style.visibility</p:attrName>
                                        </p:attrNameLst>
                                      </p:cBhvr>
                                      <p:to>
                                        <p:strVal val="visible"/>
                                      </p:to>
                                    </p:set>
                                    <p:animEffect transition="in" filter="fade">
                                      <p:cBhvr>
                                        <p:cTn id="229" dur="500"/>
                                        <p:tgtEl>
                                          <p:spTgt spid="206"/>
                                        </p:tgtEl>
                                      </p:cBhvr>
                                    </p:animEffect>
                                  </p:childTnLst>
                                </p:cTn>
                              </p:par>
                              <p:par>
                                <p:cTn id="230" presetID="10" presetClass="entr" presetSubtype="0" fill="hold" nodeType="withEffect">
                                  <p:stCondLst>
                                    <p:cond delay="0"/>
                                  </p:stCondLst>
                                  <p:childTnLst>
                                    <p:set>
                                      <p:cBhvr>
                                        <p:cTn id="231" dur="1" fill="hold">
                                          <p:stCondLst>
                                            <p:cond delay="0"/>
                                          </p:stCondLst>
                                        </p:cTn>
                                        <p:tgtEl>
                                          <p:spTgt spid="95"/>
                                        </p:tgtEl>
                                        <p:attrNameLst>
                                          <p:attrName>style.visibility</p:attrName>
                                        </p:attrNameLst>
                                      </p:cBhvr>
                                      <p:to>
                                        <p:strVal val="visible"/>
                                      </p:to>
                                    </p:set>
                                    <p:animEffect transition="in" filter="fade">
                                      <p:cBhvr>
                                        <p:cTn id="232" dur="500"/>
                                        <p:tgtEl>
                                          <p:spTgt spid="95"/>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03"/>
                                        </p:tgtEl>
                                        <p:attrNameLst>
                                          <p:attrName>style.visibility</p:attrName>
                                        </p:attrNameLst>
                                      </p:cBhvr>
                                      <p:to>
                                        <p:strVal val="visible"/>
                                      </p:to>
                                    </p:set>
                                    <p:animEffect transition="in" filter="fade">
                                      <p:cBhvr>
                                        <p:cTn id="2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animBg="1"/>
      <p:bldP spid="32" grpId="0" animBg="1"/>
      <p:bldP spid="33" grpId="0" animBg="1"/>
      <p:bldP spid="40" grpId="0"/>
      <p:bldP spid="119" grpId="0"/>
      <p:bldP spid="120" grpId="0"/>
      <p:bldP spid="193" grpId="0" animBg="1"/>
      <p:bldP spid="195" grpId="0" animBg="1"/>
      <p:bldP spid="197" grpId="0" animBg="1"/>
      <p:bldP spid="198" grpId="0" animBg="1"/>
      <p:bldP spid="204" grpId="0" animBg="1"/>
      <p:bldP spid="205" grpId="0" animBg="1"/>
      <p:bldP spid="206" grpId="0" animBg="1"/>
      <p:bldP spid="1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smtClean="0"/>
              <a:t>An Illustration of Standard Repartition </a:t>
            </a:r>
            <a:r>
              <a:rPr lang="en-US" altLang="ko-KR" sz="4000" dirty="0" err="1" smtClean="0"/>
              <a:t>Equi</a:t>
            </a:r>
            <a:r>
              <a:rPr lang="en-US" altLang="ko-KR" sz="4000" dirty="0" smtClean="0"/>
              <a:t>-Join Algorithm</a:t>
            </a:r>
            <a:endParaRPr lang="ko-KR" altLang="en-US" sz="4000" dirty="0"/>
          </a:p>
        </p:txBody>
      </p:sp>
      <p:graphicFrame>
        <p:nvGraphicFramePr>
          <p:cNvPr id="254" name="표 253"/>
          <p:cNvGraphicFramePr>
            <a:graphicFrameLocks noGrp="1"/>
          </p:cNvGraphicFramePr>
          <p:nvPr>
            <p:extLst>
              <p:ext uri="{D42A27DB-BD31-4B8C-83A1-F6EECF244321}">
                <p14:modId xmlns:p14="http://schemas.microsoft.com/office/powerpoint/2010/main" val="3847766513"/>
              </p:ext>
            </p:extLst>
          </p:nvPr>
        </p:nvGraphicFramePr>
        <p:xfrm>
          <a:off x="4274980" y="1999117"/>
          <a:ext cx="1799681" cy="432816"/>
        </p:xfrm>
        <a:graphic>
          <a:graphicData uri="http://schemas.openxmlformats.org/drawingml/2006/table">
            <a:tbl>
              <a:tblPr firstRow="1" bandRow="1">
                <a:tableStyleId>{5C22544A-7EE6-4342-B048-85BDC9FD1C3A}</a:tableStyleId>
              </a:tblPr>
              <a:tblGrid>
                <a:gridCol w="594876">
                  <a:extLst>
                    <a:ext uri="{9D8B030D-6E8A-4147-A177-3AD203B41FA5}">
                      <a16:colId xmlns:a16="http://schemas.microsoft.com/office/drawing/2014/main" xmlns="" val="20000"/>
                    </a:ext>
                  </a:extLst>
                </a:gridCol>
                <a:gridCol w="1204805">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p>
                    <a:p>
                      <a:pPr algn="ctr" latinLnBrk="1">
                        <a:lnSpc>
                          <a:spcPct val="80000"/>
                        </a:lnSpc>
                      </a:pPr>
                      <a:r>
                        <a:rPr lang="en-US" altLang="ko-KR" sz="1400" dirty="0" smtClean="0"/>
                        <a:t>list</a:t>
                      </a:r>
                      <a:endParaRPr lang="ko-KR" altLang="en-US" sz="1400" dirty="0"/>
                    </a:p>
                  </a:txBody>
                  <a:tcPr/>
                </a:tc>
                <a:extLst>
                  <a:ext uri="{0D108BD9-81ED-4DB2-BD59-A6C34878D82A}">
                    <a16:rowId xmlns:a16="http://schemas.microsoft.com/office/drawing/2014/main" xmlns="" val="10000"/>
                  </a:ext>
                </a:extLst>
              </a:tr>
            </a:tbl>
          </a:graphicData>
        </a:graphic>
      </p:graphicFrame>
      <p:graphicFrame>
        <p:nvGraphicFramePr>
          <p:cNvPr id="220" name="표 219"/>
          <p:cNvGraphicFramePr>
            <a:graphicFrameLocks noGrp="1"/>
          </p:cNvGraphicFramePr>
          <p:nvPr>
            <p:extLst>
              <p:ext uri="{D42A27DB-BD31-4B8C-83A1-F6EECF244321}">
                <p14:modId xmlns:p14="http://schemas.microsoft.com/office/powerpoint/2010/main" val="3115030527"/>
              </p:ext>
            </p:extLst>
          </p:nvPr>
        </p:nvGraphicFramePr>
        <p:xfrm>
          <a:off x="2063127" y="2086752"/>
          <a:ext cx="1410746" cy="262128"/>
        </p:xfrm>
        <a:graphic>
          <a:graphicData uri="http://schemas.openxmlformats.org/drawingml/2006/table">
            <a:tbl>
              <a:tblPr firstRow="1" bandRow="1">
                <a:tableStyleId>{5C22544A-7EE6-4342-B048-85BDC9FD1C3A}</a:tableStyleId>
              </a:tblPr>
              <a:tblGrid>
                <a:gridCol w="541608">
                  <a:extLst>
                    <a:ext uri="{9D8B030D-6E8A-4147-A177-3AD203B41FA5}">
                      <a16:colId xmlns:a16="http://schemas.microsoft.com/office/drawing/2014/main" xmlns="" val="20000"/>
                    </a:ext>
                  </a:extLst>
                </a:gridCol>
                <a:gridCol w="86913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endParaRPr lang="ko-KR" altLang="en-US" sz="1400" dirty="0"/>
                    </a:p>
                  </a:txBody>
                  <a:tcPr/>
                </a:tc>
                <a:extLst>
                  <a:ext uri="{0D108BD9-81ED-4DB2-BD59-A6C34878D82A}">
                    <a16:rowId xmlns:a16="http://schemas.microsoft.com/office/drawing/2014/main" xmlns="" val="10000"/>
                  </a:ext>
                </a:extLst>
              </a:tr>
            </a:tbl>
          </a:graphicData>
        </a:graphic>
      </p:graphicFrame>
      <p:sp>
        <p:nvSpPr>
          <p:cNvPr id="20" name="TextBox 19"/>
          <p:cNvSpPr txBox="1"/>
          <p:nvPr/>
        </p:nvSpPr>
        <p:spPr>
          <a:xfrm>
            <a:off x="669116" y="2515447"/>
            <a:ext cx="332142" cy="338554"/>
          </a:xfrm>
          <a:prstGeom prst="rect">
            <a:avLst/>
          </a:prstGeom>
          <a:noFill/>
        </p:spPr>
        <p:txBody>
          <a:bodyPr wrap="none" rtlCol="0">
            <a:spAutoFit/>
          </a:bodyPr>
          <a:lstStyle/>
          <a:p>
            <a:r>
              <a:rPr lang="en-US" altLang="ko-KR" sz="1600" dirty="0" smtClean="0"/>
              <a:t>R</a:t>
            </a:r>
            <a:endParaRPr lang="ko-KR" altLang="en-US" sz="1600" dirty="0"/>
          </a:p>
        </p:txBody>
      </p:sp>
      <p:sp>
        <p:nvSpPr>
          <p:cNvPr id="21" name="TextBox 20"/>
          <p:cNvSpPr txBox="1"/>
          <p:nvPr/>
        </p:nvSpPr>
        <p:spPr>
          <a:xfrm>
            <a:off x="721942" y="4271062"/>
            <a:ext cx="320922" cy="338554"/>
          </a:xfrm>
          <a:prstGeom prst="rect">
            <a:avLst/>
          </a:prstGeom>
          <a:noFill/>
        </p:spPr>
        <p:txBody>
          <a:bodyPr wrap="none" rtlCol="0">
            <a:spAutoFit/>
          </a:bodyPr>
          <a:lstStyle/>
          <a:p>
            <a:r>
              <a:rPr lang="en-US" altLang="ko-KR" sz="1600" dirty="0" smtClean="0"/>
              <a:t>S</a:t>
            </a:r>
            <a:endParaRPr lang="ko-KR" altLang="en-US" sz="1600" dirty="0"/>
          </a:p>
        </p:txBody>
      </p:sp>
      <p:graphicFrame>
        <p:nvGraphicFramePr>
          <p:cNvPr id="22" name="내용 개체 틀 5"/>
          <p:cNvGraphicFramePr>
            <a:graphicFrameLocks/>
          </p:cNvGraphicFramePr>
          <p:nvPr>
            <p:extLst>
              <p:ext uri="{D42A27DB-BD31-4B8C-83A1-F6EECF244321}">
                <p14:modId xmlns:p14="http://schemas.microsoft.com/office/powerpoint/2010/main" val="115882124"/>
              </p:ext>
            </p:extLst>
          </p:nvPr>
        </p:nvGraphicFramePr>
        <p:xfrm>
          <a:off x="354918" y="2788528"/>
          <a:ext cx="888996" cy="1432560"/>
        </p:xfrm>
        <a:graphic>
          <a:graphicData uri="http://schemas.openxmlformats.org/drawingml/2006/table">
            <a:tbl>
              <a:tblPr firstRow="1" bandRow="1">
                <a:tableStyleId>{5C22544A-7EE6-4342-B048-85BDC9FD1C3A}</a:tableStyleId>
              </a:tblPr>
              <a:tblGrid>
                <a:gridCol w="444498">
                  <a:extLst>
                    <a:ext uri="{9D8B030D-6E8A-4147-A177-3AD203B41FA5}">
                      <a16:colId xmlns:a16="http://schemas.microsoft.com/office/drawing/2014/main" xmlns="" val="20000"/>
                    </a:ext>
                  </a:extLst>
                </a:gridCol>
                <a:gridCol w="44449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600" dirty="0" smtClean="0"/>
                        <a:t>r</a:t>
                      </a:r>
                      <a:r>
                        <a:rPr lang="en-US" altLang="ko-KR" sz="1600" baseline="-25000" dirty="0"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53017">
                <a:tc>
                  <a:txBody>
                    <a:bodyPr/>
                    <a:lstStyle/>
                    <a:p>
                      <a:pPr algn="ctr" latinLnBrk="1">
                        <a:lnSpc>
                          <a:spcPct val="80000"/>
                        </a:lnSpc>
                      </a:pPr>
                      <a:r>
                        <a:rPr lang="en-US" altLang="ko-KR" sz="1600" dirty="0" smtClean="0"/>
                        <a:t>1</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53017">
                <a:tc>
                  <a:txBody>
                    <a:bodyPr/>
                    <a:lstStyle/>
                    <a:p>
                      <a:pPr algn="ctr" latinLnBrk="1">
                        <a:lnSpc>
                          <a:spcPct val="80000"/>
                        </a:lnSpc>
                      </a:pPr>
                      <a:r>
                        <a:rPr lang="en-US" altLang="ko-KR" sz="1600" dirty="0" smtClean="0"/>
                        <a:t>2</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53017">
                <a:tc>
                  <a:txBody>
                    <a:bodyPr/>
                    <a:lstStyle/>
                    <a:p>
                      <a:pPr algn="ctr" latinLnBrk="1">
                        <a:lnSpc>
                          <a:spcPct val="80000"/>
                        </a:lnSpc>
                      </a:pPr>
                      <a:r>
                        <a:rPr lang="en-US" altLang="ko-KR" sz="1600" dirty="0" smtClean="0"/>
                        <a:t>3</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53017">
                <a:tc>
                  <a:txBody>
                    <a:bodyPr/>
                    <a:lstStyle/>
                    <a:p>
                      <a:pPr algn="ctr" latinLnBrk="1">
                        <a:lnSpc>
                          <a:spcPct val="80000"/>
                        </a:lnSpc>
                      </a:pPr>
                      <a:r>
                        <a:rPr lang="en-US" altLang="ko-KR" sz="1600" dirty="0" smtClean="0"/>
                        <a:t>4</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4"/>
                  </a:ext>
                </a:extLst>
              </a:tr>
            </a:tbl>
          </a:graphicData>
        </a:graphic>
      </p:graphicFrame>
      <p:graphicFrame>
        <p:nvGraphicFramePr>
          <p:cNvPr id="23" name="내용 개체 틀 5"/>
          <p:cNvGraphicFramePr>
            <a:graphicFrameLocks/>
          </p:cNvGraphicFramePr>
          <p:nvPr>
            <p:extLst>
              <p:ext uri="{D42A27DB-BD31-4B8C-83A1-F6EECF244321}">
                <p14:modId xmlns:p14="http://schemas.microsoft.com/office/powerpoint/2010/main" val="1335935816"/>
              </p:ext>
            </p:extLst>
          </p:nvPr>
        </p:nvGraphicFramePr>
        <p:xfrm>
          <a:off x="379818" y="4544144"/>
          <a:ext cx="962270" cy="2005584"/>
        </p:xfrm>
        <a:graphic>
          <a:graphicData uri="http://schemas.openxmlformats.org/drawingml/2006/table">
            <a:tbl>
              <a:tblPr firstRow="1" bandRow="1">
                <a:tableStyleId>{5C22544A-7EE6-4342-B048-85BDC9FD1C3A}</a:tableStyleId>
              </a:tblPr>
              <a:tblGrid>
                <a:gridCol w="481135">
                  <a:extLst>
                    <a:ext uri="{9D8B030D-6E8A-4147-A177-3AD203B41FA5}">
                      <a16:colId xmlns:a16="http://schemas.microsoft.com/office/drawing/2014/main" xmlns="" val="20000"/>
                    </a:ext>
                  </a:extLst>
                </a:gridCol>
                <a:gridCol w="481135">
                  <a:extLst>
                    <a:ext uri="{9D8B030D-6E8A-4147-A177-3AD203B41FA5}">
                      <a16:colId xmlns:a16="http://schemas.microsoft.com/office/drawing/2014/main" xmlns="" val="20001"/>
                    </a:ext>
                  </a:extLst>
                </a:gridCol>
              </a:tblGrid>
              <a:tr h="162018">
                <a:tc>
                  <a:txBody>
                    <a:bodyPr/>
                    <a:lstStyle/>
                    <a:p>
                      <a:pPr algn="ctr" latinLnBrk="1">
                        <a:lnSpc>
                          <a:spcPct val="80000"/>
                        </a:lnSpc>
                      </a:pPr>
                      <a:r>
                        <a:rPr lang="en-US" altLang="ko-KR" sz="1600" dirty="0" err="1" smtClean="0"/>
                        <a:t>s</a:t>
                      </a:r>
                      <a:r>
                        <a:rPr lang="en-US" altLang="ko-KR" sz="1600" baseline="-25000" dirty="0" err="1" smtClean="0"/>
                        <a:t>id</a:t>
                      </a:r>
                      <a:endParaRPr lang="ko-KR" altLang="en-US" sz="1600" baseline="-25000" dirty="0"/>
                    </a:p>
                  </a:txBody>
                  <a:tcPr/>
                </a:tc>
                <a:tc>
                  <a:txBody>
                    <a:bodyPr/>
                    <a:lstStyle/>
                    <a:p>
                      <a:pPr algn="ctr" latinLnBrk="1">
                        <a:lnSpc>
                          <a:spcPct val="80000"/>
                        </a:lnSpc>
                      </a:pPr>
                      <a:r>
                        <a:rPr lang="en-US" altLang="ko-KR" sz="1600" dirty="0" smtClean="0"/>
                        <a:t>a</a:t>
                      </a:r>
                      <a:endParaRPr lang="ko-KR" altLang="en-US" sz="1600" dirty="0"/>
                    </a:p>
                  </a:txBody>
                  <a:tcPr/>
                </a:tc>
                <a:extLst>
                  <a:ext uri="{0D108BD9-81ED-4DB2-BD59-A6C34878D82A}">
                    <a16:rowId xmlns:a16="http://schemas.microsoft.com/office/drawing/2014/main" xmlns="" val="10000"/>
                  </a:ext>
                </a:extLst>
              </a:tr>
              <a:tr h="162018">
                <a:tc>
                  <a:txBody>
                    <a:bodyPr/>
                    <a:lstStyle/>
                    <a:p>
                      <a:pPr algn="ctr" latinLnBrk="1">
                        <a:lnSpc>
                          <a:spcPct val="80000"/>
                        </a:lnSpc>
                      </a:pPr>
                      <a:r>
                        <a:rPr lang="en-US" altLang="ko-KR" sz="1600" dirty="0" smtClean="0"/>
                        <a:t>1</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1"/>
                  </a:ext>
                </a:extLst>
              </a:tr>
              <a:tr h="162018">
                <a:tc>
                  <a:txBody>
                    <a:bodyPr/>
                    <a:lstStyle/>
                    <a:p>
                      <a:pPr algn="ctr" latinLnBrk="1">
                        <a:lnSpc>
                          <a:spcPct val="80000"/>
                        </a:lnSpc>
                      </a:pPr>
                      <a:r>
                        <a:rPr lang="en-US" altLang="ko-KR" sz="1600" dirty="0" smtClean="0"/>
                        <a:t>2</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1</a:t>
                      </a:r>
                      <a:endParaRPr lang="ko-KR" altLang="en-US" sz="1600" baseline="-25000" dirty="0"/>
                    </a:p>
                  </a:txBody>
                  <a:tcPr/>
                </a:tc>
                <a:extLst>
                  <a:ext uri="{0D108BD9-81ED-4DB2-BD59-A6C34878D82A}">
                    <a16:rowId xmlns:a16="http://schemas.microsoft.com/office/drawing/2014/main" xmlns="" val="10002"/>
                  </a:ext>
                </a:extLst>
              </a:tr>
              <a:tr h="162018">
                <a:tc>
                  <a:txBody>
                    <a:bodyPr/>
                    <a:lstStyle/>
                    <a:p>
                      <a:pPr algn="ctr" latinLnBrk="1">
                        <a:lnSpc>
                          <a:spcPct val="80000"/>
                        </a:lnSpc>
                      </a:pPr>
                      <a:r>
                        <a:rPr lang="en-US" altLang="ko-KR" sz="1600" dirty="0" smtClean="0"/>
                        <a:t>3</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3"/>
                  </a:ext>
                </a:extLst>
              </a:tr>
              <a:tr h="162018">
                <a:tc>
                  <a:txBody>
                    <a:bodyPr/>
                    <a:lstStyle/>
                    <a:p>
                      <a:pPr algn="ctr" latinLnBrk="1">
                        <a:lnSpc>
                          <a:spcPct val="80000"/>
                        </a:lnSpc>
                      </a:pPr>
                      <a:r>
                        <a:rPr lang="en-US" altLang="ko-KR" sz="1600" dirty="0" smtClean="0"/>
                        <a:t>4</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2</a:t>
                      </a:r>
                      <a:endParaRPr lang="ko-KR" altLang="en-US" sz="1600" baseline="-25000" dirty="0"/>
                    </a:p>
                  </a:txBody>
                  <a:tcPr/>
                </a:tc>
                <a:extLst>
                  <a:ext uri="{0D108BD9-81ED-4DB2-BD59-A6C34878D82A}">
                    <a16:rowId xmlns:a16="http://schemas.microsoft.com/office/drawing/2014/main" xmlns="" val="10004"/>
                  </a:ext>
                </a:extLst>
              </a:tr>
              <a:tr h="162018">
                <a:tc>
                  <a:txBody>
                    <a:bodyPr/>
                    <a:lstStyle/>
                    <a:p>
                      <a:pPr algn="ctr" latinLnBrk="1">
                        <a:lnSpc>
                          <a:spcPct val="80000"/>
                        </a:lnSpc>
                      </a:pPr>
                      <a:r>
                        <a:rPr lang="en-US" altLang="ko-KR" sz="1600" dirty="0" smtClean="0"/>
                        <a:t>5</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3</a:t>
                      </a:r>
                      <a:endParaRPr lang="ko-KR" altLang="en-US" sz="1600" baseline="-25000" dirty="0"/>
                    </a:p>
                  </a:txBody>
                  <a:tcPr/>
                </a:tc>
                <a:extLst>
                  <a:ext uri="{0D108BD9-81ED-4DB2-BD59-A6C34878D82A}">
                    <a16:rowId xmlns:a16="http://schemas.microsoft.com/office/drawing/2014/main" xmlns="" val="10005"/>
                  </a:ext>
                </a:extLst>
              </a:tr>
              <a:tr h="162018">
                <a:tc>
                  <a:txBody>
                    <a:bodyPr/>
                    <a:lstStyle/>
                    <a:p>
                      <a:pPr algn="ctr" latinLnBrk="1">
                        <a:lnSpc>
                          <a:spcPct val="80000"/>
                        </a:lnSpc>
                      </a:pPr>
                      <a:r>
                        <a:rPr lang="en-US" altLang="ko-KR" sz="1600" dirty="0" smtClean="0"/>
                        <a:t>6</a:t>
                      </a:r>
                      <a:endParaRPr lang="ko-KR" altLang="en-US" sz="1600" baseline="-25000" dirty="0"/>
                    </a:p>
                  </a:txBody>
                  <a:tcPr/>
                </a:tc>
                <a:tc>
                  <a:txBody>
                    <a:bodyPr/>
                    <a:lstStyle/>
                    <a:p>
                      <a:pPr algn="ctr" latinLnBrk="1">
                        <a:lnSpc>
                          <a:spcPct val="80000"/>
                        </a:lnSpc>
                      </a:pPr>
                      <a:r>
                        <a:rPr lang="en-US" altLang="ko-KR" sz="1600" dirty="0" smtClean="0"/>
                        <a:t>a</a:t>
                      </a:r>
                      <a:r>
                        <a:rPr lang="en-US" altLang="ko-KR" sz="1600" baseline="-25000" dirty="0" smtClean="0"/>
                        <a:t>4</a:t>
                      </a:r>
                      <a:endParaRPr lang="ko-KR" altLang="en-US" sz="1600" baseline="-25000" dirty="0"/>
                    </a:p>
                  </a:txBody>
                  <a:tcPr/>
                </a:tc>
                <a:extLst>
                  <a:ext uri="{0D108BD9-81ED-4DB2-BD59-A6C34878D82A}">
                    <a16:rowId xmlns:a16="http://schemas.microsoft.com/office/drawing/2014/main" xmlns="" val="10006"/>
                  </a:ext>
                </a:extLst>
              </a:tr>
            </a:tbl>
          </a:graphicData>
        </a:graphic>
      </p:graphicFrame>
      <p:sp>
        <p:nvSpPr>
          <p:cNvPr id="24" name="TextBox 23"/>
          <p:cNvSpPr txBox="1"/>
          <p:nvPr/>
        </p:nvSpPr>
        <p:spPr>
          <a:xfrm>
            <a:off x="-108520" y="3234462"/>
            <a:ext cx="298480" cy="338554"/>
          </a:xfrm>
          <a:prstGeom prst="rect">
            <a:avLst/>
          </a:prstGeom>
          <a:noFill/>
        </p:spPr>
        <p:txBody>
          <a:bodyPr wrap="none" rtlCol="0">
            <a:spAutoFit/>
          </a:bodyPr>
          <a:lstStyle/>
          <a:p>
            <a:r>
              <a:rPr lang="en-US" altLang="ko-KR" sz="1600" dirty="0" smtClean="0"/>
              <a:t>1</a:t>
            </a:r>
            <a:endParaRPr lang="ko-KR" altLang="en-US" sz="1600" dirty="0"/>
          </a:p>
        </p:txBody>
      </p:sp>
      <p:sp>
        <p:nvSpPr>
          <p:cNvPr id="25" name="TextBox 24"/>
          <p:cNvSpPr txBox="1"/>
          <p:nvPr/>
        </p:nvSpPr>
        <p:spPr>
          <a:xfrm>
            <a:off x="-108520" y="3573016"/>
            <a:ext cx="298480" cy="338554"/>
          </a:xfrm>
          <a:prstGeom prst="rect">
            <a:avLst/>
          </a:prstGeom>
          <a:noFill/>
        </p:spPr>
        <p:txBody>
          <a:bodyPr wrap="none" rtlCol="0">
            <a:spAutoFit/>
          </a:bodyPr>
          <a:lstStyle/>
          <a:p>
            <a:r>
              <a:rPr lang="en-US" altLang="ko-KR" sz="1600" dirty="0" smtClean="0"/>
              <a:t>2</a:t>
            </a:r>
            <a:endParaRPr lang="ko-KR" altLang="en-US" sz="1600" dirty="0"/>
          </a:p>
        </p:txBody>
      </p:sp>
      <p:sp>
        <p:nvSpPr>
          <p:cNvPr id="26" name="TextBox 25"/>
          <p:cNvSpPr txBox="1"/>
          <p:nvPr/>
        </p:nvSpPr>
        <p:spPr>
          <a:xfrm>
            <a:off x="-36512" y="4955571"/>
            <a:ext cx="298480" cy="338554"/>
          </a:xfrm>
          <a:prstGeom prst="rect">
            <a:avLst/>
          </a:prstGeom>
          <a:noFill/>
        </p:spPr>
        <p:txBody>
          <a:bodyPr wrap="none" rtlCol="0">
            <a:spAutoFit/>
          </a:bodyPr>
          <a:lstStyle/>
          <a:p>
            <a:r>
              <a:rPr lang="en-US" altLang="ko-KR" sz="1600" dirty="0" smtClean="0"/>
              <a:t>1</a:t>
            </a:r>
            <a:endParaRPr lang="ko-KR" altLang="en-US" sz="1600" dirty="0"/>
          </a:p>
        </p:txBody>
      </p:sp>
      <p:sp>
        <p:nvSpPr>
          <p:cNvPr id="27" name="TextBox 26"/>
          <p:cNvSpPr txBox="1"/>
          <p:nvPr/>
        </p:nvSpPr>
        <p:spPr>
          <a:xfrm>
            <a:off x="-36512" y="5531635"/>
            <a:ext cx="298480" cy="338554"/>
          </a:xfrm>
          <a:prstGeom prst="rect">
            <a:avLst/>
          </a:prstGeom>
          <a:noFill/>
        </p:spPr>
        <p:txBody>
          <a:bodyPr wrap="none" rtlCol="0">
            <a:spAutoFit/>
          </a:bodyPr>
          <a:lstStyle/>
          <a:p>
            <a:r>
              <a:rPr lang="en-US" altLang="ko-KR" sz="1600" dirty="0" smtClean="0"/>
              <a:t>2</a:t>
            </a:r>
            <a:endParaRPr lang="ko-KR" altLang="en-US" sz="1600" dirty="0"/>
          </a:p>
        </p:txBody>
      </p:sp>
      <p:sp>
        <p:nvSpPr>
          <p:cNvPr id="28" name="TextBox 27"/>
          <p:cNvSpPr txBox="1"/>
          <p:nvPr/>
        </p:nvSpPr>
        <p:spPr>
          <a:xfrm>
            <a:off x="-36512" y="5942192"/>
            <a:ext cx="298480" cy="338554"/>
          </a:xfrm>
          <a:prstGeom prst="rect">
            <a:avLst/>
          </a:prstGeom>
          <a:noFill/>
        </p:spPr>
        <p:txBody>
          <a:bodyPr wrap="none" rtlCol="0">
            <a:spAutoFit/>
          </a:bodyPr>
          <a:lstStyle/>
          <a:p>
            <a:r>
              <a:rPr lang="en-US" altLang="ko-KR" sz="1600" dirty="0" smtClean="0"/>
              <a:t>3</a:t>
            </a:r>
            <a:endParaRPr lang="ko-KR" altLang="en-US" sz="1600" dirty="0"/>
          </a:p>
        </p:txBody>
      </p:sp>
      <p:sp>
        <p:nvSpPr>
          <p:cNvPr id="29" name="왼쪽 중괄호 28"/>
          <p:cNvSpPr/>
          <p:nvPr/>
        </p:nvSpPr>
        <p:spPr>
          <a:xfrm>
            <a:off x="117952" y="3212976"/>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왼쪽 중괄호 31"/>
          <p:cNvSpPr/>
          <p:nvPr/>
        </p:nvSpPr>
        <p:spPr>
          <a:xfrm>
            <a:off x="189960" y="4934085"/>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왼쪽 중괄호 32"/>
          <p:cNvSpPr/>
          <p:nvPr/>
        </p:nvSpPr>
        <p:spPr>
          <a:xfrm>
            <a:off x="195394" y="5510149"/>
            <a:ext cx="216024" cy="3600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4" name="그룹 35"/>
          <p:cNvGrpSpPr/>
          <p:nvPr/>
        </p:nvGrpSpPr>
        <p:grpSpPr>
          <a:xfrm>
            <a:off x="1374933" y="3284984"/>
            <a:ext cx="676787" cy="1689172"/>
            <a:chOff x="1979712" y="2492895"/>
            <a:chExt cx="804615" cy="1152128"/>
          </a:xfrm>
        </p:grpSpPr>
        <p:sp>
          <p:nvSpPr>
            <p:cNvPr id="37" name="타원 36"/>
            <p:cNvSpPr/>
            <p:nvPr/>
          </p:nvSpPr>
          <p:spPr>
            <a:xfrm rot="5400000">
              <a:off x="1801267" y="2924943"/>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Map</a:t>
              </a:r>
              <a:endParaRPr lang="ko-KR" altLang="en-US" sz="1600" dirty="0"/>
            </a:p>
          </p:txBody>
        </p:sp>
        <p:sp>
          <p:nvSpPr>
            <p:cNvPr id="38" name="오른쪽 화살표 37"/>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오른쪽 화살표 38"/>
            <p:cNvSpPr/>
            <p:nvPr/>
          </p:nvSpPr>
          <p:spPr>
            <a:xfrm>
              <a:off x="2568303"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p:cNvSpPr txBox="1"/>
          <p:nvPr/>
        </p:nvSpPr>
        <p:spPr>
          <a:xfrm rot="5400000">
            <a:off x="-232361" y="2513071"/>
            <a:ext cx="917239" cy="338554"/>
          </a:xfrm>
          <a:prstGeom prst="rect">
            <a:avLst/>
          </a:prstGeom>
          <a:noFill/>
        </p:spPr>
        <p:txBody>
          <a:bodyPr wrap="none" rtlCol="0">
            <a:spAutoFit/>
          </a:bodyPr>
          <a:lstStyle/>
          <a:p>
            <a:r>
              <a:rPr lang="en-US" altLang="ko-KR" sz="1600" dirty="0" smtClean="0"/>
              <a:t>partition</a:t>
            </a:r>
            <a:endParaRPr lang="ko-KR" altLang="en-US" sz="1600" dirty="0"/>
          </a:p>
        </p:txBody>
      </p:sp>
      <p:cxnSp>
        <p:nvCxnSpPr>
          <p:cNvPr id="55" name="직선 화살표 연결선 54"/>
          <p:cNvCxnSpPr>
            <a:stCxn id="22" idx="3"/>
            <a:endCxn id="5" idx="1"/>
          </p:cNvCxnSpPr>
          <p:nvPr/>
        </p:nvCxnSpPr>
        <p:spPr>
          <a:xfrm flipV="1">
            <a:off x="1243914" y="2968750"/>
            <a:ext cx="819214" cy="53605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endCxn id="6" idx="1"/>
          </p:cNvCxnSpPr>
          <p:nvPr/>
        </p:nvCxnSpPr>
        <p:spPr>
          <a:xfrm flipV="1">
            <a:off x="1243914" y="3417568"/>
            <a:ext cx="819214" cy="33234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a:endCxn id="108" idx="1"/>
          </p:cNvCxnSpPr>
          <p:nvPr/>
        </p:nvCxnSpPr>
        <p:spPr>
          <a:xfrm flipV="1">
            <a:off x="1243914" y="3849616"/>
            <a:ext cx="822289" cy="20219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endCxn id="8" idx="1"/>
          </p:cNvCxnSpPr>
          <p:nvPr/>
        </p:nvCxnSpPr>
        <p:spPr>
          <a:xfrm flipV="1">
            <a:off x="1315922" y="4954120"/>
            <a:ext cx="819214" cy="34000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stCxn id="23" idx="3"/>
            <a:endCxn id="9" idx="1"/>
          </p:cNvCxnSpPr>
          <p:nvPr/>
        </p:nvCxnSpPr>
        <p:spPr>
          <a:xfrm flipV="1">
            <a:off x="1342088" y="5386168"/>
            <a:ext cx="782983" cy="16076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a:endCxn id="10" idx="1"/>
          </p:cNvCxnSpPr>
          <p:nvPr/>
        </p:nvCxnSpPr>
        <p:spPr>
          <a:xfrm flipV="1">
            <a:off x="1342088" y="5818216"/>
            <a:ext cx="793048" cy="41090"/>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68"/>
          <p:cNvCxnSpPr>
            <a:endCxn id="11" idx="1"/>
          </p:cNvCxnSpPr>
          <p:nvPr/>
        </p:nvCxnSpPr>
        <p:spPr>
          <a:xfrm>
            <a:off x="1342088" y="6121180"/>
            <a:ext cx="793048" cy="12908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a:endCxn id="110" idx="1"/>
          </p:cNvCxnSpPr>
          <p:nvPr/>
        </p:nvCxnSpPr>
        <p:spPr>
          <a:xfrm>
            <a:off x="1315922" y="6427429"/>
            <a:ext cx="819214" cy="254883"/>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 name="그룹 138"/>
          <p:cNvGrpSpPr/>
          <p:nvPr/>
        </p:nvGrpSpPr>
        <p:grpSpPr>
          <a:xfrm>
            <a:off x="3635896" y="3212976"/>
            <a:ext cx="676787" cy="1762636"/>
            <a:chOff x="1979712" y="2492895"/>
            <a:chExt cx="804614" cy="1152128"/>
          </a:xfrm>
        </p:grpSpPr>
        <p:sp>
          <p:nvSpPr>
            <p:cNvPr id="140" name="타원 139"/>
            <p:cNvSpPr/>
            <p:nvPr/>
          </p:nvSpPr>
          <p:spPr>
            <a:xfrm rot="5400000">
              <a:off x="1801267" y="2924943"/>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Shuffle</a:t>
              </a:r>
              <a:endParaRPr lang="ko-KR" altLang="en-US" sz="1600" dirty="0"/>
            </a:p>
          </p:txBody>
        </p:sp>
        <p:sp>
          <p:nvSpPr>
            <p:cNvPr id="141" name="오른쪽 화살표 140"/>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오른쪽 화살표 141"/>
            <p:cNvSpPr/>
            <p:nvPr/>
          </p:nvSpPr>
          <p:spPr>
            <a:xfrm>
              <a:off x="256830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4"/>
          <p:cNvGrpSpPr/>
          <p:nvPr/>
        </p:nvGrpSpPr>
        <p:grpSpPr>
          <a:xfrm>
            <a:off x="6163528" y="3678931"/>
            <a:ext cx="784736" cy="1762636"/>
            <a:chOff x="7675696" y="4941168"/>
            <a:chExt cx="784736" cy="1440160"/>
          </a:xfrm>
        </p:grpSpPr>
        <p:sp>
          <p:nvSpPr>
            <p:cNvPr id="144" name="타원 143"/>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Reduce</a:t>
              </a:r>
              <a:endParaRPr lang="ko-KR" altLang="en-US" sz="1400" dirty="0"/>
            </a:p>
          </p:txBody>
        </p:sp>
        <p:sp>
          <p:nvSpPr>
            <p:cNvPr id="145" name="오른쪽 화살표 144"/>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오른쪽 화살표 145"/>
            <p:cNvSpPr/>
            <p:nvPr/>
          </p:nvSpPr>
          <p:spPr>
            <a:xfrm>
              <a:off x="8244408"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28" name="내용 개체 틀 5"/>
          <p:cNvGraphicFramePr>
            <a:graphicFrameLocks/>
          </p:cNvGraphicFramePr>
          <p:nvPr>
            <p:extLst>
              <p:ext uri="{D42A27DB-BD31-4B8C-83A1-F6EECF244321}">
                <p14:modId xmlns:p14="http://schemas.microsoft.com/office/powerpoint/2010/main" val="4076020518"/>
              </p:ext>
            </p:extLst>
          </p:nvPr>
        </p:nvGraphicFramePr>
        <p:xfrm>
          <a:off x="6604493" y="2060848"/>
          <a:ext cx="2469580" cy="237744"/>
        </p:xfrm>
        <a:graphic>
          <a:graphicData uri="http://schemas.openxmlformats.org/drawingml/2006/table">
            <a:tbl>
              <a:tblPr firstRow="1" bandRow="1">
                <a:tableStyleId>{5C22544A-7EE6-4342-B048-85BDC9FD1C3A}</a:tableStyleId>
              </a:tblPr>
              <a:tblGrid>
                <a:gridCol w="493916">
                  <a:extLst>
                    <a:ext uri="{9D8B030D-6E8A-4147-A177-3AD203B41FA5}">
                      <a16:colId xmlns:a16="http://schemas.microsoft.com/office/drawing/2014/main" xmlns="" val="20000"/>
                    </a:ext>
                  </a:extLst>
                </a:gridCol>
                <a:gridCol w="493916">
                  <a:extLst>
                    <a:ext uri="{9D8B030D-6E8A-4147-A177-3AD203B41FA5}">
                      <a16:colId xmlns:a16="http://schemas.microsoft.com/office/drawing/2014/main" xmlns="" val="20001"/>
                    </a:ext>
                  </a:extLst>
                </a:gridCol>
                <a:gridCol w="493916">
                  <a:extLst>
                    <a:ext uri="{9D8B030D-6E8A-4147-A177-3AD203B41FA5}">
                      <a16:colId xmlns:a16="http://schemas.microsoft.com/office/drawing/2014/main" xmlns="" val="20002"/>
                    </a:ext>
                  </a:extLst>
                </a:gridCol>
                <a:gridCol w="493916">
                  <a:extLst>
                    <a:ext uri="{9D8B030D-6E8A-4147-A177-3AD203B41FA5}">
                      <a16:colId xmlns:a16="http://schemas.microsoft.com/office/drawing/2014/main" xmlns="" val="20003"/>
                    </a:ext>
                  </a:extLst>
                </a:gridCol>
                <a:gridCol w="493916">
                  <a:extLst>
                    <a:ext uri="{9D8B030D-6E8A-4147-A177-3AD203B41FA5}">
                      <a16:colId xmlns:a16="http://schemas.microsoft.com/office/drawing/2014/main" xmlns="" val="20004"/>
                    </a:ext>
                  </a:extLst>
                </a:gridCol>
              </a:tblGrid>
              <a:tr h="153017">
                <a:tc>
                  <a:txBody>
                    <a:bodyPr/>
                    <a:lstStyle/>
                    <a:p>
                      <a:pPr algn="ctr" latinLnBrk="1">
                        <a:lnSpc>
                          <a:spcPct val="80000"/>
                        </a:lnSpc>
                      </a:pPr>
                      <a:r>
                        <a:rPr lang="en-US" altLang="ko-KR" sz="1200" baseline="-25000" dirty="0" smtClean="0">
                          <a:solidFill>
                            <a:schemeClr val="tx1"/>
                          </a:solidFill>
                        </a:rPr>
                        <a:t>Empty</a:t>
                      </a:r>
                      <a:endParaRPr lang="ko-KR" altLang="en-US" sz="1200" baseline="-25000" dirty="0">
                        <a:solidFill>
                          <a:schemeClr val="tx1"/>
                        </a:solidFill>
                      </a:endParaRPr>
                    </a:p>
                  </a:txBody>
                  <a:tcPr>
                    <a:noFill/>
                  </a:tcPr>
                </a:tc>
                <a:tc>
                  <a:txBody>
                    <a:bodyPr/>
                    <a:lstStyle/>
                    <a:p>
                      <a:pPr algn="ctr" latinLnBrk="1">
                        <a:lnSpc>
                          <a:spcPct val="80000"/>
                        </a:lnSpc>
                      </a:pPr>
                      <a:r>
                        <a:rPr lang="en-US" altLang="ko-KR" sz="1200" dirty="0" err="1" smtClean="0"/>
                        <a:t>R.r</a:t>
                      </a:r>
                      <a:r>
                        <a:rPr lang="en-US" altLang="ko-KR" sz="1200" baseline="-25000" dirty="0" err="1" smtClean="0"/>
                        <a:t>id</a:t>
                      </a:r>
                      <a:endParaRPr lang="ko-KR" altLang="en-US" sz="1200" baseline="-25000" dirty="0"/>
                    </a:p>
                  </a:txBody>
                  <a:tcPr/>
                </a:tc>
                <a:tc>
                  <a:txBody>
                    <a:bodyPr/>
                    <a:lstStyle/>
                    <a:p>
                      <a:pPr algn="ctr" latinLnBrk="1">
                        <a:lnSpc>
                          <a:spcPct val="80000"/>
                        </a:lnSpc>
                      </a:pPr>
                      <a:r>
                        <a:rPr lang="en-US" altLang="ko-KR" sz="1200" dirty="0" err="1" smtClean="0"/>
                        <a:t>R.a</a:t>
                      </a:r>
                      <a:endParaRPr lang="ko-KR" altLang="en-US" sz="1200" dirty="0"/>
                    </a:p>
                  </a:txBody>
                  <a:tcPr/>
                </a:tc>
                <a:tc>
                  <a:txBody>
                    <a:bodyPr/>
                    <a:lstStyle/>
                    <a:p>
                      <a:pPr algn="ctr" latinLnBrk="1">
                        <a:lnSpc>
                          <a:spcPct val="80000"/>
                        </a:lnSpc>
                      </a:pPr>
                      <a:r>
                        <a:rPr lang="en-US" altLang="ko-KR" sz="1200" dirty="0" err="1" smtClean="0"/>
                        <a:t>S.s</a:t>
                      </a:r>
                      <a:r>
                        <a:rPr lang="en-US" altLang="ko-KR" sz="1200" baseline="-25000" dirty="0" err="1" smtClean="0"/>
                        <a:t>id</a:t>
                      </a:r>
                      <a:endParaRPr lang="ko-KR" altLang="en-US" sz="1200" baseline="-25000" dirty="0"/>
                    </a:p>
                  </a:txBody>
                  <a:tcPr/>
                </a:tc>
                <a:tc>
                  <a:txBody>
                    <a:bodyPr/>
                    <a:lstStyle/>
                    <a:p>
                      <a:pPr algn="ctr" latinLnBrk="1">
                        <a:lnSpc>
                          <a:spcPct val="80000"/>
                        </a:lnSpc>
                      </a:pPr>
                      <a:r>
                        <a:rPr lang="en-US" altLang="ko-KR" sz="1200" dirty="0" err="1" smtClean="0"/>
                        <a:t>S.a</a:t>
                      </a:r>
                      <a:endParaRPr lang="ko-KR" altLang="en-US" sz="1200" dirty="0"/>
                    </a:p>
                  </a:txBody>
                  <a:tcPr/>
                </a:tc>
                <a:extLst>
                  <a:ext uri="{0D108BD9-81ED-4DB2-BD59-A6C34878D82A}">
                    <a16:rowId xmlns:a16="http://schemas.microsoft.com/office/drawing/2014/main" xmlns="" val="10000"/>
                  </a:ext>
                </a:extLst>
              </a:tr>
            </a:tbl>
          </a:graphicData>
        </a:graphic>
      </p:graphicFrame>
      <p:graphicFrame>
        <p:nvGraphicFramePr>
          <p:cNvPr id="229" name="표 228"/>
          <p:cNvGraphicFramePr>
            <a:graphicFrameLocks noGrp="1"/>
          </p:cNvGraphicFramePr>
          <p:nvPr>
            <p:extLst>
              <p:ext uri="{D42A27DB-BD31-4B8C-83A1-F6EECF244321}">
                <p14:modId xmlns:p14="http://schemas.microsoft.com/office/powerpoint/2010/main" val="766429973"/>
              </p:ext>
            </p:extLst>
          </p:nvPr>
        </p:nvGraphicFramePr>
        <p:xfrm>
          <a:off x="7121021" y="2366778"/>
          <a:ext cx="1901392"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43230">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1</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56" name="표 255"/>
          <p:cNvGraphicFramePr>
            <a:graphicFrameLocks noGrp="1"/>
          </p:cNvGraphicFramePr>
          <p:nvPr>
            <p:extLst>
              <p:ext uri="{D42A27DB-BD31-4B8C-83A1-F6EECF244321}">
                <p14:modId xmlns:p14="http://schemas.microsoft.com/office/powerpoint/2010/main" val="1827103892"/>
              </p:ext>
            </p:extLst>
          </p:nvPr>
        </p:nvGraphicFramePr>
        <p:xfrm>
          <a:off x="6588224" y="1798720"/>
          <a:ext cx="2485850" cy="262128"/>
        </p:xfrm>
        <a:graphic>
          <a:graphicData uri="http://schemas.openxmlformats.org/drawingml/2006/table">
            <a:tbl>
              <a:tblPr firstRow="1" bandRow="1">
                <a:tableStyleId>{5C22544A-7EE6-4342-B048-85BDC9FD1C3A}</a:tableStyleId>
              </a:tblPr>
              <a:tblGrid>
                <a:gridCol w="541634">
                  <a:extLst>
                    <a:ext uri="{9D8B030D-6E8A-4147-A177-3AD203B41FA5}">
                      <a16:colId xmlns:a16="http://schemas.microsoft.com/office/drawing/2014/main" xmlns="" val="20000"/>
                    </a:ext>
                  </a:extLst>
                </a:gridCol>
                <a:gridCol w="1944216">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dirty="0" smtClean="0"/>
                        <a:t>key</a:t>
                      </a:r>
                      <a:endParaRPr lang="ko-KR" altLang="en-US" sz="1400" baseline="-25000" dirty="0"/>
                    </a:p>
                  </a:txBody>
                  <a:tcPr/>
                </a:tc>
                <a:tc>
                  <a:txBody>
                    <a:bodyPr/>
                    <a:lstStyle/>
                    <a:p>
                      <a:pPr algn="ctr" latinLnBrk="1">
                        <a:lnSpc>
                          <a:spcPct val="80000"/>
                        </a:lnSpc>
                      </a:pPr>
                      <a:r>
                        <a:rPr lang="en-US" altLang="ko-KR" sz="1400" dirty="0" smtClean="0"/>
                        <a:t>value</a:t>
                      </a:r>
                      <a:endParaRPr lang="ko-KR" altLang="en-US" sz="1400" dirty="0"/>
                    </a:p>
                  </a:txBody>
                  <a:tcPr/>
                </a:tc>
                <a:extLst>
                  <a:ext uri="{0D108BD9-81ED-4DB2-BD59-A6C34878D82A}">
                    <a16:rowId xmlns:a16="http://schemas.microsoft.com/office/drawing/2014/main" xmlns="" val="10000"/>
                  </a:ext>
                </a:extLst>
              </a:tr>
            </a:tbl>
          </a:graphicData>
        </a:graphic>
      </p:graphicFrame>
      <p:graphicFrame>
        <p:nvGraphicFramePr>
          <p:cNvPr id="257" name="표 256"/>
          <p:cNvGraphicFramePr>
            <a:graphicFrameLocks noGrp="1"/>
          </p:cNvGraphicFramePr>
          <p:nvPr>
            <p:extLst>
              <p:ext uri="{D42A27DB-BD31-4B8C-83A1-F6EECF244321}">
                <p14:modId xmlns:p14="http://schemas.microsoft.com/office/powerpoint/2010/main" val="2720794496"/>
              </p:ext>
            </p:extLst>
          </p:nvPr>
        </p:nvGraphicFramePr>
        <p:xfrm>
          <a:off x="7129858" y="2700915"/>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0" name="표 259"/>
          <p:cNvGraphicFramePr>
            <a:graphicFrameLocks noGrp="1"/>
          </p:cNvGraphicFramePr>
          <p:nvPr>
            <p:extLst>
              <p:ext uri="{D42A27DB-BD31-4B8C-83A1-F6EECF244321}">
                <p14:modId xmlns:p14="http://schemas.microsoft.com/office/powerpoint/2010/main" val="3552207321"/>
              </p:ext>
            </p:extLst>
          </p:nvPr>
        </p:nvGraphicFramePr>
        <p:xfrm>
          <a:off x="7129858" y="3752460"/>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baseline="0" dirty="0" smtClean="0"/>
                        <a:t>3</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1" name="표 260"/>
          <p:cNvGraphicFramePr>
            <a:graphicFrameLocks noGrp="1"/>
          </p:cNvGraphicFramePr>
          <p:nvPr>
            <p:extLst>
              <p:ext uri="{D42A27DB-BD31-4B8C-83A1-F6EECF244321}">
                <p14:modId xmlns:p14="http://schemas.microsoft.com/office/powerpoint/2010/main" val="1486904404"/>
              </p:ext>
            </p:extLst>
          </p:nvPr>
        </p:nvGraphicFramePr>
        <p:xfrm>
          <a:off x="7129858" y="4078592"/>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3</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25000" dirty="0"/>
                    </a:p>
                  </a:txBody>
                  <a:tcPr/>
                </a:tc>
                <a:tc>
                  <a:txBody>
                    <a:bodyPr/>
                    <a:lstStyle/>
                    <a:p>
                      <a:pPr algn="ctr" latinLnBrk="1">
                        <a:lnSpc>
                          <a:spcPct val="80000"/>
                        </a:lnSpc>
                      </a:pPr>
                      <a:r>
                        <a:rPr lang="en-US" altLang="ko-KR" sz="1600" b="0" baseline="0" dirty="0" smtClean="0"/>
                        <a:t>4</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2</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62" name="표 261"/>
          <p:cNvGraphicFramePr>
            <a:graphicFrameLocks noGrp="1"/>
          </p:cNvGraphicFramePr>
          <p:nvPr>
            <p:extLst>
              <p:ext uri="{D42A27DB-BD31-4B8C-83A1-F6EECF244321}">
                <p14:modId xmlns:p14="http://schemas.microsoft.com/office/powerpoint/2010/main" val="3406296545"/>
              </p:ext>
            </p:extLst>
          </p:nvPr>
        </p:nvGraphicFramePr>
        <p:xfrm>
          <a:off x="7129858" y="5229200"/>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dirty="0" smtClean="0"/>
                        <a:t>4</a:t>
                      </a:r>
                      <a:endParaRPr lang="ko-KR" altLang="en-US" sz="1600" b="0" baseline="-2500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25000" dirty="0"/>
                    </a:p>
                  </a:txBody>
                  <a:tcPr/>
                </a:tc>
                <a:tc>
                  <a:txBody>
                    <a:bodyPr/>
                    <a:lstStyle/>
                    <a:p>
                      <a:pPr algn="ctr" latinLnBrk="1">
                        <a:lnSpc>
                          <a:spcPct val="80000"/>
                        </a:lnSpc>
                      </a:pPr>
                      <a:r>
                        <a:rPr lang="en-US" altLang="ko-KR" sz="1600" b="0" baseline="0" dirty="0" smtClean="0"/>
                        <a:t>5</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3</a:t>
                      </a:r>
                      <a:endParaRPr lang="ko-KR" altLang="en-US" sz="1600" b="0" baseline="0" dirty="0"/>
                    </a:p>
                  </a:txBody>
                  <a:tcPr/>
                </a:tc>
                <a:extLst>
                  <a:ext uri="{0D108BD9-81ED-4DB2-BD59-A6C34878D82A}">
                    <a16:rowId xmlns:a16="http://schemas.microsoft.com/office/drawing/2014/main" xmlns="" val="10000"/>
                  </a:ext>
                </a:extLst>
              </a:tr>
            </a:tbl>
          </a:graphicData>
        </a:graphic>
      </p:graphicFrame>
      <p:cxnSp>
        <p:nvCxnSpPr>
          <p:cNvPr id="284" name="직선 화살표 연결선 283"/>
          <p:cNvCxnSpPr>
            <a:endCxn id="262" idx="1"/>
          </p:cNvCxnSpPr>
          <p:nvPr/>
        </p:nvCxnSpPr>
        <p:spPr>
          <a:xfrm flipV="1">
            <a:off x="6203950" y="5372456"/>
            <a:ext cx="925908" cy="14569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7" name="직선 화살표 연결선 286"/>
          <p:cNvCxnSpPr>
            <a:endCxn id="3" idx="1"/>
          </p:cNvCxnSpPr>
          <p:nvPr/>
        </p:nvCxnSpPr>
        <p:spPr>
          <a:xfrm flipV="1">
            <a:off x="1243914" y="2482984"/>
            <a:ext cx="807806" cy="729992"/>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9" name="직선 화살표 연결선 288"/>
          <p:cNvCxnSpPr>
            <a:endCxn id="7" idx="1"/>
          </p:cNvCxnSpPr>
          <p:nvPr/>
        </p:nvCxnSpPr>
        <p:spPr>
          <a:xfrm flipV="1">
            <a:off x="1315922" y="4522072"/>
            <a:ext cx="819214" cy="46786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91" name="표 290"/>
          <p:cNvGraphicFramePr>
            <a:graphicFrameLocks noGrp="1"/>
          </p:cNvGraphicFramePr>
          <p:nvPr>
            <p:extLst>
              <p:ext uri="{D42A27DB-BD31-4B8C-83A1-F6EECF244321}">
                <p14:modId xmlns:p14="http://schemas.microsoft.com/office/powerpoint/2010/main" val="3248680762"/>
              </p:ext>
            </p:extLst>
          </p:nvPr>
        </p:nvGraphicFramePr>
        <p:xfrm>
          <a:off x="7129858" y="3024375"/>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1</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292" name="표 291"/>
          <p:cNvGraphicFramePr>
            <a:graphicFrameLocks noGrp="1"/>
          </p:cNvGraphicFramePr>
          <p:nvPr>
            <p:extLst>
              <p:ext uri="{D42A27DB-BD31-4B8C-83A1-F6EECF244321}">
                <p14:modId xmlns:p14="http://schemas.microsoft.com/office/powerpoint/2010/main" val="2726224950"/>
              </p:ext>
            </p:extLst>
          </p:nvPr>
        </p:nvGraphicFramePr>
        <p:xfrm>
          <a:off x="7129858" y="3358512"/>
          <a:ext cx="1944216" cy="286512"/>
        </p:xfrm>
        <a:graphic>
          <a:graphicData uri="http://schemas.openxmlformats.org/drawingml/2006/table">
            <a:tbl>
              <a:tblPr firstRow="1" bandRow="1">
                <a:tableStyleId>{69CF1AB2-1976-4502-BF36-3FF5EA218861}</a:tableStyleId>
              </a:tblPr>
              <a:tblGrid>
                <a:gridCol w="486054">
                  <a:extLst>
                    <a:ext uri="{9D8B030D-6E8A-4147-A177-3AD203B41FA5}">
                      <a16:colId xmlns:a16="http://schemas.microsoft.com/office/drawing/2014/main" xmlns="" val="20000"/>
                    </a:ext>
                  </a:extLst>
                </a:gridCol>
                <a:gridCol w="486054">
                  <a:extLst>
                    <a:ext uri="{9D8B030D-6E8A-4147-A177-3AD203B41FA5}">
                      <a16:colId xmlns:a16="http://schemas.microsoft.com/office/drawing/2014/main" xmlns="" val="20001"/>
                    </a:ext>
                  </a:extLst>
                </a:gridCol>
                <a:gridCol w="486054">
                  <a:extLst>
                    <a:ext uri="{9D8B030D-6E8A-4147-A177-3AD203B41FA5}">
                      <a16:colId xmlns:a16="http://schemas.microsoft.com/office/drawing/2014/main" xmlns="" val="20002"/>
                    </a:ext>
                  </a:extLst>
                </a:gridCol>
                <a:gridCol w="486054">
                  <a:extLst>
                    <a:ext uri="{9D8B030D-6E8A-4147-A177-3AD203B41FA5}">
                      <a16:colId xmlns:a16="http://schemas.microsoft.com/office/drawing/2014/main" xmlns="" val="20003"/>
                    </a:ext>
                  </a:extLst>
                </a:gridCol>
              </a:tblGrid>
              <a:tr h="153017">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25000" dirty="0"/>
                    </a:p>
                  </a:txBody>
                  <a:tcPr/>
                </a:tc>
                <a:tc>
                  <a:txBody>
                    <a:bodyPr/>
                    <a:lstStyle/>
                    <a:p>
                      <a:pPr algn="ctr" latinLnBrk="1">
                        <a:lnSpc>
                          <a:spcPct val="80000"/>
                        </a:lnSpc>
                      </a:pPr>
                      <a:r>
                        <a:rPr lang="en-US" altLang="ko-KR" sz="1600" b="0" baseline="0" dirty="0" smtClean="0"/>
                        <a:t>2</a:t>
                      </a:r>
                      <a:endParaRPr lang="ko-KR" altLang="en-US" sz="1600" b="0" baseline="0" dirty="0"/>
                    </a:p>
                  </a:txBody>
                  <a:tcPr/>
                </a:tc>
                <a:tc>
                  <a:txBody>
                    <a:bodyPr/>
                    <a:lstStyle/>
                    <a:p>
                      <a:pPr algn="ctr" latinLnBrk="1">
                        <a:lnSpc>
                          <a:spcPct val="80000"/>
                        </a:lnSpc>
                      </a:pPr>
                      <a:r>
                        <a:rPr lang="en-US" altLang="ko-KR" sz="1600" b="0" dirty="0" smtClean="0"/>
                        <a:t>a</a:t>
                      </a:r>
                      <a:r>
                        <a:rPr lang="en-US" altLang="ko-KR" sz="1600" b="0" baseline="-25000" dirty="0" smtClean="0"/>
                        <a:t>1</a:t>
                      </a:r>
                      <a:endParaRPr lang="ko-KR" altLang="en-US" sz="1600" b="0" baseline="0" dirty="0"/>
                    </a:p>
                  </a:txBody>
                  <a:tcPr/>
                </a:tc>
                <a:extLst>
                  <a:ext uri="{0D108BD9-81ED-4DB2-BD59-A6C34878D82A}">
                    <a16:rowId xmlns:a16="http://schemas.microsoft.com/office/drawing/2014/main" xmlns="" val="10000"/>
                  </a:ext>
                </a:extLst>
              </a:tr>
            </a:tbl>
          </a:graphicData>
        </a:graphic>
      </p:graphicFrame>
      <p:graphicFrame>
        <p:nvGraphicFramePr>
          <p:cNvPr id="108" name="내용 개체 틀 5"/>
          <p:cNvGraphicFramePr>
            <a:graphicFrameLocks/>
          </p:cNvGraphicFramePr>
          <p:nvPr>
            <p:extLst>
              <p:ext uri="{D42A27DB-BD31-4B8C-83A1-F6EECF244321}">
                <p14:modId xmlns:p14="http://schemas.microsoft.com/office/powerpoint/2010/main" val="2699214441"/>
              </p:ext>
            </p:extLst>
          </p:nvPr>
        </p:nvGraphicFramePr>
        <p:xfrm>
          <a:off x="2066203" y="3718552"/>
          <a:ext cx="1722383" cy="262128"/>
        </p:xfrm>
        <a:graphic>
          <a:graphicData uri="http://schemas.openxmlformats.org/drawingml/2006/table">
            <a:tbl>
              <a:tblPr firstRow="1" bandRow="1">
                <a:tableStyleId>{69CF1AB2-1976-4502-BF36-3FF5EA218861}</a:tableStyleId>
              </a:tblPr>
              <a:tblGrid>
                <a:gridCol w="488321">
                  <a:extLst>
                    <a:ext uri="{9D8B030D-6E8A-4147-A177-3AD203B41FA5}">
                      <a16:colId xmlns:a16="http://schemas.microsoft.com/office/drawing/2014/main" xmlns="" val="20000"/>
                    </a:ext>
                  </a:extLst>
                </a:gridCol>
                <a:gridCol w="1234062">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3</a:t>
                      </a:r>
                      <a:endParaRPr lang="ko-KR" altLang="en-US" sz="1400" b="0" baseline="-25000" dirty="0"/>
                    </a:p>
                  </a:txBody>
                  <a:tcPr/>
                </a:tc>
                <a:tc>
                  <a:txBody>
                    <a:bodyPr/>
                    <a:lstStyle/>
                    <a:p>
                      <a:pPr algn="ctr" latinLnBrk="1">
                        <a:lnSpc>
                          <a:spcPct val="80000"/>
                        </a:lnSpc>
                      </a:pPr>
                      <a:r>
                        <a:rPr lang="en-US" altLang="ko-KR" sz="1400" b="0" dirty="0" smtClean="0"/>
                        <a:t>(“R”, 4, a</a:t>
                      </a:r>
                      <a:r>
                        <a:rPr lang="en-US" altLang="ko-KR" sz="1400" b="0" baseline="-25000" dirty="0" smtClean="0"/>
                        <a:t>3</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110" name="내용 개체 틀 5"/>
          <p:cNvGraphicFramePr>
            <a:graphicFrameLocks/>
          </p:cNvGraphicFramePr>
          <p:nvPr>
            <p:extLst>
              <p:ext uri="{D42A27DB-BD31-4B8C-83A1-F6EECF244321}">
                <p14:modId xmlns:p14="http://schemas.microsoft.com/office/powerpoint/2010/main" val="3971723202"/>
              </p:ext>
            </p:extLst>
          </p:nvPr>
        </p:nvGraphicFramePr>
        <p:xfrm>
          <a:off x="2135136" y="6551248"/>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0">
                <a:tc>
                  <a:txBody>
                    <a:bodyPr/>
                    <a:lstStyle/>
                    <a:p>
                      <a:pPr algn="ctr" latinLnBrk="1">
                        <a:lnSpc>
                          <a:spcPct val="80000"/>
                        </a:lnSpc>
                      </a:pPr>
                      <a:r>
                        <a:rPr lang="en-US" altLang="ko-KR" sz="1400" b="0" dirty="0" smtClean="0"/>
                        <a:t>a</a:t>
                      </a:r>
                      <a:r>
                        <a:rPr lang="en-US" altLang="ko-KR" sz="1400" b="0" baseline="-25000" dirty="0" smtClean="0"/>
                        <a:t>4</a:t>
                      </a:r>
                      <a:endParaRPr lang="ko-KR" altLang="en-US" sz="1400" b="0" baseline="-25000" dirty="0"/>
                    </a:p>
                  </a:txBody>
                  <a:tcPr/>
                </a:tc>
                <a:tc>
                  <a:txBody>
                    <a:bodyPr/>
                    <a:lstStyle/>
                    <a:p>
                      <a:pPr algn="ctr" latinLnBrk="1">
                        <a:lnSpc>
                          <a:spcPct val="80000"/>
                        </a:lnSpc>
                      </a:pPr>
                      <a:r>
                        <a:rPr lang="en-US" altLang="ko-KR" sz="1400" b="0" dirty="0" smtClean="0"/>
                        <a:t>(“S”, 6, a</a:t>
                      </a:r>
                      <a:r>
                        <a:rPr lang="en-US" altLang="ko-KR" sz="1400" b="0" baseline="-25000" dirty="0" smtClean="0"/>
                        <a:t>4</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3679283400"/>
              </p:ext>
            </p:extLst>
          </p:nvPr>
        </p:nvGraphicFramePr>
        <p:xfrm>
          <a:off x="2051720" y="2351920"/>
          <a:ext cx="1738276" cy="262128"/>
        </p:xfrm>
        <a:graphic>
          <a:graphicData uri="http://schemas.openxmlformats.org/drawingml/2006/table">
            <a:tbl>
              <a:tblPr firstRow="1" bandRow="1">
                <a:tableStyleId>{69CF1AB2-1976-4502-BF36-3FF5EA218861}</a:tableStyleId>
              </a:tblPr>
              <a:tblGrid>
                <a:gridCol w="505221">
                  <a:extLst>
                    <a:ext uri="{9D8B030D-6E8A-4147-A177-3AD203B41FA5}">
                      <a16:colId xmlns:a16="http://schemas.microsoft.com/office/drawing/2014/main" xmlns="" val="20000"/>
                    </a:ext>
                  </a:extLst>
                </a:gridCol>
                <a:gridCol w="1233055">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(“R”, 1,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864580043"/>
              </p:ext>
            </p:extLst>
          </p:nvPr>
        </p:nvGraphicFramePr>
        <p:xfrm>
          <a:off x="2063128" y="2837686"/>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(“R”, 2,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3235376212"/>
              </p:ext>
            </p:extLst>
          </p:nvPr>
        </p:nvGraphicFramePr>
        <p:xfrm>
          <a:off x="2063128" y="3286504"/>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2</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(“R”, 3, a</a:t>
                      </a:r>
                      <a:r>
                        <a:rPr lang="en-US" altLang="ko-KR" sz="1400" b="0" baseline="-25000" dirty="0" smtClean="0"/>
                        <a:t>2</a:t>
                      </a:r>
                      <a:r>
                        <a:rPr lang="en-US" altLang="ko-KR" sz="1400" b="0" dirty="0" smtClean="0"/>
                        <a:t>)</a:t>
                      </a:r>
                      <a:endParaRPr lang="ko-KR" altLang="en-US" sz="1400" b="0" baseline="-25000" dirty="0" smtClean="0"/>
                    </a:p>
                  </a:txBody>
                  <a:tcPr/>
                </a:tc>
                <a:extLst>
                  <a:ext uri="{0D108BD9-81ED-4DB2-BD59-A6C34878D82A}">
                    <a16:rowId xmlns:a16="http://schemas.microsoft.com/office/drawing/2014/main" xmlns="" val="10000"/>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379790571"/>
              </p:ext>
            </p:extLst>
          </p:nvPr>
        </p:nvGraphicFramePr>
        <p:xfrm>
          <a:off x="2135136" y="4391008"/>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1,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3884608308"/>
              </p:ext>
            </p:extLst>
          </p:nvPr>
        </p:nvGraphicFramePr>
        <p:xfrm>
          <a:off x="2135136" y="4823056"/>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2,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val="4090031496"/>
              </p:ext>
            </p:extLst>
          </p:nvPr>
        </p:nvGraphicFramePr>
        <p:xfrm>
          <a:off x="2125071" y="5255104"/>
          <a:ext cx="1736801" cy="262128"/>
        </p:xfrm>
        <a:graphic>
          <a:graphicData uri="http://schemas.openxmlformats.org/drawingml/2006/table">
            <a:tbl>
              <a:tblPr firstRow="1" bandRow="1">
                <a:tableStyleId>{69CF1AB2-1976-4502-BF36-3FF5EA218861}</a:tableStyleId>
              </a:tblPr>
              <a:tblGrid>
                <a:gridCol w="503653">
                  <a:extLst>
                    <a:ext uri="{9D8B030D-6E8A-4147-A177-3AD203B41FA5}">
                      <a16:colId xmlns:a16="http://schemas.microsoft.com/office/drawing/2014/main" xmlns="" val="20000"/>
                    </a:ext>
                  </a:extLst>
                </a:gridCol>
                <a:gridCol w="1233148">
                  <a:extLst>
                    <a:ext uri="{9D8B030D-6E8A-4147-A177-3AD203B41FA5}">
                      <a16:colId xmlns:a16="http://schemas.microsoft.com/office/drawing/2014/main" xmlns="" val="20001"/>
                    </a:ext>
                  </a:extLst>
                </a:gridCol>
              </a:tblGrid>
              <a:tr h="153017">
                <a:tc>
                  <a:txBody>
                    <a:bodyPr/>
                    <a:lstStyle/>
                    <a:p>
                      <a:pPr algn="ctr" latinLnBrk="1">
                        <a:lnSpc>
                          <a:spcPct val="80000"/>
                        </a:lnSpc>
                      </a:pPr>
                      <a:r>
                        <a:rPr lang="en-US" altLang="ko-KR" sz="1400" b="0" dirty="0" smtClean="0"/>
                        <a:t>a</a:t>
                      </a:r>
                      <a:r>
                        <a:rPr lang="en-US" altLang="ko-KR" sz="1400" b="0" baseline="-25000" dirty="0" smtClean="0"/>
                        <a:t>2</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3, a</a:t>
                      </a:r>
                      <a:r>
                        <a:rPr lang="en-US" altLang="ko-KR" sz="1400" b="0" baseline="-25000" dirty="0" smtClean="0"/>
                        <a:t>2</a:t>
                      </a:r>
                      <a:r>
                        <a:rPr lang="en-US" altLang="ko-KR" sz="1400" b="0" dirty="0" smtClean="0"/>
                        <a:t>)</a:t>
                      </a:r>
                      <a:endParaRPr lang="ko-KR" altLang="en-US" sz="1400" b="0" baseline="-25000" dirty="0" smtClean="0"/>
                    </a:p>
                  </a:txBody>
                  <a:tcPr/>
                </a:tc>
                <a:extLst>
                  <a:ext uri="{0D108BD9-81ED-4DB2-BD59-A6C34878D82A}">
                    <a16:rowId xmlns:a16="http://schemas.microsoft.com/office/drawing/2014/main" xmlns="" val="10000"/>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473378313"/>
              </p:ext>
            </p:extLst>
          </p:nvPr>
        </p:nvGraphicFramePr>
        <p:xfrm>
          <a:off x="2135136" y="5687152"/>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0">
                <a:tc>
                  <a:txBody>
                    <a:bodyPr/>
                    <a:lstStyle/>
                    <a:p>
                      <a:pPr algn="ctr" latinLnBrk="1">
                        <a:lnSpc>
                          <a:spcPct val="80000"/>
                        </a:lnSpc>
                      </a:pPr>
                      <a:r>
                        <a:rPr lang="en-US" altLang="ko-KR" sz="1400" b="0" dirty="0" smtClean="0"/>
                        <a:t>a</a:t>
                      </a:r>
                      <a:r>
                        <a:rPr lang="en-US" altLang="ko-KR" sz="1400" b="0" baseline="-25000" dirty="0" smtClean="0"/>
                        <a:t>2</a:t>
                      </a:r>
                      <a:endParaRPr lang="ko-KR" altLang="en-US" sz="1400" b="0" baseline="-25000" dirty="0"/>
                    </a:p>
                  </a:txBody>
                  <a:tcPr/>
                </a:tc>
                <a:tc>
                  <a:txBody>
                    <a:bodyPr/>
                    <a:lstStyle/>
                    <a:p>
                      <a:pPr algn="ctr" latinLnBrk="1">
                        <a:lnSpc>
                          <a:spcPct val="80000"/>
                        </a:lnSpc>
                      </a:pPr>
                      <a:r>
                        <a:rPr lang="en-US" altLang="ko-KR" sz="1400" b="0" dirty="0" smtClean="0"/>
                        <a:t>(“S”, 4, a</a:t>
                      </a:r>
                      <a:r>
                        <a:rPr lang="en-US" altLang="ko-KR" sz="1400" b="0" baseline="-25000" dirty="0" smtClean="0"/>
                        <a:t>2</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424837722"/>
              </p:ext>
            </p:extLst>
          </p:nvPr>
        </p:nvGraphicFramePr>
        <p:xfrm>
          <a:off x="2135136" y="6119200"/>
          <a:ext cx="1725758" cy="262128"/>
        </p:xfrm>
        <a:graphic>
          <a:graphicData uri="http://schemas.openxmlformats.org/drawingml/2006/table">
            <a:tbl>
              <a:tblPr firstRow="1" bandRow="1">
                <a:tableStyleId>{69CF1AB2-1976-4502-BF36-3FF5EA218861}</a:tableStyleId>
              </a:tblPr>
              <a:tblGrid>
                <a:gridCol w="491910">
                  <a:extLst>
                    <a:ext uri="{9D8B030D-6E8A-4147-A177-3AD203B41FA5}">
                      <a16:colId xmlns:a16="http://schemas.microsoft.com/office/drawing/2014/main" xmlns="" val="20000"/>
                    </a:ext>
                  </a:extLst>
                </a:gridCol>
                <a:gridCol w="1233848">
                  <a:extLst>
                    <a:ext uri="{9D8B030D-6E8A-4147-A177-3AD203B41FA5}">
                      <a16:colId xmlns:a16="http://schemas.microsoft.com/office/drawing/2014/main" xmlns="" val="20001"/>
                    </a:ext>
                  </a:extLst>
                </a:gridCol>
              </a:tblGrid>
              <a:tr h="191008">
                <a:tc>
                  <a:txBody>
                    <a:bodyPr/>
                    <a:lstStyle/>
                    <a:p>
                      <a:pPr algn="ctr" latinLnBrk="1">
                        <a:lnSpc>
                          <a:spcPct val="80000"/>
                        </a:lnSpc>
                      </a:pPr>
                      <a:r>
                        <a:rPr lang="en-US" altLang="ko-KR" sz="1400" b="0" dirty="0" smtClean="0"/>
                        <a:t>a</a:t>
                      </a:r>
                      <a:r>
                        <a:rPr lang="en-US" altLang="ko-KR" sz="1400" b="0" baseline="-25000" dirty="0" smtClean="0"/>
                        <a:t>3</a:t>
                      </a:r>
                      <a:endParaRPr lang="ko-KR" altLang="en-US" sz="1400" b="0" baseline="-25000" dirty="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5, a</a:t>
                      </a:r>
                      <a:r>
                        <a:rPr lang="en-US" altLang="ko-KR" sz="1400" b="0" baseline="-25000" dirty="0" smtClean="0"/>
                        <a:t>3</a:t>
                      </a:r>
                      <a:r>
                        <a:rPr lang="en-US" altLang="ko-KR" sz="1400" b="0" dirty="0" smtClean="0"/>
                        <a:t>)</a:t>
                      </a:r>
                      <a:endParaRPr lang="ko-KR" altLang="en-US" sz="1400" b="0" baseline="-25000" dirty="0" smtClean="0"/>
                    </a:p>
                  </a:txBody>
                  <a:tcPr/>
                </a:tc>
                <a:extLst>
                  <a:ext uri="{0D108BD9-81ED-4DB2-BD59-A6C34878D82A}">
                    <a16:rowId xmlns:a16="http://schemas.microsoft.com/office/drawing/2014/main" xmlns="" val="10000"/>
                  </a:ext>
                </a:extLst>
              </a:tr>
            </a:tbl>
          </a:graphicData>
        </a:graphic>
      </p:graphicFrame>
      <p:sp>
        <p:nvSpPr>
          <p:cNvPr id="119" name="TextBox 118"/>
          <p:cNvSpPr txBox="1"/>
          <p:nvPr/>
        </p:nvSpPr>
        <p:spPr>
          <a:xfrm>
            <a:off x="-36512" y="6211174"/>
            <a:ext cx="298480" cy="338554"/>
          </a:xfrm>
          <a:prstGeom prst="rect">
            <a:avLst/>
          </a:prstGeom>
          <a:noFill/>
        </p:spPr>
        <p:txBody>
          <a:bodyPr wrap="none" rtlCol="0">
            <a:spAutoFit/>
          </a:bodyPr>
          <a:lstStyle/>
          <a:p>
            <a:r>
              <a:rPr lang="en-US" altLang="ko-KR" sz="1600" dirty="0" smtClean="0"/>
              <a:t>4</a:t>
            </a:r>
            <a:endParaRPr lang="ko-KR" altLang="en-US" sz="1600" dirty="0"/>
          </a:p>
        </p:txBody>
      </p:sp>
      <p:sp>
        <p:nvSpPr>
          <p:cNvPr id="120" name="TextBox 119"/>
          <p:cNvSpPr txBox="1"/>
          <p:nvPr/>
        </p:nvSpPr>
        <p:spPr>
          <a:xfrm>
            <a:off x="-108520" y="3882534"/>
            <a:ext cx="298480" cy="338554"/>
          </a:xfrm>
          <a:prstGeom prst="rect">
            <a:avLst/>
          </a:prstGeom>
          <a:noFill/>
        </p:spPr>
        <p:txBody>
          <a:bodyPr wrap="none" rtlCol="0">
            <a:spAutoFit/>
          </a:bodyPr>
          <a:lstStyle/>
          <a:p>
            <a:r>
              <a:rPr lang="en-US" altLang="ko-KR" sz="1600" dirty="0" smtClean="0"/>
              <a:t>3</a:t>
            </a:r>
            <a:endParaRPr lang="ko-KR" altLang="en-US" sz="1600" dirty="0"/>
          </a:p>
        </p:txBody>
      </p:sp>
      <p:cxnSp>
        <p:nvCxnSpPr>
          <p:cNvPr id="13" name="직선 연결선 12"/>
          <p:cNvCxnSpPr/>
          <p:nvPr/>
        </p:nvCxnSpPr>
        <p:spPr>
          <a:xfrm>
            <a:off x="126554" y="3749908"/>
            <a:ext cx="215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직선 연결선 127"/>
          <p:cNvCxnSpPr/>
          <p:nvPr/>
        </p:nvCxnSpPr>
        <p:spPr>
          <a:xfrm>
            <a:off x="113721" y="4045716"/>
            <a:ext cx="215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직선 연결선 128"/>
          <p:cNvCxnSpPr/>
          <p:nvPr/>
        </p:nvCxnSpPr>
        <p:spPr>
          <a:xfrm>
            <a:off x="179512" y="6117680"/>
            <a:ext cx="215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직선 연결선 129"/>
          <p:cNvCxnSpPr/>
          <p:nvPr/>
        </p:nvCxnSpPr>
        <p:spPr>
          <a:xfrm>
            <a:off x="179512" y="6405712"/>
            <a:ext cx="215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원호 192"/>
          <p:cNvSpPr/>
          <p:nvPr/>
        </p:nvSpPr>
        <p:spPr>
          <a:xfrm>
            <a:off x="5580290" y="2564904"/>
            <a:ext cx="935926" cy="914400"/>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5" name="원호 194"/>
          <p:cNvSpPr/>
          <p:nvPr/>
        </p:nvSpPr>
        <p:spPr>
          <a:xfrm>
            <a:off x="5756236" y="2574429"/>
            <a:ext cx="600299" cy="568449"/>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7" name="원호 196"/>
          <p:cNvSpPr/>
          <p:nvPr/>
        </p:nvSpPr>
        <p:spPr>
          <a:xfrm>
            <a:off x="5764548" y="2882280"/>
            <a:ext cx="600299" cy="568449"/>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8" name="원호 197"/>
          <p:cNvSpPr/>
          <p:nvPr/>
        </p:nvSpPr>
        <p:spPr>
          <a:xfrm>
            <a:off x="5932799" y="2884999"/>
            <a:ext cx="267101" cy="267711"/>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직선 화살표 연결선 45"/>
          <p:cNvCxnSpPr>
            <a:endCxn id="229" idx="1"/>
          </p:cNvCxnSpPr>
          <p:nvPr/>
        </p:nvCxnSpPr>
        <p:spPr>
          <a:xfrm flipV="1">
            <a:off x="6343650" y="2510034"/>
            <a:ext cx="777371" cy="386193"/>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4" name="직선 화살표 연결선 263"/>
          <p:cNvCxnSpPr>
            <a:endCxn id="257" idx="1"/>
          </p:cNvCxnSpPr>
          <p:nvPr/>
        </p:nvCxnSpPr>
        <p:spPr>
          <a:xfrm flipV="1">
            <a:off x="6496050" y="2844171"/>
            <a:ext cx="633808" cy="153656"/>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3" name="직선 화살표 연결선 292"/>
          <p:cNvCxnSpPr>
            <a:endCxn id="291" idx="1"/>
          </p:cNvCxnSpPr>
          <p:nvPr/>
        </p:nvCxnSpPr>
        <p:spPr>
          <a:xfrm>
            <a:off x="6197600" y="3093077"/>
            <a:ext cx="932258" cy="7455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0" name="직선 화살표 연결선 299"/>
          <p:cNvCxnSpPr>
            <a:endCxn id="292" idx="1"/>
          </p:cNvCxnSpPr>
          <p:nvPr/>
        </p:nvCxnSpPr>
        <p:spPr>
          <a:xfrm>
            <a:off x="6356350" y="3296277"/>
            <a:ext cx="773508" cy="205491"/>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06" name="원호 205"/>
          <p:cNvSpPr/>
          <p:nvPr/>
        </p:nvSpPr>
        <p:spPr>
          <a:xfrm>
            <a:off x="5932799" y="5393537"/>
            <a:ext cx="267101" cy="267711"/>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95" name="직선 화살표 연결선 94"/>
          <p:cNvCxnSpPr/>
          <p:nvPr/>
        </p:nvCxnSpPr>
        <p:spPr>
          <a:xfrm flipV="1">
            <a:off x="6052733" y="6232121"/>
            <a:ext cx="1068288" cy="77199"/>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98" name="표 97"/>
          <p:cNvGraphicFramePr>
            <a:graphicFrameLocks noGrp="1"/>
          </p:cNvGraphicFramePr>
          <p:nvPr>
            <p:extLst>
              <p:ext uri="{D42A27DB-BD31-4B8C-83A1-F6EECF244321}">
                <p14:modId xmlns:p14="http://schemas.microsoft.com/office/powerpoint/2010/main" val="4227326894"/>
              </p:ext>
            </p:extLst>
          </p:nvPr>
        </p:nvGraphicFramePr>
        <p:xfrm>
          <a:off x="4265124" y="2481829"/>
          <a:ext cx="1820568" cy="1030224"/>
        </p:xfrm>
        <a:graphic>
          <a:graphicData uri="http://schemas.openxmlformats.org/drawingml/2006/table">
            <a:tbl>
              <a:tblPr firstRow="1" bandRow="1">
                <a:tableStyleId>{69CF1AB2-1976-4502-BF36-3FF5EA218861}</a:tableStyleId>
              </a:tblPr>
              <a:tblGrid>
                <a:gridCol w="524558">
                  <a:extLst>
                    <a:ext uri="{9D8B030D-6E8A-4147-A177-3AD203B41FA5}">
                      <a16:colId xmlns:a16="http://schemas.microsoft.com/office/drawing/2014/main" xmlns="" val="20000"/>
                    </a:ext>
                  </a:extLst>
                </a:gridCol>
                <a:gridCol w="1296010">
                  <a:extLst>
                    <a:ext uri="{9D8B030D-6E8A-4147-A177-3AD203B41FA5}">
                      <a16:colId xmlns:a16="http://schemas.microsoft.com/office/drawing/2014/main" xmlns="" val="20001"/>
                    </a:ext>
                  </a:extLst>
                </a:gridCol>
              </a:tblGrid>
              <a:tr h="358140">
                <a:tc>
                  <a:txBody>
                    <a:bodyPr/>
                    <a:lstStyle/>
                    <a:p>
                      <a:pPr algn="ctr" latinLnBrk="1">
                        <a:lnSpc>
                          <a:spcPct val="80000"/>
                        </a:lnSpc>
                      </a:pPr>
                      <a:r>
                        <a:rPr lang="en-US" altLang="ko-KR" sz="1400" b="0" dirty="0" smtClean="0"/>
                        <a:t>a</a:t>
                      </a:r>
                      <a:r>
                        <a:rPr lang="en-US" altLang="ko-KR" sz="1400" b="0" baseline="-25000" dirty="0" smtClean="0"/>
                        <a:t>1</a:t>
                      </a:r>
                      <a:endParaRPr lang="ko-KR" altLang="en-US" sz="1400" b="0" baseline="-25000" dirty="0"/>
                    </a:p>
                  </a:txBody>
                  <a:tcPr/>
                </a:tc>
                <a:tc>
                  <a:txBody>
                    <a:bodyPr/>
                    <a:lstStyle/>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[(“R”, 1, a</a:t>
                      </a:r>
                      <a:r>
                        <a:rPr lang="en-US" altLang="ko-KR" sz="1400" b="0" baseline="-25000" dirty="0" smtClean="0"/>
                        <a:t>1</a:t>
                      </a:r>
                      <a:r>
                        <a:rPr lang="en-US" altLang="ko-KR" sz="1400" b="0" dirty="0" smtClean="0"/>
                        <a:t>),</a:t>
                      </a:r>
                      <a:endParaRPr lang="ko-KR" altLang="en-US" sz="1400" b="0" baseline="-25000" dirty="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(“R”, 2, a</a:t>
                      </a:r>
                      <a:r>
                        <a:rPr lang="en-US" altLang="ko-KR" sz="1400" b="0" baseline="-25000" dirty="0" smtClean="0"/>
                        <a:t>1</a:t>
                      </a:r>
                      <a:r>
                        <a:rPr lang="en-US" altLang="ko-KR" sz="1400" b="0" dirty="0" smtClean="0"/>
                        <a:t>),</a:t>
                      </a:r>
                      <a:endParaRPr lang="ko-KR" altLang="en-US" sz="1400" b="0" baseline="-25000" dirty="0" smtClean="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(“S”, 1, a</a:t>
                      </a:r>
                      <a:r>
                        <a:rPr lang="en-US" altLang="ko-KR" sz="1400" b="0" baseline="-25000" dirty="0" smtClean="0"/>
                        <a:t>1</a:t>
                      </a:r>
                      <a:r>
                        <a:rPr lang="en-US" altLang="ko-KR" sz="1400" b="0" dirty="0" smtClean="0"/>
                        <a:t>),</a:t>
                      </a:r>
                      <a:endParaRPr lang="ko-KR" altLang="en-US" sz="1400" b="0" baseline="-25000" dirty="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(“S”, 2, a</a:t>
                      </a:r>
                      <a:r>
                        <a:rPr lang="en-US" altLang="ko-KR" sz="1400" b="0" baseline="-25000" dirty="0" smtClean="0"/>
                        <a:t>1</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4029828082"/>
              </p:ext>
            </p:extLst>
          </p:nvPr>
        </p:nvGraphicFramePr>
        <p:xfrm>
          <a:off x="4265844" y="3933056"/>
          <a:ext cx="1810972" cy="843217"/>
        </p:xfrm>
        <a:graphic>
          <a:graphicData uri="http://schemas.openxmlformats.org/drawingml/2006/table">
            <a:tbl>
              <a:tblPr firstRow="1" bandRow="1">
                <a:tableStyleId>{69CF1AB2-1976-4502-BF36-3FF5EA218861}</a:tableStyleId>
              </a:tblPr>
              <a:tblGrid>
                <a:gridCol w="487487">
                  <a:extLst>
                    <a:ext uri="{9D8B030D-6E8A-4147-A177-3AD203B41FA5}">
                      <a16:colId xmlns:a16="http://schemas.microsoft.com/office/drawing/2014/main" xmlns="" val="20000"/>
                    </a:ext>
                  </a:extLst>
                </a:gridCol>
                <a:gridCol w="1323485">
                  <a:extLst>
                    <a:ext uri="{9D8B030D-6E8A-4147-A177-3AD203B41FA5}">
                      <a16:colId xmlns:a16="http://schemas.microsoft.com/office/drawing/2014/main" xmlns="" val="20001"/>
                    </a:ext>
                  </a:extLst>
                </a:gridCol>
              </a:tblGrid>
              <a:tr h="843217">
                <a:tc>
                  <a:txBody>
                    <a:bodyPr/>
                    <a:lstStyle/>
                    <a:p>
                      <a:pPr algn="ctr" latinLnBrk="1">
                        <a:lnSpc>
                          <a:spcPct val="80000"/>
                        </a:lnSpc>
                      </a:pPr>
                      <a:r>
                        <a:rPr lang="en-US" altLang="ko-KR" sz="1400" b="0" dirty="0" smtClean="0"/>
                        <a:t>a</a:t>
                      </a:r>
                      <a:r>
                        <a:rPr lang="en-US" altLang="ko-KR" sz="1400" b="0" baseline="-25000" dirty="0" smtClean="0"/>
                        <a:t>2</a:t>
                      </a:r>
                      <a:endParaRPr lang="ko-KR" altLang="en-US" sz="1400" b="0" baseline="-25000" dirty="0"/>
                    </a:p>
                  </a:txBody>
                  <a:tcPr/>
                </a:tc>
                <a:tc>
                  <a:txBody>
                    <a:bodyPr/>
                    <a:lstStyle/>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[(“R”, 3, a</a:t>
                      </a:r>
                      <a:r>
                        <a:rPr lang="en-US" altLang="ko-KR" sz="1400" b="0" baseline="-25000" dirty="0" smtClean="0"/>
                        <a:t>2</a:t>
                      </a:r>
                      <a:r>
                        <a:rPr lang="en-US" altLang="ko-KR" sz="1400" b="0" dirty="0" smtClean="0"/>
                        <a:t>),</a:t>
                      </a:r>
                      <a:endParaRPr lang="ko-KR" altLang="en-US" sz="1400" b="0" baseline="-25000" dirty="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(“S”, 3, a</a:t>
                      </a:r>
                      <a:r>
                        <a:rPr lang="en-US" altLang="ko-KR" sz="1400" b="0" baseline="-25000" dirty="0" smtClean="0"/>
                        <a:t>2</a:t>
                      </a:r>
                      <a:r>
                        <a:rPr lang="en-US" altLang="ko-KR" sz="1400" b="0" dirty="0" smtClean="0"/>
                        <a:t>),</a:t>
                      </a:r>
                      <a:endParaRPr lang="ko-KR" altLang="en-US" sz="1400" b="0" baseline="-25000" dirty="0" smtClean="0"/>
                    </a:p>
                    <a:p>
                      <a:pPr marL="0" marR="0" indent="0" algn="ctr" defTabSz="914400" rtl="0" eaLnBrk="1" fontAlgn="auto" latinLnBrk="1" hangingPunct="1">
                        <a:lnSpc>
                          <a:spcPct val="110000"/>
                        </a:lnSpc>
                        <a:spcBef>
                          <a:spcPts val="0"/>
                        </a:spcBef>
                        <a:spcAft>
                          <a:spcPts val="0"/>
                        </a:spcAft>
                        <a:buClrTx/>
                        <a:buSzTx/>
                        <a:buFontTx/>
                        <a:buNone/>
                        <a:tabLst/>
                        <a:defRPr/>
                      </a:pPr>
                      <a:r>
                        <a:rPr lang="en-US" altLang="ko-KR" sz="1400" b="0" dirty="0" smtClean="0"/>
                        <a:t>(“S”, 4, a</a:t>
                      </a:r>
                      <a:r>
                        <a:rPr lang="en-US" altLang="ko-KR" sz="1400" b="0" baseline="-25000" dirty="0" smtClean="0"/>
                        <a:t>2</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graphicFrame>
        <p:nvGraphicFramePr>
          <p:cNvPr id="101" name="표 100"/>
          <p:cNvGraphicFramePr>
            <a:graphicFrameLocks noGrp="1"/>
          </p:cNvGraphicFramePr>
          <p:nvPr>
            <p:extLst>
              <p:ext uri="{D42A27DB-BD31-4B8C-83A1-F6EECF244321}">
                <p14:modId xmlns:p14="http://schemas.microsoft.com/office/powerpoint/2010/main" val="2413435410"/>
              </p:ext>
            </p:extLst>
          </p:nvPr>
        </p:nvGraphicFramePr>
        <p:xfrm>
          <a:off x="4266017" y="5229200"/>
          <a:ext cx="1808643" cy="576064"/>
        </p:xfrm>
        <a:graphic>
          <a:graphicData uri="http://schemas.openxmlformats.org/drawingml/2006/table">
            <a:tbl>
              <a:tblPr firstRow="1" bandRow="1">
                <a:tableStyleId>{69CF1AB2-1976-4502-BF36-3FF5EA218861}</a:tableStyleId>
              </a:tblPr>
              <a:tblGrid>
                <a:gridCol w="487488">
                  <a:extLst>
                    <a:ext uri="{9D8B030D-6E8A-4147-A177-3AD203B41FA5}">
                      <a16:colId xmlns:a16="http://schemas.microsoft.com/office/drawing/2014/main" xmlns="" val="20000"/>
                    </a:ext>
                  </a:extLst>
                </a:gridCol>
                <a:gridCol w="1321155">
                  <a:extLst>
                    <a:ext uri="{9D8B030D-6E8A-4147-A177-3AD203B41FA5}">
                      <a16:colId xmlns:a16="http://schemas.microsoft.com/office/drawing/2014/main" xmlns="" val="20001"/>
                    </a:ext>
                  </a:extLst>
                </a:gridCol>
              </a:tblGrid>
              <a:tr h="576064">
                <a:tc>
                  <a:txBody>
                    <a:bodyPr/>
                    <a:lstStyle/>
                    <a:p>
                      <a:pPr algn="ctr" latinLnBrk="1">
                        <a:lnSpc>
                          <a:spcPct val="100000"/>
                        </a:lnSpc>
                      </a:pPr>
                      <a:r>
                        <a:rPr lang="en-US" altLang="ko-KR" sz="1400" b="0" dirty="0" smtClean="0"/>
                        <a:t>a</a:t>
                      </a:r>
                      <a:r>
                        <a:rPr lang="en-US" altLang="ko-KR" sz="1400" b="0" baseline="-25000" dirty="0" smtClean="0"/>
                        <a:t>3</a:t>
                      </a:r>
                      <a:endParaRPr lang="ko-KR" altLang="en-US" sz="1400" b="0" baseline="-25000" dirty="0"/>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smtClean="0"/>
                        <a:t>[(“R”, 4, a</a:t>
                      </a:r>
                      <a:r>
                        <a:rPr lang="en-US" altLang="ko-KR" sz="1400" b="0" baseline="-25000" dirty="0" smtClean="0"/>
                        <a:t>3</a:t>
                      </a:r>
                      <a:r>
                        <a:rPr lang="en-US" altLang="ko-KR" sz="1400" b="0" dirty="0" smtClean="0"/>
                        <a:t>),</a:t>
                      </a:r>
                      <a:endParaRPr lang="ko-KR" altLang="en-US" sz="1400" b="0" baseline="-25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smtClean="0"/>
                        <a:t>(“S”, 5, a</a:t>
                      </a:r>
                      <a:r>
                        <a:rPr lang="en-US" altLang="ko-KR" sz="1400" b="0" baseline="-25000" dirty="0" smtClean="0"/>
                        <a:t>3</a:t>
                      </a:r>
                      <a:r>
                        <a:rPr lang="en-US" altLang="ko-KR" sz="1400" b="0" dirty="0" smtClean="0"/>
                        <a:t>)]</a:t>
                      </a:r>
                      <a:endParaRPr lang="ko-KR" altLang="en-US" sz="1400" b="0" baseline="-25000" dirty="0" smtClean="0"/>
                    </a:p>
                  </a:txBody>
                  <a:tcPr/>
                </a:tc>
                <a:extLst>
                  <a:ext uri="{0D108BD9-81ED-4DB2-BD59-A6C34878D82A}">
                    <a16:rowId xmlns:a16="http://schemas.microsoft.com/office/drawing/2014/main" xmlns="" val="10000"/>
                  </a:ext>
                </a:extLst>
              </a:tr>
            </a:tbl>
          </a:graphicData>
        </a:graphic>
      </p:graphicFrame>
      <p:graphicFrame>
        <p:nvGraphicFramePr>
          <p:cNvPr id="102" name="표 101"/>
          <p:cNvGraphicFramePr>
            <a:graphicFrameLocks noGrp="1"/>
          </p:cNvGraphicFramePr>
          <p:nvPr>
            <p:extLst>
              <p:ext uri="{D42A27DB-BD31-4B8C-83A1-F6EECF244321}">
                <p14:modId xmlns:p14="http://schemas.microsoft.com/office/powerpoint/2010/main" val="2376460154"/>
              </p:ext>
            </p:extLst>
          </p:nvPr>
        </p:nvGraphicFramePr>
        <p:xfrm>
          <a:off x="4286393" y="6191208"/>
          <a:ext cx="1788268" cy="262128"/>
        </p:xfrm>
        <a:graphic>
          <a:graphicData uri="http://schemas.openxmlformats.org/drawingml/2006/table">
            <a:tbl>
              <a:tblPr firstRow="1" bandRow="1">
                <a:tableStyleId>{69CF1AB2-1976-4502-BF36-3FF5EA218861}</a:tableStyleId>
              </a:tblPr>
              <a:tblGrid>
                <a:gridCol w="518139">
                  <a:extLst>
                    <a:ext uri="{9D8B030D-6E8A-4147-A177-3AD203B41FA5}">
                      <a16:colId xmlns:a16="http://schemas.microsoft.com/office/drawing/2014/main" xmlns="" val="20000"/>
                    </a:ext>
                  </a:extLst>
                </a:gridCol>
                <a:gridCol w="1270129">
                  <a:extLst>
                    <a:ext uri="{9D8B030D-6E8A-4147-A177-3AD203B41FA5}">
                      <a16:colId xmlns:a16="http://schemas.microsoft.com/office/drawing/2014/main" xmlns="" val="20001"/>
                    </a:ext>
                  </a:extLst>
                </a:gridCol>
              </a:tblGrid>
              <a:tr h="143256">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a</a:t>
                      </a:r>
                      <a:r>
                        <a:rPr lang="en-US" altLang="ko-KR" sz="1400" b="0" baseline="-25000" dirty="0" smtClean="0"/>
                        <a:t>4</a:t>
                      </a:r>
                      <a:endParaRPr lang="ko-KR" altLang="en-US" sz="1400" b="0" baseline="-25000" dirty="0" smtClean="0"/>
                    </a:p>
                  </a:txBody>
                  <a:tcPr/>
                </a:tc>
                <a:tc>
                  <a:txBody>
                    <a:bodyPr/>
                    <a:lstStyle/>
                    <a:p>
                      <a:pPr marL="0" marR="0" indent="0" algn="ctr" defTabSz="914400" rtl="0" eaLnBrk="1" fontAlgn="auto" latinLnBrk="1" hangingPunct="1">
                        <a:lnSpc>
                          <a:spcPct val="80000"/>
                        </a:lnSpc>
                        <a:spcBef>
                          <a:spcPts val="0"/>
                        </a:spcBef>
                        <a:spcAft>
                          <a:spcPts val="0"/>
                        </a:spcAft>
                        <a:buClrTx/>
                        <a:buSzTx/>
                        <a:buFontTx/>
                        <a:buNone/>
                        <a:tabLst/>
                        <a:defRPr/>
                      </a:pPr>
                      <a:r>
                        <a:rPr lang="en-US" altLang="ko-KR" sz="1400" b="0" dirty="0" smtClean="0"/>
                        <a:t>[(“S”, 6, a</a:t>
                      </a:r>
                      <a:r>
                        <a:rPr lang="en-US" altLang="ko-KR" sz="1400" b="0" baseline="-25000" dirty="0" smtClean="0"/>
                        <a:t>4</a:t>
                      </a:r>
                      <a:r>
                        <a:rPr lang="en-US" altLang="ko-KR" sz="1400" b="0" dirty="0" smtClean="0"/>
                        <a:t>)]</a:t>
                      </a:r>
                      <a:endParaRPr lang="ko-KR" altLang="en-US" sz="1400" b="0" baseline="-25000" dirty="0"/>
                    </a:p>
                  </a:txBody>
                  <a:tcPr/>
                </a:tc>
                <a:extLst>
                  <a:ext uri="{0D108BD9-81ED-4DB2-BD59-A6C34878D82A}">
                    <a16:rowId xmlns:a16="http://schemas.microsoft.com/office/drawing/2014/main" xmlns="" val="10000"/>
                  </a:ext>
                </a:extLst>
              </a:tr>
            </a:tbl>
          </a:graphicData>
        </a:graphic>
      </p:graphicFrame>
      <p:sp>
        <p:nvSpPr>
          <p:cNvPr id="103" name="곱셈 기호 102"/>
          <p:cNvSpPr/>
          <p:nvPr/>
        </p:nvSpPr>
        <p:spPr>
          <a:xfrm>
            <a:off x="6537241" y="5940231"/>
            <a:ext cx="583780" cy="583780"/>
          </a:xfrm>
          <a:prstGeom prst="mathMultiply">
            <a:avLst>
              <a:gd name="adj1" fmla="val 9978"/>
            </a:avLst>
          </a:prstGeom>
          <a:solidFill>
            <a:srgbClr val="E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85" name="표 84"/>
          <p:cNvGraphicFramePr>
            <a:graphicFrameLocks noGrp="1"/>
          </p:cNvGraphicFramePr>
          <p:nvPr>
            <p:extLst>
              <p:ext uri="{D42A27DB-BD31-4B8C-83A1-F6EECF244321}">
                <p14:modId xmlns:p14="http://schemas.microsoft.com/office/powerpoint/2010/main" val="1905005977"/>
              </p:ext>
            </p:extLst>
          </p:nvPr>
        </p:nvGraphicFramePr>
        <p:xfrm>
          <a:off x="503548" y="1832992"/>
          <a:ext cx="3276364" cy="1524000"/>
        </p:xfrm>
        <a:graphic>
          <a:graphicData uri="http://schemas.openxmlformats.org/drawingml/2006/table">
            <a:tbl>
              <a:tblPr firstRow="1" bandRow="1">
                <a:tableStyleId>{2D5ABB26-0587-4C30-8999-92F81FD0307C}</a:tableStyleId>
              </a:tblPr>
              <a:tblGrid>
                <a:gridCol w="468052">
                  <a:extLst>
                    <a:ext uri="{9D8B030D-6E8A-4147-A177-3AD203B41FA5}">
                      <a16:colId xmlns:a16="http://schemas.microsoft.com/office/drawing/2014/main" xmlns="" val="20000"/>
                    </a:ext>
                  </a:extLst>
                </a:gridCol>
                <a:gridCol w="468052">
                  <a:extLst>
                    <a:ext uri="{9D8B030D-6E8A-4147-A177-3AD203B41FA5}">
                      <a16:colId xmlns:a16="http://schemas.microsoft.com/office/drawing/2014/main" xmlns="" val="20001"/>
                    </a:ext>
                  </a:extLst>
                </a:gridCol>
                <a:gridCol w="468052">
                  <a:extLst>
                    <a:ext uri="{9D8B030D-6E8A-4147-A177-3AD203B41FA5}">
                      <a16:colId xmlns:a16="http://schemas.microsoft.com/office/drawing/2014/main" xmlns="" val="20002"/>
                    </a:ext>
                  </a:extLst>
                </a:gridCol>
                <a:gridCol w="468052">
                  <a:extLst>
                    <a:ext uri="{9D8B030D-6E8A-4147-A177-3AD203B41FA5}">
                      <a16:colId xmlns:a16="http://schemas.microsoft.com/office/drawing/2014/main" xmlns="" val="20003"/>
                    </a:ext>
                  </a:extLst>
                </a:gridCol>
                <a:gridCol w="468052">
                  <a:extLst>
                    <a:ext uri="{9D8B030D-6E8A-4147-A177-3AD203B41FA5}">
                      <a16:colId xmlns:a16="http://schemas.microsoft.com/office/drawing/2014/main" xmlns="" val="20004"/>
                    </a:ext>
                  </a:extLst>
                </a:gridCol>
                <a:gridCol w="468052">
                  <a:extLst>
                    <a:ext uri="{9D8B030D-6E8A-4147-A177-3AD203B41FA5}">
                      <a16:colId xmlns:a16="http://schemas.microsoft.com/office/drawing/2014/main" xmlns="" val="20005"/>
                    </a:ext>
                  </a:extLst>
                </a:gridCol>
                <a:gridCol w="468052">
                  <a:extLst>
                    <a:ext uri="{9D8B030D-6E8A-4147-A177-3AD203B41FA5}">
                      <a16:colId xmlns:a16="http://schemas.microsoft.com/office/drawing/2014/main" xmlns="" val="20006"/>
                    </a:ext>
                  </a:extLst>
                </a:gridCol>
              </a:tblGrid>
              <a:tr h="261029">
                <a:tc>
                  <a:txBody>
                    <a:bodyPr/>
                    <a:lstStyle/>
                    <a:p>
                      <a:pPr algn="ctr" latinLnBrk="1"/>
                      <a:endParaRPr lang="ko-KR" altLang="en-US" sz="1400" dirty="0"/>
                    </a:p>
                  </a:txBody>
                  <a:tcPr>
                    <a:solidFill>
                      <a:schemeClr val="bg1"/>
                    </a:solidFill>
                  </a:tcPr>
                </a:tc>
                <a:tc>
                  <a:txBody>
                    <a:bodyPr/>
                    <a:lstStyle/>
                    <a:p>
                      <a:pPr algn="ctr" latinLnBrk="1"/>
                      <a:r>
                        <a:rPr lang="en-US" altLang="ko-KR" sz="1400" dirty="0" smtClean="0"/>
                        <a:t>s</a:t>
                      </a:r>
                      <a:r>
                        <a:rPr lang="en-US" altLang="ko-KR" sz="1400" baseline="-25000" dirty="0" smtClean="0"/>
                        <a:t>1</a:t>
                      </a:r>
                      <a:endParaRPr lang="ko-KR" altLang="en-US" sz="1400" baseline="-25000" dirty="0"/>
                    </a:p>
                  </a:txBody>
                  <a:tcPr>
                    <a:solidFill>
                      <a:schemeClr val="accent5">
                        <a:lumMod val="90000"/>
                      </a:schemeClr>
                    </a:solidFill>
                  </a:tcPr>
                </a:tc>
                <a:tc>
                  <a:txBody>
                    <a:bodyPr/>
                    <a:lstStyle/>
                    <a:p>
                      <a:pPr algn="ctr" latinLnBrk="1"/>
                      <a:r>
                        <a:rPr lang="en-US" altLang="ko-KR" sz="1400" dirty="0" smtClean="0"/>
                        <a:t>s</a:t>
                      </a:r>
                      <a:r>
                        <a:rPr lang="en-US" altLang="ko-KR" sz="1400" baseline="-25000" dirty="0" smtClean="0"/>
                        <a:t>2</a:t>
                      </a:r>
                      <a:endParaRPr lang="ko-KR" altLang="en-US" sz="1400" baseline="-25000" dirty="0"/>
                    </a:p>
                  </a:txBody>
                  <a:tcPr>
                    <a:lnR w="12700" cap="flat" cmpd="sng" algn="ctr">
                      <a:solidFill>
                        <a:schemeClr val="tx1"/>
                      </a:solidFill>
                      <a:prstDash val="solid"/>
                      <a:round/>
                      <a:headEnd type="none" w="med" len="med"/>
                      <a:tailEnd type="none" w="med" len="med"/>
                    </a:lnR>
                    <a:solidFill>
                      <a:schemeClr val="accent5">
                        <a:lumMod val="90000"/>
                      </a:schemeClr>
                    </a:solidFill>
                  </a:tcPr>
                </a:tc>
                <a:tc>
                  <a:txBody>
                    <a:bodyPr/>
                    <a:lstStyle/>
                    <a:p>
                      <a:pPr algn="ctr" latinLnBrk="1"/>
                      <a:r>
                        <a:rPr lang="en-US" altLang="ko-KR" sz="1400" dirty="0" smtClean="0"/>
                        <a:t>s</a:t>
                      </a:r>
                      <a:r>
                        <a:rPr lang="en-US" altLang="ko-KR" sz="1400" baseline="-25000" dirty="0" smtClean="0"/>
                        <a:t>3</a:t>
                      </a:r>
                      <a:endParaRPr lang="ko-KR" altLang="en-US" sz="1400" baseline="-25000" dirty="0"/>
                    </a:p>
                  </a:txBody>
                  <a:tcPr>
                    <a:lnL w="12700" cap="flat" cmpd="sng" algn="ctr">
                      <a:solidFill>
                        <a:schemeClr val="tx1"/>
                      </a:solidFill>
                      <a:prstDash val="solid"/>
                      <a:round/>
                      <a:headEnd type="none" w="med" len="med"/>
                      <a:tailEnd type="none" w="med" len="med"/>
                    </a:lnL>
                    <a:solidFill>
                      <a:schemeClr val="accent5">
                        <a:lumMod val="90000"/>
                      </a:schemeClr>
                    </a:solidFill>
                  </a:tcPr>
                </a:tc>
                <a:tc>
                  <a:txBody>
                    <a:bodyPr/>
                    <a:lstStyle/>
                    <a:p>
                      <a:pPr algn="ctr" latinLnBrk="1"/>
                      <a:r>
                        <a:rPr lang="en-US" altLang="ko-KR" sz="1400" dirty="0" smtClean="0"/>
                        <a:t>s</a:t>
                      </a:r>
                      <a:r>
                        <a:rPr lang="en-US" altLang="ko-KR" sz="1400" baseline="-25000" dirty="0" smtClean="0"/>
                        <a:t>4</a:t>
                      </a:r>
                      <a:endParaRPr lang="ko-KR" altLang="en-US" sz="1400" baseline="-25000" dirty="0"/>
                    </a:p>
                  </a:txBody>
                  <a:tcPr>
                    <a:lnR w="12700" cap="flat" cmpd="sng" algn="ctr">
                      <a:solidFill>
                        <a:schemeClr val="tx1"/>
                      </a:solidFill>
                      <a:prstDash val="solid"/>
                      <a:round/>
                      <a:headEnd type="none" w="med" len="med"/>
                      <a:tailEnd type="none" w="med" len="med"/>
                    </a:lnR>
                    <a:solidFill>
                      <a:schemeClr val="accent5">
                        <a:lumMod val="90000"/>
                      </a:schemeClr>
                    </a:solidFill>
                  </a:tcPr>
                </a:tc>
                <a:tc>
                  <a:txBody>
                    <a:bodyPr/>
                    <a:lstStyle/>
                    <a:p>
                      <a:pPr algn="ctr" latinLnBrk="1"/>
                      <a:r>
                        <a:rPr lang="en-US" altLang="ko-KR" sz="1400" dirty="0" smtClean="0"/>
                        <a:t>s</a:t>
                      </a:r>
                      <a:r>
                        <a:rPr lang="en-US" altLang="ko-KR" sz="1400" baseline="-25000" dirty="0" smtClean="0"/>
                        <a:t>5</a:t>
                      </a:r>
                      <a:endParaRPr lang="ko-KR" altLang="en-US" sz="1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90000"/>
                      </a:schemeClr>
                    </a:solidFill>
                  </a:tcPr>
                </a:tc>
                <a:tc>
                  <a:txBody>
                    <a:bodyPr/>
                    <a:lstStyle/>
                    <a:p>
                      <a:pPr algn="ctr" latinLnBrk="1"/>
                      <a:r>
                        <a:rPr lang="en-US" altLang="ko-KR" sz="1400" dirty="0" smtClean="0"/>
                        <a:t>s</a:t>
                      </a:r>
                      <a:r>
                        <a:rPr lang="en-US" altLang="ko-KR" sz="1400" baseline="-25000" dirty="0" smtClean="0"/>
                        <a:t>6</a:t>
                      </a:r>
                      <a:endParaRPr lang="ko-KR" altLang="en-US" sz="1400" baseline="-25000" dirty="0"/>
                    </a:p>
                  </a:txBody>
                  <a:tcPr>
                    <a:lnL w="12700" cap="flat" cmpd="sng" algn="ctr">
                      <a:solidFill>
                        <a:schemeClr val="tx1"/>
                      </a:solidFill>
                      <a:prstDash val="solid"/>
                      <a:round/>
                      <a:headEnd type="none" w="med" len="med"/>
                      <a:tailEnd type="none" w="med" len="med"/>
                    </a:lnL>
                    <a:solidFill>
                      <a:schemeClr val="accent5">
                        <a:lumMod val="90000"/>
                      </a:schemeClr>
                    </a:solidFill>
                  </a:tcPr>
                </a:tc>
                <a:extLst>
                  <a:ext uri="{0D108BD9-81ED-4DB2-BD59-A6C34878D82A}">
                    <a16:rowId xmlns:a16="http://schemas.microsoft.com/office/drawing/2014/main" xmlns="" val="10000"/>
                  </a:ext>
                </a:extLst>
              </a:tr>
              <a:tr h="261029">
                <a:tc>
                  <a:txBody>
                    <a:bodyPr/>
                    <a:lstStyle/>
                    <a:p>
                      <a:pPr algn="ctr" latinLnBrk="1"/>
                      <a:r>
                        <a:rPr lang="en-US" altLang="ko-KR" sz="1400" dirty="0" smtClean="0"/>
                        <a:t>r</a:t>
                      </a:r>
                      <a:r>
                        <a:rPr lang="en-US" altLang="ko-KR" sz="1400" baseline="-25000" dirty="0" smtClean="0"/>
                        <a:t>1</a:t>
                      </a:r>
                      <a:endParaRPr lang="ko-KR" altLang="en-US" sz="1400" baseline="-25000" dirty="0"/>
                    </a:p>
                  </a:txBody>
                  <a:tcPr>
                    <a:solidFill>
                      <a:schemeClr val="accent5">
                        <a:lumMod val="90000"/>
                      </a:schemeClr>
                    </a:solidFill>
                  </a:tcPr>
                </a:tc>
                <a:tc>
                  <a:txBody>
                    <a:bodyPr/>
                    <a:lstStyle/>
                    <a:p>
                      <a:pPr algn="ctr" latinLnBrk="1"/>
                      <a:r>
                        <a:rPr lang="en-US" altLang="ko-KR" sz="1400" dirty="0" smtClean="0"/>
                        <a:t>O</a:t>
                      </a:r>
                      <a:endParaRPr lang="ko-KR" altLang="en-US" sz="1400" dirty="0"/>
                    </a:p>
                  </a:txBody>
                  <a:tcPr>
                    <a:lnR>
                      <a:noFill/>
                    </a:lnR>
                    <a:lnB>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L>
                      <a:noFill/>
                    </a:lnL>
                    <a:lnR w="12700" cap="flat" cmpd="sng" algn="ctr">
                      <a:solidFill>
                        <a:schemeClr val="tx1"/>
                      </a:solidFill>
                      <a:prstDash val="solid"/>
                      <a:round/>
                      <a:headEnd type="none" w="med" len="med"/>
                      <a:tailEnd type="none" w="med" len="med"/>
                    </a:lnR>
                    <a:lnB>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B>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B>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261029">
                <a:tc>
                  <a:txBody>
                    <a:bodyPr/>
                    <a:lstStyle/>
                    <a:p>
                      <a:pPr algn="ctr" latinLnBrk="1"/>
                      <a:r>
                        <a:rPr lang="en-US" altLang="ko-KR" sz="1400" dirty="0" smtClean="0"/>
                        <a:t>r</a:t>
                      </a:r>
                      <a:r>
                        <a:rPr lang="en-US" altLang="ko-KR" sz="1400" baseline="-25000" dirty="0" smtClean="0"/>
                        <a:t>2</a:t>
                      </a:r>
                      <a:endParaRPr lang="ko-KR" altLang="en-US" sz="1400" baseline="-25000" dirty="0"/>
                    </a:p>
                  </a:txBody>
                  <a:tcPr>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r>
                        <a:rPr lang="en-US" altLang="ko-KR" sz="1400" dirty="0" smtClean="0"/>
                        <a:t>O</a:t>
                      </a:r>
                      <a:endParaRPr lang="ko-KR" altLang="en-US" sz="1400" dirty="0"/>
                    </a:p>
                  </a:txBody>
                  <a:tcPr>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261029">
                <a:tc>
                  <a:txBody>
                    <a:bodyPr/>
                    <a:lstStyle/>
                    <a:p>
                      <a:pPr algn="ctr" latinLnBrk="1"/>
                      <a:r>
                        <a:rPr lang="en-US" altLang="ko-KR" sz="1400" dirty="0" smtClean="0"/>
                        <a:t>r</a:t>
                      </a:r>
                      <a:r>
                        <a:rPr lang="en-US" altLang="ko-KR" sz="1400" baseline="-25000" dirty="0" smtClean="0"/>
                        <a:t>3</a:t>
                      </a:r>
                      <a:endParaRPr lang="ko-KR" altLang="en-US" sz="1400"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latinLnBrk="1"/>
                      <a:endParaRPr lang="ko-KR" altLang="en-US" sz="1400" dirty="0"/>
                    </a:p>
                  </a:txBody>
                  <a:tcPr>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r>
                        <a:rPr lang="en-US" altLang="ko-KR" sz="1400" dirty="0" smtClean="0"/>
                        <a:t>O</a:t>
                      </a:r>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261029">
                <a:tc>
                  <a:txBody>
                    <a:bodyPr/>
                    <a:lstStyle/>
                    <a:p>
                      <a:pPr algn="ctr" latinLnBrk="1"/>
                      <a:r>
                        <a:rPr lang="en-US" altLang="ko-KR" sz="1400" dirty="0" smtClean="0"/>
                        <a:t>r</a:t>
                      </a:r>
                      <a:r>
                        <a:rPr lang="en-US" altLang="ko-KR" sz="1400" baseline="-25000" dirty="0" smtClean="0"/>
                        <a:t>4</a:t>
                      </a:r>
                      <a:endParaRPr lang="ko-KR" altLang="en-US" sz="1400" baseline="-25000" dirty="0"/>
                    </a:p>
                  </a:txBody>
                  <a:tcPr>
                    <a:lnT w="12700"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latinLnBrk="1"/>
                      <a:endParaRPr lang="ko-KR" altLang="en-US" sz="1400" dirty="0"/>
                    </a:p>
                  </a:txBody>
                  <a:tcPr>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400" dirty="0" smtClean="0"/>
                        <a:t>O</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latinLnBrk="1"/>
                      <a:endParaRPr lang="ko-KR" altLang="en-US" sz="14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cxnSp>
        <p:nvCxnSpPr>
          <p:cNvPr id="86" name="직선 화살표 연결선 85"/>
          <p:cNvCxnSpPr/>
          <p:nvPr/>
        </p:nvCxnSpPr>
        <p:spPr>
          <a:xfrm>
            <a:off x="1619672" y="2348880"/>
            <a:ext cx="2880320"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771800" y="2852936"/>
            <a:ext cx="1872208" cy="15121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3059832" y="3284984"/>
            <a:ext cx="1584176" cy="23042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직선 화살표 연결선 92"/>
          <p:cNvCxnSpPr/>
          <p:nvPr/>
        </p:nvCxnSpPr>
        <p:spPr>
          <a:xfrm flipV="1">
            <a:off x="6210300" y="3895716"/>
            <a:ext cx="919558" cy="233854"/>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직선 화살표 연결선 93"/>
          <p:cNvCxnSpPr/>
          <p:nvPr/>
        </p:nvCxnSpPr>
        <p:spPr>
          <a:xfrm flipV="1">
            <a:off x="6362700" y="4221848"/>
            <a:ext cx="767158" cy="74748"/>
          </a:xfrm>
          <a:prstGeom prst="straightConnector1">
            <a:avLst/>
          </a:prstGeom>
          <a:ln w="38100">
            <a:solidFill>
              <a:schemeClr val="tx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6" name="원호 95"/>
          <p:cNvSpPr/>
          <p:nvPr/>
        </p:nvSpPr>
        <p:spPr>
          <a:xfrm>
            <a:off x="5764548" y="4012372"/>
            <a:ext cx="600299" cy="568449"/>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7" name="원호 96"/>
          <p:cNvSpPr/>
          <p:nvPr/>
        </p:nvSpPr>
        <p:spPr>
          <a:xfrm>
            <a:off x="5941111" y="4005064"/>
            <a:ext cx="267101" cy="267711"/>
          </a:xfrm>
          <a:prstGeom prst="arc">
            <a:avLst>
              <a:gd name="adj1" fmla="val 16200000"/>
              <a:gd name="adj2" fmla="val 525719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211206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11560" y="2017713"/>
            <a:ext cx="7772400" cy="4114800"/>
          </a:xfrm>
        </p:spPr>
        <p:txBody>
          <a:bodyPr/>
          <a:lstStyle/>
          <a:p>
            <a:r>
              <a:rPr lang="en-US" altLang="ko-KR" sz="1800" dirty="0" smtClean="0">
                <a:latin typeface="Tahoma" pitchFamily="34" charset="0"/>
                <a:cs typeface="Tahoma" pitchFamily="34" charset="0"/>
              </a:rPr>
              <a:t>Open source of </a:t>
            </a:r>
            <a:r>
              <a:rPr lang="en-US" altLang="ko-KR" sz="1800" dirty="0" smtClean="0">
                <a:solidFill>
                  <a:srgbClr val="FF0000"/>
                </a:solidFill>
                <a:latin typeface="Tahoma" pitchFamily="34" charset="0"/>
                <a:cs typeface="Tahoma" pitchFamily="34" charset="0"/>
              </a:rPr>
              <a:t>MapReduce</a:t>
            </a:r>
            <a:r>
              <a:rPr lang="en-US" altLang="ko-KR" sz="1800" dirty="0" smtClean="0">
                <a:latin typeface="Tahoma" pitchFamily="34" charset="0"/>
                <a:cs typeface="Tahoma" pitchFamily="34" charset="0"/>
              </a:rPr>
              <a:t> framework of Apache Project</a:t>
            </a:r>
          </a:p>
          <a:p>
            <a:r>
              <a:rPr lang="en-US" altLang="ko-KR" sz="1800" dirty="0" err="1" smtClean="0">
                <a:latin typeface="Tahoma" pitchFamily="34" charset="0"/>
                <a:cs typeface="Tahoma" pitchFamily="34" charset="0"/>
              </a:rPr>
              <a:t>Hadoop</a:t>
            </a:r>
            <a:r>
              <a:rPr lang="en-US" altLang="ko-KR" sz="1800" dirty="0" smtClean="0">
                <a:latin typeface="Tahoma" pitchFamily="34" charset="0"/>
                <a:cs typeface="Tahoma" pitchFamily="34" charset="0"/>
              </a:rPr>
              <a:t> Distributed File System (HDFS) </a:t>
            </a:r>
          </a:p>
          <a:p>
            <a:pPr lvl="1"/>
            <a:r>
              <a:rPr lang="en-US" altLang="ko-KR" sz="1600" dirty="0" smtClean="0">
                <a:latin typeface="Tahoma" pitchFamily="34" charset="0"/>
                <a:cs typeface="Tahoma" pitchFamily="34" charset="0"/>
              </a:rPr>
              <a:t>Store big files across machines </a:t>
            </a:r>
          </a:p>
          <a:p>
            <a:pPr lvl="1"/>
            <a:r>
              <a:rPr lang="en-US" altLang="ko-KR" sz="1600" dirty="0" smtClean="0">
                <a:latin typeface="Tahoma" pitchFamily="34" charset="0"/>
                <a:cs typeface="Tahoma" pitchFamily="34" charset="0"/>
              </a:rPr>
              <a:t>Store each file as a sequence of blocks</a:t>
            </a:r>
          </a:p>
          <a:p>
            <a:pPr lvl="1"/>
            <a:r>
              <a:rPr lang="en-US" altLang="ko-KR" sz="1600" dirty="0" smtClean="0">
                <a:latin typeface="Tahoma" pitchFamily="34" charset="0"/>
                <a:cs typeface="Tahoma" pitchFamily="34" charset="0"/>
              </a:rPr>
              <a:t>Each block of a file are replicated for fault tolerance</a:t>
            </a:r>
          </a:p>
          <a:p>
            <a:r>
              <a:rPr lang="en-US" altLang="ko-KR" sz="1800" dirty="0" smtClean="0">
                <a:latin typeface="Tahoma" pitchFamily="34" charset="0"/>
                <a:cs typeface="Tahoma" pitchFamily="34" charset="0"/>
              </a:rPr>
              <a:t>Distribute processing of large data across up to thousands of commodity</a:t>
            </a:r>
            <a:r>
              <a:rPr lang="ko-KR" altLang="en-US" sz="1800" dirty="0" smtClean="0">
                <a:latin typeface="Tahoma" pitchFamily="34" charset="0"/>
                <a:cs typeface="Tahoma" pitchFamily="34" charset="0"/>
              </a:rPr>
              <a:t> </a:t>
            </a:r>
            <a:r>
              <a:rPr lang="en-US" altLang="ko-KR" sz="1800" dirty="0" smtClean="0">
                <a:latin typeface="Tahoma" pitchFamily="34" charset="0"/>
                <a:cs typeface="Tahoma" pitchFamily="34" charset="0"/>
              </a:rPr>
              <a:t>machines</a:t>
            </a:r>
          </a:p>
          <a:p>
            <a:r>
              <a:rPr lang="en-US" altLang="ko-KR" sz="1800" dirty="0" smtClean="0">
                <a:latin typeface="Tahoma" pitchFamily="34" charset="0"/>
                <a:cs typeface="Tahoma" pitchFamily="34" charset="0"/>
              </a:rPr>
              <a:t>Key components</a:t>
            </a:r>
          </a:p>
          <a:p>
            <a:pPr lvl="1"/>
            <a:r>
              <a:rPr lang="en-US" altLang="ko-KR" sz="1600" dirty="0" err="1" smtClean="0">
                <a:latin typeface="Tahoma" pitchFamily="34" charset="0"/>
                <a:cs typeface="Tahoma" pitchFamily="34" charset="0"/>
              </a:rPr>
              <a:t>MapReduce</a:t>
            </a:r>
            <a:r>
              <a:rPr lang="en-US" altLang="ko-KR" sz="1600" dirty="0" smtClean="0">
                <a:latin typeface="Tahoma" pitchFamily="34" charset="0"/>
                <a:cs typeface="Tahoma" pitchFamily="34" charset="0"/>
              </a:rPr>
              <a:t> - distributes applications</a:t>
            </a:r>
          </a:p>
          <a:p>
            <a:pPr lvl="1"/>
            <a:r>
              <a:rPr lang="en-US" altLang="ko-KR" sz="1600" dirty="0" err="1" smtClean="0">
                <a:latin typeface="Tahoma" pitchFamily="34" charset="0"/>
                <a:cs typeface="Tahoma" pitchFamily="34" charset="0"/>
              </a:rPr>
              <a:t>Hadoop</a:t>
            </a:r>
            <a:r>
              <a:rPr lang="en-US" altLang="ko-KR" sz="1600" dirty="0" smtClean="0">
                <a:latin typeface="Tahoma" pitchFamily="34" charset="0"/>
                <a:cs typeface="Tahoma" pitchFamily="34" charset="0"/>
              </a:rPr>
              <a:t> Distributed File System (HDFS) - distributes data</a:t>
            </a:r>
          </a:p>
          <a:p>
            <a:r>
              <a:rPr lang="en-US" altLang="ko-KR" sz="1800" dirty="0" smtClean="0">
                <a:latin typeface="Tahoma" pitchFamily="34" charset="0"/>
                <a:cs typeface="Tahoma" pitchFamily="34" charset="0"/>
              </a:rPr>
              <a:t>A single </a:t>
            </a:r>
            <a:r>
              <a:rPr lang="en-US" altLang="ko-KR" sz="1800" dirty="0" err="1" smtClean="0">
                <a:latin typeface="Tahoma" pitchFamily="34" charset="0"/>
                <a:cs typeface="Tahoma" pitchFamily="34" charset="0"/>
              </a:rPr>
              <a:t>Namenode</a:t>
            </a:r>
            <a:r>
              <a:rPr lang="en-US" altLang="ko-KR" sz="1800" dirty="0" smtClean="0">
                <a:latin typeface="Tahoma" pitchFamily="34" charset="0"/>
                <a:cs typeface="Tahoma" pitchFamily="34" charset="0"/>
              </a:rPr>
              <a:t> (master) and multiple </a:t>
            </a:r>
            <a:r>
              <a:rPr lang="en-US" altLang="ko-KR" sz="1800" dirty="0" err="1" smtClean="0">
                <a:latin typeface="Tahoma" pitchFamily="34" charset="0"/>
                <a:cs typeface="Tahoma" pitchFamily="34" charset="0"/>
              </a:rPr>
              <a:t>Datanodes</a:t>
            </a:r>
            <a:r>
              <a:rPr lang="en-US" altLang="ko-KR" sz="1800" dirty="0" smtClean="0">
                <a:latin typeface="Tahoma" pitchFamily="34" charset="0"/>
                <a:cs typeface="Tahoma" pitchFamily="34" charset="0"/>
              </a:rPr>
              <a:t> (slaves)</a:t>
            </a:r>
          </a:p>
          <a:p>
            <a:pPr lvl="1"/>
            <a:r>
              <a:rPr lang="en-US" altLang="ko-KR" sz="1600" dirty="0" err="1" smtClean="0">
                <a:latin typeface="Tahoma" pitchFamily="34" charset="0"/>
                <a:cs typeface="Tahoma" pitchFamily="34" charset="0"/>
              </a:rPr>
              <a:t>Namenode</a:t>
            </a:r>
            <a:r>
              <a:rPr lang="en-US" altLang="ko-KR" sz="1600" dirty="0" smtClean="0">
                <a:latin typeface="Tahoma" pitchFamily="34" charset="0"/>
                <a:cs typeface="Tahoma" pitchFamily="34" charset="0"/>
              </a:rPr>
              <a:t>: manages the file system and access to files by clients</a:t>
            </a:r>
          </a:p>
          <a:p>
            <a:pPr lvl="1"/>
            <a:r>
              <a:rPr lang="en-US" altLang="ko-KR" sz="1600" dirty="0" err="1" smtClean="0">
                <a:latin typeface="Tahoma" pitchFamily="34" charset="0"/>
                <a:cs typeface="Tahoma" pitchFamily="34" charset="0"/>
              </a:rPr>
              <a:t>Datanode</a:t>
            </a:r>
            <a:r>
              <a:rPr lang="en-US" altLang="ko-KR" sz="1600" dirty="0" smtClean="0">
                <a:latin typeface="Tahoma" pitchFamily="34" charset="0"/>
                <a:cs typeface="Tahoma" pitchFamily="34" charset="0"/>
              </a:rPr>
              <a:t>: manages the storages attached to the nodes running on</a:t>
            </a:r>
          </a:p>
          <a:p>
            <a:endParaRPr lang="en-US" altLang="ko-KR" sz="2000" dirty="0" smtClean="0">
              <a:latin typeface="Tahoma" pitchFamily="34" charset="0"/>
              <a:cs typeface="Tahoma" pitchFamily="34" charset="0"/>
            </a:endParaRPr>
          </a:p>
        </p:txBody>
      </p:sp>
      <p:sp>
        <p:nvSpPr>
          <p:cNvPr id="3" name="제목 2"/>
          <p:cNvSpPr>
            <a:spLocks noGrp="1"/>
          </p:cNvSpPr>
          <p:nvPr>
            <p:ph type="title"/>
          </p:nvPr>
        </p:nvSpPr>
        <p:spPr/>
        <p:txBody>
          <a:bodyPr/>
          <a:lstStyle/>
          <a:p>
            <a:r>
              <a:rPr lang="en-US" altLang="ko-KR" dirty="0" smtClean="0"/>
              <a:t>Hadoop</a:t>
            </a:r>
            <a:endParaRPr lang="ko-KR"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내용 개체 틀 1"/>
          <p:cNvSpPr>
            <a:spLocks noGrp="1"/>
          </p:cNvSpPr>
          <p:nvPr>
            <p:ph idx="1"/>
          </p:nvPr>
        </p:nvSpPr>
        <p:spPr>
          <a:xfrm>
            <a:off x="616024" y="2017713"/>
            <a:ext cx="7772400" cy="4114800"/>
          </a:xfrm>
        </p:spPr>
        <p:txBody>
          <a:bodyPr/>
          <a:lstStyle/>
          <a:p>
            <a:pPr eaLnBrk="1" hangingPunct="1"/>
            <a:r>
              <a:rPr lang="en-GB" altLang="ko-KR" sz="2800" dirty="0" smtClean="0">
                <a:latin typeface="Tahoma" pitchFamily="34" charset="0"/>
                <a:cs typeface="Tahoma" pitchFamily="34" charset="0"/>
              </a:rPr>
              <a:t>Borrows from functional programming</a:t>
            </a:r>
          </a:p>
          <a:p>
            <a:pPr eaLnBrk="1" hangingPunct="1"/>
            <a:r>
              <a:rPr lang="en-US" altLang="ko-KR" sz="2800" dirty="0" smtClean="0">
                <a:latin typeface="Tahoma" pitchFamily="34" charset="0"/>
                <a:cs typeface="Tahoma" pitchFamily="34" charset="0"/>
              </a:rPr>
              <a:t>Users should implement two primary methods:</a:t>
            </a:r>
          </a:p>
          <a:p>
            <a:pPr lvl="1" eaLnBrk="1" hangingPunct="1"/>
            <a:r>
              <a:rPr lang="en-US" altLang="ko-KR" sz="2400" dirty="0" smtClean="0">
                <a:latin typeface="Tahoma" pitchFamily="34" charset="0"/>
                <a:cs typeface="Tahoma" pitchFamily="34" charset="0"/>
              </a:rPr>
              <a:t>Map: (key1, val1) → [(key2, val2)]</a:t>
            </a:r>
          </a:p>
          <a:p>
            <a:pPr lvl="1" eaLnBrk="1" hangingPunct="1"/>
            <a:r>
              <a:rPr lang="en-US" altLang="ko-KR" sz="2400" dirty="0" smtClean="0">
                <a:latin typeface="Tahoma" pitchFamily="34" charset="0"/>
                <a:cs typeface="Tahoma" pitchFamily="34" charset="0"/>
              </a:rPr>
              <a:t>Reduce: (key2, [val2]) → [(key3, val3)]</a:t>
            </a:r>
          </a:p>
          <a:p>
            <a:pPr eaLnBrk="1" hangingPunct="1">
              <a:buNone/>
            </a:pPr>
            <a:endParaRPr lang="ko-KR" altLang="en-US" sz="2800" dirty="0" smtClean="0"/>
          </a:p>
        </p:txBody>
      </p:sp>
      <p:sp>
        <p:nvSpPr>
          <p:cNvPr id="27651" name="제목 2"/>
          <p:cNvSpPr>
            <a:spLocks noGrp="1"/>
          </p:cNvSpPr>
          <p:nvPr>
            <p:ph type="title"/>
          </p:nvPr>
        </p:nvSpPr>
        <p:spPr/>
        <p:txBody>
          <a:bodyPr/>
          <a:lstStyle/>
          <a:p>
            <a:pPr eaLnBrk="1" hangingPunct="1"/>
            <a:r>
              <a:rPr lang="en-US" altLang="ko-KR" dirty="0" err="1" smtClean="0"/>
              <a:t>MapReduce</a:t>
            </a:r>
            <a:r>
              <a:rPr lang="en-US" altLang="ko-KR" dirty="0" smtClean="0"/>
              <a:t> Programming Model</a:t>
            </a:r>
            <a:endParaRPr lang="ko-KR"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14375" y="2928938"/>
            <a:ext cx="7772400" cy="1362075"/>
          </a:xfrm>
        </p:spPr>
        <p:txBody>
          <a:bodyPr/>
          <a:lstStyle/>
          <a:p>
            <a:pPr algn="ctr">
              <a:defRPr/>
            </a:pPr>
            <a:r>
              <a:rPr lang="en-US" altLang="ko-KR" dirty="0" smtClean="0"/>
              <a:t>Map/Reduce Example #1</a:t>
            </a:r>
            <a:br>
              <a:rPr lang="en-US" altLang="ko-KR" dirty="0" smtClean="0"/>
            </a:br>
            <a:r>
              <a:rPr lang="en-US" altLang="ko-KR" dirty="0" smtClean="0"/>
              <a:t>(Word Counting)</a:t>
            </a:r>
            <a:endParaRPr lang="ko-KR" altLang="en-US" dirty="0"/>
          </a:p>
        </p:txBody>
      </p:sp>
      <p:sp>
        <p:nvSpPr>
          <p:cNvPr id="28675" name="텍스트 개체 틀 2"/>
          <p:cNvSpPr>
            <a:spLocks noGrp="1"/>
          </p:cNvSpPr>
          <p:nvPr>
            <p:ph type="body" idx="1"/>
          </p:nvPr>
        </p:nvSpPr>
        <p:spPr/>
        <p:txBody>
          <a:bodyPr/>
          <a:lstStyle/>
          <a:p>
            <a:endParaRPr lang="ko-KR"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 Example of Word Counting with </a:t>
            </a:r>
            <a:r>
              <a:rPr lang="en-US" altLang="ko-KR" dirty="0" err="1" smtClean="0"/>
              <a:t>MapReduce</a:t>
            </a:r>
            <a:endParaRPr lang="ko-KR" altLang="en-US" dirty="0"/>
          </a:p>
        </p:txBody>
      </p:sp>
      <p:graphicFrame>
        <p:nvGraphicFramePr>
          <p:cNvPr id="4" name="표 3"/>
          <p:cNvGraphicFramePr>
            <a:graphicFrameLocks noGrp="1"/>
          </p:cNvGraphicFramePr>
          <p:nvPr/>
        </p:nvGraphicFramePr>
        <p:xfrm>
          <a:off x="611560" y="2598771"/>
          <a:ext cx="1728192" cy="13411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0000"/>
                          </a:solidFill>
                        </a:rPr>
                        <a:t>Financial, IMF, Economics, Crisis</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7030A0"/>
                          </a:solidFill>
                        </a:rPr>
                        <a:t>Financial, IMF, Crisis</a:t>
                      </a:r>
                    </a:p>
                  </a:txBody>
                  <a:tcPr/>
                </a:tc>
                <a:extLst>
                  <a:ext uri="{0D108BD9-81ED-4DB2-BD59-A6C34878D82A}">
                    <a16:rowId xmlns:a16="http://schemas.microsoft.com/office/drawing/2014/main" xmlns="" val="10002"/>
                  </a:ext>
                </a:extLst>
              </a:tr>
            </a:tbl>
          </a:graphicData>
        </a:graphic>
      </p:graphicFrame>
      <p:sp>
        <p:nvSpPr>
          <p:cNvPr id="5" name="타원 4"/>
          <p:cNvSpPr/>
          <p:nvPr/>
        </p:nvSpPr>
        <p:spPr>
          <a:xfrm rot="5400000">
            <a:off x="2161306" y="3174835"/>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Map</a:t>
            </a:r>
            <a:endParaRPr lang="ko-KR" altLang="en-US" dirty="0"/>
          </a:p>
        </p:txBody>
      </p:sp>
      <p:sp>
        <p:nvSpPr>
          <p:cNvPr id="6" name="오른쪽 화살표 5"/>
          <p:cNvSpPr/>
          <p:nvPr/>
        </p:nvSpPr>
        <p:spPr>
          <a:xfrm>
            <a:off x="2339752" y="3199887"/>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오른쪽 화살표 6"/>
          <p:cNvSpPr/>
          <p:nvPr/>
        </p:nvSpPr>
        <p:spPr>
          <a:xfrm>
            <a:off x="2928342" y="3199887"/>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6" name="표 15"/>
          <p:cNvGraphicFramePr>
            <a:graphicFrameLocks noGrp="1"/>
          </p:cNvGraphicFramePr>
          <p:nvPr>
            <p:extLst>
              <p:ext uri="{D42A27DB-BD31-4B8C-83A1-F6EECF244321}">
                <p14:modId xmlns:p14="http://schemas.microsoft.com/office/powerpoint/2010/main" val="1858080293"/>
              </p:ext>
            </p:extLst>
          </p:nvPr>
        </p:nvGraphicFramePr>
        <p:xfrm>
          <a:off x="3275856" y="2598771"/>
          <a:ext cx="1800200" cy="2607568"/>
        </p:xfrm>
        <a:graphic>
          <a:graphicData uri="http://schemas.openxmlformats.org/drawingml/2006/table">
            <a:tbl>
              <a:tblPr firstRow="1" bandRow="1">
                <a:tableStyleId>{21E4AEA4-8DFA-4A89-87EB-49C32662AFE0}</a:tableStyleId>
              </a:tblPr>
              <a:tblGrid>
                <a:gridCol w="1174043">
                  <a:extLst>
                    <a:ext uri="{9D8B030D-6E8A-4147-A177-3AD203B41FA5}">
                      <a16:colId xmlns:a16="http://schemas.microsoft.com/office/drawing/2014/main" xmlns="" val="20000"/>
                    </a:ext>
                  </a:extLst>
                </a:gridCol>
                <a:gridCol w="626157">
                  <a:extLst>
                    <a:ext uri="{9D8B030D-6E8A-4147-A177-3AD203B41FA5}">
                      <a16:colId xmlns:a16="http://schemas.microsoft.com/office/drawing/2014/main" xmlns="" val="20001"/>
                    </a:ext>
                  </a:extLst>
                </a:gridCol>
              </a:tblGrid>
              <a:tr h="325946">
                <a:tc>
                  <a:txBody>
                    <a:bodyPr/>
                    <a:lstStyle/>
                    <a:p>
                      <a:pPr algn="ctr" latinLnBrk="1"/>
                      <a:r>
                        <a:rPr lang="en-US" altLang="ko-KR" sz="1050" dirty="0" smtClean="0"/>
                        <a:t>Key</a:t>
                      </a:r>
                      <a:endParaRPr lang="ko-KR" altLang="en-US" sz="1050" dirty="0"/>
                    </a:p>
                  </a:txBody>
                  <a:tcPr/>
                </a:tc>
                <a:tc>
                  <a:txBody>
                    <a:bodyPr/>
                    <a:lstStyle/>
                    <a:p>
                      <a:pPr algn="ctr" latinLnBrk="1"/>
                      <a:r>
                        <a:rPr lang="en-US" altLang="ko-KR" sz="1050" dirty="0" smtClean="0"/>
                        <a:t>Value</a:t>
                      </a:r>
                      <a:endParaRPr lang="ko-KR" altLang="en-US" sz="1050" dirty="0"/>
                    </a:p>
                  </a:txBody>
                  <a:tcPr/>
                </a:tc>
                <a:extLst>
                  <a:ext uri="{0D108BD9-81ED-4DB2-BD59-A6C34878D82A}">
                    <a16:rowId xmlns:a16="http://schemas.microsoft.com/office/drawing/2014/main" xmlns="" val="10000"/>
                  </a:ext>
                </a:extLst>
              </a:tr>
              <a:tr h="325946">
                <a:tc>
                  <a:txBody>
                    <a:bodyPr/>
                    <a:lstStyle/>
                    <a:p>
                      <a:pPr latinLnBrk="1"/>
                      <a:r>
                        <a:rPr lang="en-US" altLang="ko-KR" sz="1100" dirty="0" smtClean="0">
                          <a:solidFill>
                            <a:srgbClr val="FF0000"/>
                          </a:solidFill>
                        </a:rPr>
                        <a:t>Financial</a:t>
                      </a:r>
                      <a:endParaRPr lang="ko-KR" altLang="en-US" sz="1100" dirty="0">
                        <a:solidFill>
                          <a:srgbClr val="FF0000"/>
                        </a:solidFill>
                      </a:endParaRPr>
                    </a:p>
                  </a:txBody>
                  <a:tcPr/>
                </a:tc>
                <a:tc>
                  <a:txBody>
                    <a:bodyPr/>
                    <a:lstStyle/>
                    <a:p>
                      <a:r>
                        <a:rPr lang="en-US" altLang="ko-KR" sz="1100" dirty="0" smtClean="0">
                          <a:solidFill>
                            <a:srgbClr val="FF0000"/>
                          </a:solidFill>
                        </a:rPr>
                        <a:t>1</a:t>
                      </a:r>
                    </a:p>
                  </a:txBody>
                  <a:tcPr/>
                </a:tc>
                <a:extLst>
                  <a:ext uri="{0D108BD9-81ED-4DB2-BD59-A6C34878D82A}">
                    <a16:rowId xmlns:a16="http://schemas.microsoft.com/office/drawing/2014/main" xmlns="" val="10001"/>
                  </a:ext>
                </a:extLst>
              </a:tr>
              <a:tr h="325946">
                <a:tc>
                  <a:txBody>
                    <a:bodyPr/>
                    <a:lstStyle/>
                    <a:p>
                      <a:pPr latinLnBrk="1"/>
                      <a:r>
                        <a:rPr lang="en-US" altLang="ko-KR" sz="1100" baseline="0" dirty="0" smtClean="0">
                          <a:solidFill>
                            <a:srgbClr val="FF0000"/>
                          </a:solidFill>
                        </a:rPr>
                        <a:t>IMF</a:t>
                      </a:r>
                      <a:endParaRPr lang="ko-KR" altLang="en-US" sz="1100" baseline="0" dirty="0">
                        <a:solidFill>
                          <a:srgbClr val="FF0000"/>
                        </a:solidFill>
                      </a:endParaRPr>
                    </a:p>
                  </a:txBody>
                  <a:tcPr/>
                </a:tc>
                <a:tc>
                  <a:txBody>
                    <a:bodyPr/>
                    <a:lstStyle/>
                    <a:p>
                      <a:r>
                        <a:rPr lang="en-US" altLang="ko-KR" sz="1100" dirty="0" smtClean="0">
                          <a:solidFill>
                            <a:srgbClr val="FF0000"/>
                          </a:solidFill>
                        </a:rPr>
                        <a:t>1</a:t>
                      </a:r>
                      <a:endParaRPr lang="ko-KR" altLang="en-US" sz="1100" dirty="0">
                        <a:solidFill>
                          <a:srgbClr val="FF0000"/>
                        </a:solidFill>
                      </a:endParaRPr>
                    </a:p>
                  </a:txBody>
                  <a:tcPr/>
                </a:tc>
                <a:extLst>
                  <a:ext uri="{0D108BD9-81ED-4DB2-BD59-A6C34878D82A}">
                    <a16:rowId xmlns:a16="http://schemas.microsoft.com/office/drawing/2014/main" xmlns="" val="10002"/>
                  </a:ext>
                </a:extLst>
              </a:tr>
              <a:tr h="325946">
                <a:tc>
                  <a:txBody>
                    <a:bodyPr/>
                    <a:lstStyle/>
                    <a:p>
                      <a:r>
                        <a:rPr lang="en-US" altLang="ko-KR" sz="1100" dirty="0" smtClean="0">
                          <a:solidFill>
                            <a:srgbClr val="FF0000"/>
                          </a:solidFill>
                        </a:rPr>
                        <a:t>Economics</a:t>
                      </a:r>
                      <a:endParaRPr lang="ko-KR" altLang="en-US" sz="1100" dirty="0">
                        <a:solidFill>
                          <a:srgbClr val="FF0000"/>
                        </a:solidFill>
                      </a:endParaRPr>
                    </a:p>
                  </a:txBody>
                  <a:tcPr/>
                </a:tc>
                <a:tc>
                  <a:txBody>
                    <a:bodyPr/>
                    <a:lstStyle/>
                    <a:p>
                      <a:r>
                        <a:rPr lang="en-US" altLang="ko-KR" sz="1100" dirty="0" smtClean="0">
                          <a:solidFill>
                            <a:srgbClr val="FF0000"/>
                          </a:solidFill>
                        </a:rPr>
                        <a:t>1</a:t>
                      </a:r>
                      <a:endParaRPr lang="ko-KR" altLang="en-US" sz="1100" dirty="0">
                        <a:solidFill>
                          <a:srgbClr val="FF0000"/>
                        </a:solidFill>
                      </a:endParaRPr>
                    </a:p>
                  </a:txBody>
                  <a:tcPr/>
                </a:tc>
                <a:extLst>
                  <a:ext uri="{0D108BD9-81ED-4DB2-BD59-A6C34878D82A}">
                    <a16:rowId xmlns:a16="http://schemas.microsoft.com/office/drawing/2014/main" xmlns="" val="10003"/>
                  </a:ext>
                </a:extLst>
              </a:tr>
              <a:tr h="325946">
                <a:tc>
                  <a:txBody>
                    <a:bodyPr/>
                    <a:lstStyle/>
                    <a:p>
                      <a:r>
                        <a:rPr lang="en-US" altLang="ko-KR" sz="1100" dirty="0" smtClean="0">
                          <a:solidFill>
                            <a:srgbClr val="FF0000"/>
                          </a:solidFill>
                        </a:rPr>
                        <a:t>Crisis</a:t>
                      </a:r>
                      <a:endParaRPr lang="ko-KR" altLang="en-US" sz="1100" dirty="0">
                        <a:solidFill>
                          <a:srgbClr val="FF0000"/>
                        </a:solidFill>
                      </a:endParaRPr>
                    </a:p>
                  </a:txBody>
                  <a:tcPr/>
                </a:tc>
                <a:tc>
                  <a:txBody>
                    <a:bodyPr/>
                    <a:lstStyle/>
                    <a:p>
                      <a:r>
                        <a:rPr lang="en-US" altLang="ko-KR" sz="1100" dirty="0" smtClean="0">
                          <a:solidFill>
                            <a:srgbClr val="FF0000"/>
                          </a:solidFill>
                        </a:rPr>
                        <a:t>1</a:t>
                      </a:r>
                      <a:endParaRPr lang="ko-KR" altLang="en-US" sz="1100" dirty="0">
                        <a:solidFill>
                          <a:srgbClr val="FF0000"/>
                        </a:solidFill>
                      </a:endParaRPr>
                    </a:p>
                  </a:txBody>
                  <a:tcPr/>
                </a:tc>
                <a:extLst>
                  <a:ext uri="{0D108BD9-81ED-4DB2-BD59-A6C34878D82A}">
                    <a16:rowId xmlns:a16="http://schemas.microsoft.com/office/drawing/2014/main" xmlns="" val="10004"/>
                  </a:ext>
                </a:extLst>
              </a:tr>
              <a:tr h="325946">
                <a:tc>
                  <a:txBody>
                    <a:bodyPr/>
                    <a:lstStyle/>
                    <a:p>
                      <a:r>
                        <a:rPr lang="en-US" altLang="ko-KR" sz="1100" dirty="0" smtClean="0">
                          <a:solidFill>
                            <a:srgbClr val="7030A0"/>
                          </a:solidFill>
                        </a:rPr>
                        <a:t>Financial</a:t>
                      </a:r>
                      <a:endParaRPr lang="ko-KR" altLang="en-US" sz="1100" dirty="0">
                        <a:solidFill>
                          <a:srgbClr val="7030A0"/>
                        </a:solidFill>
                      </a:endParaRPr>
                    </a:p>
                  </a:txBody>
                  <a:tcPr/>
                </a:tc>
                <a:tc>
                  <a:txBody>
                    <a:bodyPr/>
                    <a:lstStyle/>
                    <a:p>
                      <a:r>
                        <a:rPr lang="en-US" altLang="ko-KR" sz="1100" dirty="0" smtClean="0">
                          <a:solidFill>
                            <a:srgbClr val="7030A0"/>
                          </a:solidFill>
                        </a:rPr>
                        <a:t>1</a:t>
                      </a:r>
                      <a:endParaRPr lang="ko-KR" altLang="en-US" sz="1100" dirty="0">
                        <a:solidFill>
                          <a:srgbClr val="7030A0"/>
                        </a:solidFill>
                      </a:endParaRPr>
                    </a:p>
                  </a:txBody>
                  <a:tcPr/>
                </a:tc>
                <a:extLst>
                  <a:ext uri="{0D108BD9-81ED-4DB2-BD59-A6C34878D82A}">
                    <a16:rowId xmlns:a16="http://schemas.microsoft.com/office/drawing/2014/main" xmlns="" val="10005"/>
                  </a:ext>
                </a:extLst>
              </a:tr>
              <a:tr h="325946">
                <a:tc>
                  <a:txBody>
                    <a:bodyPr/>
                    <a:lstStyle/>
                    <a:p>
                      <a:r>
                        <a:rPr lang="en-US" altLang="ko-KR" sz="1100" dirty="0" smtClean="0">
                          <a:solidFill>
                            <a:srgbClr val="7030A0"/>
                          </a:solidFill>
                        </a:rPr>
                        <a:t>IMF</a:t>
                      </a:r>
                      <a:endParaRPr lang="ko-KR" altLang="en-US" sz="1100" dirty="0">
                        <a:solidFill>
                          <a:srgbClr val="7030A0"/>
                        </a:solidFill>
                      </a:endParaRPr>
                    </a:p>
                  </a:txBody>
                  <a:tcPr/>
                </a:tc>
                <a:tc>
                  <a:txBody>
                    <a:bodyPr/>
                    <a:lstStyle/>
                    <a:p>
                      <a:r>
                        <a:rPr lang="en-US" altLang="ko-KR" sz="1100" dirty="0" smtClean="0">
                          <a:solidFill>
                            <a:srgbClr val="7030A0"/>
                          </a:solidFill>
                        </a:rPr>
                        <a:t>1</a:t>
                      </a:r>
                      <a:endParaRPr lang="ko-KR" altLang="en-US" sz="1100" dirty="0">
                        <a:solidFill>
                          <a:srgbClr val="7030A0"/>
                        </a:solidFill>
                      </a:endParaRPr>
                    </a:p>
                  </a:txBody>
                  <a:tcPr/>
                </a:tc>
                <a:extLst>
                  <a:ext uri="{0D108BD9-81ED-4DB2-BD59-A6C34878D82A}">
                    <a16:rowId xmlns:a16="http://schemas.microsoft.com/office/drawing/2014/main" xmlns="" val="10006"/>
                  </a:ext>
                </a:extLst>
              </a:tr>
              <a:tr h="325946">
                <a:tc>
                  <a:txBody>
                    <a:bodyPr/>
                    <a:lstStyle/>
                    <a:p>
                      <a:pPr latinLnBrk="1"/>
                      <a:r>
                        <a:rPr lang="en-US" altLang="ko-KR" sz="1100" baseline="0" dirty="0" smtClean="0">
                          <a:solidFill>
                            <a:srgbClr val="7030A0"/>
                          </a:solidFill>
                        </a:rPr>
                        <a:t>Crisis</a:t>
                      </a:r>
                      <a:endParaRPr lang="ko-KR" altLang="en-US" sz="1100" baseline="0" dirty="0">
                        <a:solidFill>
                          <a:srgbClr val="7030A0"/>
                        </a:solidFill>
                      </a:endParaRPr>
                    </a:p>
                  </a:txBody>
                  <a:tcPr/>
                </a:tc>
                <a:tc>
                  <a:txBody>
                    <a:bodyPr/>
                    <a:lstStyle/>
                    <a:p>
                      <a:pPr latinLnBrk="1"/>
                      <a:r>
                        <a:rPr lang="en-US" altLang="ko-KR" sz="1100" dirty="0" smtClean="0">
                          <a:solidFill>
                            <a:srgbClr val="7030A0"/>
                          </a:solidFill>
                        </a:rPr>
                        <a:t>1</a:t>
                      </a:r>
                      <a:endParaRPr lang="ko-KR" altLang="en-US" sz="1100" dirty="0">
                        <a:solidFill>
                          <a:srgbClr val="7030A0"/>
                        </a:solidFill>
                      </a:endParaRPr>
                    </a:p>
                  </a:txBody>
                  <a:tcPr/>
                </a:tc>
                <a:extLst>
                  <a:ext uri="{0D108BD9-81ED-4DB2-BD59-A6C34878D82A}">
                    <a16:rowId xmlns:a16="http://schemas.microsoft.com/office/drawing/2014/main" xmlns="" val="10007"/>
                  </a:ext>
                </a:extLst>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4003447108"/>
              </p:ext>
            </p:extLst>
          </p:nvPr>
        </p:nvGraphicFramePr>
        <p:xfrm>
          <a:off x="5148064" y="2604660"/>
          <a:ext cx="1872208" cy="3259460"/>
        </p:xfrm>
        <a:graphic>
          <a:graphicData uri="http://schemas.openxmlformats.org/drawingml/2006/table">
            <a:tbl>
              <a:tblPr firstRow="1" bandRow="1">
                <a:tableStyleId>{21E4AEA4-8DFA-4A89-87EB-49C32662AFE0}</a:tableStyleId>
              </a:tblPr>
              <a:tblGrid>
                <a:gridCol w="1221005">
                  <a:extLst>
                    <a:ext uri="{9D8B030D-6E8A-4147-A177-3AD203B41FA5}">
                      <a16:colId xmlns:a16="http://schemas.microsoft.com/office/drawing/2014/main" xmlns="" val="20000"/>
                    </a:ext>
                  </a:extLst>
                </a:gridCol>
                <a:gridCol w="651203">
                  <a:extLst>
                    <a:ext uri="{9D8B030D-6E8A-4147-A177-3AD203B41FA5}">
                      <a16:colId xmlns:a16="http://schemas.microsoft.com/office/drawing/2014/main" xmlns="" val="20001"/>
                    </a:ext>
                  </a:extLst>
                </a:gridCol>
              </a:tblGrid>
              <a:tr h="325946">
                <a:tc>
                  <a:txBody>
                    <a:bodyPr/>
                    <a:lstStyle/>
                    <a:p>
                      <a:pPr algn="ctr" latinLnBrk="1"/>
                      <a:r>
                        <a:rPr lang="en-US" altLang="ko-KR" sz="1050" dirty="0" smtClean="0"/>
                        <a:t>Key</a:t>
                      </a:r>
                      <a:endParaRPr lang="ko-KR" altLang="en-US" sz="1050" dirty="0"/>
                    </a:p>
                  </a:txBody>
                  <a:tcPr/>
                </a:tc>
                <a:tc>
                  <a:txBody>
                    <a:bodyPr/>
                    <a:lstStyle/>
                    <a:p>
                      <a:pPr algn="ctr" latinLnBrk="1"/>
                      <a:r>
                        <a:rPr lang="en-US" altLang="ko-KR" sz="1050" dirty="0" smtClean="0"/>
                        <a:t>Value</a:t>
                      </a:r>
                      <a:endParaRPr lang="ko-KR" altLang="en-US" sz="1050" dirty="0"/>
                    </a:p>
                  </a:txBody>
                  <a:tcPr/>
                </a:tc>
                <a:extLst>
                  <a:ext uri="{0D108BD9-81ED-4DB2-BD59-A6C34878D82A}">
                    <a16:rowId xmlns:a16="http://schemas.microsoft.com/office/drawing/2014/main" xmlns="" val="10000"/>
                  </a:ext>
                </a:extLst>
              </a:tr>
              <a:tr h="325946">
                <a:tc>
                  <a:txBody>
                    <a:bodyPr/>
                    <a:lstStyle/>
                    <a:p>
                      <a:pPr latinLnBrk="1"/>
                      <a:r>
                        <a:rPr lang="en-US" altLang="ko-KR" sz="1100" dirty="0" smtClean="0">
                          <a:solidFill>
                            <a:srgbClr val="0070C0"/>
                          </a:solidFill>
                        </a:rPr>
                        <a:t>Economics</a:t>
                      </a:r>
                      <a:endParaRPr lang="ko-KR" altLang="en-US" sz="1100" dirty="0">
                        <a:solidFill>
                          <a:srgbClr val="0070C0"/>
                        </a:solidFill>
                      </a:endParaRPr>
                    </a:p>
                  </a:txBody>
                  <a:tcPr/>
                </a:tc>
                <a:tc>
                  <a:txBody>
                    <a:bodyPr/>
                    <a:lstStyle/>
                    <a:p>
                      <a:r>
                        <a:rPr lang="en-US" altLang="ko-KR" sz="1100" dirty="0" smtClean="0">
                          <a:solidFill>
                            <a:srgbClr val="0070C0"/>
                          </a:solidFill>
                        </a:rPr>
                        <a:t>1</a:t>
                      </a:r>
                    </a:p>
                  </a:txBody>
                  <a:tcPr/>
                </a:tc>
                <a:extLst>
                  <a:ext uri="{0D108BD9-81ED-4DB2-BD59-A6C34878D82A}">
                    <a16:rowId xmlns:a16="http://schemas.microsoft.com/office/drawing/2014/main" xmlns="" val="10001"/>
                  </a:ext>
                </a:extLst>
              </a:tr>
              <a:tr h="325946">
                <a:tc>
                  <a:txBody>
                    <a:bodyPr/>
                    <a:lstStyle/>
                    <a:p>
                      <a:pPr latinLnBrk="1"/>
                      <a:r>
                        <a:rPr lang="en-US" altLang="ko-KR" sz="1100" baseline="0" dirty="0" smtClean="0">
                          <a:solidFill>
                            <a:srgbClr val="0070C0"/>
                          </a:solidFill>
                        </a:rPr>
                        <a:t>Harry</a:t>
                      </a:r>
                      <a:endParaRPr lang="ko-KR" altLang="en-US" sz="1100" baseline="0" dirty="0">
                        <a:solidFill>
                          <a:srgbClr val="0070C0"/>
                        </a:solidFill>
                      </a:endParaRPr>
                    </a:p>
                  </a:txBody>
                  <a:tcPr/>
                </a:tc>
                <a:tc>
                  <a:txBody>
                    <a:bodyPr/>
                    <a:lstStyle/>
                    <a:p>
                      <a:r>
                        <a:rPr lang="en-US" altLang="ko-KR" sz="1100" dirty="0" smtClean="0">
                          <a:solidFill>
                            <a:srgbClr val="0070C0"/>
                          </a:solidFill>
                        </a:rPr>
                        <a:t>1</a:t>
                      </a:r>
                      <a:endParaRPr lang="ko-KR" altLang="en-US" sz="1100" dirty="0">
                        <a:solidFill>
                          <a:srgbClr val="0070C0"/>
                        </a:solidFill>
                      </a:endParaRPr>
                    </a:p>
                  </a:txBody>
                  <a:tcPr/>
                </a:tc>
                <a:extLst>
                  <a:ext uri="{0D108BD9-81ED-4DB2-BD59-A6C34878D82A}">
                    <a16:rowId xmlns:a16="http://schemas.microsoft.com/office/drawing/2014/main" xmlns="" val="10002"/>
                  </a:ext>
                </a:extLst>
              </a:tr>
              <a:tr h="325946">
                <a:tc>
                  <a:txBody>
                    <a:bodyPr/>
                    <a:lstStyle/>
                    <a:p>
                      <a:r>
                        <a:rPr lang="en-US" altLang="ko-KR" sz="1100" dirty="0" smtClean="0">
                          <a:solidFill>
                            <a:srgbClr val="00B050"/>
                          </a:solidFill>
                        </a:rPr>
                        <a:t>Financial</a:t>
                      </a:r>
                      <a:endParaRPr lang="ko-KR" altLang="en-US" sz="1100" dirty="0">
                        <a:solidFill>
                          <a:srgbClr val="00B050"/>
                        </a:solidFill>
                      </a:endParaRPr>
                    </a:p>
                  </a:txBody>
                  <a:tcPr/>
                </a:tc>
                <a:tc>
                  <a:txBody>
                    <a:bodyPr/>
                    <a:lstStyle/>
                    <a:p>
                      <a:r>
                        <a:rPr lang="en-US" altLang="ko-KR" sz="1100" dirty="0" smtClean="0">
                          <a:solidFill>
                            <a:srgbClr val="00B050"/>
                          </a:solidFill>
                        </a:rPr>
                        <a:t>1</a:t>
                      </a:r>
                      <a:endParaRPr lang="ko-KR" altLang="en-US" sz="1100" dirty="0">
                        <a:solidFill>
                          <a:srgbClr val="00B050"/>
                        </a:solidFill>
                      </a:endParaRPr>
                    </a:p>
                  </a:txBody>
                  <a:tcPr/>
                </a:tc>
                <a:extLst>
                  <a:ext uri="{0D108BD9-81ED-4DB2-BD59-A6C34878D82A}">
                    <a16:rowId xmlns:a16="http://schemas.microsoft.com/office/drawing/2014/main" xmlns="" val="10003"/>
                  </a:ext>
                </a:extLst>
              </a:tr>
              <a:tr h="325946">
                <a:tc>
                  <a:txBody>
                    <a:bodyPr/>
                    <a:lstStyle/>
                    <a:p>
                      <a:r>
                        <a:rPr lang="en-US" altLang="ko-KR" sz="1100" dirty="0" smtClean="0">
                          <a:solidFill>
                            <a:srgbClr val="00B050"/>
                          </a:solidFill>
                        </a:rPr>
                        <a:t>Harry</a:t>
                      </a:r>
                      <a:endParaRPr lang="ko-KR" altLang="en-US" sz="1100" dirty="0">
                        <a:solidFill>
                          <a:srgbClr val="00B050"/>
                        </a:solidFill>
                      </a:endParaRPr>
                    </a:p>
                  </a:txBody>
                  <a:tcPr/>
                </a:tc>
                <a:tc>
                  <a:txBody>
                    <a:bodyPr/>
                    <a:lstStyle/>
                    <a:p>
                      <a:r>
                        <a:rPr lang="en-US" altLang="ko-KR" sz="1100" dirty="0" smtClean="0">
                          <a:solidFill>
                            <a:srgbClr val="00B050"/>
                          </a:solidFill>
                        </a:rPr>
                        <a:t>1</a:t>
                      </a:r>
                      <a:endParaRPr lang="ko-KR" altLang="en-US" sz="1100" dirty="0">
                        <a:solidFill>
                          <a:srgbClr val="00B050"/>
                        </a:solidFill>
                      </a:endParaRPr>
                    </a:p>
                  </a:txBody>
                  <a:tcPr/>
                </a:tc>
                <a:extLst>
                  <a:ext uri="{0D108BD9-81ED-4DB2-BD59-A6C34878D82A}">
                    <a16:rowId xmlns:a16="http://schemas.microsoft.com/office/drawing/2014/main" xmlns="" val="10004"/>
                  </a:ext>
                </a:extLst>
              </a:tr>
              <a:tr h="325946">
                <a:tc>
                  <a:txBody>
                    <a:bodyPr/>
                    <a:lstStyle/>
                    <a:p>
                      <a:r>
                        <a:rPr lang="en-US" altLang="ko-KR" sz="1100" dirty="0" smtClean="0">
                          <a:solidFill>
                            <a:srgbClr val="00B050"/>
                          </a:solidFill>
                        </a:rPr>
                        <a:t>Potter</a:t>
                      </a:r>
                      <a:endParaRPr lang="ko-KR" altLang="en-US" sz="1100" dirty="0">
                        <a:solidFill>
                          <a:srgbClr val="00B050"/>
                        </a:solidFill>
                      </a:endParaRPr>
                    </a:p>
                  </a:txBody>
                  <a:tcPr/>
                </a:tc>
                <a:tc>
                  <a:txBody>
                    <a:bodyPr/>
                    <a:lstStyle/>
                    <a:p>
                      <a:r>
                        <a:rPr lang="en-US" altLang="ko-KR" sz="1100" dirty="0" smtClean="0">
                          <a:solidFill>
                            <a:srgbClr val="00B050"/>
                          </a:solidFill>
                        </a:rPr>
                        <a:t>1</a:t>
                      </a:r>
                      <a:endParaRPr lang="ko-KR" altLang="en-US" sz="1100" dirty="0">
                        <a:solidFill>
                          <a:srgbClr val="00B050"/>
                        </a:solidFill>
                      </a:endParaRPr>
                    </a:p>
                  </a:txBody>
                  <a:tcPr/>
                </a:tc>
                <a:extLst>
                  <a:ext uri="{0D108BD9-81ED-4DB2-BD59-A6C34878D82A}">
                    <a16:rowId xmlns:a16="http://schemas.microsoft.com/office/drawing/2014/main" xmlns="" val="10005"/>
                  </a:ext>
                </a:extLst>
              </a:tr>
              <a:tr h="325946">
                <a:tc>
                  <a:txBody>
                    <a:bodyPr/>
                    <a:lstStyle/>
                    <a:p>
                      <a:r>
                        <a:rPr lang="en-US" altLang="ko-KR" sz="1100" dirty="0" smtClean="0">
                          <a:solidFill>
                            <a:srgbClr val="00B050"/>
                          </a:solidFill>
                        </a:rPr>
                        <a:t>Film</a:t>
                      </a:r>
                      <a:endParaRPr lang="ko-KR" altLang="en-US" sz="1100" dirty="0">
                        <a:solidFill>
                          <a:srgbClr val="00B050"/>
                        </a:solidFill>
                      </a:endParaRPr>
                    </a:p>
                  </a:txBody>
                  <a:tcPr/>
                </a:tc>
                <a:tc>
                  <a:txBody>
                    <a:bodyPr/>
                    <a:lstStyle/>
                    <a:p>
                      <a:r>
                        <a:rPr lang="en-US" altLang="ko-KR" sz="1100" dirty="0" smtClean="0">
                          <a:solidFill>
                            <a:srgbClr val="00B050"/>
                          </a:solidFill>
                        </a:rPr>
                        <a:t>1</a:t>
                      </a:r>
                      <a:endParaRPr lang="ko-KR" altLang="en-US" sz="1100" dirty="0">
                        <a:solidFill>
                          <a:srgbClr val="00B050"/>
                        </a:solidFill>
                      </a:endParaRPr>
                    </a:p>
                  </a:txBody>
                  <a:tcPr/>
                </a:tc>
                <a:extLst>
                  <a:ext uri="{0D108BD9-81ED-4DB2-BD59-A6C34878D82A}">
                    <a16:rowId xmlns:a16="http://schemas.microsoft.com/office/drawing/2014/main" xmlns="" val="10006"/>
                  </a:ext>
                </a:extLst>
              </a:tr>
              <a:tr h="325946">
                <a:tc>
                  <a:txBody>
                    <a:bodyPr/>
                    <a:lstStyle/>
                    <a:p>
                      <a:pPr latinLnBrk="1"/>
                      <a:r>
                        <a:rPr lang="en-US" altLang="ko-KR" sz="1100" baseline="0" dirty="0" smtClean="0">
                          <a:solidFill>
                            <a:srgbClr val="FFC000"/>
                          </a:solidFill>
                        </a:rPr>
                        <a:t>Crisis</a:t>
                      </a:r>
                      <a:endParaRPr lang="ko-KR" altLang="en-US" sz="1100" baseline="0" dirty="0">
                        <a:solidFill>
                          <a:srgbClr val="FFC000"/>
                        </a:solidFill>
                      </a:endParaRPr>
                    </a:p>
                  </a:txBody>
                  <a:tcPr/>
                </a:tc>
                <a:tc>
                  <a:txBody>
                    <a:bodyPr/>
                    <a:lstStyle/>
                    <a:p>
                      <a:pPr latinLnBrk="1"/>
                      <a:r>
                        <a:rPr lang="en-US" altLang="ko-KR" sz="1100" dirty="0" smtClean="0">
                          <a:solidFill>
                            <a:srgbClr val="FFC000"/>
                          </a:solidFill>
                        </a:rPr>
                        <a:t>1</a:t>
                      </a:r>
                      <a:endParaRPr lang="ko-KR" altLang="en-US" sz="1100" dirty="0">
                        <a:solidFill>
                          <a:srgbClr val="FFC000"/>
                        </a:solidFill>
                      </a:endParaRPr>
                    </a:p>
                  </a:txBody>
                  <a:tcPr/>
                </a:tc>
                <a:extLst>
                  <a:ext uri="{0D108BD9-81ED-4DB2-BD59-A6C34878D82A}">
                    <a16:rowId xmlns:a16="http://schemas.microsoft.com/office/drawing/2014/main" xmlns="" val="10007"/>
                  </a:ext>
                </a:extLst>
              </a:tr>
              <a:tr h="325946">
                <a:tc>
                  <a:txBody>
                    <a:bodyPr/>
                    <a:lstStyle/>
                    <a:p>
                      <a:pPr latinLnBrk="1"/>
                      <a:r>
                        <a:rPr lang="en-US" altLang="ko-KR" sz="1100" baseline="0" dirty="0" smtClean="0">
                          <a:solidFill>
                            <a:srgbClr val="FFC000"/>
                          </a:solidFill>
                        </a:rPr>
                        <a:t>Harry</a:t>
                      </a:r>
                      <a:endParaRPr lang="ko-KR" altLang="en-US" sz="1100" baseline="0" dirty="0">
                        <a:solidFill>
                          <a:srgbClr val="FFC000"/>
                        </a:solidFill>
                      </a:endParaRPr>
                    </a:p>
                  </a:txBody>
                  <a:tcPr/>
                </a:tc>
                <a:tc>
                  <a:txBody>
                    <a:bodyPr/>
                    <a:lstStyle/>
                    <a:p>
                      <a:pPr latinLnBrk="1"/>
                      <a:r>
                        <a:rPr lang="en-US" altLang="ko-KR" sz="1100" dirty="0" smtClean="0">
                          <a:solidFill>
                            <a:srgbClr val="FFC000"/>
                          </a:solidFill>
                        </a:rPr>
                        <a:t>1</a:t>
                      </a:r>
                      <a:endParaRPr lang="ko-KR" altLang="en-US" sz="1100" dirty="0">
                        <a:solidFill>
                          <a:srgbClr val="FFC000"/>
                        </a:solidFill>
                      </a:endParaRPr>
                    </a:p>
                  </a:txBody>
                  <a:tcPr/>
                </a:tc>
                <a:extLst>
                  <a:ext uri="{0D108BD9-81ED-4DB2-BD59-A6C34878D82A}">
                    <a16:rowId xmlns:a16="http://schemas.microsoft.com/office/drawing/2014/main" xmlns="" val="10008"/>
                  </a:ext>
                </a:extLst>
              </a:tr>
              <a:tr h="325946">
                <a:tc>
                  <a:txBody>
                    <a:bodyPr/>
                    <a:lstStyle/>
                    <a:p>
                      <a:pPr latinLnBrk="1"/>
                      <a:r>
                        <a:rPr lang="en-US" altLang="ko-KR" sz="1100" baseline="0" dirty="0" smtClean="0">
                          <a:solidFill>
                            <a:srgbClr val="FFC000"/>
                          </a:solidFill>
                        </a:rPr>
                        <a:t>Potter</a:t>
                      </a:r>
                      <a:endParaRPr lang="ko-KR" altLang="en-US" sz="1100" baseline="0" dirty="0">
                        <a:solidFill>
                          <a:srgbClr val="FFC000"/>
                        </a:solidFill>
                      </a:endParaRPr>
                    </a:p>
                  </a:txBody>
                  <a:tcPr/>
                </a:tc>
                <a:tc>
                  <a:txBody>
                    <a:bodyPr/>
                    <a:lstStyle/>
                    <a:p>
                      <a:pPr latinLnBrk="1"/>
                      <a:r>
                        <a:rPr lang="en-US" altLang="ko-KR" sz="1100" dirty="0" smtClean="0">
                          <a:solidFill>
                            <a:srgbClr val="FFC000"/>
                          </a:solidFill>
                        </a:rPr>
                        <a:t>1</a:t>
                      </a:r>
                      <a:endParaRPr lang="ko-KR" altLang="en-US" sz="1100" dirty="0">
                        <a:solidFill>
                          <a:srgbClr val="FFC000"/>
                        </a:solidFill>
                      </a:endParaRPr>
                    </a:p>
                  </a:txBody>
                  <a:tcPr/>
                </a:tc>
                <a:extLst>
                  <a:ext uri="{0D108BD9-81ED-4DB2-BD59-A6C34878D82A}">
                    <a16:rowId xmlns:a16="http://schemas.microsoft.com/office/drawing/2014/main" xmlns="" val="10009"/>
                  </a:ext>
                </a:extLst>
              </a:tr>
            </a:tbl>
          </a:graphicData>
        </a:graphic>
      </p:graphicFrame>
      <p:sp>
        <p:nvSpPr>
          <p:cNvPr id="8" name="직사각형 7"/>
          <p:cNvSpPr/>
          <p:nvPr/>
        </p:nvSpPr>
        <p:spPr>
          <a:xfrm>
            <a:off x="3275856" y="3246843"/>
            <a:ext cx="1800200" cy="3971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19" name="직사각형 18"/>
          <p:cNvSpPr/>
          <p:nvPr/>
        </p:nvSpPr>
        <p:spPr>
          <a:xfrm>
            <a:off x="3275856" y="3573016"/>
            <a:ext cx="1800200" cy="825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20" name="직사각형 19"/>
          <p:cNvSpPr/>
          <p:nvPr/>
        </p:nvSpPr>
        <p:spPr>
          <a:xfrm>
            <a:off x="5148064" y="2924944"/>
            <a:ext cx="187220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21" name="직사각형 20"/>
          <p:cNvSpPr/>
          <p:nvPr/>
        </p:nvSpPr>
        <p:spPr>
          <a:xfrm>
            <a:off x="5148064" y="3573016"/>
            <a:ext cx="1872208"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22" name="직사각형 21"/>
          <p:cNvSpPr/>
          <p:nvPr/>
        </p:nvSpPr>
        <p:spPr>
          <a:xfrm>
            <a:off x="5148064" y="4869160"/>
            <a:ext cx="1872208"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17" name="타원 16"/>
          <p:cNvSpPr/>
          <p:nvPr/>
        </p:nvSpPr>
        <p:spPr>
          <a:xfrm>
            <a:off x="611560" y="2886803"/>
            <a:ext cx="864096" cy="288032"/>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자유형 22"/>
          <p:cNvSpPr/>
          <p:nvPr/>
        </p:nvSpPr>
        <p:spPr>
          <a:xfrm>
            <a:off x="1321941" y="2524016"/>
            <a:ext cx="2006930" cy="504701"/>
          </a:xfrm>
          <a:custGeom>
            <a:avLst/>
            <a:gdLst>
              <a:gd name="connsiteX0" fmla="*/ 0 w 2006930"/>
              <a:gd name="connsiteY0" fmla="*/ 397823 h 504701"/>
              <a:gd name="connsiteX1" fmla="*/ 1175657 w 2006930"/>
              <a:gd name="connsiteY1" fmla="*/ 17813 h 504701"/>
              <a:gd name="connsiteX2" fmla="*/ 2006930 w 2006930"/>
              <a:gd name="connsiteY2" fmla="*/ 504701 h 504701"/>
            </a:gdLst>
            <a:ahLst/>
            <a:cxnLst>
              <a:cxn ang="0">
                <a:pos x="connsiteX0" y="connsiteY0"/>
              </a:cxn>
              <a:cxn ang="0">
                <a:pos x="connsiteX1" y="connsiteY1"/>
              </a:cxn>
              <a:cxn ang="0">
                <a:pos x="connsiteX2" y="connsiteY2"/>
              </a:cxn>
            </a:cxnLst>
            <a:rect l="l" t="t" r="r" b="b"/>
            <a:pathLst>
              <a:path w="2006930" h="504701">
                <a:moveTo>
                  <a:pt x="0" y="397823"/>
                </a:moveTo>
                <a:cubicBezTo>
                  <a:pt x="420584" y="198911"/>
                  <a:pt x="841169" y="0"/>
                  <a:pt x="1175657" y="17813"/>
                </a:cubicBezTo>
                <a:cubicBezTo>
                  <a:pt x="1510145" y="35626"/>
                  <a:pt x="1758537" y="270163"/>
                  <a:pt x="2006930" y="504701"/>
                </a:cubicBezTo>
              </a:path>
            </a:pathLst>
          </a:custGeom>
          <a:ln>
            <a:solidFill>
              <a:srgbClr val="FF0000"/>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p>
        </p:txBody>
      </p:sp>
      <p:sp>
        <p:nvSpPr>
          <p:cNvPr id="24" name="직사각형 23"/>
          <p:cNvSpPr/>
          <p:nvPr/>
        </p:nvSpPr>
        <p:spPr>
          <a:xfrm>
            <a:off x="3275856" y="2958811"/>
            <a:ext cx="180020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25" name="타원 24"/>
          <p:cNvSpPr/>
          <p:nvPr/>
        </p:nvSpPr>
        <p:spPr>
          <a:xfrm>
            <a:off x="1403648" y="2886803"/>
            <a:ext cx="576064" cy="288032"/>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자유형 25"/>
          <p:cNvSpPr/>
          <p:nvPr/>
        </p:nvSpPr>
        <p:spPr>
          <a:xfrm>
            <a:off x="1868206" y="2739750"/>
            <a:ext cx="1425039" cy="538349"/>
          </a:xfrm>
          <a:custGeom>
            <a:avLst/>
            <a:gdLst>
              <a:gd name="connsiteX0" fmla="*/ 0 w 1425039"/>
              <a:gd name="connsiteY0" fmla="*/ 229590 h 538349"/>
              <a:gd name="connsiteX1" fmla="*/ 486889 w 1425039"/>
              <a:gd name="connsiteY1" fmla="*/ 51460 h 538349"/>
              <a:gd name="connsiteX2" fmla="*/ 1425039 w 1425039"/>
              <a:gd name="connsiteY2" fmla="*/ 538349 h 538349"/>
            </a:gdLst>
            <a:ahLst/>
            <a:cxnLst>
              <a:cxn ang="0">
                <a:pos x="connsiteX0" y="connsiteY0"/>
              </a:cxn>
              <a:cxn ang="0">
                <a:pos x="connsiteX1" y="connsiteY1"/>
              </a:cxn>
              <a:cxn ang="0">
                <a:pos x="connsiteX2" y="connsiteY2"/>
              </a:cxn>
            </a:cxnLst>
            <a:rect l="l" t="t" r="r" b="b"/>
            <a:pathLst>
              <a:path w="1425039" h="538349">
                <a:moveTo>
                  <a:pt x="0" y="229590"/>
                </a:moveTo>
                <a:cubicBezTo>
                  <a:pt x="124691" y="114795"/>
                  <a:pt x="249383" y="0"/>
                  <a:pt x="486889" y="51460"/>
                </a:cubicBezTo>
                <a:cubicBezTo>
                  <a:pt x="724396" y="102920"/>
                  <a:pt x="1074717" y="320634"/>
                  <a:pt x="1425039" y="538349"/>
                </a:cubicBezTo>
              </a:path>
            </a:pathLst>
          </a:custGeom>
          <a:ln>
            <a:solidFill>
              <a:srgbClr val="FF0000"/>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p>
        </p:txBody>
      </p:sp>
      <p:sp>
        <p:nvSpPr>
          <p:cNvPr id="28" name="직사각형 27"/>
          <p:cNvSpPr/>
          <p:nvPr/>
        </p:nvSpPr>
        <p:spPr>
          <a:xfrm>
            <a:off x="3275856" y="4254955"/>
            <a:ext cx="1800200" cy="971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graphicFrame>
        <p:nvGraphicFramePr>
          <p:cNvPr id="29" name="표 28"/>
          <p:cNvGraphicFramePr>
            <a:graphicFrameLocks noGrp="1"/>
          </p:cNvGraphicFramePr>
          <p:nvPr/>
        </p:nvGraphicFramePr>
        <p:xfrm>
          <a:off x="599034" y="4254955"/>
          <a:ext cx="1728192" cy="16459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70C0"/>
                          </a:solidFill>
                        </a:rPr>
                        <a:t>Economics, Harry</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B050"/>
                          </a:solidFill>
                        </a:rPr>
                        <a:t>Financial, Harry, Potter, Film</a:t>
                      </a:r>
                    </a:p>
                  </a:txBody>
                  <a:tcPr/>
                </a:tc>
                <a:extLst>
                  <a:ext uri="{0D108BD9-81ED-4DB2-BD59-A6C34878D82A}">
                    <a16:rowId xmlns:a16="http://schemas.microsoft.com/office/drawing/2014/main" xmlns="" val="10002"/>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C000"/>
                          </a:solidFill>
                        </a:rPr>
                        <a:t>Crisis, Harry, Potter</a:t>
                      </a:r>
                      <a:endParaRPr lang="ko-KR" altLang="en-US" sz="1400" dirty="0" smtClean="0">
                        <a:solidFill>
                          <a:srgbClr val="FFC000"/>
                        </a:solidFill>
                      </a:endParaRPr>
                    </a:p>
                  </a:txBody>
                  <a:tcPr/>
                </a:tc>
                <a:extLst>
                  <a:ext uri="{0D108BD9-81ED-4DB2-BD59-A6C34878D82A}">
                    <a16:rowId xmlns:a16="http://schemas.microsoft.com/office/drawing/2014/main" xmlns="" val="10003"/>
                  </a:ext>
                </a:extLst>
              </a:tr>
            </a:tbl>
          </a:graphicData>
        </a:graphic>
      </p:graphicFrame>
      <p:sp>
        <p:nvSpPr>
          <p:cNvPr id="30" name="타원 29"/>
          <p:cNvSpPr/>
          <p:nvPr/>
        </p:nvSpPr>
        <p:spPr>
          <a:xfrm rot="5400000">
            <a:off x="2148780" y="4831019"/>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Map</a:t>
            </a:r>
            <a:endParaRPr lang="ko-KR" altLang="en-US" dirty="0"/>
          </a:p>
        </p:txBody>
      </p:sp>
      <p:sp>
        <p:nvSpPr>
          <p:cNvPr id="31" name="오른쪽 화살표 30"/>
          <p:cNvSpPr/>
          <p:nvPr/>
        </p:nvSpPr>
        <p:spPr>
          <a:xfrm>
            <a:off x="2327226" y="4856071"/>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오른쪽 화살표 31"/>
          <p:cNvSpPr/>
          <p:nvPr/>
        </p:nvSpPr>
        <p:spPr>
          <a:xfrm>
            <a:off x="2915816" y="4856071"/>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DocName"/>
          <p:cNvGrpSpPr/>
          <p:nvPr/>
        </p:nvGrpSpPr>
        <p:grpSpPr>
          <a:xfrm>
            <a:off x="35496" y="2903108"/>
            <a:ext cx="581826" cy="2864015"/>
            <a:chOff x="107504" y="2797233"/>
            <a:chExt cx="581826" cy="2864015"/>
          </a:xfrm>
        </p:grpSpPr>
        <p:sp>
          <p:nvSpPr>
            <p:cNvPr id="35" name="타원 34"/>
            <p:cNvSpPr/>
            <p:nvPr/>
          </p:nvSpPr>
          <p:spPr>
            <a:xfrm>
              <a:off x="107504" y="2797233"/>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Doc1</a:t>
              </a:r>
            </a:p>
          </p:txBody>
        </p:sp>
        <p:sp>
          <p:nvSpPr>
            <p:cNvPr id="36" name="타원 35"/>
            <p:cNvSpPr/>
            <p:nvPr/>
          </p:nvSpPr>
          <p:spPr>
            <a:xfrm>
              <a:off x="107504" y="3349159"/>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Doc2</a:t>
              </a:r>
            </a:p>
          </p:txBody>
        </p:sp>
        <p:sp>
          <p:nvSpPr>
            <p:cNvPr id="37" name="타원 36"/>
            <p:cNvSpPr/>
            <p:nvPr/>
          </p:nvSpPr>
          <p:spPr>
            <a:xfrm>
              <a:off x="107504" y="4357271"/>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Doc3</a:t>
              </a:r>
            </a:p>
          </p:txBody>
        </p:sp>
        <p:sp>
          <p:nvSpPr>
            <p:cNvPr id="38" name="타원 37"/>
            <p:cNvSpPr/>
            <p:nvPr/>
          </p:nvSpPr>
          <p:spPr>
            <a:xfrm>
              <a:off x="107504" y="4789319"/>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Doc4</a:t>
              </a:r>
            </a:p>
          </p:txBody>
        </p:sp>
        <p:sp>
          <p:nvSpPr>
            <p:cNvPr id="39" name="타원 38"/>
            <p:cNvSpPr/>
            <p:nvPr/>
          </p:nvSpPr>
          <p:spPr>
            <a:xfrm>
              <a:off x="107504" y="5293375"/>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Doc5</a:t>
              </a:r>
            </a:p>
          </p:txBody>
        </p:sp>
      </p:grpSp>
      <p:sp>
        <p:nvSpPr>
          <p:cNvPr id="33" name="직사각형 32"/>
          <p:cNvSpPr/>
          <p:nvPr/>
        </p:nvSpPr>
        <p:spPr bwMode="auto">
          <a:xfrm>
            <a:off x="72008" y="2382747"/>
            <a:ext cx="2411760" cy="1728192"/>
          </a:xfrm>
          <a:prstGeom prst="rect">
            <a:avLst/>
          </a:prstGeom>
          <a:noFill/>
          <a:ln w="38100">
            <a:solidFill>
              <a:srgbClr val="FF0000"/>
            </a:solidFill>
            <a:prstDash val="dash"/>
            <a:round/>
            <a:headEnd/>
            <a:tailEnd type="triangle" w="med" len="med"/>
          </a:ln>
        </p:spPr>
        <p:txBody>
          <a:bodyPr wrap="none" rtlCol="0" anchor="ctr"/>
          <a:lstStyle/>
          <a:p>
            <a:pPr algn="ctr"/>
            <a:endParaRPr lang="ko-KR" altLang="en-US"/>
          </a:p>
        </p:txBody>
      </p:sp>
      <p:sp>
        <p:nvSpPr>
          <p:cNvPr id="40" name="직사각형 39"/>
          <p:cNvSpPr/>
          <p:nvPr/>
        </p:nvSpPr>
        <p:spPr bwMode="auto">
          <a:xfrm>
            <a:off x="72008" y="4326963"/>
            <a:ext cx="2411760" cy="1728192"/>
          </a:xfrm>
          <a:prstGeom prst="rect">
            <a:avLst/>
          </a:prstGeom>
          <a:noFill/>
          <a:ln w="38100">
            <a:solidFill>
              <a:srgbClr val="FF0000"/>
            </a:solidFill>
            <a:prstDash val="dash"/>
            <a:round/>
            <a:headEnd/>
            <a:tailEnd type="triangle" w="med" len="med"/>
          </a:ln>
        </p:spPr>
        <p:txBody>
          <a:bodyPr wrap="none" rtlCol="0" anchor="ctr"/>
          <a:lstStyle/>
          <a:p>
            <a:pPr algn="ctr"/>
            <a:endParaRPr lang="ko-KR" altLang="en-US"/>
          </a:p>
        </p:txBody>
      </p:sp>
      <p:sp>
        <p:nvSpPr>
          <p:cNvPr id="41" name="TextBox 40"/>
          <p:cNvSpPr txBox="1"/>
          <p:nvPr/>
        </p:nvSpPr>
        <p:spPr>
          <a:xfrm>
            <a:off x="1187624" y="1948770"/>
            <a:ext cx="490840" cy="400110"/>
          </a:xfrm>
          <a:prstGeom prst="rect">
            <a:avLst/>
          </a:prstGeom>
          <a:noFill/>
        </p:spPr>
        <p:txBody>
          <a:bodyPr wrap="none" rtlCol="0">
            <a:spAutoFit/>
          </a:bodyPr>
          <a:lstStyle/>
          <a:p>
            <a:r>
              <a:rPr lang="en-US" altLang="ko-KR" sz="2000" dirty="0" smtClean="0">
                <a:solidFill>
                  <a:srgbClr val="FF0000"/>
                </a:solidFill>
              </a:rPr>
              <a:t>M</a:t>
            </a:r>
            <a:r>
              <a:rPr lang="en-US" altLang="ko-KR" sz="2000" baseline="-25000" dirty="0" smtClean="0">
                <a:solidFill>
                  <a:srgbClr val="FF0000"/>
                </a:solidFill>
              </a:rPr>
              <a:t>1</a:t>
            </a:r>
            <a:endParaRPr lang="ko-KR" altLang="en-US" sz="2000" baseline="-25000" dirty="0">
              <a:solidFill>
                <a:srgbClr val="FF0000"/>
              </a:solidFill>
            </a:endParaRPr>
          </a:p>
        </p:txBody>
      </p:sp>
      <p:sp>
        <p:nvSpPr>
          <p:cNvPr id="42" name="TextBox 41"/>
          <p:cNvSpPr txBox="1"/>
          <p:nvPr/>
        </p:nvSpPr>
        <p:spPr>
          <a:xfrm>
            <a:off x="971600" y="6053226"/>
            <a:ext cx="490840" cy="400110"/>
          </a:xfrm>
          <a:prstGeom prst="rect">
            <a:avLst/>
          </a:prstGeom>
          <a:noFill/>
        </p:spPr>
        <p:txBody>
          <a:bodyPr wrap="none" rtlCol="0">
            <a:spAutoFit/>
          </a:bodyPr>
          <a:lstStyle/>
          <a:p>
            <a:r>
              <a:rPr lang="en-US" altLang="ko-KR" sz="2000" dirty="0" smtClean="0">
                <a:solidFill>
                  <a:srgbClr val="FF0000"/>
                </a:solidFill>
              </a:rPr>
              <a:t>M</a:t>
            </a:r>
            <a:r>
              <a:rPr lang="en-US" altLang="ko-KR" sz="2000" baseline="-25000" dirty="0" smtClean="0">
                <a:solidFill>
                  <a:srgbClr val="FF0000"/>
                </a:solidFill>
              </a:rPr>
              <a:t>2</a:t>
            </a:r>
            <a:endParaRPr lang="ko-KR" altLang="en-US" sz="2000" baseline="-25000" dirty="0">
              <a:solidFill>
                <a:srgbClr val="FF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500"/>
                            </p:stCondLst>
                            <p:childTnLst>
                              <p:par>
                                <p:cTn id="32" presetID="9" presetClass="exit" presetSubtype="0" fill="hold" grpId="0" nodeType="afterEffect">
                                  <p:stCondLst>
                                    <p:cond delay="0"/>
                                  </p:stCondLst>
                                  <p:childTnLst>
                                    <p:animEffect transition="out" filter="dissolve">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3"/>
                                        </p:tgtEl>
                                        <p:attrNameLst>
                                          <p:attrName>style.visibility</p:attrName>
                                        </p:attrNameLst>
                                      </p:cBhvr>
                                      <p:to>
                                        <p:strVal val="hidden"/>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500"/>
                            </p:stCondLst>
                            <p:childTnLst>
                              <p:par>
                                <p:cTn id="49" presetID="9" presetClass="exit" presetSubtype="0" fill="hold" grpId="0" nodeType="afterEffect">
                                  <p:stCondLst>
                                    <p:cond delay="0"/>
                                  </p:stCondLst>
                                  <p:childTnLst>
                                    <p:animEffect transition="out" filter="dissolv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par>
                          <p:cTn id="52" fill="hold">
                            <p:stCondLst>
                              <p:cond delay="1000"/>
                            </p:stCondLst>
                            <p:childTnLst>
                              <p:par>
                                <p:cTn id="53" presetID="9" presetClass="exit" presetSubtype="0" fill="hold" grpId="0" nodeType="afterEffect">
                                  <p:stCondLst>
                                    <p:cond delay="0"/>
                                  </p:stCondLst>
                                  <p:childTnLst>
                                    <p:animEffect transition="out" filter="dissolve">
                                      <p:cBhvr>
                                        <p:cTn id="54" dur="500"/>
                                        <p:tgtEl>
                                          <p:spTgt spid="19"/>
                                        </p:tgtEl>
                                      </p:cBhvr>
                                    </p:animEffect>
                                    <p:set>
                                      <p:cBhvr>
                                        <p:cTn id="55" dur="1" fill="hold">
                                          <p:stCondLst>
                                            <p:cond delay="499"/>
                                          </p:stCondLst>
                                        </p:cTn>
                                        <p:tgtEl>
                                          <p:spTgt spid="19"/>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5"/>
                                        </p:tgtEl>
                                        <p:attrNameLst>
                                          <p:attrName>style.visibility</p:attrName>
                                        </p:attrNameLst>
                                      </p:cBhvr>
                                      <p:to>
                                        <p:strVal val="hidden"/>
                                      </p:to>
                                    </p:set>
                                  </p:childTnLst>
                                </p:cTn>
                              </p:par>
                            </p:childTnLst>
                          </p:cTn>
                        </p:par>
                        <p:par>
                          <p:cTn id="58" fill="hold">
                            <p:stCondLst>
                              <p:cond delay="1500"/>
                            </p:stCondLst>
                            <p:childTnLst>
                              <p:par>
                                <p:cTn id="59" presetID="9" presetClass="exit" presetSubtype="0" fill="hold" grpId="0" nodeType="afterEffect">
                                  <p:stCondLst>
                                    <p:cond delay="0"/>
                                  </p:stCondLst>
                                  <p:childTnLst>
                                    <p:animEffect transition="out" filter="dissolve">
                                      <p:cBhvr>
                                        <p:cTn id="60" dur="500"/>
                                        <p:tgtEl>
                                          <p:spTgt spid="20"/>
                                        </p:tgtEl>
                                      </p:cBhvr>
                                    </p:animEffect>
                                    <p:set>
                                      <p:cBhvr>
                                        <p:cTn id="61" dur="1" fill="hold">
                                          <p:stCondLst>
                                            <p:cond delay="499"/>
                                          </p:stCondLst>
                                        </p:cTn>
                                        <p:tgtEl>
                                          <p:spTgt spid="20"/>
                                        </p:tgtEl>
                                        <p:attrNameLst>
                                          <p:attrName>style.visibility</p:attrName>
                                        </p:attrNameLst>
                                      </p:cBhvr>
                                      <p:to>
                                        <p:strVal val="hidden"/>
                                      </p:to>
                                    </p:set>
                                  </p:childTnLst>
                                </p:cTn>
                              </p:par>
                            </p:childTnLst>
                          </p:cTn>
                        </p:par>
                        <p:par>
                          <p:cTn id="62" fill="hold">
                            <p:stCondLst>
                              <p:cond delay="2000"/>
                            </p:stCondLst>
                            <p:childTnLst>
                              <p:par>
                                <p:cTn id="63" presetID="9" presetClass="exit" presetSubtype="0" fill="hold" grpId="0" nodeType="afterEffect">
                                  <p:stCondLst>
                                    <p:cond delay="0"/>
                                  </p:stCondLst>
                                  <p:childTnLst>
                                    <p:animEffect transition="out" filter="dissolv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26"/>
                                        </p:tgtEl>
                                        <p:attrNameLst>
                                          <p:attrName>style.visibility</p:attrName>
                                        </p:attrNameLst>
                                      </p:cBhvr>
                                      <p:to>
                                        <p:strVal val="hidden"/>
                                      </p:to>
                                    </p:set>
                                  </p:childTnLst>
                                </p:cTn>
                              </p:par>
                            </p:childTnLst>
                          </p:cTn>
                        </p:par>
                        <p:par>
                          <p:cTn id="68" fill="hold">
                            <p:stCondLst>
                              <p:cond delay="2500"/>
                            </p:stCondLst>
                            <p:childTnLst>
                              <p:par>
                                <p:cTn id="69" presetID="9" presetClass="exit" presetSubtype="0" fill="hold" grpId="0" nodeType="afterEffect">
                                  <p:stCondLst>
                                    <p:cond delay="0"/>
                                  </p:stCondLst>
                                  <p:childTnLst>
                                    <p:animEffect transition="out" filter="dissolve">
                                      <p:cBhvr>
                                        <p:cTn id="70" dur="500"/>
                                        <p:tgtEl>
                                          <p:spTgt spid="28"/>
                                        </p:tgtEl>
                                      </p:cBhvr>
                                    </p:animEffect>
                                    <p:set>
                                      <p:cBhvr>
                                        <p:cTn id="71" dur="1" fill="hold">
                                          <p:stCondLst>
                                            <p:cond delay="499"/>
                                          </p:stCondLst>
                                        </p:cTn>
                                        <p:tgtEl>
                                          <p:spTgt spid="28"/>
                                        </p:tgtEl>
                                        <p:attrNameLst>
                                          <p:attrName>style.visibility</p:attrName>
                                        </p:attrNameLst>
                                      </p:cBhvr>
                                      <p:to>
                                        <p:strVal val="hidden"/>
                                      </p:to>
                                    </p:set>
                                  </p:childTnLst>
                                </p:cTn>
                              </p:par>
                              <p:par>
                                <p:cTn id="72" presetID="9" presetClass="exit" presetSubtype="0" fill="hold" grpId="0" nodeType="withEffect">
                                  <p:stCondLst>
                                    <p:cond delay="0"/>
                                  </p:stCondLst>
                                  <p:childTnLst>
                                    <p:animEffect transition="out" filter="dissolve">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animBg="1"/>
      <p:bldP spid="20" grpId="0" animBg="1"/>
      <p:bldP spid="21" grpId="0" animBg="1"/>
      <p:bldP spid="22" grpId="0" animBg="1"/>
      <p:bldP spid="17" grpId="0" animBg="1"/>
      <p:bldP spid="17" grpId="1" animBg="1"/>
      <p:bldP spid="23" grpId="0" animBg="1"/>
      <p:bldP spid="23" grpId="1" animBg="1"/>
      <p:bldP spid="24" grpId="0" animBg="1"/>
      <p:bldP spid="25" grpId="0" animBg="1"/>
      <p:bldP spid="25" grpId="1" animBg="1"/>
      <p:bldP spid="26" grpId="0" animBg="1"/>
      <p:bldP spid="26" grpId="1" animBg="1"/>
      <p:bldP spid="28"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 Example of Word Counting with </a:t>
            </a:r>
            <a:r>
              <a:rPr lang="en-US" altLang="ko-KR" dirty="0" err="1" smtClean="0"/>
              <a:t>MapReduce</a:t>
            </a:r>
            <a:endParaRPr lang="ko-KR" altLang="en-US" dirty="0"/>
          </a:p>
        </p:txBody>
      </p:sp>
      <p:grpSp>
        <p:nvGrpSpPr>
          <p:cNvPr id="3" name="그룹 14"/>
          <p:cNvGrpSpPr/>
          <p:nvPr/>
        </p:nvGrpSpPr>
        <p:grpSpPr>
          <a:xfrm>
            <a:off x="6372200" y="2820996"/>
            <a:ext cx="784736" cy="1440160"/>
            <a:chOff x="7675696" y="4941168"/>
            <a:chExt cx="784736" cy="1440160"/>
          </a:xfrm>
        </p:grpSpPr>
        <p:sp>
          <p:nvSpPr>
            <p:cNvPr id="10" name="타원 9"/>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Reduce</a:t>
              </a:r>
              <a:endParaRPr lang="ko-KR" altLang="en-US" dirty="0"/>
            </a:p>
          </p:txBody>
        </p:sp>
        <p:sp>
          <p:nvSpPr>
            <p:cNvPr id="11" name="오른쪽 화살표 10"/>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오른쪽 화살표 11"/>
            <p:cNvSpPr/>
            <p:nvPr/>
          </p:nvSpPr>
          <p:spPr>
            <a:xfrm>
              <a:off x="8244408" y="5542284"/>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13" name="표 12"/>
          <p:cNvGraphicFramePr>
            <a:graphicFrameLocks noGrp="1"/>
          </p:cNvGraphicFramePr>
          <p:nvPr>
            <p:extLst>
              <p:ext uri="{D42A27DB-BD31-4B8C-83A1-F6EECF244321}">
                <p14:modId xmlns:p14="http://schemas.microsoft.com/office/powerpoint/2010/main" val="284060973"/>
              </p:ext>
            </p:extLst>
          </p:nvPr>
        </p:nvGraphicFramePr>
        <p:xfrm>
          <a:off x="7164288" y="2820996"/>
          <a:ext cx="1872208" cy="2407920"/>
        </p:xfrm>
        <a:graphic>
          <a:graphicData uri="http://schemas.openxmlformats.org/drawingml/2006/table">
            <a:tbl>
              <a:tblPr firstRow="1" bandRow="1">
                <a:tableStyleId>{073A0DAA-6AF3-43AB-8588-CEC1D06C72B9}</a:tableStyleId>
              </a:tblPr>
              <a:tblGrid>
                <a:gridCol w="1164859">
                  <a:extLst>
                    <a:ext uri="{9D8B030D-6E8A-4147-A177-3AD203B41FA5}">
                      <a16:colId xmlns:a16="http://schemas.microsoft.com/office/drawing/2014/main" xmlns="" val="20000"/>
                    </a:ext>
                  </a:extLst>
                </a:gridCol>
                <a:gridCol w="707349">
                  <a:extLst>
                    <a:ext uri="{9D8B030D-6E8A-4147-A177-3AD203B41FA5}">
                      <a16:colId xmlns:a16="http://schemas.microsoft.com/office/drawing/2014/main" xmlns="" val="20001"/>
                    </a:ext>
                  </a:extLst>
                </a:gridCol>
              </a:tblGrid>
              <a:tr h="0">
                <a:tc>
                  <a:txBody>
                    <a:bodyPr/>
                    <a:lstStyle/>
                    <a:p>
                      <a:pPr latinLnBrk="1"/>
                      <a:r>
                        <a:rPr lang="en-US" altLang="ko-KR" sz="1200" dirty="0" smtClean="0"/>
                        <a:t>Key</a:t>
                      </a:r>
                      <a:endParaRPr lang="ko-KR" altLang="en-US" sz="1200" dirty="0"/>
                    </a:p>
                  </a:txBody>
                  <a:tcPr/>
                </a:tc>
                <a:tc>
                  <a:txBody>
                    <a:bodyPr/>
                    <a:lstStyle/>
                    <a:p>
                      <a:pPr latinLnBrk="1"/>
                      <a:r>
                        <a:rPr lang="en-US" altLang="ko-KR" sz="1200" dirty="0" smtClean="0"/>
                        <a:t>Value</a:t>
                      </a:r>
                      <a:endParaRPr lang="ko-KR" altLang="en-US" sz="1200" dirty="0"/>
                    </a:p>
                  </a:txBody>
                  <a:tcPr/>
                </a:tc>
                <a:extLst>
                  <a:ext uri="{0D108BD9-81ED-4DB2-BD59-A6C34878D82A}">
                    <a16:rowId xmlns:a16="http://schemas.microsoft.com/office/drawing/2014/main" xmlns="" val="10000"/>
                  </a:ext>
                </a:extLst>
              </a:tr>
              <a:tr h="0">
                <a:tc>
                  <a:txBody>
                    <a:bodyPr/>
                    <a:lstStyle/>
                    <a:p>
                      <a:pPr latinLnBrk="1"/>
                      <a:r>
                        <a:rPr lang="en-US" altLang="ko-KR" sz="1400" dirty="0" smtClean="0">
                          <a:solidFill>
                            <a:schemeClr val="tx1"/>
                          </a:solidFill>
                        </a:rPr>
                        <a:t>Financial</a:t>
                      </a:r>
                      <a:endParaRPr lang="ko-KR" altLang="en-US" sz="1400" dirty="0">
                        <a:solidFill>
                          <a:schemeClr val="tx1"/>
                        </a:solidFill>
                      </a:endParaRPr>
                    </a:p>
                  </a:txBody>
                  <a:tcPr/>
                </a:tc>
                <a:tc>
                  <a:txBody>
                    <a:bodyPr/>
                    <a:lstStyle/>
                    <a:p>
                      <a:pPr latinLnBrk="1"/>
                      <a:r>
                        <a:rPr lang="en-US" altLang="ko-KR" sz="1400" dirty="0" smtClean="0">
                          <a:solidFill>
                            <a:schemeClr val="tx1"/>
                          </a:solidFill>
                        </a:rPr>
                        <a:t>3</a:t>
                      </a:r>
                    </a:p>
                  </a:txBody>
                  <a:tcPr/>
                </a:tc>
                <a:extLst>
                  <a:ext uri="{0D108BD9-81ED-4DB2-BD59-A6C34878D82A}">
                    <a16:rowId xmlns:a16="http://schemas.microsoft.com/office/drawing/2014/main" xmlns="" val="10001"/>
                  </a:ext>
                </a:extLst>
              </a:tr>
              <a:tr h="0">
                <a:tc>
                  <a:txBody>
                    <a:bodyPr/>
                    <a:lstStyle/>
                    <a:p>
                      <a:pPr latinLnBrk="1"/>
                      <a:r>
                        <a:rPr lang="en-US" altLang="ko-KR" sz="1400" dirty="0" smtClean="0">
                          <a:solidFill>
                            <a:schemeClr val="tx1"/>
                          </a:solidFill>
                        </a:rPr>
                        <a:t>IMF</a:t>
                      </a:r>
                      <a:endParaRPr lang="ko-KR" altLang="en-US" sz="1400" dirty="0">
                        <a:solidFill>
                          <a:schemeClr val="tx1"/>
                        </a:solidFill>
                      </a:endParaRPr>
                    </a:p>
                  </a:txBody>
                  <a:tcPr/>
                </a:tc>
                <a:tc>
                  <a:txBody>
                    <a:bodyPr/>
                    <a:lstStyle/>
                    <a:p>
                      <a:pPr latinLnBrk="1"/>
                      <a:r>
                        <a:rPr lang="en-US" altLang="ko-KR" sz="1400" dirty="0" smtClean="0">
                          <a:solidFill>
                            <a:schemeClr val="tx1"/>
                          </a:solidFill>
                        </a:rPr>
                        <a:t>2</a:t>
                      </a:r>
                    </a:p>
                  </a:txBody>
                  <a:tcPr/>
                </a:tc>
                <a:extLst>
                  <a:ext uri="{0D108BD9-81ED-4DB2-BD59-A6C34878D82A}">
                    <a16:rowId xmlns:a16="http://schemas.microsoft.com/office/drawing/2014/main" xmlns="" val="10002"/>
                  </a:ext>
                </a:extLst>
              </a:tr>
              <a:tr h="0">
                <a:tc>
                  <a:txBody>
                    <a:bodyPr/>
                    <a:lstStyle/>
                    <a:p>
                      <a:pPr latinLnBrk="1"/>
                      <a:r>
                        <a:rPr lang="en-US" altLang="ko-KR" sz="1400" dirty="0" smtClean="0">
                          <a:solidFill>
                            <a:schemeClr val="tx1"/>
                          </a:solidFill>
                        </a:rPr>
                        <a:t>Economics</a:t>
                      </a:r>
                      <a:endParaRPr lang="ko-KR" altLang="en-US" sz="1400" dirty="0">
                        <a:solidFill>
                          <a:schemeClr val="tx1"/>
                        </a:solidFill>
                      </a:endParaRPr>
                    </a:p>
                  </a:txBody>
                  <a:tcPr/>
                </a:tc>
                <a:tc>
                  <a:txBody>
                    <a:bodyPr/>
                    <a:lstStyle/>
                    <a:p>
                      <a:pPr latinLnBrk="1"/>
                      <a:r>
                        <a:rPr lang="en-US" altLang="ko-KR" sz="1400" dirty="0" smtClean="0">
                          <a:solidFill>
                            <a:schemeClr val="tx1"/>
                          </a:solidFill>
                        </a:rPr>
                        <a:t>2</a:t>
                      </a:r>
                    </a:p>
                  </a:txBody>
                  <a:tcPr/>
                </a:tc>
                <a:extLst>
                  <a:ext uri="{0D108BD9-81ED-4DB2-BD59-A6C34878D82A}">
                    <a16:rowId xmlns:a16="http://schemas.microsoft.com/office/drawing/2014/main" xmlns="" val="10003"/>
                  </a:ext>
                </a:extLst>
              </a:tr>
              <a:tr h="0">
                <a:tc>
                  <a:txBody>
                    <a:bodyPr/>
                    <a:lstStyle/>
                    <a:p>
                      <a:pPr latinLnBrk="1"/>
                      <a:r>
                        <a:rPr lang="en-US" altLang="ko-KR" sz="1400" dirty="0" smtClean="0">
                          <a:solidFill>
                            <a:schemeClr val="tx1"/>
                          </a:solidFill>
                        </a:rPr>
                        <a:t>Crisis</a:t>
                      </a:r>
                      <a:endParaRPr lang="ko-KR" altLang="en-US" sz="1400" dirty="0">
                        <a:solidFill>
                          <a:schemeClr val="tx1"/>
                        </a:solidFill>
                      </a:endParaRPr>
                    </a:p>
                  </a:txBody>
                  <a:tcPr/>
                </a:tc>
                <a:tc>
                  <a:txBody>
                    <a:bodyPr/>
                    <a:lstStyle/>
                    <a:p>
                      <a:pPr latinLnBrk="1"/>
                      <a:r>
                        <a:rPr lang="en-US" altLang="ko-KR" sz="1400" dirty="0" smtClean="0">
                          <a:solidFill>
                            <a:schemeClr val="tx1"/>
                          </a:solidFill>
                        </a:rPr>
                        <a:t>3</a:t>
                      </a:r>
                    </a:p>
                  </a:txBody>
                  <a:tcPr/>
                </a:tc>
                <a:extLst>
                  <a:ext uri="{0D108BD9-81ED-4DB2-BD59-A6C34878D82A}">
                    <a16:rowId xmlns:a16="http://schemas.microsoft.com/office/drawing/2014/main" xmlns="" val="10004"/>
                  </a:ext>
                </a:extLst>
              </a:tr>
              <a:tr h="0">
                <a:tc>
                  <a:txBody>
                    <a:bodyPr/>
                    <a:lstStyle/>
                    <a:p>
                      <a:pPr latinLnBrk="1"/>
                      <a:r>
                        <a:rPr lang="en-US" altLang="ko-KR" sz="1400" dirty="0" smtClean="0">
                          <a:solidFill>
                            <a:schemeClr val="tx1"/>
                          </a:solidFill>
                        </a:rPr>
                        <a:t>Harry</a:t>
                      </a:r>
                      <a:endParaRPr lang="ko-KR" altLang="en-US" sz="1400" dirty="0">
                        <a:solidFill>
                          <a:schemeClr val="tx1"/>
                        </a:solidFill>
                      </a:endParaRPr>
                    </a:p>
                  </a:txBody>
                  <a:tcPr/>
                </a:tc>
                <a:tc>
                  <a:txBody>
                    <a:bodyPr/>
                    <a:lstStyle/>
                    <a:p>
                      <a:pPr latinLnBrk="1"/>
                      <a:r>
                        <a:rPr lang="en-US" altLang="ko-KR" sz="1400" dirty="0" smtClean="0">
                          <a:solidFill>
                            <a:schemeClr val="tx1"/>
                          </a:solidFill>
                        </a:rPr>
                        <a:t>3</a:t>
                      </a:r>
                    </a:p>
                  </a:txBody>
                  <a:tcPr/>
                </a:tc>
                <a:extLst>
                  <a:ext uri="{0D108BD9-81ED-4DB2-BD59-A6C34878D82A}">
                    <a16:rowId xmlns:a16="http://schemas.microsoft.com/office/drawing/2014/main" xmlns="" val="10005"/>
                  </a:ext>
                </a:extLst>
              </a:tr>
              <a:tr h="0">
                <a:tc>
                  <a:txBody>
                    <a:bodyPr/>
                    <a:lstStyle/>
                    <a:p>
                      <a:pPr latinLnBrk="1"/>
                      <a:r>
                        <a:rPr lang="en-US" altLang="ko-KR" sz="1400" dirty="0" smtClean="0">
                          <a:solidFill>
                            <a:schemeClr val="tx1"/>
                          </a:solidFill>
                        </a:rPr>
                        <a:t>Film</a:t>
                      </a:r>
                      <a:endParaRPr lang="ko-KR" altLang="en-US" sz="1400" dirty="0">
                        <a:solidFill>
                          <a:schemeClr val="tx1"/>
                        </a:solidFill>
                      </a:endParaRPr>
                    </a:p>
                  </a:txBody>
                  <a:tcPr/>
                </a:tc>
                <a:tc>
                  <a:txBody>
                    <a:bodyPr/>
                    <a:lstStyle/>
                    <a:p>
                      <a:pPr latinLnBrk="1"/>
                      <a:r>
                        <a:rPr lang="en-US" altLang="ko-KR" sz="1400" dirty="0" smtClean="0">
                          <a:solidFill>
                            <a:schemeClr val="tx1"/>
                          </a:solidFill>
                        </a:rPr>
                        <a:t>1</a:t>
                      </a:r>
                    </a:p>
                  </a:txBody>
                  <a:tcPr/>
                </a:tc>
                <a:extLst>
                  <a:ext uri="{0D108BD9-81ED-4DB2-BD59-A6C34878D82A}">
                    <a16:rowId xmlns:a16="http://schemas.microsoft.com/office/drawing/2014/main" xmlns="" val="10006"/>
                  </a:ext>
                </a:extLst>
              </a:tr>
              <a:tr h="0">
                <a:tc>
                  <a:txBody>
                    <a:bodyPr/>
                    <a:lstStyle/>
                    <a:p>
                      <a:pPr latinLnBrk="1"/>
                      <a:r>
                        <a:rPr lang="en-US" altLang="ko-KR" sz="1400" dirty="0" smtClean="0">
                          <a:solidFill>
                            <a:schemeClr val="tx1"/>
                          </a:solidFill>
                        </a:rPr>
                        <a:t>Potter</a:t>
                      </a:r>
                      <a:endParaRPr lang="ko-KR" altLang="en-US" sz="1400" dirty="0">
                        <a:solidFill>
                          <a:schemeClr val="tx1"/>
                        </a:solidFill>
                      </a:endParaRPr>
                    </a:p>
                  </a:txBody>
                  <a:tcPr/>
                </a:tc>
                <a:tc>
                  <a:txBody>
                    <a:bodyPr/>
                    <a:lstStyle/>
                    <a:p>
                      <a:pPr latinLnBrk="1"/>
                      <a:r>
                        <a:rPr lang="en-US" altLang="ko-KR" sz="1400" dirty="0" smtClean="0">
                          <a:solidFill>
                            <a:schemeClr val="tx1"/>
                          </a:solidFill>
                        </a:rPr>
                        <a:t>2</a:t>
                      </a:r>
                    </a:p>
                  </a:txBody>
                  <a:tcPr/>
                </a:tc>
                <a:extLst>
                  <a:ext uri="{0D108BD9-81ED-4DB2-BD59-A6C34878D82A}">
                    <a16:rowId xmlns:a16="http://schemas.microsoft.com/office/drawing/2014/main" xmlns="" val="10007"/>
                  </a:ext>
                </a:extLst>
              </a:tr>
            </a:tbl>
          </a:graphicData>
        </a:graphic>
      </p:graphicFrame>
      <p:graphicFrame>
        <p:nvGraphicFramePr>
          <p:cNvPr id="16" name="표 15"/>
          <p:cNvGraphicFramePr>
            <a:graphicFrameLocks noGrp="1"/>
          </p:cNvGraphicFramePr>
          <p:nvPr/>
        </p:nvGraphicFramePr>
        <p:xfrm>
          <a:off x="3131840" y="2661700"/>
          <a:ext cx="1656184" cy="2607568"/>
        </p:xfrm>
        <a:graphic>
          <a:graphicData uri="http://schemas.openxmlformats.org/drawingml/2006/table">
            <a:tbl>
              <a:tblPr firstRow="1" bandRow="1">
                <a:tableStyleId>{21E4AEA4-8DFA-4A89-87EB-49C32662AFE0}</a:tableStyleId>
              </a:tblPr>
              <a:tblGrid>
                <a:gridCol w="1080120">
                  <a:extLst>
                    <a:ext uri="{9D8B030D-6E8A-4147-A177-3AD203B41FA5}">
                      <a16:colId xmlns:a16="http://schemas.microsoft.com/office/drawing/2014/main" xmlns="" val="20000"/>
                    </a:ext>
                  </a:extLst>
                </a:gridCol>
                <a:gridCol w="576064">
                  <a:extLst>
                    <a:ext uri="{9D8B030D-6E8A-4147-A177-3AD203B41FA5}">
                      <a16:colId xmlns:a16="http://schemas.microsoft.com/office/drawing/2014/main" xmlns="" val="20001"/>
                    </a:ext>
                  </a:extLst>
                </a:gridCol>
              </a:tblGrid>
              <a:tr h="325946">
                <a:tc>
                  <a:txBody>
                    <a:bodyPr/>
                    <a:lstStyle/>
                    <a:p>
                      <a:pPr algn="ctr" latinLnBrk="1"/>
                      <a:r>
                        <a:rPr lang="en-US" altLang="ko-KR" sz="1100" dirty="0" smtClean="0"/>
                        <a:t>Key</a:t>
                      </a:r>
                      <a:endParaRPr lang="ko-KR" altLang="en-US" sz="1100" dirty="0"/>
                    </a:p>
                  </a:txBody>
                  <a:tcPr/>
                </a:tc>
                <a:tc>
                  <a:txBody>
                    <a:bodyPr/>
                    <a:lstStyle/>
                    <a:p>
                      <a:pPr algn="ctr" latinLnBrk="1"/>
                      <a:r>
                        <a:rPr lang="en-US" altLang="ko-KR" sz="1100" dirty="0" smtClean="0"/>
                        <a:t>Value</a:t>
                      </a:r>
                      <a:endParaRPr lang="ko-KR" altLang="en-US" sz="1100" dirty="0"/>
                    </a:p>
                  </a:txBody>
                  <a:tcPr/>
                </a:tc>
                <a:extLst>
                  <a:ext uri="{0D108BD9-81ED-4DB2-BD59-A6C34878D82A}">
                    <a16:rowId xmlns:a16="http://schemas.microsoft.com/office/drawing/2014/main" xmlns="" val="10000"/>
                  </a:ext>
                </a:extLst>
              </a:tr>
              <a:tr h="325946">
                <a:tc>
                  <a:txBody>
                    <a:bodyPr/>
                    <a:lstStyle/>
                    <a:p>
                      <a:pPr latinLnBrk="1"/>
                      <a:r>
                        <a:rPr lang="en-US" altLang="ko-KR" sz="1200" dirty="0" smtClean="0">
                          <a:solidFill>
                            <a:schemeClr val="tx1"/>
                          </a:solidFill>
                        </a:rPr>
                        <a:t>Financial</a:t>
                      </a:r>
                      <a:endParaRPr lang="ko-KR" altLang="en-US" sz="1200" dirty="0">
                        <a:solidFill>
                          <a:schemeClr val="tx1"/>
                        </a:solidFill>
                      </a:endParaRPr>
                    </a:p>
                  </a:txBody>
                  <a:tcPr/>
                </a:tc>
                <a:tc>
                  <a:txBody>
                    <a:bodyPr/>
                    <a:lstStyle/>
                    <a:p>
                      <a:r>
                        <a:rPr lang="en-US" altLang="ko-KR" sz="1200" dirty="0" smtClean="0">
                          <a:solidFill>
                            <a:schemeClr val="tx1"/>
                          </a:solidFill>
                        </a:rPr>
                        <a:t>1</a:t>
                      </a:r>
                    </a:p>
                  </a:txBody>
                  <a:tcPr/>
                </a:tc>
                <a:extLst>
                  <a:ext uri="{0D108BD9-81ED-4DB2-BD59-A6C34878D82A}">
                    <a16:rowId xmlns:a16="http://schemas.microsoft.com/office/drawing/2014/main" xmlns="" val="10001"/>
                  </a:ext>
                </a:extLst>
              </a:tr>
              <a:tr h="325946">
                <a:tc>
                  <a:txBody>
                    <a:bodyPr/>
                    <a:lstStyle/>
                    <a:p>
                      <a:pPr latinLnBrk="1"/>
                      <a:r>
                        <a:rPr lang="en-US" altLang="ko-KR" sz="1200" baseline="0" dirty="0" smtClean="0">
                          <a:solidFill>
                            <a:schemeClr val="tx1"/>
                          </a:solidFill>
                        </a:rPr>
                        <a:t>Financial</a:t>
                      </a:r>
                      <a:endParaRPr lang="ko-KR" altLang="en-US" sz="1200" baseline="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2"/>
                  </a:ext>
                </a:extLst>
              </a:tr>
              <a:tr h="325946">
                <a:tc>
                  <a:txBody>
                    <a:bodyPr/>
                    <a:lstStyle/>
                    <a:p>
                      <a:r>
                        <a:rPr lang="en-US" altLang="ko-KR" sz="1200" dirty="0" smtClean="0">
                          <a:solidFill>
                            <a:schemeClr val="tx1"/>
                          </a:solidFill>
                        </a:rPr>
                        <a:t>Financial</a:t>
                      </a:r>
                      <a:endParaRPr lang="ko-KR" altLang="en-US" sz="120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3"/>
                  </a:ext>
                </a:extLst>
              </a:tr>
              <a:tr h="325946">
                <a:tc>
                  <a:txBody>
                    <a:bodyPr/>
                    <a:lstStyle/>
                    <a:p>
                      <a:r>
                        <a:rPr lang="en-US" altLang="ko-KR" sz="1200" dirty="0" smtClean="0">
                          <a:solidFill>
                            <a:schemeClr val="tx1"/>
                          </a:solidFill>
                        </a:rPr>
                        <a:t>IMF</a:t>
                      </a:r>
                      <a:endParaRPr lang="ko-KR" altLang="en-US" sz="120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4"/>
                  </a:ext>
                </a:extLst>
              </a:tr>
              <a:tr h="325946">
                <a:tc>
                  <a:txBody>
                    <a:bodyPr/>
                    <a:lstStyle/>
                    <a:p>
                      <a:r>
                        <a:rPr lang="en-US" altLang="ko-KR" sz="1200" dirty="0" smtClean="0">
                          <a:solidFill>
                            <a:schemeClr val="tx1"/>
                          </a:solidFill>
                        </a:rPr>
                        <a:t>IMF</a:t>
                      </a:r>
                      <a:endParaRPr lang="ko-KR" altLang="en-US" sz="120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5"/>
                  </a:ext>
                </a:extLst>
              </a:tr>
              <a:tr h="325946">
                <a:tc>
                  <a:txBody>
                    <a:bodyPr/>
                    <a:lstStyle/>
                    <a:p>
                      <a:r>
                        <a:rPr lang="en-US" altLang="ko-KR" sz="1200" dirty="0" smtClean="0">
                          <a:solidFill>
                            <a:schemeClr val="tx1"/>
                          </a:solidFill>
                        </a:rPr>
                        <a:t>Economics</a:t>
                      </a:r>
                      <a:endParaRPr lang="ko-KR" altLang="en-US" sz="120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6"/>
                  </a:ext>
                </a:extLst>
              </a:tr>
              <a:tr h="325946">
                <a:tc>
                  <a:txBody>
                    <a:bodyPr/>
                    <a:lstStyle/>
                    <a:p>
                      <a:pPr latinLnBrk="1"/>
                      <a:r>
                        <a:rPr lang="en-US" altLang="ko-KR" sz="1200" baseline="0" dirty="0" smtClean="0">
                          <a:solidFill>
                            <a:schemeClr val="tx1"/>
                          </a:solidFill>
                        </a:rPr>
                        <a:t>Economics</a:t>
                      </a:r>
                      <a:endParaRPr lang="ko-KR" altLang="en-US" sz="1200" baseline="0" dirty="0">
                        <a:solidFill>
                          <a:schemeClr val="tx1"/>
                        </a:solidFill>
                      </a:endParaRPr>
                    </a:p>
                  </a:txBody>
                  <a:tcPr/>
                </a:tc>
                <a:tc>
                  <a:txBody>
                    <a:bodyPr/>
                    <a:lstStyle/>
                    <a:p>
                      <a:pPr latinLnBrk="1"/>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7"/>
                  </a:ext>
                </a:extLst>
              </a:tr>
            </a:tbl>
          </a:graphicData>
        </a:graphic>
      </p:graphicFrame>
      <p:graphicFrame>
        <p:nvGraphicFramePr>
          <p:cNvPr id="18" name="표 17"/>
          <p:cNvGraphicFramePr>
            <a:graphicFrameLocks noGrp="1"/>
          </p:cNvGraphicFramePr>
          <p:nvPr/>
        </p:nvGraphicFramePr>
        <p:xfrm>
          <a:off x="4860032" y="2604972"/>
          <a:ext cx="1656184" cy="3259460"/>
        </p:xfrm>
        <a:graphic>
          <a:graphicData uri="http://schemas.openxmlformats.org/drawingml/2006/table">
            <a:tbl>
              <a:tblPr firstRow="1" bandRow="1">
                <a:tableStyleId>{21E4AEA4-8DFA-4A89-87EB-49C32662AFE0}</a:tableStyleId>
              </a:tblPr>
              <a:tblGrid>
                <a:gridCol w="1080120">
                  <a:extLst>
                    <a:ext uri="{9D8B030D-6E8A-4147-A177-3AD203B41FA5}">
                      <a16:colId xmlns:a16="http://schemas.microsoft.com/office/drawing/2014/main" xmlns="" val="20000"/>
                    </a:ext>
                  </a:extLst>
                </a:gridCol>
                <a:gridCol w="576064">
                  <a:extLst>
                    <a:ext uri="{9D8B030D-6E8A-4147-A177-3AD203B41FA5}">
                      <a16:colId xmlns:a16="http://schemas.microsoft.com/office/drawing/2014/main" xmlns="" val="20001"/>
                    </a:ext>
                  </a:extLst>
                </a:gridCol>
              </a:tblGrid>
              <a:tr h="325946">
                <a:tc>
                  <a:txBody>
                    <a:bodyPr/>
                    <a:lstStyle/>
                    <a:p>
                      <a:pPr algn="ctr" latinLnBrk="1"/>
                      <a:r>
                        <a:rPr lang="en-US" altLang="ko-KR" sz="1100" dirty="0" smtClean="0"/>
                        <a:t>Key</a:t>
                      </a:r>
                      <a:endParaRPr lang="ko-KR" altLang="en-US" sz="1100" dirty="0"/>
                    </a:p>
                  </a:txBody>
                  <a:tcPr/>
                </a:tc>
                <a:tc>
                  <a:txBody>
                    <a:bodyPr/>
                    <a:lstStyle/>
                    <a:p>
                      <a:pPr algn="ctr" latinLnBrk="1"/>
                      <a:r>
                        <a:rPr lang="en-US" altLang="ko-KR" sz="1100" dirty="0" smtClean="0"/>
                        <a:t>Value</a:t>
                      </a:r>
                      <a:endParaRPr lang="ko-KR" altLang="en-US" sz="1100" dirty="0"/>
                    </a:p>
                  </a:txBody>
                  <a:tcPr/>
                </a:tc>
                <a:extLst>
                  <a:ext uri="{0D108BD9-81ED-4DB2-BD59-A6C34878D82A}">
                    <a16:rowId xmlns:a16="http://schemas.microsoft.com/office/drawing/2014/main" xmlns="" val="10000"/>
                  </a:ext>
                </a:extLst>
              </a:tr>
              <a:tr h="325946">
                <a:tc>
                  <a:txBody>
                    <a:bodyPr/>
                    <a:lstStyle/>
                    <a:p>
                      <a:pPr latinLnBrk="1"/>
                      <a:r>
                        <a:rPr lang="en-US" altLang="ko-KR" sz="1200" dirty="0" smtClean="0">
                          <a:solidFill>
                            <a:schemeClr val="tx1"/>
                          </a:solidFill>
                        </a:rPr>
                        <a:t>Crisis</a:t>
                      </a:r>
                      <a:endParaRPr lang="ko-KR" altLang="en-US" sz="1200" dirty="0">
                        <a:solidFill>
                          <a:schemeClr val="tx1"/>
                        </a:solidFill>
                      </a:endParaRPr>
                    </a:p>
                  </a:txBody>
                  <a:tcPr/>
                </a:tc>
                <a:tc>
                  <a:txBody>
                    <a:bodyPr/>
                    <a:lstStyle/>
                    <a:p>
                      <a:r>
                        <a:rPr lang="en-US" altLang="ko-KR" sz="1200" dirty="0" smtClean="0">
                          <a:solidFill>
                            <a:schemeClr val="tx1"/>
                          </a:solidFill>
                        </a:rPr>
                        <a:t>1</a:t>
                      </a:r>
                    </a:p>
                  </a:txBody>
                  <a:tcPr/>
                </a:tc>
                <a:extLst>
                  <a:ext uri="{0D108BD9-81ED-4DB2-BD59-A6C34878D82A}">
                    <a16:rowId xmlns:a16="http://schemas.microsoft.com/office/drawing/2014/main" xmlns="" val="10001"/>
                  </a:ext>
                </a:extLst>
              </a:tr>
              <a:tr h="325946">
                <a:tc>
                  <a:txBody>
                    <a:bodyPr/>
                    <a:lstStyle/>
                    <a:p>
                      <a:pPr latinLnBrk="1"/>
                      <a:r>
                        <a:rPr lang="en-US" altLang="ko-KR" sz="1200" baseline="0" dirty="0" smtClean="0">
                          <a:solidFill>
                            <a:schemeClr val="tx1"/>
                          </a:solidFill>
                        </a:rPr>
                        <a:t>Crisis</a:t>
                      </a:r>
                      <a:endParaRPr lang="ko-KR" altLang="en-US" sz="1200" baseline="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2"/>
                  </a:ext>
                </a:extLst>
              </a:tr>
              <a:tr h="325946">
                <a:tc>
                  <a:txBody>
                    <a:bodyPr/>
                    <a:lstStyle/>
                    <a:p>
                      <a:r>
                        <a:rPr lang="en-US" altLang="ko-KR" sz="1200" dirty="0" smtClean="0">
                          <a:solidFill>
                            <a:schemeClr val="tx1"/>
                          </a:solidFill>
                        </a:rPr>
                        <a:t>Crisis</a:t>
                      </a:r>
                      <a:endParaRPr lang="ko-KR" altLang="en-US" sz="120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3"/>
                  </a:ext>
                </a:extLst>
              </a:tr>
              <a:tr h="325946">
                <a:tc>
                  <a:txBody>
                    <a:bodyPr/>
                    <a:lstStyle/>
                    <a:p>
                      <a:r>
                        <a:rPr lang="en-US" altLang="ko-KR" sz="1200" dirty="0" smtClean="0">
                          <a:solidFill>
                            <a:schemeClr val="tx1"/>
                          </a:solidFill>
                        </a:rPr>
                        <a:t>Harry</a:t>
                      </a:r>
                      <a:endParaRPr lang="ko-KR" altLang="en-US" sz="120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4"/>
                  </a:ext>
                </a:extLst>
              </a:tr>
              <a:tr h="325946">
                <a:tc>
                  <a:txBody>
                    <a:bodyPr/>
                    <a:lstStyle/>
                    <a:p>
                      <a:r>
                        <a:rPr lang="en-US" altLang="ko-KR" sz="1200" dirty="0" smtClean="0">
                          <a:solidFill>
                            <a:schemeClr val="tx1"/>
                          </a:solidFill>
                        </a:rPr>
                        <a:t>Harry</a:t>
                      </a:r>
                      <a:endParaRPr lang="ko-KR" altLang="en-US" sz="120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5"/>
                  </a:ext>
                </a:extLst>
              </a:tr>
              <a:tr h="325946">
                <a:tc>
                  <a:txBody>
                    <a:bodyPr/>
                    <a:lstStyle/>
                    <a:p>
                      <a:r>
                        <a:rPr lang="en-US" altLang="ko-KR" sz="1200" dirty="0" smtClean="0">
                          <a:solidFill>
                            <a:schemeClr val="tx1"/>
                          </a:solidFill>
                        </a:rPr>
                        <a:t>Harry</a:t>
                      </a:r>
                      <a:endParaRPr lang="ko-KR" altLang="en-US" sz="1200" dirty="0">
                        <a:solidFill>
                          <a:schemeClr val="tx1"/>
                        </a:solidFill>
                      </a:endParaRPr>
                    </a:p>
                  </a:txBody>
                  <a:tcPr/>
                </a:tc>
                <a:tc>
                  <a:txBody>
                    <a:bodyPr/>
                    <a:lstStyle/>
                    <a:p>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6"/>
                  </a:ext>
                </a:extLst>
              </a:tr>
              <a:tr h="325946">
                <a:tc>
                  <a:txBody>
                    <a:bodyPr/>
                    <a:lstStyle/>
                    <a:p>
                      <a:pPr latinLnBrk="1"/>
                      <a:r>
                        <a:rPr lang="en-US" altLang="ko-KR" sz="1200" baseline="0" dirty="0" smtClean="0">
                          <a:solidFill>
                            <a:schemeClr val="tx1"/>
                          </a:solidFill>
                        </a:rPr>
                        <a:t>Film</a:t>
                      </a:r>
                      <a:endParaRPr lang="ko-KR" altLang="en-US" sz="1200" baseline="0" dirty="0">
                        <a:solidFill>
                          <a:schemeClr val="tx1"/>
                        </a:solidFill>
                      </a:endParaRPr>
                    </a:p>
                  </a:txBody>
                  <a:tcPr/>
                </a:tc>
                <a:tc>
                  <a:txBody>
                    <a:bodyPr/>
                    <a:lstStyle/>
                    <a:p>
                      <a:pPr latinLnBrk="1"/>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7"/>
                  </a:ext>
                </a:extLst>
              </a:tr>
              <a:tr h="325946">
                <a:tc>
                  <a:txBody>
                    <a:bodyPr/>
                    <a:lstStyle/>
                    <a:p>
                      <a:pPr latinLnBrk="1"/>
                      <a:r>
                        <a:rPr lang="en-US" altLang="ko-KR" sz="1200" baseline="0" dirty="0" smtClean="0">
                          <a:solidFill>
                            <a:schemeClr val="tx1"/>
                          </a:solidFill>
                        </a:rPr>
                        <a:t>Potter</a:t>
                      </a:r>
                      <a:endParaRPr lang="ko-KR" altLang="en-US" sz="1200" baseline="0" dirty="0">
                        <a:solidFill>
                          <a:schemeClr val="tx1"/>
                        </a:solidFill>
                      </a:endParaRPr>
                    </a:p>
                  </a:txBody>
                  <a:tcPr/>
                </a:tc>
                <a:tc>
                  <a:txBody>
                    <a:bodyPr/>
                    <a:lstStyle/>
                    <a:p>
                      <a:pPr latinLnBrk="1"/>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8"/>
                  </a:ext>
                </a:extLst>
              </a:tr>
              <a:tr h="325946">
                <a:tc>
                  <a:txBody>
                    <a:bodyPr/>
                    <a:lstStyle/>
                    <a:p>
                      <a:pPr latinLnBrk="1"/>
                      <a:r>
                        <a:rPr lang="en-US" altLang="ko-KR" sz="1200" baseline="0" dirty="0" smtClean="0">
                          <a:solidFill>
                            <a:schemeClr val="tx1"/>
                          </a:solidFill>
                        </a:rPr>
                        <a:t>Potter</a:t>
                      </a:r>
                      <a:endParaRPr lang="ko-KR" altLang="en-US" sz="1200" baseline="0" dirty="0">
                        <a:solidFill>
                          <a:schemeClr val="tx1"/>
                        </a:solidFill>
                      </a:endParaRPr>
                    </a:p>
                  </a:txBody>
                  <a:tcPr/>
                </a:tc>
                <a:tc>
                  <a:txBody>
                    <a:bodyPr/>
                    <a:lstStyle/>
                    <a:p>
                      <a:pPr latinLnBrk="1"/>
                      <a:r>
                        <a:rPr lang="en-US" altLang="ko-KR" sz="1200" dirty="0" smtClean="0">
                          <a:solidFill>
                            <a:schemeClr val="tx1"/>
                          </a:solidFill>
                        </a:rPr>
                        <a:t>1</a:t>
                      </a:r>
                      <a:endParaRPr lang="ko-KR" altLang="en-US" sz="1200" dirty="0">
                        <a:solidFill>
                          <a:schemeClr val="tx1"/>
                        </a:solidFill>
                      </a:endParaRPr>
                    </a:p>
                  </a:txBody>
                  <a:tcPr/>
                </a:tc>
                <a:extLst>
                  <a:ext uri="{0D108BD9-81ED-4DB2-BD59-A6C34878D82A}">
                    <a16:rowId xmlns:a16="http://schemas.microsoft.com/office/drawing/2014/main" xmlns="" val="10009"/>
                  </a:ext>
                </a:extLst>
              </a:tr>
            </a:tbl>
          </a:graphicData>
        </a:graphic>
      </p:graphicFrame>
      <p:sp>
        <p:nvSpPr>
          <p:cNvPr id="19" name="TextBox 18"/>
          <p:cNvSpPr txBox="1"/>
          <p:nvPr/>
        </p:nvSpPr>
        <p:spPr>
          <a:xfrm>
            <a:off x="1403648" y="5879013"/>
            <a:ext cx="6984776" cy="646331"/>
          </a:xfrm>
          <a:prstGeom prst="rect">
            <a:avLst/>
          </a:prstGeom>
          <a:noFill/>
        </p:spPr>
        <p:txBody>
          <a:bodyPr wrap="square" rtlCol="0">
            <a:spAutoFit/>
          </a:bodyPr>
          <a:lstStyle/>
          <a:p>
            <a:r>
              <a:rPr lang="en-US" altLang="ko-KR" dirty="0" smtClean="0">
                <a:solidFill>
                  <a:srgbClr val="FF0000"/>
                </a:solidFill>
              </a:rPr>
              <a:t>Before reduce functions are called,</a:t>
            </a:r>
          </a:p>
          <a:p>
            <a:r>
              <a:rPr lang="en-US" altLang="ko-KR" dirty="0" smtClean="0">
                <a:solidFill>
                  <a:srgbClr val="FF0000"/>
                </a:solidFill>
              </a:rPr>
              <a:t>     for each distinct key, the list of its values are generated</a:t>
            </a:r>
            <a:endParaRPr lang="ko-KR" altLang="en-US" dirty="0">
              <a:solidFill>
                <a:srgbClr val="FF0000"/>
              </a:solidFill>
            </a:endParaRPr>
          </a:p>
        </p:txBody>
      </p:sp>
      <p:graphicFrame>
        <p:nvGraphicFramePr>
          <p:cNvPr id="22" name="표 21"/>
          <p:cNvGraphicFramePr>
            <a:graphicFrameLocks noGrp="1"/>
          </p:cNvGraphicFramePr>
          <p:nvPr/>
        </p:nvGraphicFramePr>
        <p:xfrm>
          <a:off x="3635896" y="2676980"/>
          <a:ext cx="2448272" cy="2607568"/>
        </p:xfrm>
        <a:graphic>
          <a:graphicData uri="http://schemas.openxmlformats.org/drawingml/2006/table">
            <a:tbl>
              <a:tblPr firstRow="1" bandRow="1">
                <a:tableStyleId>{21E4AEA4-8DFA-4A89-87EB-49C32662AFE0}</a:tableStyleId>
              </a:tblPr>
              <a:tblGrid>
                <a:gridCol w="1138731">
                  <a:extLst>
                    <a:ext uri="{9D8B030D-6E8A-4147-A177-3AD203B41FA5}">
                      <a16:colId xmlns:a16="http://schemas.microsoft.com/office/drawing/2014/main" xmlns="" val="20000"/>
                    </a:ext>
                  </a:extLst>
                </a:gridCol>
                <a:gridCol w="1309541">
                  <a:extLst>
                    <a:ext uri="{9D8B030D-6E8A-4147-A177-3AD203B41FA5}">
                      <a16:colId xmlns:a16="http://schemas.microsoft.com/office/drawing/2014/main" xmlns="" val="20001"/>
                    </a:ext>
                  </a:extLst>
                </a:gridCol>
              </a:tblGrid>
              <a:tr h="325946">
                <a:tc>
                  <a:txBody>
                    <a:bodyPr/>
                    <a:lstStyle/>
                    <a:p>
                      <a:pPr algn="ctr" latinLnBrk="1"/>
                      <a:r>
                        <a:rPr lang="en-US" altLang="ko-KR" sz="1100" dirty="0" smtClean="0"/>
                        <a:t>Key</a:t>
                      </a:r>
                      <a:endParaRPr lang="ko-KR" altLang="en-US" sz="1100" dirty="0"/>
                    </a:p>
                  </a:txBody>
                  <a:tcPr/>
                </a:tc>
                <a:tc>
                  <a:txBody>
                    <a:bodyPr/>
                    <a:lstStyle/>
                    <a:p>
                      <a:pPr algn="ctr" latinLnBrk="1"/>
                      <a:r>
                        <a:rPr lang="en-US" altLang="ko-KR" sz="1200" dirty="0" smtClean="0"/>
                        <a:t>Value list</a:t>
                      </a:r>
                      <a:endParaRPr lang="ko-KR" altLang="en-US" sz="1200" dirty="0"/>
                    </a:p>
                  </a:txBody>
                  <a:tcPr/>
                </a:tc>
                <a:extLst>
                  <a:ext uri="{0D108BD9-81ED-4DB2-BD59-A6C34878D82A}">
                    <a16:rowId xmlns:a16="http://schemas.microsoft.com/office/drawing/2014/main" xmlns="" val="10000"/>
                  </a:ext>
                </a:extLst>
              </a:tr>
              <a:tr h="325946">
                <a:tc>
                  <a:txBody>
                    <a:bodyPr/>
                    <a:lstStyle/>
                    <a:p>
                      <a:pPr latinLnBrk="1"/>
                      <a:r>
                        <a:rPr lang="en-US" altLang="ko-KR" sz="1200" dirty="0" smtClean="0">
                          <a:solidFill>
                            <a:schemeClr val="tx1"/>
                          </a:solidFill>
                        </a:rPr>
                        <a:t>Financial</a:t>
                      </a:r>
                      <a:endParaRPr lang="ko-KR" altLang="en-US" sz="1200" dirty="0">
                        <a:solidFill>
                          <a:schemeClr val="tx1"/>
                        </a:solidFill>
                      </a:endParaRPr>
                    </a:p>
                  </a:txBody>
                  <a:tcPr/>
                </a:tc>
                <a:tc>
                  <a:txBody>
                    <a:bodyPr/>
                    <a:lstStyle/>
                    <a:p>
                      <a:r>
                        <a:rPr lang="en-US" altLang="ko-KR" sz="1400" dirty="0" smtClean="0">
                          <a:solidFill>
                            <a:schemeClr val="tx1"/>
                          </a:solidFill>
                        </a:rPr>
                        <a:t>1, 1, 1</a:t>
                      </a:r>
                    </a:p>
                  </a:txBody>
                  <a:tcPr/>
                </a:tc>
                <a:extLst>
                  <a:ext uri="{0D108BD9-81ED-4DB2-BD59-A6C34878D82A}">
                    <a16:rowId xmlns:a16="http://schemas.microsoft.com/office/drawing/2014/main" xmlns="" val="10001"/>
                  </a:ext>
                </a:extLst>
              </a:tr>
              <a:tr h="325946">
                <a:tc>
                  <a:txBody>
                    <a:bodyPr/>
                    <a:lstStyle/>
                    <a:p>
                      <a:pPr latinLnBrk="1"/>
                      <a:r>
                        <a:rPr lang="en-US" altLang="ko-KR" sz="1200" baseline="0" dirty="0" smtClean="0">
                          <a:solidFill>
                            <a:schemeClr val="tx1"/>
                          </a:solidFill>
                        </a:rPr>
                        <a:t>IMF</a:t>
                      </a:r>
                      <a:endParaRPr lang="ko-KR" altLang="en-US" sz="1200" baseline="0" dirty="0">
                        <a:solidFill>
                          <a:schemeClr val="tx1"/>
                        </a:solidFill>
                      </a:endParaRPr>
                    </a:p>
                  </a:txBody>
                  <a:tcPr/>
                </a:tc>
                <a:tc>
                  <a:txBody>
                    <a:bodyPr/>
                    <a:lstStyle/>
                    <a:p>
                      <a:r>
                        <a:rPr lang="en-US" altLang="ko-KR" sz="1400" dirty="0" smtClean="0">
                          <a:solidFill>
                            <a:schemeClr val="tx1"/>
                          </a:solidFill>
                        </a:rPr>
                        <a:t>1, 1</a:t>
                      </a:r>
                      <a:endParaRPr lang="ko-KR" altLang="en-US" sz="1400" dirty="0">
                        <a:solidFill>
                          <a:schemeClr val="tx1"/>
                        </a:solidFill>
                      </a:endParaRPr>
                    </a:p>
                  </a:txBody>
                  <a:tcPr/>
                </a:tc>
                <a:extLst>
                  <a:ext uri="{0D108BD9-81ED-4DB2-BD59-A6C34878D82A}">
                    <a16:rowId xmlns:a16="http://schemas.microsoft.com/office/drawing/2014/main" xmlns="" val="10002"/>
                  </a:ext>
                </a:extLst>
              </a:tr>
              <a:tr h="325946">
                <a:tc>
                  <a:txBody>
                    <a:bodyPr/>
                    <a:lstStyle/>
                    <a:p>
                      <a:r>
                        <a:rPr lang="en-US" altLang="ko-KR" sz="1200" dirty="0" smtClean="0">
                          <a:solidFill>
                            <a:schemeClr val="tx1"/>
                          </a:solidFill>
                        </a:rPr>
                        <a:t>Economics</a:t>
                      </a:r>
                      <a:endParaRPr lang="ko-KR" altLang="en-US" sz="1200" dirty="0">
                        <a:solidFill>
                          <a:schemeClr val="tx1"/>
                        </a:solidFill>
                      </a:endParaRPr>
                    </a:p>
                  </a:txBody>
                  <a:tcPr/>
                </a:tc>
                <a:tc>
                  <a:txBody>
                    <a:bodyPr/>
                    <a:lstStyle/>
                    <a:p>
                      <a:r>
                        <a:rPr lang="en-US" altLang="ko-KR" sz="1400" dirty="0" smtClean="0">
                          <a:solidFill>
                            <a:schemeClr val="tx1"/>
                          </a:solidFill>
                        </a:rPr>
                        <a:t>1, 1</a:t>
                      </a:r>
                      <a:endParaRPr lang="ko-KR" altLang="en-US" sz="1400" dirty="0">
                        <a:solidFill>
                          <a:schemeClr val="tx1"/>
                        </a:solidFill>
                      </a:endParaRPr>
                    </a:p>
                  </a:txBody>
                  <a:tcPr/>
                </a:tc>
                <a:extLst>
                  <a:ext uri="{0D108BD9-81ED-4DB2-BD59-A6C34878D82A}">
                    <a16:rowId xmlns:a16="http://schemas.microsoft.com/office/drawing/2014/main" xmlns="" val="10003"/>
                  </a:ext>
                </a:extLst>
              </a:tr>
              <a:tr h="325946">
                <a:tc>
                  <a:txBody>
                    <a:bodyPr/>
                    <a:lstStyle/>
                    <a:p>
                      <a:r>
                        <a:rPr lang="en-US" altLang="ko-KR" sz="1200" dirty="0" smtClean="0">
                          <a:solidFill>
                            <a:schemeClr val="tx1"/>
                          </a:solidFill>
                        </a:rPr>
                        <a:t>Crisis</a:t>
                      </a:r>
                      <a:endParaRPr lang="ko-KR" altLang="en-US" sz="1200" dirty="0">
                        <a:solidFill>
                          <a:schemeClr val="tx1"/>
                        </a:solidFill>
                      </a:endParaRPr>
                    </a:p>
                  </a:txBody>
                  <a:tcPr/>
                </a:tc>
                <a:tc>
                  <a:txBody>
                    <a:bodyPr/>
                    <a:lstStyle/>
                    <a:p>
                      <a:r>
                        <a:rPr lang="en-US" altLang="ko-KR" sz="1400" dirty="0" smtClean="0">
                          <a:solidFill>
                            <a:schemeClr val="tx1"/>
                          </a:solidFill>
                        </a:rPr>
                        <a:t>1, 1, 1</a:t>
                      </a:r>
                      <a:endParaRPr lang="ko-KR" altLang="en-US" sz="1400" dirty="0">
                        <a:solidFill>
                          <a:schemeClr val="tx1"/>
                        </a:solidFill>
                      </a:endParaRPr>
                    </a:p>
                  </a:txBody>
                  <a:tcPr/>
                </a:tc>
                <a:extLst>
                  <a:ext uri="{0D108BD9-81ED-4DB2-BD59-A6C34878D82A}">
                    <a16:rowId xmlns:a16="http://schemas.microsoft.com/office/drawing/2014/main" xmlns="" val="10004"/>
                  </a:ext>
                </a:extLst>
              </a:tr>
              <a:tr h="325946">
                <a:tc>
                  <a:txBody>
                    <a:bodyPr/>
                    <a:lstStyle/>
                    <a:p>
                      <a:r>
                        <a:rPr lang="en-US" altLang="ko-KR" sz="1200" dirty="0" smtClean="0">
                          <a:solidFill>
                            <a:schemeClr val="tx1"/>
                          </a:solidFill>
                        </a:rPr>
                        <a:t>Harry</a:t>
                      </a:r>
                      <a:endParaRPr lang="ko-KR" altLang="en-US" sz="1200" dirty="0">
                        <a:solidFill>
                          <a:schemeClr val="tx1"/>
                        </a:solidFill>
                      </a:endParaRPr>
                    </a:p>
                  </a:txBody>
                  <a:tcPr/>
                </a:tc>
                <a:tc>
                  <a:txBody>
                    <a:bodyPr/>
                    <a:lstStyle/>
                    <a:p>
                      <a:r>
                        <a:rPr lang="en-US" altLang="ko-KR" sz="1400" dirty="0" smtClean="0">
                          <a:solidFill>
                            <a:schemeClr val="tx1"/>
                          </a:solidFill>
                        </a:rPr>
                        <a:t>1, 1, 1</a:t>
                      </a:r>
                      <a:endParaRPr lang="ko-KR" altLang="en-US" sz="1400" dirty="0">
                        <a:solidFill>
                          <a:schemeClr val="tx1"/>
                        </a:solidFill>
                      </a:endParaRPr>
                    </a:p>
                  </a:txBody>
                  <a:tcPr/>
                </a:tc>
                <a:extLst>
                  <a:ext uri="{0D108BD9-81ED-4DB2-BD59-A6C34878D82A}">
                    <a16:rowId xmlns:a16="http://schemas.microsoft.com/office/drawing/2014/main" xmlns="" val="10005"/>
                  </a:ext>
                </a:extLst>
              </a:tr>
              <a:tr h="325946">
                <a:tc>
                  <a:txBody>
                    <a:bodyPr/>
                    <a:lstStyle/>
                    <a:p>
                      <a:r>
                        <a:rPr lang="en-US" altLang="ko-KR" sz="1200" dirty="0" smtClean="0">
                          <a:solidFill>
                            <a:schemeClr val="tx1"/>
                          </a:solidFill>
                        </a:rPr>
                        <a:t>Film</a:t>
                      </a:r>
                      <a:endParaRPr lang="ko-KR" altLang="en-US" sz="1200" dirty="0">
                        <a:solidFill>
                          <a:schemeClr val="tx1"/>
                        </a:solidFill>
                      </a:endParaRPr>
                    </a:p>
                  </a:txBody>
                  <a:tcPr/>
                </a:tc>
                <a:tc>
                  <a:txBody>
                    <a:bodyPr/>
                    <a:lstStyle/>
                    <a:p>
                      <a:r>
                        <a:rPr lang="en-US" altLang="ko-KR" sz="1400" dirty="0" smtClean="0">
                          <a:solidFill>
                            <a:schemeClr val="tx1"/>
                          </a:solidFill>
                        </a:rPr>
                        <a:t>1</a:t>
                      </a:r>
                      <a:endParaRPr lang="ko-KR" altLang="en-US" sz="1400" dirty="0">
                        <a:solidFill>
                          <a:schemeClr val="tx1"/>
                        </a:solidFill>
                      </a:endParaRPr>
                    </a:p>
                  </a:txBody>
                  <a:tcPr/>
                </a:tc>
                <a:extLst>
                  <a:ext uri="{0D108BD9-81ED-4DB2-BD59-A6C34878D82A}">
                    <a16:rowId xmlns:a16="http://schemas.microsoft.com/office/drawing/2014/main" xmlns="" val="10006"/>
                  </a:ext>
                </a:extLst>
              </a:tr>
              <a:tr h="325946">
                <a:tc>
                  <a:txBody>
                    <a:bodyPr/>
                    <a:lstStyle/>
                    <a:p>
                      <a:pPr latinLnBrk="1"/>
                      <a:r>
                        <a:rPr lang="en-US" altLang="ko-KR" sz="1200" baseline="0" dirty="0" smtClean="0">
                          <a:solidFill>
                            <a:schemeClr val="tx1"/>
                          </a:solidFill>
                        </a:rPr>
                        <a:t>Potter</a:t>
                      </a:r>
                      <a:endParaRPr lang="ko-KR" altLang="en-US" sz="1200" baseline="0" dirty="0">
                        <a:solidFill>
                          <a:schemeClr val="tx1"/>
                        </a:solidFill>
                      </a:endParaRPr>
                    </a:p>
                  </a:txBody>
                  <a:tcPr/>
                </a:tc>
                <a:tc>
                  <a:txBody>
                    <a:bodyPr/>
                    <a:lstStyle/>
                    <a:p>
                      <a:pPr latinLnBrk="1"/>
                      <a:r>
                        <a:rPr lang="en-US" altLang="ko-KR" sz="1400" dirty="0" smtClean="0">
                          <a:solidFill>
                            <a:schemeClr val="tx1"/>
                          </a:solidFill>
                        </a:rPr>
                        <a:t>1, 1</a:t>
                      </a:r>
                      <a:endParaRPr lang="ko-KR" altLang="en-US" sz="1400" dirty="0">
                        <a:solidFill>
                          <a:schemeClr val="tx1"/>
                        </a:solidFill>
                      </a:endParaRPr>
                    </a:p>
                  </a:txBody>
                  <a:tcPr/>
                </a:tc>
                <a:extLst>
                  <a:ext uri="{0D108BD9-81ED-4DB2-BD59-A6C34878D82A}">
                    <a16:rowId xmlns:a16="http://schemas.microsoft.com/office/drawing/2014/main" xmlns="" val="10007"/>
                  </a:ext>
                </a:extLst>
              </a:tr>
            </a:tbl>
          </a:graphicData>
        </a:graphic>
      </p:graphicFrame>
      <p:sp>
        <p:nvSpPr>
          <p:cNvPr id="23" name="직사각형 22"/>
          <p:cNvSpPr/>
          <p:nvPr/>
        </p:nvSpPr>
        <p:spPr>
          <a:xfrm>
            <a:off x="3635896" y="2893004"/>
            <a:ext cx="2520280" cy="50405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화살표 연결선 24"/>
          <p:cNvCxnSpPr/>
          <p:nvPr/>
        </p:nvCxnSpPr>
        <p:spPr>
          <a:xfrm>
            <a:off x="6012160" y="3145032"/>
            <a:ext cx="1152128" cy="108012"/>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 name="직사각형 25"/>
          <p:cNvSpPr/>
          <p:nvPr/>
        </p:nvSpPr>
        <p:spPr>
          <a:xfrm>
            <a:off x="3635896" y="3253044"/>
            <a:ext cx="2520280" cy="50405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p:cNvCxnSpPr/>
          <p:nvPr/>
        </p:nvCxnSpPr>
        <p:spPr>
          <a:xfrm>
            <a:off x="6012160" y="3505072"/>
            <a:ext cx="1152128" cy="108012"/>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 name="직사각형 27"/>
          <p:cNvSpPr/>
          <p:nvPr/>
        </p:nvSpPr>
        <p:spPr>
          <a:xfrm>
            <a:off x="7164288" y="3120903"/>
            <a:ext cx="1872208" cy="276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29" name="직사각형 28"/>
          <p:cNvSpPr/>
          <p:nvPr/>
        </p:nvSpPr>
        <p:spPr>
          <a:xfrm>
            <a:off x="7164288" y="3408935"/>
            <a:ext cx="1872208" cy="324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30" name="직사각형 29"/>
          <p:cNvSpPr/>
          <p:nvPr/>
        </p:nvSpPr>
        <p:spPr>
          <a:xfrm>
            <a:off x="7164288" y="3757100"/>
            <a:ext cx="1872208"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graphicFrame>
        <p:nvGraphicFramePr>
          <p:cNvPr id="31" name="표 30"/>
          <p:cNvGraphicFramePr>
            <a:graphicFrameLocks noGrp="1"/>
          </p:cNvGraphicFramePr>
          <p:nvPr/>
        </p:nvGraphicFramePr>
        <p:xfrm>
          <a:off x="611560" y="2604972"/>
          <a:ext cx="1728192" cy="13411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0000"/>
                          </a:solidFill>
                        </a:rPr>
                        <a:t>Financial, IMF, Economics, Crisis</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7030A0"/>
                          </a:solidFill>
                        </a:rPr>
                        <a:t>Financial, IMF, Crisis</a:t>
                      </a:r>
                    </a:p>
                  </a:txBody>
                  <a:tcPr/>
                </a:tc>
                <a:extLst>
                  <a:ext uri="{0D108BD9-81ED-4DB2-BD59-A6C34878D82A}">
                    <a16:rowId xmlns:a16="http://schemas.microsoft.com/office/drawing/2014/main" xmlns="" val="10002"/>
                  </a:ext>
                </a:extLst>
              </a:tr>
            </a:tbl>
          </a:graphicData>
        </a:graphic>
      </p:graphicFrame>
      <p:grpSp>
        <p:nvGrpSpPr>
          <p:cNvPr id="4" name="그룹 42"/>
          <p:cNvGrpSpPr/>
          <p:nvPr/>
        </p:nvGrpSpPr>
        <p:grpSpPr>
          <a:xfrm>
            <a:off x="2339752" y="2748988"/>
            <a:ext cx="804614" cy="1152128"/>
            <a:chOff x="1979712" y="2492896"/>
            <a:chExt cx="804614" cy="1152128"/>
          </a:xfrm>
        </p:grpSpPr>
        <p:sp>
          <p:nvSpPr>
            <p:cNvPr id="32" name="타원 31"/>
            <p:cNvSpPr/>
            <p:nvPr/>
          </p:nvSpPr>
          <p:spPr>
            <a:xfrm rot="5400000">
              <a:off x="1801266" y="2924944"/>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Map</a:t>
              </a:r>
              <a:endParaRPr lang="ko-KR" altLang="en-US" dirty="0"/>
            </a:p>
          </p:txBody>
        </p:sp>
        <p:sp>
          <p:nvSpPr>
            <p:cNvPr id="33" name="오른쪽 화살표 32"/>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오른쪽 화살표 33"/>
            <p:cNvSpPr/>
            <p:nvPr/>
          </p:nvSpPr>
          <p:spPr>
            <a:xfrm>
              <a:off x="256830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35" name="표 34"/>
          <p:cNvGraphicFramePr>
            <a:graphicFrameLocks noGrp="1"/>
          </p:cNvGraphicFramePr>
          <p:nvPr/>
        </p:nvGraphicFramePr>
        <p:xfrm>
          <a:off x="599034" y="4261156"/>
          <a:ext cx="1728192" cy="16459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70C0"/>
                          </a:solidFill>
                        </a:rPr>
                        <a:t>Economics, Harry</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B050"/>
                          </a:solidFill>
                        </a:rPr>
                        <a:t>Financial, Harry, Potter, Film</a:t>
                      </a:r>
                    </a:p>
                  </a:txBody>
                  <a:tcPr/>
                </a:tc>
                <a:extLst>
                  <a:ext uri="{0D108BD9-81ED-4DB2-BD59-A6C34878D82A}">
                    <a16:rowId xmlns:a16="http://schemas.microsoft.com/office/drawing/2014/main" xmlns="" val="10002"/>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C000"/>
                          </a:solidFill>
                        </a:rPr>
                        <a:t>Crisis, Harry, Potter</a:t>
                      </a:r>
                      <a:endParaRPr lang="ko-KR" altLang="en-US" sz="1400" dirty="0" smtClean="0">
                        <a:solidFill>
                          <a:srgbClr val="FFC000"/>
                        </a:solidFill>
                      </a:endParaRPr>
                    </a:p>
                  </a:txBody>
                  <a:tcPr/>
                </a:tc>
                <a:extLst>
                  <a:ext uri="{0D108BD9-81ED-4DB2-BD59-A6C34878D82A}">
                    <a16:rowId xmlns:a16="http://schemas.microsoft.com/office/drawing/2014/main" xmlns="" val="10003"/>
                  </a:ext>
                </a:extLst>
              </a:tr>
            </a:tbl>
          </a:graphicData>
        </a:graphic>
      </p:graphicFrame>
      <p:grpSp>
        <p:nvGrpSpPr>
          <p:cNvPr id="5" name="그룹 38"/>
          <p:cNvGrpSpPr/>
          <p:nvPr/>
        </p:nvGrpSpPr>
        <p:grpSpPr>
          <a:xfrm>
            <a:off x="2327226" y="4405172"/>
            <a:ext cx="804614" cy="1152128"/>
            <a:chOff x="1967186" y="4149080"/>
            <a:chExt cx="804614" cy="1152128"/>
          </a:xfrm>
        </p:grpSpPr>
        <p:sp>
          <p:nvSpPr>
            <p:cNvPr id="36" name="타원 35"/>
            <p:cNvSpPr/>
            <p:nvPr/>
          </p:nvSpPr>
          <p:spPr>
            <a:xfrm rot="5400000">
              <a:off x="1788740" y="4581128"/>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Map</a:t>
              </a:r>
              <a:endParaRPr lang="ko-KR" altLang="en-US" dirty="0"/>
            </a:p>
          </p:txBody>
        </p:sp>
        <p:sp>
          <p:nvSpPr>
            <p:cNvPr id="37" name="오른쪽 화살표 36"/>
            <p:cNvSpPr/>
            <p:nvPr/>
          </p:nvSpPr>
          <p:spPr>
            <a:xfrm>
              <a:off x="1967186" y="4606180"/>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오른쪽 화살표 37"/>
            <p:cNvSpPr/>
            <p:nvPr/>
          </p:nvSpPr>
          <p:spPr>
            <a:xfrm>
              <a:off x="2555776" y="4606180"/>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 name="그룹 38"/>
          <p:cNvGrpSpPr/>
          <p:nvPr/>
        </p:nvGrpSpPr>
        <p:grpSpPr>
          <a:xfrm>
            <a:off x="6372200" y="4405172"/>
            <a:ext cx="784736" cy="1440160"/>
            <a:chOff x="7675696" y="4941168"/>
            <a:chExt cx="784736" cy="1440160"/>
          </a:xfrm>
        </p:grpSpPr>
        <p:sp>
          <p:nvSpPr>
            <p:cNvPr id="40" name="타원 39"/>
            <p:cNvSpPr/>
            <p:nvPr/>
          </p:nvSpPr>
          <p:spPr>
            <a:xfrm rot="5400000">
              <a:off x="7342734" y="5517232"/>
              <a:ext cx="1440160"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Reduce</a:t>
              </a:r>
              <a:endParaRPr lang="ko-KR" altLang="en-US" dirty="0"/>
            </a:p>
          </p:txBody>
        </p:sp>
        <p:sp>
          <p:nvSpPr>
            <p:cNvPr id="41" name="오른쪽 화살표 40"/>
            <p:cNvSpPr/>
            <p:nvPr/>
          </p:nvSpPr>
          <p:spPr>
            <a:xfrm>
              <a:off x="7675696" y="551723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오른쪽 화살표 41"/>
            <p:cNvSpPr/>
            <p:nvPr/>
          </p:nvSpPr>
          <p:spPr>
            <a:xfrm>
              <a:off x="8244408" y="5542284"/>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DocName"/>
          <p:cNvGrpSpPr/>
          <p:nvPr/>
        </p:nvGrpSpPr>
        <p:grpSpPr>
          <a:xfrm>
            <a:off x="35496" y="2909309"/>
            <a:ext cx="581826" cy="2864015"/>
            <a:chOff x="107504" y="2797233"/>
            <a:chExt cx="581826" cy="2864015"/>
          </a:xfrm>
        </p:grpSpPr>
        <p:sp>
          <p:nvSpPr>
            <p:cNvPr id="45" name="타원 44"/>
            <p:cNvSpPr/>
            <p:nvPr/>
          </p:nvSpPr>
          <p:spPr>
            <a:xfrm>
              <a:off x="107504" y="2797233"/>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Doc1</a:t>
              </a:r>
            </a:p>
          </p:txBody>
        </p:sp>
        <p:sp>
          <p:nvSpPr>
            <p:cNvPr id="46" name="타원 45"/>
            <p:cNvSpPr/>
            <p:nvPr/>
          </p:nvSpPr>
          <p:spPr>
            <a:xfrm>
              <a:off x="107504" y="3349159"/>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Doc2</a:t>
              </a:r>
            </a:p>
          </p:txBody>
        </p:sp>
        <p:sp>
          <p:nvSpPr>
            <p:cNvPr id="47" name="타원 46"/>
            <p:cNvSpPr/>
            <p:nvPr/>
          </p:nvSpPr>
          <p:spPr>
            <a:xfrm>
              <a:off x="107504" y="4357271"/>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Doc3</a:t>
              </a:r>
            </a:p>
          </p:txBody>
        </p:sp>
        <p:sp>
          <p:nvSpPr>
            <p:cNvPr id="48" name="타원 47"/>
            <p:cNvSpPr/>
            <p:nvPr/>
          </p:nvSpPr>
          <p:spPr>
            <a:xfrm>
              <a:off x="107504" y="4789319"/>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Doc4</a:t>
              </a:r>
            </a:p>
          </p:txBody>
        </p:sp>
        <p:sp>
          <p:nvSpPr>
            <p:cNvPr id="49" name="타원 48"/>
            <p:cNvSpPr/>
            <p:nvPr/>
          </p:nvSpPr>
          <p:spPr>
            <a:xfrm>
              <a:off x="107504" y="5293375"/>
              <a:ext cx="581826" cy="367873"/>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noAutofit/>
            </a:bodyPr>
            <a:lstStyle/>
            <a:p>
              <a:pPr algn="ctr"/>
              <a:r>
                <a:rPr lang="en-US" altLang="ko-KR" sz="1400" b="1" dirty="0" smtClean="0"/>
                <a:t>Doc5</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childTnLst>
                          </p:cTn>
                        </p:par>
                        <p:par>
                          <p:cTn id="17" fill="hold">
                            <p:stCondLst>
                              <p:cond delay="0"/>
                            </p:stCondLst>
                            <p:childTnLst>
                              <p:par>
                                <p:cTn id="18" presetID="9"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par>
                                <p:cTn id="30" presetID="9"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par>
                                <p:cTn id="33" presetID="9"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28"/>
                                        </p:tgtEl>
                                      </p:cBhvr>
                                    </p:animEffect>
                                    <p:set>
                                      <p:cBhvr>
                                        <p:cTn id="47" dur="1" fill="hold">
                                          <p:stCondLst>
                                            <p:cond delay="499"/>
                                          </p:stCondLst>
                                        </p:cTn>
                                        <p:tgtEl>
                                          <p:spTgt spid="2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3"/>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5"/>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par>
                                <p:cTn id="58" presetID="22" presetClass="entr" presetSubtype="8"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childTnLst>
                          </p:cTn>
                        </p:par>
                        <p:par>
                          <p:cTn id="61" fill="hold">
                            <p:stCondLst>
                              <p:cond delay="500"/>
                            </p:stCondLst>
                            <p:childTnLst>
                              <p:par>
                                <p:cTn id="62" presetID="9" presetClass="exit" presetSubtype="0" fill="hold" grpId="0" nodeType="afterEffect">
                                  <p:stCondLst>
                                    <p:cond delay="0"/>
                                  </p:stCondLst>
                                  <p:childTnLst>
                                    <p:animEffect transition="out" filter="dissolve">
                                      <p:cBhvr>
                                        <p:cTn id="63" dur="500"/>
                                        <p:tgtEl>
                                          <p:spTgt spid="29"/>
                                        </p:tgtEl>
                                      </p:cBhvr>
                                    </p:animEffect>
                                    <p:set>
                                      <p:cBhvr>
                                        <p:cTn id="64" dur="1" fill="hold">
                                          <p:stCondLst>
                                            <p:cond delay="499"/>
                                          </p:stCondLst>
                                        </p:cTn>
                                        <p:tgtEl>
                                          <p:spTgt spid="29"/>
                                        </p:tgtEl>
                                        <p:attrNameLst>
                                          <p:attrName>style.visibility</p:attrName>
                                        </p:attrNameLst>
                                      </p:cBhvr>
                                      <p:to>
                                        <p:strVal val="hidden"/>
                                      </p:to>
                                    </p:set>
                                  </p:childTnLst>
                                </p:cTn>
                              </p:par>
                            </p:childTnLst>
                          </p:cTn>
                        </p:par>
                        <p:par>
                          <p:cTn id="65" fill="hold">
                            <p:stCondLst>
                              <p:cond delay="1000"/>
                            </p:stCondLst>
                            <p:childTnLst>
                              <p:par>
                                <p:cTn id="66" presetID="1" presetClass="exit" presetSubtype="0" fill="hold" grpId="1" nodeType="afterEffect">
                                  <p:stCondLst>
                                    <p:cond delay="0"/>
                                  </p:stCondLst>
                                  <p:childTnLst>
                                    <p:set>
                                      <p:cBhvr>
                                        <p:cTn id="67" dur="1" fill="hold">
                                          <p:stCondLst>
                                            <p:cond delay="0"/>
                                          </p:stCondLst>
                                        </p:cTn>
                                        <p:tgtEl>
                                          <p:spTgt spid="26"/>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7"/>
                                        </p:tgtEl>
                                        <p:attrNameLst>
                                          <p:attrName>style.visibility</p:attrName>
                                        </p:attrNameLst>
                                      </p:cBhvr>
                                      <p:to>
                                        <p:strVal val="hidden"/>
                                      </p:to>
                                    </p:set>
                                  </p:childTnLst>
                                </p:cTn>
                              </p:par>
                            </p:childTnLst>
                          </p:cTn>
                        </p:par>
                        <p:par>
                          <p:cTn id="70" fill="hold">
                            <p:stCondLst>
                              <p:cond delay="1000"/>
                            </p:stCondLst>
                            <p:childTnLst>
                              <p:par>
                                <p:cTn id="71" presetID="9" presetClass="exit" presetSubtype="0" fill="hold" grpId="0" nodeType="afterEffect">
                                  <p:stCondLst>
                                    <p:cond delay="0"/>
                                  </p:stCondLst>
                                  <p:childTnLst>
                                    <p:animEffect transition="out" filter="dissolve">
                                      <p:cBhvr>
                                        <p:cTn id="72" dur="500"/>
                                        <p:tgtEl>
                                          <p:spTgt spid="30"/>
                                        </p:tgtEl>
                                      </p:cBhvr>
                                    </p:animEffect>
                                    <p:set>
                                      <p:cBhvr>
                                        <p:cTn id="73"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animBg="1"/>
      <p:bldP spid="23" grpId="1" animBg="1"/>
      <p:bldP spid="26" grpId="0" animBg="1"/>
      <p:bldP spid="26" grpId="1" animBg="1"/>
      <p:bldP spid="28"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Combine Function</a:t>
            </a:r>
            <a:endParaRPr lang="ko-KR" altLang="en-US" dirty="0"/>
          </a:p>
        </p:txBody>
      </p:sp>
      <p:sp>
        <p:nvSpPr>
          <p:cNvPr id="3" name="내용 개체 틀 2"/>
          <p:cNvSpPr>
            <a:spLocks noGrp="1"/>
          </p:cNvSpPr>
          <p:nvPr>
            <p:ph idx="1"/>
          </p:nvPr>
        </p:nvSpPr>
        <p:spPr>
          <a:xfrm>
            <a:off x="611560" y="2017713"/>
            <a:ext cx="8208912" cy="4003575"/>
          </a:xfrm>
        </p:spPr>
        <p:txBody>
          <a:bodyPr/>
          <a:lstStyle/>
          <a:p>
            <a:r>
              <a:rPr lang="en-US" altLang="ko-KR" sz="2800" dirty="0" smtClean="0">
                <a:latin typeface="Tahoma" pitchFamily="34" charset="0"/>
                <a:cs typeface="Tahoma" pitchFamily="34" charset="0"/>
              </a:rPr>
              <a:t>Reduce the result size of map functions</a:t>
            </a:r>
          </a:p>
          <a:p>
            <a:r>
              <a:rPr lang="en-US" altLang="ko-KR" sz="2800" dirty="0" smtClean="0">
                <a:latin typeface="Tahoma" pitchFamily="34" charset="0"/>
                <a:cs typeface="Tahoma" pitchFamily="34" charset="0"/>
              </a:rPr>
              <a:t>Perform reduce-like function in each machine</a:t>
            </a:r>
          </a:p>
          <a:p>
            <a:r>
              <a:rPr lang="en-US" altLang="ko-KR" sz="2800" dirty="0" smtClean="0">
                <a:latin typeface="Tahoma" pitchFamily="34" charset="0"/>
                <a:cs typeface="Tahoma" pitchFamily="34" charset="0"/>
              </a:rPr>
              <a:t>Decrease the shuffling cost</a:t>
            </a:r>
          </a:p>
          <a:p>
            <a:r>
              <a:rPr lang="en-US" altLang="ko-KR" sz="2800" dirty="0" smtClean="0">
                <a:latin typeface="Tahoma" pitchFamily="34" charset="0"/>
                <a:cs typeface="Tahoma" pitchFamily="34" charset="0"/>
              </a:rPr>
              <a:t>It is desirable to design </a:t>
            </a:r>
            <a:r>
              <a:rPr lang="en-US" altLang="ko-KR" sz="2800" dirty="0" err="1" smtClean="0">
                <a:latin typeface="Tahoma" pitchFamily="34" charset="0"/>
                <a:cs typeface="Tahoma" pitchFamily="34" charset="0"/>
              </a:rPr>
              <a:t>MapReduce</a:t>
            </a:r>
            <a:r>
              <a:rPr lang="en-US" altLang="ko-KR" sz="2800" dirty="0" smtClean="0">
                <a:latin typeface="Tahoma" pitchFamily="34" charset="0"/>
                <a:cs typeface="Tahoma" pitchFamily="34" charset="0"/>
              </a:rPr>
              <a:t> algorithms to use combine functions</a:t>
            </a:r>
            <a:endParaRPr lang="ko-KR" altLang="en-US" sz="2800" dirty="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 Example of Word Counting with Combine Function</a:t>
            </a:r>
            <a:endParaRPr lang="ko-KR" altLang="en-US" dirty="0"/>
          </a:p>
        </p:txBody>
      </p:sp>
      <p:graphicFrame>
        <p:nvGraphicFramePr>
          <p:cNvPr id="4" name="표 3"/>
          <p:cNvGraphicFramePr>
            <a:graphicFrameLocks noGrp="1"/>
          </p:cNvGraphicFramePr>
          <p:nvPr/>
        </p:nvGraphicFramePr>
        <p:xfrm>
          <a:off x="251520" y="2348880"/>
          <a:ext cx="1728192" cy="13411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0000"/>
                          </a:solidFill>
                        </a:rPr>
                        <a:t>Financial, IMF, Economics, Crisis</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7030A0"/>
                          </a:solidFill>
                        </a:rPr>
                        <a:t>Financial, IMF, Crisis</a:t>
                      </a:r>
                    </a:p>
                  </a:txBody>
                  <a:tcPr/>
                </a:tc>
                <a:extLst>
                  <a:ext uri="{0D108BD9-81ED-4DB2-BD59-A6C34878D82A}">
                    <a16:rowId xmlns:a16="http://schemas.microsoft.com/office/drawing/2014/main" xmlns="" val="10002"/>
                  </a:ext>
                </a:extLst>
              </a:tr>
            </a:tbl>
          </a:graphicData>
        </a:graphic>
      </p:graphicFrame>
      <p:sp>
        <p:nvSpPr>
          <p:cNvPr id="5" name="타원 4"/>
          <p:cNvSpPr/>
          <p:nvPr/>
        </p:nvSpPr>
        <p:spPr>
          <a:xfrm rot="5400000">
            <a:off x="1801266" y="2924944"/>
            <a:ext cx="1152128" cy="28803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Map</a:t>
            </a:r>
            <a:endParaRPr lang="ko-KR" altLang="en-US" dirty="0"/>
          </a:p>
        </p:txBody>
      </p:sp>
      <p:sp>
        <p:nvSpPr>
          <p:cNvPr id="6" name="오른쪽 화살표 5"/>
          <p:cNvSpPr/>
          <p:nvPr/>
        </p:nvSpPr>
        <p:spPr>
          <a:xfrm>
            <a:off x="197971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오른쪽 화살표 6"/>
          <p:cNvSpPr/>
          <p:nvPr/>
        </p:nvSpPr>
        <p:spPr>
          <a:xfrm>
            <a:off x="2568302" y="2949996"/>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6" name="표 15"/>
          <p:cNvGraphicFramePr>
            <a:graphicFrameLocks noGrp="1"/>
          </p:cNvGraphicFramePr>
          <p:nvPr>
            <p:extLst>
              <p:ext uri="{D42A27DB-BD31-4B8C-83A1-F6EECF244321}">
                <p14:modId xmlns:p14="http://schemas.microsoft.com/office/powerpoint/2010/main" val="974269698"/>
              </p:ext>
            </p:extLst>
          </p:nvPr>
        </p:nvGraphicFramePr>
        <p:xfrm>
          <a:off x="2915816" y="2333600"/>
          <a:ext cx="1800200" cy="2607568"/>
        </p:xfrm>
        <a:graphic>
          <a:graphicData uri="http://schemas.openxmlformats.org/drawingml/2006/table">
            <a:tbl>
              <a:tblPr firstRow="1" bandRow="1">
                <a:tableStyleId>{21E4AEA4-8DFA-4A89-87EB-49C32662AFE0}</a:tableStyleId>
              </a:tblPr>
              <a:tblGrid>
                <a:gridCol w="1174043">
                  <a:extLst>
                    <a:ext uri="{9D8B030D-6E8A-4147-A177-3AD203B41FA5}">
                      <a16:colId xmlns:a16="http://schemas.microsoft.com/office/drawing/2014/main" xmlns="" val="20000"/>
                    </a:ext>
                  </a:extLst>
                </a:gridCol>
                <a:gridCol w="626157">
                  <a:extLst>
                    <a:ext uri="{9D8B030D-6E8A-4147-A177-3AD203B41FA5}">
                      <a16:colId xmlns:a16="http://schemas.microsoft.com/office/drawing/2014/main" xmlns="" val="20001"/>
                    </a:ext>
                  </a:extLst>
                </a:gridCol>
              </a:tblGrid>
              <a:tr h="325946">
                <a:tc>
                  <a:txBody>
                    <a:bodyPr/>
                    <a:lstStyle/>
                    <a:p>
                      <a:pPr algn="ctr" latinLnBrk="1"/>
                      <a:r>
                        <a:rPr lang="en-US" altLang="ko-KR" sz="1200" dirty="0" smtClean="0"/>
                        <a:t>Key</a:t>
                      </a:r>
                      <a:endParaRPr lang="ko-KR" altLang="en-US" sz="1200" dirty="0"/>
                    </a:p>
                  </a:txBody>
                  <a:tcPr/>
                </a:tc>
                <a:tc>
                  <a:txBody>
                    <a:bodyPr/>
                    <a:lstStyle/>
                    <a:p>
                      <a:pPr algn="ctr" latinLnBrk="1"/>
                      <a:r>
                        <a:rPr lang="en-US" altLang="ko-KR" sz="1200" dirty="0" smtClean="0"/>
                        <a:t>Value</a:t>
                      </a:r>
                      <a:endParaRPr lang="ko-KR" altLang="en-US" sz="1200" dirty="0"/>
                    </a:p>
                  </a:txBody>
                  <a:tcPr/>
                </a:tc>
                <a:extLst>
                  <a:ext uri="{0D108BD9-81ED-4DB2-BD59-A6C34878D82A}">
                    <a16:rowId xmlns:a16="http://schemas.microsoft.com/office/drawing/2014/main" xmlns="" val="10000"/>
                  </a:ext>
                </a:extLst>
              </a:tr>
              <a:tr h="325946">
                <a:tc>
                  <a:txBody>
                    <a:bodyPr/>
                    <a:lstStyle/>
                    <a:p>
                      <a:pPr latinLnBrk="1"/>
                      <a:r>
                        <a:rPr lang="en-US" altLang="ko-KR" sz="1400" dirty="0" smtClean="0">
                          <a:solidFill>
                            <a:srgbClr val="FF0000"/>
                          </a:solidFill>
                        </a:rPr>
                        <a:t>Financial</a:t>
                      </a:r>
                      <a:endParaRPr lang="ko-KR" altLang="en-US" sz="1400" dirty="0">
                        <a:solidFill>
                          <a:srgbClr val="FF0000"/>
                        </a:solidFill>
                      </a:endParaRPr>
                    </a:p>
                  </a:txBody>
                  <a:tcPr/>
                </a:tc>
                <a:tc>
                  <a:txBody>
                    <a:bodyPr/>
                    <a:lstStyle/>
                    <a:p>
                      <a:r>
                        <a:rPr lang="en-US" altLang="ko-KR" sz="1400" dirty="0" smtClean="0">
                          <a:solidFill>
                            <a:srgbClr val="FF0000"/>
                          </a:solidFill>
                        </a:rPr>
                        <a:t>1</a:t>
                      </a:r>
                    </a:p>
                  </a:txBody>
                  <a:tcPr/>
                </a:tc>
                <a:extLst>
                  <a:ext uri="{0D108BD9-81ED-4DB2-BD59-A6C34878D82A}">
                    <a16:rowId xmlns:a16="http://schemas.microsoft.com/office/drawing/2014/main" xmlns="" val="10001"/>
                  </a:ext>
                </a:extLst>
              </a:tr>
              <a:tr h="325946">
                <a:tc>
                  <a:txBody>
                    <a:bodyPr/>
                    <a:lstStyle/>
                    <a:p>
                      <a:pPr latinLnBrk="1"/>
                      <a:r>
                        <a:rPr lang="en-US" altLang="ko-KR" sz="1400" baseline="0" dirty="0" smtClean="0">
                          <a:solidFill>
                            <a:srgbClr val="FF0000"/>
                          </a:solidFill>
                        </a:rPr>
                        <a:t>IMF</a:t>
                      </a:r>
                      <a:endParaRPr lang="ko-KR" altLang="en-US" sz="1400" baseline="0" dirty="0">
                        <a:solidFill>
                          <a:srgbClr val="FF0000"/>
                        </a:solidFill>
                      </a:endParaRPr>
                    </a:p>
                  </a:txBody>
                  <a:tcPr/>
                </a:tc>
                <a:tc>
                  <a:txBody>
                    <a:bodyPr/>
                    <a:lstStyle/>
                    <a:p>
                      <a:r>
                        <a:rPr lang="en-US" altLang="ko-KR" sz="1400" dirty="0" smtClean="0">
                          <a:solidFill>
                            <a:srgbClr val="FF0000"/>
                          </a:solidFill>
                        </a:rPr>
                        <a:t>1</a:t>
                      </a:r>
                      <a:endParaRPr lang="ko-KR" altLang="en-US" sz="1400" dirty="0">
                        <a:solidFill>
                          <a:srgbClr val="FF0000"/>
                        </a:solidFill>
                      </a:endParaRPr>
                    </a:p>
                  </a:txBody>
                  <a:tcPr/>
                </a:tc>
                <a:extLst>
                  <a:ext uri="{0D108BD9-81ED-4DB2-BD59-A6C34878D82A}">
                    <a16:rowId xmlns:a16="http://schemas.microsoft.com/office/drawing/2014/main" xmlns="" val="10002"/>
                  </a:ext>
                </a:extLst>
              </a:tr>
              <a:tr h="325946">
                <a:tc>
                  <a:txBody>
                    <a:bodyPr/>
                    <a:lstStyle/>
                    <a:p>
                      <a:r>
                        <a:rPr lang="en-US" altLang="ko-KR" sz="1400" dirty="0" smtClean="0">
                          <a:solidFill>
                            <a:srgbClr val="FF0000"/>
                          </a:solidFill>
                        </a:rPr>
                        <a:t>Economics</a:t>
                      </a:r>
                      <a:endParaRPr lang="ko-KR" altLang="en-US" sz="1400" dirty="0">
                        <a:solidFill>
                          <a:srgbClr val="FF0000"/>
                        </a:solidFill>
                      </a:endParaRPr>
                    </a:p>
                  </a:txBody>
                  <a:tcPr/>
                </a:tc>
                <a:tc>
                  <a:txBody>
                    <a:bodyPr/>
                    <a:lstStyle/>
                    <a:p>
                      <a:r>
                        <a:rPr lang="en-US" altLang="ko-KR" sz="1400" dirty="0" smtClean="0">
                          <a:solidFill>
                            <a:srgbClr val="FF0000"/>
                          </a:solidFill>
                        </a:rPr>
                        <a:t>1</a:t>
                      </a:r>
                      <a:endParaRPr lang="ko-KR" altLang="en-US" sz="1400" dirty="0">
                        <a:solidFill>
                          <a:srgbClr val="FF0000"/>
                        </a:solidFill>
                      </a:endParaRPr>
                    </a:p>
                  </a:txBody>
                  <a:tcPr/>
                </a:tc>
                <a:extLst>
                  <a:ext uri="{0D108BD9-81ED-4DB2-BD59-A6C34878D82A}">
                    <a16:rowId xmlns:a16="http://schemas.microsoft.com/office/drawing/2014/main" xmlns="" val="10003"/>
                  </a:ext>
                </a:extLst>
              </a:tr>
              <a:tr h="325946">
                <a:tc>
                  <a:txBody>
                    <a:bodyPr/>
                    <a:lstStyle/>
                    <a:p>
                      <a:r>
                        <a:rPr lang="en-US" altLang="ko-KR" sz="1400" dirty="0" smtClean="0">
                          <a:solidFill>
                            <a:srgbClr val="FF0000"/>
                          </a:solidFill>
                        </a:rPr>
                        <a:t>Crisis</a:t>
                      </a:r>
                      <a:endParaRPr lang="ko-KR" altLang="en-US" sz="1400" dirty="0">
                        <a:solidFill>
                          <a:srgbClr val="FF0000"/>
                        </a:solidFill>
                      </a:endParaRPr>
                    </a:p>
                  </a:txBody>
                  <a:tcPr/>
                </a:tc>
                <a:tc>
                  <a:txBody>
                    <a:bodyPr/>
                    <a:lstStyle/>
                    <a:p>
                      <a:r>
                        <a:rPr lang="en-US" altLang="ko-KR" sz="1400" dirty="0" smtClean="0">
                          <a:solidFill>
                            <a:srgbClr val="FF0000"/>
                          </a:solidFill>
                        </a:rPr>
                        <a:t>1</a:t>
                      </a:r>
                      <a:endParaRPr lang="ko-KR" altLang="en-US" sz="1400" dirty="0">
                        <a:solidFill>
                          <a:srgbClr val="FF0000"/>
                        </a:solidFill>
                      </a:endParaRPr>
                    </a:p>
                  </a:txBody>
                  <a:tcPr/>
                </a:tc>
                <a:extLst>
                  <a:ext uri="{0D108BD9-81ED-4DB2-BD59-A6C34878D82A}">
                    <a16:rowId xmlns:a16="http://schemas.microsoft.com/office/drawing/2014/main" xmlns="" val="10004"/>
                  </a:ext>
                </a:extLst>
              </a:tr>
              <a:tr h="325946">
                <a:tc>
                  <a:txBody>
                    <a:bodyPr/>
                    <a:lstStyle/>
                    <a:p>
                      <a:r>
                        <a:rPr lang="en-US" altLang="ko-KR" sz="1400" dirty="0" smtClean="0">
                          <a:solidFill>
                            <a:srgbClr val="7030A0"/>
                          </a:solidFill>
                        </a:rPr>
                        <a:t>Financial</a:t>
                      </a:r>
                      <a:endParaRPr lang="ko-KR" altLang="en-US" sz="1400" dirty="0">
                        <a:solidFill>
                          <a:srgbClr val="7030A0"/>
                        </a:solidFill>
                      </a:endParaRPr>
                    </a:p>
                  </a:txBody>
                  <a:tcPr/>
                </a:tc>
                <a:tc>
                  <a:txBody>
                    <a:bodyPr/>
                    <a:lstStyle/>
                    <a:p>
                      <a:r>
                        <a:rPr lang="en-US" altLang="ko-KR" sz="1400" dirty="0" smtClean="0">
                          <a:solidFill>
                            <a:srgbClr val="7030A0"/>
                          </a:solidFill>
                        </a:rPr>
                        <a:t>1</a:t>
                      </a:r>
                      <a:endParaRPr lang="ko-KR" altLang="en-US" sz="1400" dirty="0">
                        <a:solidFill>
                          <a:srgbClr val="7030A0"/>
                        </a:solidFill>
                      </a:endParaRPr>
                    </a:p>
                  </a:txBody>
                  <a:tcPr/>
                </a:tc>
                <a:extLst>
                  <a:ext uri="{0D108BD9-81ED-4DB2-BD59-A6C34878D82A}">
                    <a16:rowId xmlns:a16="http://schemas.microsoft.com/office/drawing/2014/main" xmlns="" val="10005"/>
                  </a:ext>
                </a:extLst>
              </a:tr>
              <a:tr h="325946">
                <a:tc>
                  <a:txBody>
                    <a:bodyPr/>
                    <a:lstStyle/>
                    <a:p>
                      <a:r>
                        <a:rPr lang="en-US" altLang="ko-KR" sz="1400" dirty="0" smtClean="0">
                          <a:solidFill>
                            <a:srgbClr val="7030A0"/>
                          </a:solidFill>
                        </a:rPr>
                        <a:t>IMF</a:t>
                      </a:r>
                      <a:endParaRPr lang="ko-KR" altLang="en-US" sz="1400" dirty="0">
                        <a:solidFill>
                          <a:srgbClr val="7030A0"/>
                        </a:solidFill>
                      </a:endParaRPr>
                    </a:p>
                  </a:txBody>
                  <a:tcPr/>
                </a:tc>
                <a:tc>
                  <a:txBody>
                    <a:bodyPr/>
                    <a:lstStyle/>
                    <a:p>
                      <a:r>
                        <a:rPr lang="en-US" altLang="ko-KR" sz="1400" dirty="0" smtClean="0">
                          <a:solidFill>
                            <a:srgbClr val="7030A0"/>
                          </a:solidFill>
                        </a:rPr>
                        <a:t>1</a:t>
                      </a:r>
                      <a:endParaRPr lang="ko-KR" altLang="en-US" sz="1400" dirty="0">
                        <a:solidFill>
                          <a:srgbClr val="7030A0"/>
                        </a:solidFill>
                      </a:endParaRPr>
                    </a:p>
                  </a:txBody>
                  <a:tcPr/>
                </a:tc>
                <a:extLst>
                  <a:ext uri="{0D108BD9-81ED-4DB2-BD59-A6C34878D82A}">
                    <a16:rowId xmlns:a16="http://schemas.microsoft.com/office/drawing/2014/main" xmlns="" val="10006"/>
                  </a:ext>
                </a:extLst>
              </a:tr>
              <a:tr h="325946">
                <a:tc>
                  <a:txBody>
                    <a:bodyPr/>
                    <a:lstStyle/>
                    <a:p>
                      <a:pPr latinLnBrk="1"/>
                      <a:r>
                        <a:rPr lang="en-US" altLang="ko-KR" sz="1400" baseline="0" dirty="0" smtClean="0">
                          <a:solidFill>
                            <a:srgbClr val="7030A0"/>
                          </a:solidFill>
                        </a:rPr>
                        <a:t>Crisis</a:t>
                      </a:r>
                      <a:endParaRPr lang="ko-KR" altLang="en-US" sz="1400" baseline="0" dirty="0">
                        <a:solidFill>
                          <a:srgbClr val="7030A0"/>
                        </a:solidFill>
                      </a:endParaRPr>
                    </a:p>
                  </a:txBody>
                  <a:tcPr/>
                </a:tc>
                <a:tc>
                  <a:txBody>
                    <a:bodyPr/>
                    <a:lstStyle/>
                    <a:p>
                      <a:pPr latinLnBrk="1"/>
                      <a:r>
                        <a:rPr lang="en-US" altLang="ko-KR" sz="1400" dirty="0" smtClean="0">
                          <a:solidFill>
                            <a:srgbClr val="7030A0"/>
                          </a:solidFill>
                        </a:rPr>
                        <a:t>1</a:t>
                      </a:r>
                      <a:endParaRPr lang="ko-KR" altLang="en-US" sz="1400" dirty="0">
                        <a:solidFill>
                          <a:srgbClr val="7030A0"/>
                        </a:solidFill>
                      </a:endParaRPr>
                    </a:p>
                  </a:txBody>
                  <a:tcPr/>
                </a:tc>
                <a:extLst>
                  <a:ext uri="{0D108BD9-81ED-4DB2-BD59-A6C34878D82A}">
                    <a16:rowId xmlns:a16="http://schemas.microsoft.com/office/drawing/2014/main" xmlns="" val="10007"/>
                  </a:ext>
                </a:extLst>
              </a:tr>
            </a:tbl>
          </a:graphicData>
        </a:graphic>
      </p:graphicFrame>
      <p:graphicFrame>
        <p:nvGraphicFramePr>
          <p:cNvPr id="29" name="표 28"/>
          <p:cNvGraphicFramePr>
            <a:graphicFrameLocks noGrp="1"/>
          </p:cNvGraphicFramePr>
          <p:nvPr/>
        </p:nvGraphicFramePr>
        <p:xfrm>
          <a:off x="238994" y="4005064"/>
          <a:ext cx="1728192" cy="1645920"/>
        </p:xfrm>
        <a:graphic>
          <a:graphicData uri="http://schemas.openxmlformats.org/drawingml/2006/table">
            <a:tbl>
              <a:tblPr firstRow="1" bandRow="1">
                <a:tableStyleId>{7DF18680-E054-41AD-8BC1-D1AEF772440D}</a:tableStyleId>
              </a:tblPr>
              <a:tblGrid>
                <a:gridCol w="1728192">
                  <a:extLst>
                    <a:ext uri="{9D8B030D-6E8A-4147-A177-3AD203B41FA5}">
                      <a16:colId xmlns:a16="http://schemas.microsoft.com/office/drawing/2014/main" xmlns="" val="20000"/>
                    </a:ext>
                  </a:extLst>
                </a:gridCol>
              </a:tblGrid>
              <a:tr h="228025">
                <a:tc>
                  <a:txBody>
                    <a:bodyPr/>
                    <a:lstStyle/>
                    <a:p>
                      <a:pPr latinLnBrk="1"/>
                      <a:r>
                        <a:rPr lang="en-US" altLang="ko-KR" sz="1400" b="1" dirty="0" smtClean="0">
                          <a:solidFill>
                            <a:schemeClr val="accent1">
                              <a:lumMod val="50000"/>
                            </a:schemeClr>
                          </a:solidFill>
                        </a:rPr>
                        <a:t>Documents</a:t>
                      </a:r>
                      <a:endParaRPr lang="ko-KR" altLang="en-US" sz="1400" b="1" dirty="0">
                        <a:solidFill>
                          <a:schemeClr val="accent1">
                            <a:lumMod val="50000"/>
                          </a:schemeClr>
                        </a:solidFill>
                      </a:endParaRPr>
                    </a:p>
                  </a:txBody>
                  <a:tcPr/>
                </a:tc>
                <a:extLst>
                  <a:ext uri="{0D108BD9-81ED-4DB2-BD59-A6C34878D82A}">
                    <a16:rowId xmlns:a16="http://schemas.microsoft.com/office/drawing/2014/main" xmlns="" val="10000"/>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70C0"/>
                          </a:solidFill>
                        </a:rPr>
                        <a:t>Economics, Harry</a:t>
                      </a:r>
                    </a:p>
                  </a:txBody>
                  <a:tcPr/>
                </a:tc>
                <a:extLst>
                  <a:ext uri="{0D108BD9-81ED-4DB2-BD59-A6C34878D82A}">
                    <a16:rowId xmlns:a16="http://schemas.microsoft.com/office/drawing/2014/main" xmlns="" val="10001"/>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00B050"/>
                          </a:solidFill>
                        </a:rPr>
                        <a:t>Financial, Harry, Potter, Film</a:t>
                      </a:r>
                    </a:p>
                  </a:txBody>
                  <a:tcPr/>
                </a:tc>
                <a:extLst>
                  <a:ext uri="{0D108BD9-81ED-4DB2-BD59-A6C34878D82A}">
                    <a16:rowId xmlns:a16="http://schemas.microsoft.com/office/drawing/2014/main" xmlns="" val="10002"/>
                  </a:ext>
                </a:extLst>
              </a:tr>
              <a:tr h="22802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rgbClr val="FFC000"/>
                          </a:solidFill>
                        </a:rPr>
                        <a:t>Crisis, Harry, Potter</a:t>
                      </a:r>
                      <a:endParaRPr lang="ko-KR" altLang="en-US" sz="1400" dirty="0" smtClean="0">
                        <a:solidFill>
                          <a:srgbClr val="FFC000"/>
                        </a:solidFill>
                      </a:endParaRPr>
                    </a:p>
                  </a:txBody>
                  <a:tcPr/>
                </a:tc>
                <a:extLst>
                  <a:ext uri="{0D108BD9-81ED-4DB2-BD59-A6C34878D82A}">
                    <a16:rowId xmlns:a16="http://schemas.microsoft.com/office/drawing/2014/main" xmlns="" val="10003"/>
                  </a:ext>
                </a:extLst>
              </a:tr>
            </a:tbl>
          </a:graphicData>
        </a:graphic>
      </p:graphicFrame>
      <p:graphicFrame>
        <p:nvGraphicFramePr>
          <p:cNvPr id="27" name="표 26"/>
          <p:cNvGraphicFramePr>
            <a:graphicFrameLocks noGrp="1"/>
          </p:cNvGraphicFramePr>
          <p:nvPr>
            <p:extLst>
              <p:ext uri="{D42A27DB-BD31-4B8C-83A1-F6EECF244321}">
                <p14:modId xmlns:p14="http://schemas.microsoft.com/office/powerpoint/2010/main" val="356222566"/>
              </p:ext>
            </p:extLst>
          </p:nvPr>
        </p:nvGraphicFramePr>
        <p:xfrm>
          <a:off x="6012160" y="2807382"/>
          <a:ext cx="1800200" cy="1629730"/>
        </p:xfrm>
        <a:graphic>
          <a:graphicData uri="http://schemas.openxmlformats.org/drawingml/2006/table">
            <a:tbl>
              <a:tblPr firstRow="1" bandRow="1">
                <a:tableStyleId>{21E4AEA4-8DFA-4A89-87EB-49C32662AFE0}</a:tableStyleId>
              </a:tblPr>
              <a:tblGrid>
                <a:gridCol w="1174043">
                  <a:extLst>
                    <a:ext uri="{9D8B030D-6E8A-4147-A177-3AD203B41FA5}">
                      <a16:colId xmlns:a16="http://schemas.microsoft.com/office/drawing/2014/main" xmlns="" val="20000"/>
                    </a:ext>
                  </a:extLst>
                </a:gridCol>
                <a:gridCol w="626157">
                  <a:extLst>
                    <a:ext uri="{9D8B030D-6E8A-4147-A177-3AD203B41FA5}">
                      <a16:colId xmlns:a16="http://schemas.microsoft.com/office/drawing/2014/main" xmlns="" val="20001"/>
                    </a:ext>
                  </a:extLst>
                </a:gridCol>
              </a:tblGrid>
              <a:tr h="325946">
                <a:tc>
                  <a:txBody>
                    <a:bodyPr/>
                    <a:lstStyle/>
                    <a:p>
                      <a:pPr algn="ctr" latinLnBrk="1"/>
                      <a:r>
                        <a:rPr lang="en-US" altLang="ko-KR" sz="1200" dirty="0" smtClean="0"/>
                        <a:t>Key</a:t>
                      </a:r>
                      <a:endParaRPr lang="ko-KR" altLang="en-US" sz="1200" dirty="0"/>
                    </a:p>
                  </a:txBody>
                  <a:tcPr/>
                </a:tc>
                <a:tc>
                  <a:txBody>
                    <a:bodyPr/>
                    <a:lstStyle/>
                    <a:p>
                      <a:pPr algn="ctr" latinLnBrk="1"/>
                      <a:r>
                        <a:rPr lang="en-US" altLang="ko-KR" sz="1200" dirty="0" smtClean="0"/>
                        <a:t>Value</a:t>
                      </a:r>
                      <a:endParaRPr lang="ko-KR" altLang="en-US" sz="1200" dirty="0"/>
                    </a:p>
                  </a:txBody>
                  <a:tcPr/>
                </a:tc>
                <a:extLst>
                  <a:ext uri="{0D108BD9-81ED-4DB2-BD59-A6C34878D82A}">
                    <a16:rowId xmlns:a16="http://schemas.microsoft.com/office/drawing/2014/main" xmlns="" val="10000"/>
                  </a:ext>
                </a:extLst>
              </a:tr>
              <a:tr h="325946">
                <a:tc>
                  <a:txBody>
                    <a:bodyPr/>
                    <a:lstStyle/>
                    <a:p>
                      <a:pPr latinLnBrk="1"/>
                      <a:r>
                        <a:rPr lang="en-US" altLang="ko-KR" sz="1400" dirty="0" smtClean="0">
                          <a:solidFill>
                            <a:srgbClr val="FF0000"/>
                          </a:solidFill>
                        </a:rPr>
                        <a:t>Financial</a:t>
                      </a:r>
                      <a:endParaRPr lang="ko-KR" altLang="en-US" sz="1400" dirty="0">
                        <a:solidFill>
                          <a:srgbClr val="FF0000"/>
                        </a:solidFill>
                      </a:endParaRPr>
                    </a:p>
                  </a:txBody>
                  <a:tcPr/>
                </a:tc>
                <a:tc>
                  <a:txBody>
                    <a:bodyPr/>
                    <a:lstStyle/>
                    <a:p>
                      <a:r>
                        <a:rPr lang="en-US" altLang="ko-KR" sz="1400" dirty="0" smtClean="0">
                          <a:solidFill>
                            <a:srgbClr val="FF0000"/>
                          </a:solidFill>
                        </a:rPr>
                        <a:t>2</a:t>
                      </a:r>
                    </a:p>
                  </a:txBody>
                  <a:tcPr/>
                </a:tc>
                <a:extLst>
                  <a:ext uri="{0D108BD9-81ED-4DB2-BD59-A6C34878D82A}">
                    <a16:rowId xmlns:a16="http://schemas.microsoft.com/office/drawing/2014/main" xmlns="" val="10001"/>
                  </a:ext>
                </a:extLst>
              </a:tr>
              <a:tr h="325946">
                <a:tc>
                  <a:txBody>
                    <a:bodyPr/>
                    <a:lstStyle/>
                    <a:p>
                      <a:pPr latinLnBrk="1"/>
                      <a:r>
                        <a:rPr lang="en-US" altLang="ko-KR" sz="1400" baseline="0" dirty="0" smtClean="0">
                          <a:solidFill>
                            <a:srgbClr val="FF0000"/>
                          </a:solidFill>
                        </a:rPr>
                        <a:t>IMF</a:t>
                      </a:r>
                      <a:endParaRPr lang="ko-KR" altLang="en-US" sz="1400" baseline="0" dirty="0">
                        <a:solidFill>
                          <a:srgbClr val="FF0000"/>
                        </a:solidFill>
                      </a:endParaRPr>
                    </a:p>
                  </a:txBody>
                  <a:tcPr/>
                </a:tc>
                <a:tc>
                  <a:txBody>
                    <a:bodyPr/>
                    <a:lstStyle/>
                    <a:p>
                      <a:r>
                        <a:rPr lang="en-US" altLang="ko-KR" sz="1400" dirty="0" smtClean="0">
                          <a:solidFill>
                            <a:srgbClr val="FF0000"/>
                          </a:solidFill>
                        </a:rPr>
                        <a:t>2</a:t>
                      </a:r>
                      <a:endParaRPr lang="ko-KR" altLang="en-US" sz="1400" dirty="0">
                        <a:solidFill>
                          <a:srgbClr val="FF0000"/>
                        </a:solidFill>
                      </a:endParaRPr>
                    </a:p>
                  </a:txBody>
                  <a:tcPr/>
                </a:tc>
                <a:extLst>
                  <a:ext uri="{0D108BD9-81ED-4DB2-BD59-A6C34878D82A}">
                    <a16:rowId xmlns:a16="http://schemas.microsoft.com/office/drawing/2014/main" xmlns="" val="10002"/>
                  </a:ext>
                </a:extLst>
              </a:tr>
              <a:tr h="325946">
                <a:tc>
                  <a:txBody>
                    <a:bodyPr/>
                    <a:lstStyle/>
                    <a:p>
                      <a:r>
                        <a:rPr lang="en-US" altLang="ko-KR" sz="1400" dirty="0" smtClean="0">
                          <a:solidFill>
                            <a:srgbClr val="FF0000"/>
                          </a:solidFill>
                        </a:rPr>
                        <a:t>Economics</a:t>
                      </a:r>
                      <a:endParaRPr lang="ko-KR" altLang="en-US" sz="1400" dirty="0">
                        <a:solidFill>
                          <a:srgbClr val="FF0000"/>
                        </a:solidFill>
                      </a:endParaRPr>
                    </a:p>
                  </a:txBody>
                  <a:tcPr/>
                </a:tc>
                <a:tc>
                  <a:txBody>
                    <a:bodyPr/>
                    <a:lstStyle/>
                    <a:p>
                      <a:r>
                        <a:rPr lang="en-US" altLang="ko-KR" sz="1400" dirty="0" smtClean="0">
                          <a:solidFill>
                            <a:srgbClr val="FF0000"/>
                          </a:solidFill>
                        </a:rPr>
                        <a:t>1</a:t>
                      </a:r>
                      <a:endParaRPr lang="ko-KR" altLang="en-US" sz="1400" dirty="0">
                        <a:solidFill>
                          <a:srgbClr val="FF0000"/>
                        </a:solidFill>
                      </a:endParaRPr>
                    </a:p>
                  </a:txBody>
                  <a:tcPr/>
                </a:tc>
                <a:extLst>
                  <a:ext uri="{0D108BD9-81ED-4DB2-BD59-A6C34878D82A}">
                    <a16:rowId xmlns:a16="http://schemas.microsoft.com/office/drawing/2014/main" xmlns="" val="10003"/>
                  </a:ext>
                </a:extLst>
              </a:tr>
              <a:tr h="325946">
                <a:tc>
                  <a:txBody>
                    <a:bodyPr/>
                    <a:lstStyle/>
                    <a:p>
                      <a:r>
                        <a:rPr lang="en-US" altLang="ko-KR" sz="1400" dirty="0" smtClean="0">
                          <a:solidFill>
                            <a:srgbClr val="FF0000"/>
                          </a:solidFill>
                        </a:rPr>
                        <a:t>Crisis</a:t>
                      </a:r>
                      <a:endParaRPr lang="ko-KR" altLang="en-US" sz="1400" dirty="0">
                        <a:solidFill>
                          <a:srgbClr val="FF0000"/>
                        </a:solidFill>
                      </a:endParaRPr>
                    </a:p>
                  </a:txBody>
                  <a:tcPr/>
                </a:tc>
                <a:tc>
                  <a:txBody>
                    <a:bodyPr/>
                    <a:lstStyle/>
                    <a:p>
                      <a:r>
                        <a:rPr lang="en-US" altLang="ko-KR" sz="1400" dirty="0" smtClean="0">
                          <a:solidFill>
                            <a:srgbClr val="FF0000"/>
                          </a:solidFill>
                        </a:rPr>
                        <a:t>2</a:t>
                      </a:r>
                      <a:endParaRPr lang="ko-KR" altLang="en-US" sz="1400" dirty="0">
                        <a:solidFill>
                          <a:srgbClr val="FF0000"/>
                        </a:solidFill>
                      </a:endParaRPr>
                    </a:p>
                  </a:txBody>
                  <a:tcPr/>
                </a:tc>
                <a:extLst>
                  <a:ext uri="{0D108BD9-81ED-4DB2-BD59-A6C34878D82A}">
                    <a16:rowId xmlns:a16="http://schemas.microsoft.com/office/drawing/2014/main" xmlns="" val="10004"/>
                  </a:ext>
                </a:extLst>
              </a:tr>
            </a:tbl>
          </a:graphicData>
        </a:graphic>
      </p:graphicFrame>
      <p:sp>
        <p:nvSpPr>
          <p:cNvPr id="33" name="타원 32"/>
          <p:cNvSpPr/>
          <p:nvPr/>
        </p:nvSpPr>
        <p:spPr>
          <a:xfrm rot="5400000">
            <a:off x="4608791" y="3381257"/>
            <a:ext cx="1512168" cy="31151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t>Combine</a:t>
            </a:r>
            <a:endParaRPr lang="ko-KR" altLang="en-US" sz="1600" b="1" dirty="0"/>
          </a:p>
        </p:txBody>
      </p:sp>
      <p:sp>
        <p:nvSpPr>
          <p:cNvPr id="34" name="오른쪽 화살표 33"/>
          <p:cNvSpPr/>
          <p:nvPr/>
        </p:nvSpPr>
        <p:spPr>
          <a:xfrm>
            <a:off x="4932040" y="3454052"/>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오른쪽 화살표 34"/>
          <p:cNvSpPr/>
          <p:nvPr/>
        </p:nvSpPr>
        <p:spPr>
          <a:xfrm>
            <a:off x="5652120" y="3429000"/>
            <a:ext cx="216024" cy="28803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ustDataLst>
      <p:tags r:id="rId1"/>
    </p:custDataLst>
    <p:extLst>
      <p:ext uri="{BB962C8B-B14F-4D97-AF65-F5344CB8AC3E}">
        <p14:creationId xmlns:p14="http://schemas.microsoft.com/office/powerpoint/2010/main" val="2994659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3" grpId="0" animBg="1"/>
      <p:bldP spid="34" grpId="0" animBg="1"/>
      <p:bldP spid="3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9|6.1|8.9|1|1.1"/>
</p:tagLst>
</file>

<file path=ppt/tags/tag2.xml><?xml version="1.0" encoding="utf-8"?>
<p:tagLst xmlns:a="http://schemas.openxmlformats.org/drawingml/2006/main" xmlns:r="http://schemas.openxmlformats.org/officeDocument/2006/relationships" xmlns:p="http://schemas.openxmlformats.org/presentationml/2006/main">
  <p:tag name="TIMING" val="|3.6|3.7|8|6.3|0.7"/>
</p:tagLst>
</file>

<file path=ppt/tags/tag3.xml><?xml version="1.0" encoding="utf-8"?>
<p:tagLst xmlns:a="http://schemas.openxmlformats.org/drawingml/2006/main" xmlns:r="http://schemas.openxmlformats.org/officeDocument/2006/relationships" xmlns:p="http://schemas.openxmlformats.org/presentationml/2006/main">
  <p:tag name="TIMING" val="|6.9|6.1|8.9|1|1.1"/>
</p:tagLst>
</file>

<file path=ppt/tags/tag4.xml><?xml version="1.0" encoding="utf-8"?>
<p:tagLst xmlns:a="http://schemas.openxmlformats.org/drawingml/2006/main" xmlns:r="http://schemas.openxmlformats.org/officeDocument/2006/relationships" xmlns:p="http://schemas.openxmlformats.org/presentationml/2006/main">
  <p:tag name="TIMING" val="|6.9|6.1|8.9|1|1.1"/>
</p:tagLst>
</file>

<file path=ppt/tags/tag5.xml><?xml version="1.0" encoding="utf-8"?>
<p:tagLst xmlns:a="http://schemas.openxmlformats.org/drawingml/2006/main" xmlns:r="http://schemas.openxmlformats.org/officeDocument/2006/relationships" xmlns:p="http://schemas.openxmlformats.org/presentationml/2006/main">
  <p:tag name="TIMING" val="|3.6|3.7|8|6.3|0.7"/>
</p:tagLst>
</file>

<file path=ppt/theme/theme1.xml><?xml version="1.0" encoding="utf-8"?>
<a:theme xmlns:a="http://schemas.openxmlformats.org/drawingml/2006/main" name="파스텔톤">
  <a:themeElements>
    <a:clrScheme name="파스텔톤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파스텔톤">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type="triangle" w="med" len="med"/>
        </a:ln>
      </a:spPr>
      <a:bodyPr wrap="none" anchor="ctr"/>
      <a:lstStyle>
        <a:defPPr>
          <a:defRPr/>
        </a:defPPr>
      </a:lstStyle>
    </a:spDef>
  </a:objectDefaults>
  <a:extraClrSchemeLst>
    <a:extraClrScheme>
      <a:clrScheme name="파스텔톤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파스텔톤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파스텔톤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파스텔톤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파스텔톤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파스텔톤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Layered TopkQueryEvaluation-Implementation_김영훈_20080619</Template>
  <TotalTime>5997</TotalTime>
  <Words>3773</Words>
  <Application>Microsoft Office PowerPoint</Application>
  <PresentationFormat>화면 슬라이드 쇼(4:3)</PresentationFormat>
  <Paragraphs>1532</Paragraphs>
  <Slides>28</Slides>
  <Notes>9</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28</vt:i4>
      </vt:variant>
    </vt:vector>
  </HeadingPairs>
  <TitlesOfParts>
    <vt:vector size="34" baseType="lpstr">
      <vt:lpstr>Arial Unicode MS</vt:lpstr>
      <vt:lpstr>굴림</vt:lpstr>
      <vt:lpstr>맑은 고딕</vt:lpstr>
      <vt:lpstr>Tahoma</vt:lpstr>
      <vt:lpstr>Wingdings</vt:lpstr>
      <vt:lpstr>파스텔톤</vt:lpstr>
      <vt:lpstr>MapReduce Algorithms for Big Data Analysis</vt:lpstr>
      <vt:lpstr>MapReduce Framework</vt:lpstr>
      <vt:lpstr>Hadoop</vt:lpstr>
      <vt:lpstr>MapReduce Programming Model</vt:lpstr>
      <vt:lpstr>Map/Reduce Example #1 (Word Counting)</vt:lpstr>
      <vt:lpstr>An Example of Word Counting with MapReduce</vt:lpstr>
      <vt:lpstr>An Example of Word Counting with MapReduce</vt:lpstr>
      <vt:lpstr>Combine Function</vt:lpstr>
      <vt:lpstr>An Example of Word Counting with Combine Function</vt:lpstr>
      <vt:lpstr>An Example of Word Counting with Combine Function</vt:lpstr>
      <vt:lpstr>An Example of Word Counting with Combine Function</vt:lpstr>
      <vt:lpstr>Map/Reduce EXAMPLE #2 (Building an Inverted Index)</vt:lpstr>
      <vt:lpstr>An Example of Building an Inverted Index</vt:lpstr>
      <vt:lpstr>An Example of Building an Inverted Index</vt:lpstr>
      <vt:lpstr>An Example of Building an Inverted Index</vt:lpstr>
      <vt:lpstr>Overview of MapReduce</vt:lpstr>
      <vt:lpstr>Map/Reduce Example #5 (Theta-Join Algorithms )</vt:lpstr>
      <vt:lpstr>Theta Joins</vt:lpstr>
      <vt:lpstr>Equi-Join Algorithms</vt:lpstr>
      <vt:lpstr>An Illustration of Equi-Joins</vt:lpstr>
      <vt:lpstr>All Pair Partitioning Algorithm</vt:lpstr>
      <vt:lpstr>All Pair Partitioning Algorithm</vt:lpstr>
      <vt:lpstr>An Illustration of All Pair Partitioning using MapReduce</vt:lpstr>
      <vt:lpstr>An Illustration of All Pair Partitioning using MapReduce</vt:lpstr>
      <vt:lpstr>Remember Hash Joins!</vt:lpstr>
      <vt:lpstr>Standard Repartition Equi-Join Algorithm</vt:lpstr>
      <vt:lpstr>An Illustration of Standard Repartition Equi-Join Algorithm</vt:lpstr>
      <vt:lpstr>An Illustration of Standard Repartition Equi-Join Algorithm</vt:lpstr>
    </vt:vector>
  </TitlesOfParts>
  <Company>kdd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Algorithms on Map/Reduce</dc:title>
  <dc:creator>Kyuseok SHim</dc:creator>
  <cp:lastModifiedBy>유성욱</cp:lastModifiedBy>
  <cp:revision>463</cp:revision>
  <dcterms:created xsi:type="dcterms:W3CDTF">2009-07-06T03:42:50Z</dcterms:created>
  <dcterms:modified xsi:type="dcterms:W3CDTF">2018-12-12T08:50:08Z</dcterms:modified>
</cp:coreProperties>
</file>