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handoutMasterIdLst>
    <p:handoutMasterId r:id="rId79"/>
  </p:handoutMasterIdLst>
  <p:sldIdLst>
    <p:sldId id="845" r:id="rId2"/>
    <p:sldId id="846" r:id="rId3"/>
    <p:sldId id="847" r:id="rId4"/>
    <p:sldId id="1147" r:id="rId5"/>
    <p:sldId id="1148" r:id="rId6"/>
    <p:sldId id="1149" r:id="rId7"/>
    <p:sldId id="1150" r:id="rId8"/>
    <p:sldId id="1151" r:id="rId9"/>
    <p:sldId id="1152" r:id="rId10"/>
    <p:sldId id="1153" r:id="rId11"/>
    <p:sldId id="1154" r:id="rId12"/>
    <p:sldId id="1155" r:id="rId13"/>
    <p:sldId id="1156" r:id="rId14"/>
    <p:sldId id="1157" r:id="rId15"/>
    <p:sldId id="1158" r:id="rId16"/>
    <p:sldId id="1159" r:id="rId17"/>
    <p:sldId id="1160" r:id="rId18"/>
    <p:sldId id="1161" r:id="rId19"/>
    <p:sldId id="1162" r:id="rId20"/>
    <p:sldId id="1163" r:id="rId21"/>
    <p:sldId id="1164" r:id="rId22"/>
    <p:sldId id="1165" r:id="rId23"/>
    <p:sldId id="1166" r:id="rId24"/>
    <p:sldId id="1167" r:id="rId25"/>
    <p:sldId id="1168" r:id="rId26"/>
    <p:sldId id="1169" r:id="rId27"/>
    <p:sldId id="1170" r:id="rId28"/>
    <p:sldId id="1171" r:id="rId29"/>
    <p:sldId id="1172" r:id="rId30"/>
    <p:sldId id="848" r:id="rId31"/>
    <p:sldId id="849" r:id="rId32"/>
    <p:sldId id="850" r:id="rId33"/>
    <p:sldId id="851" r:id="rId34"/>
    <p:sldId id="852" r:id="rId35"/>
    <p:sldId id="853" r:id="rId36"/>
    <p:sldId id="854" r:id="rId37"/>
    <p:sldId id="1106" r:id="rId38"/>
    <p:sldId id="1107" r:id="rId39"/>
    <p:sldId id="1108" r:id="rId40"/>
    <p:sldId id="1109" r:id="rId41"/>
    <p:sldId id="1110" r:id="rId42"/>
    <p:sldId id="1111" r:id="rId43"/>
    <p:sldId id="1112" r:id="rId44"/>
    <p:sldId id="1113" r:id="rId45"/>
    <p:sldId id="1114" r:id="rId46"/>
    <p:sldId id="1115" r:id="rId47"/>
    <p:sldId id="1116" r:id="rId48"/>
    <p:sldId id="1117" r:id="rId49"/>
    <p:sldId id="1118" r:id="rId50"/>
    <p:sldId id="1119" r:id="rId51"/>
    <p:sldId id="1120" r:id="rId52"/>
    <p:sldId id="1121" r:id="rId53"/>
    <p:sldId id="1122" r:id="rId54"/>
    <p:sldId id="1123" r:id="rId55"/>
    <p:sldId id="1124" r:id="rId56"/>
    <p:sldId id="1125" r:id="rId57"/>
    <p:sldId id="1126" r:id="rId58"/>
    <p:sldId id="1127" r:id="rId59"/>
    <p:sldId id="1128" r:id="rId60"/>
    <p:sldId id="1129" r:id="rId61"/>
    <p:sldId id="1130" r:id="rId62"/>
    <p:sldId id="1131" r:id="rId63"/>
    <p:sldId id="1143" r:id="rId64"/>
    <p:sldId id="1144" r:id="rId65"/>
    <p:sldId id="1145" r:id="rId66"/>
    <p:sldId id="1146" r:id="rId67"/>
    <p:sldId id="1136" r:id="rId68"/>
    <p:sldId id="1137" r:id="rId69"/>
    <p:sldId id="1138" r:id="rId70"/>
    <p:sldId id="1139" r:id="rId71"/>
    <p:sldId id="1140" r:id="rId72"/>
    <p:sldId id="1141" r:id="rId73"/>
    <p:sldId id="1142" r:id="rId74"/>
    <p:sldId id="855" r:id="rId75"/>
    <p:sldId id="829" r:id="rId76"/>
    <p:sldId id="830" r:id="rId77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65" autoAdjust="0"/>
    <p:restoredTop sz="94660"/>
  </p:normalViewPr>
  <p:slideViewPr>
    <p:cSldViewPr>
      <p:cViewPr varScale="1">
        <p:scale>
          <a:sx n="89" d="100"/>
          <a:sy n="89" d="100"/>
        </p:scale>
        <p:origin x="99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4"/>
    </p:cViewPr>
  </p:notesTextViewPr>
  <p:sorterViewPr>
    <p:cViewPr>
      <p:scale>
        <a:sx n="100" d="100"/>
        <a:sy n="100" d="100"/>
      </p:scale>
      <p:origin x="0" y="637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D5215-401A-4DCE-B5D7-22873E380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7667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959C6CB7-9852-43F2-A42F-4F5A59B10E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41246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</a:p>
          <a:p>
            <a:r>
              <a:rPr lang="en-US" altLang="ko-KR" dirty="0" smtClean="0"/>
              <a:t>http://www.mathcs.emory.edu/~cheung/Courses/554/Syllabus/9-parallel/matrix-mult.html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9C6CB7-9852-43F2-A42F-4F5A59B10E3C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71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Aik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m 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duplication</a:t>
            </a:r>
          </a:p>
          <a:p>
            <a:r>
              <a:rPr lang="en-US" altLang="ko-KR" baseline="0" dirty="0" err="1" smtClean="0"/>
              <a:t>Bkj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n</a:t>
            </a:r>
            <a:r>
              <a:rPr lang="ko-KR" altLang="en-US" baseline="0" dirty="0" smtClean="0"/>
              <a:t>번 </a:t>
            </a:r>
            <a:r>
              <a:rPr lang="en-US" altLang="ko-KR" baseline="0" smtClean="0"/>
              <a:t>duplication </a:t>
            </a:r>
            <a:endParaRPr lang="en-US" altLang="ko-KR" baseline="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9C6CB7-9852-43F2-A42F-4F5A59B10E3C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61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202E06A-B6C3-4BF6-B6B2-A66F06640232}" type="datetimeFigureOut">
              <a:rPr lang="ko-KR" altLang="en-US"/>
              <a:pPr>
                <a:defRPr/>
              </a:pPr>
              <a:t>2018-12-11</a:t>
            </a:fld>
            <a:endParaRPr lang="ko-KR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3E96B74-D3D1-4A30-A5AA-596953A0BB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077F2-5A09-40A1-99A0-013612C7B6FC}" type="datetimeFigureOut">
              <a:rPr lang="ko-KR" altLang="en-US"/>
              <a:pPr>
                <a:defRPr/>
              </a:pPr>
              <a:t>2018-12-11</a:t>
            </a:fld>
            <a:endParaRPr lang="ko-KR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6478B-F60C-481D-A82E-904A075426B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F3CB0-6D45-4B82-B049-50614BC1B4EC}" type="datetimeFigureOut">
              <a:rPr lang="ko-KR" altLang="en-US"/>
              <a:pPr>
                <a:defRPr/>
              </a:pPr>
              <a:t>2018-12-11</a:t>
            </a:fld>
            <a:endParaRPr lang="ko-KR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3BFA0-700B-4309-9574-5AD5AE31270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DF0E6-7D00-49AD-974D-0680E4C00575}" type="datetimeFigureOut">
              <a:rPr lang="ko-KR" altLang="en-US"/>
              <a:pPr>
                <a:defRPr/>
              </a:pPr>
              <a:t>2018-12-11</a:t>
            </a:fld>
            <a:endParaRPr lang="ko-KR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0A0DD-6AD2-4995-AC7A-3F6263E9F8C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6024" y="2017713"/>
            <a:ext cx="7772400" cy="4114800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202CB-942B-4737-951C-21653001154D}" type="datetimeFigureOut">
              <a:rPr lang="ko-KR" altLang="en-US"/>
              <a:pPr>
                <a:defRPr/>
              </a:pPr>
              <a:t>2018-12-11</a:t>
            </a:fld>
            <a:endParaRPr lang="ko-KR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A49A2-098B-4236-BFA9-FDE7D8655B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507A1-21EE-4056-91EE-50FE164768C0}" type="datetimeFigureOut">
              <a:rPr lang="ko-KR" altLang="en-US"/>
              <a:pPr>
                <a:defRPr/>
              </a:pPr>
              <a:t>2018-12-11</a:t>
            </a:fld>
            <a:endParaRPr lang="ko-KR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856EC-6CDA-4273-881C-B110B1C971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B1B74-F821-4C57-9A87-720E792BAAC6}" type="datetimeFigureOut">
              <a:rPr lang="ko-KR" altLang="en-US"/>
              <a:pPr>
                <a:defRPr/>
              </a:pPr>
              <a:t>2018-12-11</a:t>
            </a:fld>
            <a:endParaRPr lang="ko-KR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4AC0F-FCF9-45DF-990B-69718F8D3F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6DAA8-8FA7-43DA-AD30-FFCBB16EEDF6}" type="datetimeFigureOut">
              <a:rPr lang="ko-KR" altLang="en-US"/>
              <a:pPr>
                <a:defRPr/>
              </a:pPr>
              <a:t>2018-12-11</a:t>
            </a:fld>
            <a:endParaRPr lang="ko-KR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077A0-83B2-4059-B9B9-376DCAD5A35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D05C8-9843-42CE-839F-CD24474D0598}" type="datetimeFigureOut">
              <a:rPr lang="ko-KR" altLang="en-US"/>
              <a:pPr>
                <a:defRPr/>
              </a:pPr>
              <a:t>2018-12-11</a:t>
            </a:fld>
            <a:endParaRPr lang="ko-KR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50F80-5483-4FAE-A02F-3406ABC4B5E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5088F-E651-4224-BB8E-4106879D2A0E}" type="datetimeFigureOut">
              <a:rPr lang="ko-KR" altLang="en-US"/>
              <a:pPr>
                <a:defRPr/>
              </a:pPr>
              <a:t>2018-12-11</a:t>
            </a:fld>
            <a:endParaRPr lang="ko-KR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50D31-A14B-4F1C-950C-F8308F3576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ED574-B3BD-44C0-9BD0-0138F8A77070}" type="datetimeFigureOut">
              <a:rPr lang="ko-KR" altLang="en-US"/>
              <a:pPr>
                <a:defRPr/>
              </a:pPr>
              <a:t>2018-12-11</a:t>
            </a:fld>
            <a:endParaRPr lang="ko-KR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0BACB-B83E-48B7-BE0C-F23F946E9F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6D8A9-6195-42BD-882B-43F22A398D7D}" type="datetimeFigureOut">
              <a:rPr lang="ko-KR" altLang="en-US"/>
              <a:pPr>
                <a:defRPr/>
              </a:pPr>
              <a:t>2018-12-11</a:t>
            </a:fld>
            <a:endParaRPr lang="ko-KR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7CFF4-8309-4D3D-A6CD-A368751C0CE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2400">
              <a:latin typeface="Tahoma" pitchFamily="34" charset="0"/>
              <a:ea typeface="+mn-ea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2400">
              <a:latin typeface="Tahoma" pitchFamily="34" charset="0"/>
              <a:ea typeface="+mn-ea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2400">
              <a:latin typeface="Tahoma" pitchFamily="34" charset="0"/>
              <a:ea typeface="+mn-ea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2400">
              <a:latin typeface="Tahoma" pitchFamily="34" charset="0"/>
              <a:ea typeface="+mn-ea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2400">
              <a:latin typeface="Tahoma" pitchFamily="34" charset="0"/>
              <a:ea typeface="+mn-ea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2400">
              <a:latin typeface="Tahoma" pitchFamily="34" charset="0"/>
              <a:ea typeface="+mn-ea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2400">
              <a:latin typeface="Tahoma" pitchFamily="34" charset="0"/>
              <a:ea typeface="+mn-ea"/>
            </a:endParaRP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7DCD3876-6469-46A2-977A-F3BE14E47805}" type="datetimeFigureOut">
              <a:rPr lang="ko-KR" altLang="en-US"/>
              <a:pPr>
                <a:defRPr/>
              </a:pPr>
              <a:t>2018-12-11</a:t>
            </a:fld>
            <a:endParaRPr lang="ko-KR" alt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91898A5B-33BE-49A7-B091-F6190F181D0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굴림" pitchFamily="50" charset="-127"/>
          <a:cs typeface="Tahoma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굴림" pitchFamily="50" charset="-127"/>
          <a:cs typeface="Tahoma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굴림" pitchFamily="50" charset="-127"/>
          <a:cs typeface="Tahoma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굴림" pitchFamily="50" charset="-127"/>
          <a:cs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75" y="2928938"/>
            <a:ext cx="7772400" cy="1362075"/>
          </a:xfrm>
        </p:spPr>
        <p:txBody>
          <a:bodyPr/>
          <a:lstStyle/>
          <a:p>
            <a:pPr algn="ctr">
              <a:defRPr/>
            </a:pPr>
            <a:r>
              <a:rPr lang="en-US" altLang="ko-KR" dirty="0" smtClean="0"/>
              <a:t>Map/Reduce EXAMPLE #3 (Matrix Addition and Multiplication 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A matrix 2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-&gt; C matrix 2</a:t>
            </a:r>
            <a:r>
              <a:rPr lang="ko-KR" altLang="en-US" dirty="0" smtClean="0"/>
              <a:t>행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333" y="3730378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730378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730378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46614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538148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645024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63051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0148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4250116"/>
            <a:ext cx="2304256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48064" y="3818068"/>
            <a:ext cx="504056" cy="1728192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028384" y="4250116"/>
            <a:ext cx="504056" cy="504056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matrix i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C matrix 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</a:t>
            </a: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key (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, 1), (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, 2), … (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, m)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333" y="3730378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730378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730378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46614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538148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645024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63051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0148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matrix 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1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* B matrix 1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j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333" y="3730378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730378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730378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46614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538148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645024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63051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0148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3818068"/>
            <a:ext cx="648072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19872" y="3818068"/>
            <a:ext cx="648072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matrix 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2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* B matrix 2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j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333" y="3730378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730378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730378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46614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538148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645024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63051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0148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15616" y="3818068"/>
            <a:ext cx="648072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19872" y="4250116"/>
            <a:ext cx="648072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A matrix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k</a:t>
            </a:r>
            <a:r>
              <a:rPr lang="ko-KR" altLang="en-US" dirty="0" smtClean="0"/>
              <a:t>열 </a:t>
            </a:r>
            <a:r>
              <a:rPr lang="en-US" altLang="ko-KR" dirty="0" smtClean="0"/>
              <a:t>-&gt; * B matrix k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j</a:t>
            </a:r>
            <a:r>
              <a:rPr lang="ko-KR" altLang="en-US" dirty="0" smtClean="0"/>
              <a:t>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333" y="3730378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730378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730378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46614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538148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645024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63051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0148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95736" y="3818068"/>
            <a:ext cx="648072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19872" y="5114212"/>
            <a:ext cx="648072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 A matrix i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k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* B matrix k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j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key (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, 1, k), (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, 2, k), … (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, m, k)</a:t>
            </a:r>
          </a:p>
          <a:p>
            <a:pPr lvl="1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value (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a</a:t>
            </a:r>
            <a:r>
              <a:rPr lang="en-US" altLang="ko-KR" baseline="-25000" dirty="0" err="1" smtClean="0">
                <a:latin typeface="Tahoma" pitchFamily="34" charset="0"/>
                <a:cs typeface="Tahoma" pitchFamily="34" charset="0"/>
              </a:rPr>
              <a:t>ik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333" y="3730378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730378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730378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46614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538148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645024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63051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0148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matrix 1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C matrix 1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333" y="3802386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802386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802386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538148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610156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71703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702518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7349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3890076"/>
            <a:ext cx="2304256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49374" y="3890076"/>
            <a:ext cx="504056" cy="1728192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16216" y="3890076"/>
            <a:ext cx="504056" cy="504056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matrix 1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C matrix 1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333" y="3802386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802386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802386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538148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610156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71703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702518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7349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4293096"/>
            <a:ext cx="2304256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49374" y="3890076"/>
            <a:ext cx="504056" cy="1728192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16216" y="4293096"/>
            <a:ext cx="504056" cy="504056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6024" y="2017713"/>
            <a:ext cx="7772400" cy="4114800"/>
          </a:xfrm>
        </p:spPr>
        <p:txBody>
          <a:bodyPr/>
          <a:lstStyle/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matrix 1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C matrix 1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333" y="3802386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802386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802386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538148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610156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71703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702518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7349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5157192"/>
            <a:ext cx="2304256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49374" y="3890076"/>
            <a:ext cx="504056" cy="1728192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16216" y="5085184"/>
            <a:ext cx="504056" cy="504056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matrix 2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C matrix 2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333" y="3802386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802386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802386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538148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610156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71703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702518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7349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3861048"/>
            <a:ext cx="2304256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67944" y="3890076"/>
            <a:ext cx="504056" cy="1728192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020272" y="3861048"/>
            <a:ext cx="504056" cy="504056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내용 개체 틀 1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latin typeface="Tahoma" pitchFamily="34" charset="0"/>
                <a:cs typeface="Tahoma" pitchFamily="34" charset="0"/>
              </a:rPr>
              <a:t>Input</a:t>
            </a:r>
          </a:p>
          <a:p>
            <a:pPr lvl="1" eaLnBrk="1" hangingPunct="1"/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Two matrices, A and B</a:t>
            </a:r>
          </a:p>
          <a:p>
            <a:pPr eaLnBrk="1" hangingPunct="1"/>
            <a:r>
              <a:rPr lang="en-US" altLang="ko-KR" sz="2800" dirty="0" smtClean="0">
                <a:latin typeface="Tahoma" pitchFamily="34" charset="0"/>
                <a:cs typeface="Tahoma" pitchFamily="34" charset="0"/>
              </a:rPr>
              <a:t>Map</a:t>
            </a:r>
          </a:p>
          <a:p>
            <a:pPr lvl="1" eaLnBrk="1" hangingPunct="1"/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Input: &lt;[A|B], </a:t>
            </a:r>
            <a:r>
              <a:rPr lang="en-US" altLang="ko-KR" sz="2400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, j, value&gt;</a:t>
            </a:r>
          </a:p>
          <a:p>
            <a:pPr lvl="1" eaLnBrk="1" hangingPunct="1"/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Output: </a:t>
            </a:r>
            <a:r>
              <a:rPr lang="en-US" altLang="ko-KR" sz="24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&lt;key=______, value=_______&gt;</a:t>
            </a:r>
          </a:p>
          <a:p>
            <a:pPr eaLnBrk="1" hangingPunct="1"/>
            <a:r>
              <a:rPr lang="en-US" altLang="ko-KR" sz="2800" dirty="0" smtClean="0">
                <a:latin typeface="Tahoma" pitchFamily="34" charset="0"/>
                <a:cs typeface="Tahoma" pitchFamily="34" charset="0"/>
              </a:rPr>
              <a:t>Reduce</a:t>
            </a:r>
          </a:p>
          <a:p>
            <a:pPr lvl="1" eaLnBrk="1" hangingPunct="1"/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Input: &lt;key, a list of values&gt;</a:t>
            </a:r>
          </a:p>
          <a:p>
            <a:pPr lvl="1" eaLnBrk="1" hangingPunct="1"/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Output: </a:t>
            </a:r>
            <a:r>
              <a:rPr lang="en-US" altLang="ko-KR" sz="2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&lt;key=_______, value=________&gt;</a:t>
            </a:r>
            <a:endParaRPr lang="ko-KR" altLang="en-US" sz="240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427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Excercise: Matrix Addition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matrix 2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C matrix 2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333" y="3802386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802386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802386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538148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610156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71703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702518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7349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4293096"/>
            <a:ext cx="2304256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67944" y="3890076"/>
            <a:ext cx="504056" cy="1728192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020272" y="4293096"/>
            <a:ext cx="504056" cy="504056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matrix 2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C matrix 2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333" y="3802386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802386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802386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538148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610156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71703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702518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7349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5157192"/>
            <a:ext cx="2304256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67944" y="3890076"/>
            <a:ext cx="504056" cy="1728192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020272" y="5157192"/>
            <a:ext cx="504056" cy="504056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 matrix m</a:t>
            </a:r>
            <a:r>
              <a:rPr lang="ko-KR" altLang="en-US" dirty="0" smtClean="0"/>
              <a:t>열 </a:t>
            </a:r>
            <a:r>
              <a:rPr lang="en-US" altLang="ko-KR" dirty="0" smtClean="0"/>
              <a:t>-&gt; C matrix m</a:t>
            </a:r>
            <a:r>
              <a:rPr lang="ko-KR" altLang="en-US" dirty="0" smtClean="0"/>
              <a:t>열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572333" y="3802386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802386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802386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538148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610156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71703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702518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7349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3933056"/>
            <a:ext cx="2304256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48064" y="3890076"/>
            <a:ext cx="504056" cy="1728192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028384" y="3933056"/>
            <a:ext cx="504056" cy="504056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matrix m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C matrix m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333" y="3802386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802386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802386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538148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610156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71703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702518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7349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4293096"/>
            <a:ext cx="2304256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48064" y="3890076"/>
            <a:ext cx="504056" cy="1728192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028384" y="4221088"/>
            <a:ext cx="504056" cy="504056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matrix m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C matrix m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333" y="3802386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802386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802386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538148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610156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71703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702518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7349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5157192"/>
            <a:ext cx="2304256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48064" y="3890076"/>
            <a:ext cx="504056" cy="1728192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028384" y="5085184"/>
            <a:ext cx="504056" cy="504056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539552" y="2017713"/>
            <a:ext cx="7772400" cy="4114800"/>
          </a:xfrm>
        </p:spPr>
        <p:txBody>
          <a:bodyPr/>
          <a:lstStyle/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matrix j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C matrix j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key (1, j), (2, j), … (n, j)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333" y="3730378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730378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730378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46614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538148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645024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63051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0148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 B matrix 1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j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* A matrix 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1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333" y="3730378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730378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730378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46614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538148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645024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63051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0148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3818068"/>
            <a:ext cx="648072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19872" y="3818068"/>
            <a:ext cx="648072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matrix 2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j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* A matrix 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2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333" y="3730378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730378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730378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46614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538148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645024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63051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0148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15616" y="3818068"/>
            <a:ext cx="648072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19872" y="4221088"/>
            <a:ext cx="648072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6024" y="2017713"/>
            <a:ext cx="7772400" cy="4114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matrix k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j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* A matrix 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k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333" y="3730378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730378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730378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46614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538148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645024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63051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0148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3728" y="3818068"/>
            <a:ext cx="648072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19872" y="5085184"/>
            <a:ext cx="648072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matrix k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j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* A matrix 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k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key (1, j, k), (2, j, k), … (n, j, k)</a:t>
            </a:r>
          </a:p>
          <a:p>
            <a:pPr lvl="1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value (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b</a:t>
            </a:r>
            <a:r>
              <a:rPr lang="en-US" altLang="ko-KR" baseline="-25000" dirty="0" err="1" smtClean="0">
                <a:latin typeface="Tahoma" pitchFamily="34" charset="0"/>
                <a:cs typeface="Tahoma" pitchFamily="34" charset="0"/>
              </a:rPr>
              <a:t>kj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)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333" y="3730378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730378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730378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46614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538148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645024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63051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0148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내용 개체 틀 1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latin typeface="Tahoma" pitchFamily="34" charset="0"/>
                <a:cs typeface="Tahoma" pitchFamily="34" charset="0"/>
              </a:rPr>
              <a:t>Input</a:t>
            </a:r>
          </a:p>
          <a:p>
            <a:pPr lvl="1" eaLnBrk="1" hangingPunct="1"/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Two matrices, A and B</a:t>
            </a:r>
          </a:p>
          <a:p>
            <a:pPr eaLnBrk="1" hangingPunct="1"/>
            <a:r>
              <a:rPr lang="en-US" altLang="ko-KR" sz="2800" dirty="0" smtClean="0">
                <a:latin typeface="Tahoma" pitchFamily="34" charset="0"/>
                <a:cs typeface="Tahoma" pitchFamily="34" charset="0"/>
              </a:rPr>
              <a:t>Map</a:t>
            </a:r>
          </a:p>
          <a:p>
            <a:pPr lvl="1" eaLnBrk="1" hangingPunct="1"/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Input: &lt;[A|B], </a:t>
            </a:r>
            <a:r>
              <a:rPr lang="en-US" altLang="ko-KR" sz="2400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, j, value&gt;</a:t>
            </a:r>
          </a:p>
          <a:p>
            <a:pPr lvl="1" eaLnBrk="1" hangingPunct="1"/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Output: </a:t>
            </a:r>
            <a:r>
              <a:rPr lang="en-US" altLang="ko-KR" sz="24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&lt;key={</a:t>
            </a:r>
            <a:r>
              <a:rPr lang="en-US" altLang="ko-KR" sz="2400" dirty="0" err="1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i,j</a:t>
            </a:r>
            <a:r>
              <a:rPr lang="en-US" altLang="ko-KR" sz="24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}, value=[</a:t>
            </a:r>
            <a:r>
              <a:rPr lang="en-US" altLang="ko-KR" sz="2400" dirty="0" err="1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en-US" altLang="ko-KR" sz="2400" baseline="-25000" dirty="0" err="1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ij</a:t>
            </a:r>
            <a:r>
              <a:rPr lang="en-US" altLang="ko-KR" sz="2400" dirty="0" err="1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|B</a:t>
            </a:r>
            <a:r>
              <a:rPr lang="en-US" altLang="ko-KR" sz="2400" baseline="-25000" dirty="0" err="1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ij</a:t>
            </a:r>
            <a:r>
              <a:rPr lang="en-US" altLang="ko-KR" sz="24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]&gt;</a:t>
            </a:r>
          </a:p>
          <a:p>
            <a:pPr eaLnBrk="1" hangingPunct="1"/>
            <a:r>
              <a:rPr lang="en-US" altLang="ko-KR" sz="2800" dirty="0" smtClean="0">
                <a:latin typeface="Tahoma" pitchFamily="34" charset="0"/>
                <a:cs typeface="Tahoma" pitchFamily="34" charset="0"/>
              </a:rPr>
              <a:t>Reduce</a:t>
            </a:r>
          </a:p>
          <a:p>
            <a:pPr lvl="1" eaLnBrk="1" hangingPunct="1"/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Input: &lt;key, a list of values={</a:t>
            </a:r>
            <a:r>
              <a:rPr lang="en-US" altLang="ko-KR" sz="2400" dirty="0" err="1" smtClean="0">
                <a:latin typeface="Tahoma" pitchFamily="34" charset="0"/>
                <a:cs typeface="Tahoma" pitchFamily="34" charset="0"/>
              </a:rPr>
              <a:t>A</a:t>
            </a:r>
            <a:r>
              <a:rPr lang="en-US" altLang="ko-KR" sz="2400" baseline="-25000" dirty="0" err="1" smtClean="0">
                <a:latin typeface="Tahoma" pitchFamily="34" charset="0"/>
                <a:cs typeface="Tahoma" pitchFamily="34" charset="0"/>
              </a:rPr>
              <a:t>ij</a:t>
            </a:r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altLang="ko-KR" sz="2400" dirty="0" err="1" smtClean="0">
                <a:latin typeface="Tahoma" pitchFamily="34" charset="0"/>
                <a:cs typeface="Tahoma" pitchFamily="34" charset="0"/>
              </a:rPr>
              <a:t>B</a:t>
            </a:r>
            <a:r>
              <a:rPr lang="en-US" altLang="ko-KR" sz="2400" baseline="-25000" dirty="0" err="1" smtClean="0">
                <a:latin typeface="Tahoma" pitchFamily="34" charset="0"/>
                <a:cs typeface="Tahoma" pitchFamily="34" charset="0"/>
              </a:rPr>
              <a:t>ij</a:t>
            </a:r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}&gt;</a:t>
            </a:r>
          </a:p>
          <a:p>
            <a:pPr lvl="1" eaLnBrk="1" hangingPunct="1"/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Output: </a:t>
            </a:r>
            <a:r>
              <a:rPr lang="en-US" altLang="ko-KR" sz="2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&lt;key={</a:t>
            </a:r>
            <a:r>
              <a:rPr lang="en-US" altLang="ko-KR" sz="24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i,j</a:t>
            </a:r>
            <a:r>
              <a:rPr lang="en-US" altLang="ko-KR" sz="2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}, value=</a:t>
            </a:r>
            <a:r>
              <a:rPr lang="en-US" altLang="ko-KR" sz="24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en-US" altLang="ko-KR" sz="2400" baseline="-250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ij</a:t>
            </a:r>
            <a:r>
              <a:rPr lang="en-US" altLang="ko-KR" sz="24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+B</a:t>
            </a:r>
            <a:r>
              <a:rPr lang="en-US" altLang="ko-KR" sz="2400" baseline="-250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ij</a:t>
            </a:r>
            <a:r>
              <a:rPr lang="en-US" altLang="ko-KR" sz="2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&gt;</a:t>
            </a:r>
            <a:endParaRPr lang="ko-KR" altLang="en-US" sz="240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529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Exercise: Matrix Addition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내용 개체 틀 1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latin typeface="Tahoma" pitchFamily="34" charset="0"/>
                <a:cs typeface="Tahoma" pitchFamily="34" charset="0"/>
              </a:rPr>
              <a:t>Input</a:t>
            </a:r>
          </a:p>
          <a:p>
            <a:pPr lvl="1" eaLnBrk="1" hangingPunct="1"/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Two matrices, A (n x l) and B (l x m)</a:t>
            </a:r>
          </a:p>
          <a:p>
            <a:pPr eaLnBrk="1" hangingPunct="1"/>
            <a:r>
              <a:rPr lang="en-US" altLang="ko-KR" sz="2800" dirty="0" smtClean="0">
                <a:latin typeface="Tahoma" pitchFamily="34" charset="0"/>
                <a:cs typeface="Tahoma" pitchFamily="34" charset="0"/>
              </a:rPr>
              <a:t>Map</a:t>
            </a:r>
          </a:p>
          <a:p>
            <a:pPr lvl="1" eaLnBrk="1" hangingPunct="1"/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Input: &lt;[A|B], </a:t>
            </a:r>
            <a:r>
              <a:rPr lang="en-US" altLang="ko-KR" sz="2400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, j, value&gt;</a:t>
            </a:r>
          </a:p>
          <a:p>
            <a:pPr lvl="1" eaLnBrk="1" hangingPunct="1"/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Output: </a:t>
            </a:r>
            <a:r>
              <a:rPr lang="en-US" altLang="ko-KR" sz="24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&lt;key=______, value=_______&gt;</a:t>
            </a:r>
          </a:p>
          <a:p>
            <a:pPr eaLnBrk="1" hangingPunct="1"/>
            <a:r>
              <a:rPr lang="en-US" altLang="ko-KR" sz="2800" dirty="0" smtClean="0">
                <a:latin typeface="Tahoma" pitchFamily="34" charset="0"/>
                <a:cs typeface="Tahoma" pitchFamily="34" charset="0"/>
              </a:rPr>
              <a:t>Reduce</a:t>
            </a:r>
          </a:p>
          <a:p>
            <a:pPr lvl="1" eaLnBrk="1" hangingPunct="1"/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Input: &lt;key, a list of values&gt;</a:t>
            </a:r>
          </a:p>
          <a:p>
            <a:pPr lvl="1" eaLnBrk="1" hangingPunct="1"/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Output: </a:t>
            </a:r>
            <a:r>
              <a:rPr lang="en-US" altLang="ko-KR" sz="2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&lt;key=_______, value=________&gt;</a:t>
            </a:r>
            <a:endParaRPr lang="ko-KR" altLang="en-US" sz="240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lvl="1" eaLnBrk="1" hangingPunct="1"/>
            <a:endParaRPr lang="en-US" altLang="ko-KR" sz="2400" dirty="0" smtClean="0"/>
          </a:p>
        </p:txBody>
      </p:sp>
      <p:sp>
        <p:nvSpPr>
          <p:cNvPr id="5632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Exercises: Matrix Multiplication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내용 개체 틀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1</a:t>
            </a:r>
            <a:r>
              <a:rPr lang="en-US" altLang="ko-KR" baseline="30000" smtClean="0"/>
              <a:t>st</a:t>
            </a:r>
            <a:r>
              <a:rPr lang="en-US" altLang="ko-KR" smtClean="0"/>
              <a:t> step</a:t>
            </a:r>
            <a:endParaRPr lang="ko-KR" altLang="en-US" smtClean="0"/>
          </a:p>
        </p:txBody>
      </p:sp>
      <p:sp>
        <p:nvSpPr>
          <p:cNvPr id="102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Illustration: Matrix Multi.</a:t>
            </a:r>
            <a:endParaRPr lang="ko-KR" altLang="en-US" smtClean="0"/>
          </a:p>
        </p:txBody>
      </p:sp>
      <p:sp>
        <p:nvSpPr>
          <p:cNvPr id="1030" name="Oval 3"/>
          <p:cNvSpPr>
            <a:spLocks noChangeArrowheads="1"/>
          </p:cNvSpPr>
          <p:nvPr/>
        </p:nvSpPr>
        <p:spPr bwMode="auto">
          <a:xfrm>
            <a:off x="3214688" y="3000375"/>
            <a:ext cx="863600" cy="4905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map</a:t>
            </a:r>
          </a:p>
        </p:txBody>
      </p:sp>
      <p:sp>
        <p:nvSpPr>
          <p:cNvPr id="1031" name="Oval 4"/>
          <p:cNvSpPr>
            <a:spLocks noChangeArrowheads="1"/>
          </p:cNvSpPr>
          <p:nvPr/>
        </p:nvSpPr>
        <p:spPr bwMode="auto">
          <a:xfrm>
            <a:off x="3214688" y="3792538"/>
            <a:ext cx="863600" cy="4905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map</a:t>
            </a:r>
          </a:p>
        </p:txBody>
      </p:sp>
      <p:sp>
        <p:nvSpPr>
          <p:cNvPr id="1032" name="Oval 5"/>
          <p:cNvSpPr>
            <a:spLocks noChangeArrowheads="1"/>
          </p:cNvSpPr>
          <p:nvPr/>
        </p:nvSpPr>
        <p:spPr bwMode="auto">
          <a:xfrm>
            <a:off x="3214688" y="5519738"/>
            <a:ext cx="863600" cy="4905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map</a:t>
            </a:r>
          </a:p>
        </p:txBody>
      </p:sp>
      <p:sp>
        <p:nvSpPr>
          <p:cNvPr id="1033" name="Text Box 18"/>
          <p:cNvSpPr txBox="1">
            <a:spLocks noChangeArrowheads="1"/>
          </p:cNvSpPr>
          <p:nvPr/>
        </p:nvSpPr>
        <p:spPr bwMode="auto">
          <a:xfrm>
            <a:off x="4857750" y="1928813"/>
            <a:ext cx="3786188" cy="4708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200">
                <a:latin typeface="Microsoft Sans Serif" pitchFamily="34" charset="0"/>
              </a:rPr>
              <a:t>key    value    key   value  key  value    key     value</a:t>
            </a:r>
          </a:p>
          <a:p>
            <a:pPr algn="ctr">
              <a:spcBef>
                <a:spcPct val="50000"/>
              </a:spcBef>
            </a:pP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({1,1,1}, A</a:t>
            </a:r>
            <a:r>
              <a:rPr lang="en-US" altLang="ko-KR" sz="1100" b="1" baseline="-25000">
                <a:solidFill>
                  <a:srgbClr val="FF0000"/>
                </a:solidFill>
                <a:latin typeface="Microsoft Sans Serif" pitchFamily="34" charset="0"/>
              </a:rPr>
              <a:t>11</a:t>
            </a: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)   ({2,1,1}, A</a:t>
            </a:r>
            <a:r>
              <a:rPr lang="en-US" altLang="ko-KR" sz="1100" b="1" baseline="-25000">
                <a:solidFill>
                  <a:srgbClr val="FF0000"/>
                </a:solidFill>
                <a:latin typeface="Microsoft Sans Serif" pitchFamily="34" charset="0"/>
              </a:rPr>
              <a:t>21</a:t>
            </a: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)   ({1,1,1}, B</a:t>
            </a:r>
            <a:r>
              <a:rPr lang="en-US" altLang="ko-KR" sz="1100" b="1" baseline="-25000">
                <a:solidFill>
                  <a:srgbClr val="FF0000"/>
                </a:solidFill>
                <a:latin typeface="Microsoft Sans Serif" pitchFamily="34" charset="0"/>
              </a:rPr>
              <a:t>11</a:t>
            </a: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)   ({1,2,1}, B</a:t>
            </a:r>
            <a:r>
              <a:rPr lang="en-US" altLang="ko-KR" sz="1100" b="1" baseline="-25000">
                <a:solidFill>
                  <a:srgbClr val="FF0000"/>
                </a:solidFill>
                <a:latin typeface="Microsoft Sans Serif" pitchFamily="34" charset="0"/>
              </a:rPr>
              <a:t>12</a:t>
            </a: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({1,2,1}, A</a:t>
            </a:r>
            <a:r>
              <a:rPr lang="en-US" altLang="ko-KR" sz="1100" b="1" baseline="-25000">
                <a:solidFill>
                  <a:srgbClr val="FF0000"/>
                </a:solidFill>
                <a:latin typeface="Microsoft Sans Serif" pitchFamily="34" charset="0"/>
              </a:rPr>
              <a:t>11</a:t>
            </a: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)   ({2,2,1}, A</a:t>
            </a:r>
            <a:r>
              <a:rPr lang="en-US" altLang="ko-KR" sz="1100" b="1" baseline="-25000">
                <a:solidFill>
                  <a:srgbClr val="FF0000"/>
                </a:solidFill>
                <a:latin typeface="Microsoft Sans Serif" pitchFamily="34" charset="0"/>
              </a:rPr>
              <a:t>21</a:t>
            </a: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)   ({2,1,1}, B</a:t>
            </a:r>
            <a:r>
              <a:rPr lang="en-US" altLang="ko-KR" sz="1100" b="1" baseline="-25000">
                <a:solidFill>
                  <a:srgbClr val="FF0000"/>
                </a:solidFill>
                <a:latin typeface="Microsoft Sans Serif" pitchFamily="34" charset="0"/>
              </a:rPr>
              <a:t>11</a:t>
            </a: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)   ({2,2,1}, B</a:t>
            </a:r>
            <a:r>
              <a:rPr lang="en-US" altLang="ko-KR" sz="1100" b="1" baseline="-25000">
                <a:solidFill>
                  <a:srgbClr val="FF0000"/>
                </a:solidFill>
                <a:latin typeface="Microsoft Sans Serif" pitchFamily="34" charset="0"/>
              </a:rPr>
              <a:t>12</a:t>
            </a: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({1,3,1}, A</a:t>
            </a:r>
            <a:r>
              <a:rPr lang="en-US" altLang="ko-KR" sz="1100" b="1" baseline="-25000">
                <a:solidFill>
                  <a:srgbClr val="FF0000"/>
                </a:solidFill>
                <a:latin typeface="Microsoft Sans Serif" pitchFamily="34" charset="0"/>
              </a:rPr>
              <a:t>11</a:t>
            </a: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)   ({2,3,1}, A</a:t>
            </a:r>
            <a:r>
              <a:rPr lang="en-US" altLang="ko-KR" sz="1100" b="1" baseline="-25000">
                <a:solidFill>
                  <a:srgbClr val="FF0000"/>
                </a:solidFill>
                <a:latin typeface="Microsoft Sans Serif" pitchFamily="34" charset="0"/>
              </a:rPr>
              <a:t>21</a:t>
            </a: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)   ({3,1,1}, B</a:t>
            </a:r>
            <a:r>
              <a:rPr lang="en-US" altLang="ko-KR" sz="1100" b="1" baseline="-25000">
                <a:solidFill>
                  <a:srgbClr val="FF0000"/>
                </a:solidFill>
                <a:latin typeface="Microsoft Sans Serif" pitchFamily="34" charset="0"/>
              </a:rPr>
              <a:t>11</a:t>
            </a: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)   ({3,2,1}, B</a:t>
            </a:r>
            <a:r>
              <a:rPr lang="en-US" altLang="ko-KR" sz="1100" b="1" baseline="-25000">
                <a:solidFill>
                  <a:srgbClr val="FF0000"/>
                </a:solidFill>
                <a:latin typeface="Microsoft Sans Serif" pitchFamily="34" charset="0"/>
              </a:rPr>
              <a:t>12</a:t>
            </a: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({1,4,1}, A</a:t>
            </a:r>
            <a:r>
              <a:rPr lang="en-US" altLang="ko-KR" sz="1100" b="1" baseline="-25000">
                <a:solidFill>
                  <a:srgbClr val="FF0000"/>
                </a:solidFill>
                <a:latin typeface="Microsoft Sans Serif" pitchFamily="34" charset="0"/>
              </a:rPr>
              <a:t>11</a:t>
            </a: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)   ({2,4,1}, A</a:t>
            </a:r>
            <a:r>
              <a:rPr lang="en-US" altLang="ko-KR" sz="1100" b="1" baseline="-25000">
                <a:solidFill>
                  <a:srgbClr val="FF0000"/>
                </a:solidFill>
                <a:latin typeface="Microsoft Sans Serif" pitchFamily="34" charset="0"/>
              </a:rPr>
              <a:t>21</a:t>
            </a: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)   ({4,1,1}, B</a:t>
            </a:r>
            <a:r>
              <a:rPr lang="en-US" altLang="ko-KR" sz="1100" b="1" baseline="-25000">
                <a:solidFill>
                  <a:srgbClr val="FF0000"/>
                </a:solidFill>
                <a:latin typeface="Microsoft Sans Serif" pitchFamily="34" charset="0"/>
              </a:rPr>
              <a:t>11</a:t>
            </a: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)   ({4,2,1}, B</a:t>
            </a:r>
            <a:r>
              <a:rPr lang="en-US" altLang="ko-KR" sz="1100" b="1" baseline="-25000">
                <a:solidFill>
                  <a:srgbClr val="FF0000"/>
                </a:solidFill>
                <a:latin typeface="Microsoft Sans Serif" pitchFamily="34" charset="0"/>
              </a:rPr>
              <a:t>12</a:t>
            </a: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100" b="1">
                <a:latin typeface="Microsoft Sans Serif" pitchFamily="34" charset="0"/>
              </a:rPr>
              <a:t>({1,1,2}, A</a:t>
            </a:r>
            <a:r>
              <a:rPr lang="en-US" altLang="ko-KR" sz="1100" b="1" baseline="-25000">
                <a:latin typeface="Microsoft Sans Serif" pitchFamily="34" charset="0"/>
              </a:rPr>
              <a:t>12</a:t>
            </a:r>
            <a:r>
              <a:rPr lang="en-US" altLang="ko-KR" sz="1100" b="1">
                <a:latin typeface="Microsoft Sans Serif" pitchFamily="34" charset="0"/>
              </a:rPr>
              <a:t>)   ({2,1,2}, A</a:t>
            </a:r>
            <a:r>
              <a:rPr lang="en-US" altLang="ko-KR" sz="1100" b="1" baseline="-25000">
                <a:latin typeface="Microsoft Sans Serif" pitchFamily="34" charset="0"/>
              </a:rPr>
              <a:t>22</a:t>
            </a:r>
            <a:r>
              <a:rPr lang="en-US" altLang="ko-KR" sz="1100" b="1">
                <a:latin typeface="Microsoft Sans Serif" pitchFamily="34" charset="0"/>
              </a:rPr>
              <a:t>)   ({1,1,2}, B</a:t>
            </a:r>
            <a:r>
              <a:rPr lang="en-US" altLang="ko-KR" sz="1100" b="1" baseline="-25000">
                <a:latin typeface="Microsoft Sans Serif" pitchFamily="34" charset="0"/>
              </a:rPr>
              <a:t>21</a:t>
            </a:r>
            <a:r>
              <a:rPr lang="en-US" altLang="ko-KR" sz="1100" b="1">
                <a:latin typeface="Microsoft Sans Serif" pitchFamily="34" charset="0"/>
              </a:rPr>
              <a:t>)   ({1,2,2}, B</a:t>
            </a:r>
            <a:r>
              <a:rPr lang="en-US" altLang="ko-KR" sz="1100" b="1" baseline="-25000">
                <a:latin typeface="Microsoft Sans Serif" pitchFamily="34" charset="0"/>
              </a:rPr>
              <a:t>22</a:t>
            </a:r>
            <a:r>
              <a:rPr lang="en-US" altLang="ko-KR" sz="1100" b="1"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100" b="1">
                <a:latin typeface="Microsoft Sans Serif" pitchFamily="34" charset="0"/>
              </a:rPr>
              <a:t>({1,2,2}, A</a:t>
            </a:r>
            <a:r>
              <a:rPr lang="en-US" altLang="ko-KR" sz="1100" b="1" baseline="-25000">
                <a:latin typeface="Microsoft Sans Serif" pitchFamily="34" charset="0"/>
              </a:rPr>
              <a:t>12</a:t>
            </a:r>
            <a:r>
              <a:rPr lang="en-US" altLang="ko-KR" sz="1100" b="1">
                <a:latin typeface="Microsoft Sans Serif" pitchFamily="34" charset="0"/>
              </a:rPr>
              <a:t>)   ({2,2,2}, A</a:t>
            </a:r>
            <a:r>
              <a:rPr lang="en-US" altLang="ko-KR" sz="1100" b="1" baseline="-25000">
                <a:latin typeface="Microsoft Sans Serif" pitchFamily="34" charset="0"/>
              </a:rPr>
              <a:t>22</a:t>
            </a:r>
            <a:r>
              <a:rPr lang="en-US" altLang="ko-KR" sz="1100" b="1">
                <a:latin typeface="Microsoft Sans Serif" pitchFamily="34" charset="0"/>
              </a:rPr>
              <a:t>)   ({2,1,2}, B</a:t>
            </a:r>
            <a:r>
              <a:rPr lang="en-US" altLang="ko-KR" sz="1100" b="1" baseline="-25000">
                <a:latin typeface="Microsoft Sans Serif" pitchFamily="34" charset="0"/>
              </a:rPr>
              <a:t>21</a:t>
            </a:r>
            <a:r>
              <a:rPr lang="en-US" altLang="ko-KR" sz="1100" b="1">
                <a:latin typeface="Microsoft Sans Serif" pitchFamily="34" charset="0"/>
              </a:rPr>
              <a:t>)   ({2,2,2}, B</a:t>
            </a:r>
            <a:r>
              <a:rPr lang="en-US" altLang="ko-KR" sz="1100" b="1" baseline="-25000">
                <a:latin typeface="Microsoft Sans Serif" pitchFamily="34" charset="0"/>
              </a:rPr>
              <a:t>22</a:t>
            </a:r>
            <a:r>
              <a:rPr lang="en-US" altLang="ko-KR" sz="1100" b="1"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100" b="1">
                <a:latin typeface="Microsoft Sans Serif" pitchFamily="34" charset="0"/>
              </a:rPr>
              <a:t>({1,3,2}, A</a:t>
            </a:r>
            <a:r>
              <a:rPr lang="en-US" altLang="ko-KR" sz="1100" b="1" baseline="-25000">
                <a:latin typeface="Microsoft Sans Serif" pitchFamily="34" charset="0"/>
              </a:rPr>
              <a:t>12</a:t>
            </a:r>
            <a:r>
              <a:rPr lang="en-US" altLang="ko-KR" sz="1100" b="1">
                <a:latin typeface="Microsoft Sans Serif" pitchFamily="34" charset="0"/>
              </a:rPr>
              <a:t>)   ({2,3,2}, A</a:t>
            </a:r>
            <a:r>
              <a:rPr lang="en-US" altLang="ko-KR" sz="1100" b="1" baseline="-25000">
                <a:latin typeface="Microsoft Sans Serif" pitchFamily="34" charset="0"/>
              </a:rPr>
              <a:t>22</a:t>
            </a:r>
            <a:r>
              <a:rPr lang="en-US" altLang="ko-KR" sz="1100" b="1">
                <a:latin typeface="Microsoft Sans Serif" pitchFamily="34" charset="0"/>
              </a:rPr>
              <a:t>)   ({3,1,2}, B</a:t>
            </a:r>
            <a:r>
              <a:rPr lang="en-US" altLang="ko-KR" sz="1100" b="1" baseline="-25000">
                <a:latin typeface="Microsoft Sans Serif" pitchFamily="34" charset="0"/>
              </a:rPr>
              <a:t>21</a:t>
            </a:r>
            <a:r>
              <a:rPr lang="en-US" altLang="ko-KR" sz="1100" b="1">
                <a:latin typeface="Microsoft Sans Serif" pitchFamily="34" charset="0"/>
              </a:rPr>
              <a:t>)   ({3,2,2}, B</a:t>
            </a:r>
            <a:r>
              <a:rPr lang="en-US" altLang="ko-KR" sz="1100" b="1" baseline="-25000">
                <a:latin typeface="Microsoft Sans Serif" pitchFamily="34" charset="0"/>
              </a:rPr>
              <a:t>22</a:t>
            </a:r>
            <a:r>
              <a:rPr lang="en-US" altLang="ko-KR" sz="1100" b="1"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100" b="1">
                <a:latin typeface="Microsoft Sans Serif" pitchFamily="34" charset="0"/>
              </a:rPr>
              <a:t>({1,4,2}, A</a:t>
            </a:r>
            <a:r>
              <a:rPr lang="en-US" altLang="ko-KR" sz="1100" b="1" baseline="-25000">
                <a:latin typeface="Microsoft Sans Serif" pitchFamily="34" charset="0"/>
              </a:rPr>
              <a:t>12</a:t>
            </a:r>
            <a:r>
              <a:rPr lang="en-US" altLang="ko-KR" sz="1100" b="1">
                <a:latin typeface="Microsoft Sans Serif" pitchFamily="34" charset="0"/>
              </a:rPr>
              <a:t>)   ({2,4,2}, A</a:t>
            </a:r>
            <a:r>
              <a:rPr lang="en-US" altLang="ko-KR" sz="1100" b="1" baseline="-25000">
                <a:latin typeface="Microsoft Sans Serif" pitchFamily="34" charset="0"/>
              </a:rPr>
              <a:t>22</a:t>
            </a:r>
            <a:r>
              <a:rPr lang="en-US" altLang="ko-KR" sz="1100" b="1">
                <a:latin typeface="Microsoft Sans Serif" pitchFamily="34" charset="0"/>
              </a:rPr>
              <a:t>)   ({4,1,2}, B</a:t>
            </a:r>
            <a:r>
              <a:rPr lang="en-US" altLang="ko-KR" sz="1100" b="1" baseline="-25000">
                <a:latin typeface="Microsoft Sans Serif" pitchFamily="34" charset="0"/>
              </a:rPr>
              <a:t>21</a:t>
            </a:r>
            <a:r>
              <a:rPr lang="en-US" altLang="ko-KR" sz="1100" b="1">
                <a:latin typeface="Microsoft Sans Serif" pitchFamily="34" charset="0"/>
              </a:rPr>
              <a:t>)   ({4,2,2}, B</a:t>
            </a:r>
            <a:r>
              <a:rPr lang="en-US" altLang="ko-KR" sz="1100" b="1" baseline="-25000">
                <a:latin typeface="Microsoft Sans Serif" pitchFamily="34" charset="0"/>
              </a:rPr>
              <a:t>22</a:t>
            </a:r>
            <a:r>
              <a:rPr lang="en-US" altLang="ko-KR" sz="1100" b="1"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({1,1,3}, A</a:t>
            </a:r>
            <a:r>
              <a:rPr lang="en-US" altLang="ko-KR" sz="1100" b="1" baseline="-25000">
                <a:solidFill>
                  <a:srgbClr val="0070C0"/>
                </a:solidFill>
                <a:latin typeface="Microsoft Sans Serif" pitchFamily="34" charset="0"/>
              </a:rPr>
              <a:t>13</a:t>
            </a: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)   ({2,1,3}, A</a:t>
            </a:r>
            <a:r>
              <a:rPr lang="en-US" altLang="ko-KR" sz="1100" b="1" baseline="-25000">
                <a:solidFill>
                  <a:srgbClr val="0070C0"/>
                </a:solidFill>
                <a:latin typeface="Microsoft Sans Serif" pitchFamily="34" charset="0"/>
              </a:rPr>
              <a:t>23</a:t>
            </a: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)   ({1,1,3}, B</a:t>
            </a:r>
            <a:r>
              <a:rPr lang="en-US" altLang="ko-KR" sz="1100" b="1" baseline="-25000">
                <a:solidFill>
                  <a:srgbClr val="0070C0"/>
                </a:solidFill>
                <a:latin typeface="Microsoft Sans Serif" pitchFamily="34" charset="0"/>
              </a:rPr>
              <a:t>31</a:t>
            </a: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)   ({1,2,3}, B</a:t>
            </a:r>
            <a:r>
              <a:rPr lang="en-US" altLang="ko-KR" sz="1100" b="1" baseline="-25000">
                <a:solidFill>
                  <a:srgbClr val="0070C0"/>
                </a:solidFill>
                <a:latin typeface="Microsoft Sans Serif" pitchFamily="34" charset="0"/>
              </a:rPr>
              <a:t>32</a:t>
            </a: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({1,2,3}, A</a:t>
            </a:r>
            <a:r>
              <a:rPr lang="en-US" altLang="ko-KR" sz="1100" b="1" baseline="-25000">
                <a:solidFill>
                  <a:srgbClr val="0070C0"/>
                </a:solidFill>
                <a:latin typeface="Microsoft Sans Serif" pitchFamily="34" charset="0"/>
              </a:rPr>
              <a:t>13</a:t>
            </a: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)   ({2,2,3}, A</a:t>
            </a:r>
            <a:r>
              <a:rPr lang="en-US" altLang="ko-KR" sz="1100" b="1" baseline="-25000">
                <a:solidFill>
                  <a:srgbClr val="0070C0"/>
                </a:solidFill>
                <a:latin typeface="Microsoft Sans Serif" pitchFamily="34" charset="0"/>
              </a:rPr>
              <a:t>23</a:t>
            </a: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)   ({2,1,3}, B</a:t>
            </a:r>
            <a:r>
              <a:rPr lang="en-US" altLang="ko-KR" sz="1100" b="1" baseline="-25000">
                <a:solidFill>
                  <a:srgbClr val="0070C0"/>
                </a:solidFill>
                <a:latin typeface="Microsoft Sans Serif" pitchFamily="34" charset="0"/>
              </a:rPr>
              <a:t>31</a:t>
            </a: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)   ({2,2,3}, B</a:t>
            </a:r>
            <a:r>
              <a:rPr lang="en-US" altLang="ko-KR" sz="1100" b="1" baseline="-25000">
                <a:solidFill>
                  <a:srgbClr val="0070C0"/>
                </a:solidFill>
                <a:latin typeface="Microsoft Sans Serif" pitchFamily="34" charset="0"/>
              </a:rPr>
              <a:t>32</a:t>
            </a: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({1,3,3}, A</a:t>
            </a:r>
            <a:r>
              <a:rPr lang="en-US" altLang="ko-KR" sz="1100" b="1" baseline="-25000">
                <a:solidFill>
                  <a:srgbClr val="0070C0"/>
                </a:solidFill>
                <a:latin typeface="Microsoft Sans Serif" pitchFamily="34" charset="0"/>
              </a:rPr>
              <a:t>13</a:t>
            </a: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)   ({2,3,3}, A</a:t>
            </a:r>
            <a:r>
              <a:rPr lang="en-US" altLang="ko-KR" sz="1100" b="1" baseline="-25000">
                <a:solidFill>
                  <a:srgbClr val="0070C0"/>
                </a:solidFill>
                <a:latin typeface="Microsoft Sans Serif" pitchFamily="34" charset="0"/>
              </a:rPr>
              <a:t>23</a:t>
            </a: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)   ({3,1,3}, B</a:t>
            </a:r>
            <a:r>
              <a:rPr lang="en-US" altLang="ko-KR" sz="1100" b="1" baseline="-25000">
                <a:solidFill>
                  <a:srgbClr val="0070C0"/>
                </a:solidFill>
                <a:latin typeface="Microsoft Sans Serif" pitchFamily="34" charset="0"/>
              </a:rPr>
              <a:t>31</a:t>
            </a: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)   ({3,2,3}, B</a:t>
            </a:r>
            <a:r>
              <a:rPr lang="en-US" altLang="ko-KR" sz="1100" b="1" baseline="-25000">
                <a:solidFill>
                  <a:srgbClr val="0070C0"/>
                </a:solidFill>
                <a:latin typeface="Microsoft Sans Serif" pitchFamily="34" charset="0"/>
              </a:rPr>
              <a:t>32</a:t>
            </a: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({1,4,3}, A</a:t>
            </a:r>
            <a:r>
              <a:rPr lang="en-US" altLang="ko-KR" sz="1100" b="1" baseline="-25000">
                <a:solidFill>
                  <a:srgbClr val="0070C0"/>
                </a:solidFill>
                <a:latin typeface="Microsoft Sans Serif" pitchFamily="34" charset="0"/>
              </a:rPr>
              <a:t>13</a:t>
            </a: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)   ({2,4,3}, A</a:t>
            </a:r>
            <a:r>
              <a:rPr lang="en-US" altLang="ko-KR" sz="1100" b="1" baseline="-25000">
                <a:solidFill>
                  <a:srgbClr val="0070C0"/>
                </a:solidFill>
                <a:latin typeface="Microsoft Sans Serif" pitchFamily="34" charset="0"/>
              </a:rPr>
              <a:t>23</a:t>
            </a: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)   ({4,1,3}, B</a:t>
            </a:r>
            <a:r>
              <a:rPr lang="en-US" altLang="ko-KR" sz="1100" b="1" baseline="-25000">
                <a:solidFill>
                  <a:srgbClr val="0070C0"/>
                </a:solidFill>
                <a:latin typeface="Microsoft Sans Serif" pitchFamily="34" charset="0"/>
              </a:rPr>
              <a:t>31</a:t>
            </a: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)   ({4,2,3}, B</a:t>
            </a:r>
            <a:r>
              <a:rPr lang="en-US" altLang="ko-KR" sz="1100" b="1" baseline="-25000">
                <a:solidFill>
                  <a:srgbClr val="0070C0"/>
                </a:solidFill>
                <a:latin typeface="Microsoft Sans Serif" pitchFamily="34" charset="0"/>
              </a:rPr>
              <a:t>32</a:t>
            </a: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({1,1,4}, A</a:t>
            </a:r>
            <a:r>
              <a:rPr lang="en-US" altLang="ko-KR" sz="1100" b="1" baseline="-25000">
                <a:solidFill>
                  <a:srgbClr val="008000"/>
                </a:solidFill>
                <a:latin typeface="Microsoft Sans Serif" pitchFamily="34" charset="0"/>
              </a:rPr>
              <a:t>14</a:t>
            </a: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)   ({2,1,4}, A</a:t>
            </a:r>
            <a:r>
              <a:rPr lang="en-US" altLang="ko-KR" sz="1100" b="1" baseline="-25000">
                <a:solidFill>
                  <a:srgbClr val="008000"/>
                </a:solidFill>
                <a:latin typeface="Microsoft Sans Serif" pitchFamily="34" charset="0"/>
              </a:rPr>
              <a:t>24</a:t>
            </a: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)   ({1,1,4}, B</a:t>
            </a:r>
            <a:r>
              <a:rPr lang="en-US" altLang="ko-KR" sz="1100" b="1" baseline="-25000">
                <a:solidFill>
                  <a:srgbClr val="008000"/>
                </a:solidFill>
                <a:latin typeface="Microsoft Sans Serif" pitchFamily="34" charset="0"/>
              </a:rPr>
              <a:t>41</a:t>
            </a: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)   ({1,2,4}, B</a:t>
            </a:r>
            <a:r>
              <a:rPr lang="en-US" altLang="ko-KR" sz="1100" b="1" baseline="-25000">
                <a:solidFill>
                  <a:srgbClr val="008000"/>
                </a:solidFill>
                <a:latin typeface="Microsoft Sans Serif" pitchFamily="34" charset="0"/>
              </a:rPr>
              <a:t>42</a:t>
            </a: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({1,2,4}, A</a:t>
            </a:r>
            <a:r>
              <a:rPr lang="en-US" altLang="ko-KR" sz="1100" b="1" baseline="-25000">
                <a:solidFill>
                  <a:srgbClr val="008000"/>
                </a:solidFill>
                <a:latin typeface="Microsoft Sans Serif" pitchFamily="34" charset="0"/>
              </a:rPr>
              <a:t>14</a:t>
            </a: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)   ({2,2,4}, A</a:t>
            </a:r>
            <a:r>
              <a:rPr lang="en-US" altLang="ko-KR" sz="1100" b="1" baseline="-25000">
                <a:solidFill>
                  <a:srgbClr val="008000"/>
                </a:solidFill>
                <a:latin typeface="Microsoft Sans Serif" pitchFamily="34" charset="0"/>
              </a:rPr>
              <a:t>24</a:t>
            </a: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)   ({2,1,4}, B</a:t>
            </a:r>
            <a:r>
              <a:rPr lang="en-US" altLang="ko-KR" sz="1100" b="1" baseline="-25000">
                <a:solidFill>
                  <a:srgbClr val="008000"/>
                </a:solidFill>
                <a:latin typeface="Microsoft Sans Serif" pitchFamily="34" charset="0"/>
              </a:rPr>
              <a:t>41</a:t>
            </a: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)   ({2,2,4}, B</a:t>
            </a:r>
            <a:r>
              <a:rPr lang="en-US" altLang="ko-KR" sz="1100" b="1" baseline="-25000">
                <a:solidFill>
                  <a:srgbClr val="008000"/>
                </a:solidFill>
                <a:latin typeface="Microsoft Sans Serif" pitchFamily="34" charset="0"/>
              </a:rPr>
              <a:t>42</a:t>
            </a: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({1,3,4}, A</a:t>
            </a:r>
            <a:r>
              <a:rPr lang="en-US" altLang="ko-KR" sz="1100" b="1" baseline="-25000">
                <a:solidFill>
                  <a:srgbClr val="008000"/>
                </a:solidFill>
                <a:latin typeface="Microsoft Sans Serif" pitchFamily="34" charset="0"/>
              </a:rPr>
              <a:t>14</a:t>
            </a: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)   ({2,3,4}, A</a:t>
            </a:r>
            <a:r>
              <a:rPr lang="en-US" altLang="ko-KR" sz="1100" b="1" baseline="-25000">
                <a:solidFill>
                  <a:srgbClr val="008000"/>
                </a:solidFill>
                <a:latin typeface="Microsoft Sans Serif" pitchFamily="34" charset="0"/>
              </a:rPr>
              <a:t>24</a:t>
            </a: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)   ({3,1,4}, B</a:t>
            </a:r>
            <a:r>
              <a:rPr lang="en-US" altLang="ko-KR" sz="1100" b="1" baseline="-25000">
                <a:solidFill>
                  <a:srgbClr val="008000"/>
                </a:solidFill>
                <a:latin typeface="Microsoft Sans Serif" pitchFamily="34" charset="0"/>
              </a:rPr>
              <a:t>41</a:t>
            </a: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)   ({3,2,4}, B</a:t>
            </a:r>
            <a:r>
              <a:rPr lang="en-US" altLang="ko-KR" sz="1100" b="1" baseline="-25000">
                <a:solidFill>
                  <a:srgbClr val="008000"/>
                </a:solidFill>
                <a:latin typeface="Microsoft Sans Serif" pitchFamily="34" charset="0"/>
              </a:rPr>
              <a:t>42</a:t>
            </a: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({1,4,4}, A</a:t>
            </a:r>
            <a:r>
              <a:rPr lang="en-US" altLang="ko-KR" sz="1100" b="1" baseline="-25000">
                <a:solidFill>
                  <a:srgbClr val="008000"/>
                </a:solidFill>
                <a:latin typeface="Microsoft Sans Serif" pitchFamily="34" charset="0"/>
              </a:rPr>
              <a:t>14</a:t>
            </a: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)   ({2,4,4}, A</a:t>
            </a:r>
            <a:r>
              <a:rPr lang="en-US" altLang="ko-KR" sz="1100" b="1" baseline="-25000">
                <a:solidFill>
                  <a:srgbClr val="008000"/>
                </a:solidFill>
                <a:latin typeface="Microsoft Sans Serif" pitchFamily="34" charset="0"/>
              </a:rPr>
              <a:t>24</a:t>
            </a: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)   ({4,1,4}, B</a:t>
            </a:r>
            <a:r>
              <a:rPr lang="en-US" altLang="ko-KR" sz="1100" b="1" baseline="-25000">
                <a:solidFill>
                  <a:srgbClr val="008000"/>
                </a:solidFill>
                <a:latin typeface="Microsoft Sans Serif" pitchFamily="34" charset="0"/>
              </a:rPr>
              <a:t>41</a:t>
            </a: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)   ({4,2,4}, B</a:t>
            </a:r>
            <a:r>
              <a:rPr lang="en-US" altLang="ko-KR" sz="1100" b="1" baseline="-25000">
                <a:solidFill>
                  <a:srgbClr val="008000"/>
                </a:solidFill>
                <a:latin typeface="Microsoft Sans Serif" pitchFamily="34" charset="0"/>
              </a:rPr>
              <a:t>42</a:t>
            </a: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endParaRPr lang="en-US" altLang="ko-KR" sz="1600">
              <a:solidFill>
                <a:srgbClr val="008000"/>
              </a:solidFill>
              <a:latin typeface="Microsoft Sans Serif" pitchFamily="34" charset="0"/>
            </a:endParaRPr>
          </a:p>
        </p:txBody>
      </p:sp>
      <p:sp>
        <p:nvSpPr>
          <p:cNvPr id="1034" name="Text Box 19"/>
          <p:cNvSpPr txBox="1">
            <a:spLocks noChangeArrowheads="1"/>
          </p:cNvSpPr>
          <p:nvPr/>
        </p:nvSpPr>
        <p:spPr bwMode="auto">
          <a:xfrm rot="5400000">
            <a:off x="3470275" y="4846638"/>
            <a:ext cx="576263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…</a:t>
            </a:r>
          </a:p>
        </p:txBody>
      </p:sp>
      <p:sp>
        <p:nvSpPr>
          <p:cNvPr id="1035" name="AutoShape 20"/>
          <p:cNvSpPr>
            <a:spLocks noChangeArrowheads="1"/>
          </p:cNvSpPr>
          <p:nvPr/>
        </p:nvSpPr>
        <p:spPr bwMode="auto">
          <a:xfrm>
            <a:off x="2411413" y="4225925"/>
            <a:ext cx="588962" cy="733425"/>
          </a:xfrm>
          <a:prstGeom prst="notchedRightArrow">
            <a:avLst>
              <a:gd name="adj1" fmla="val 50000"/>
              <a:gd name="adj2" fmla="val 5422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1036" name="AutoShape 21"/>
          <p:cNvSpPr>
            <a:spLocks noChangeArrowheads="1"/>
          </p:cNvSpPr>
          <p:nvPr/>
        </p:nvSpPr>
        <p:spPr bwMode="auto">
          <a:xfrm>
            <a:off x="4143375" y="3714750"/>
            <a:ext cx="571500" cy="733425"/>
          </a:xfrm>
          <a:prstGeom prst="notchedRightArrow">
            <a:avLst>
              <a:gd name="adj1" fmla="val 50000"/>
              <a:gd name="adj2" fmla="val 5422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1037" name="AutoShape 36"/>
          <p:cNvSpPr>
            <a:spLocks noChangeArrowheads="1"/>
          </p:cNvSpPr>
          <p:nvPr/>
        </p:nvSpPr>
        <p:spPr bwMode="auto">
          <a:xfrm>
            <a:off x="4071938" y="2857500"/>
            <a:ext cx="642937" cy="733425"/>
          </a:xfrm>
          <a:prstGeom prst="notchedRightArrow">
            <a:avLst>
              <a:gd name="adj1" fmla="val 50000"/>
              <a:gd name="adj2" fmla="val 5422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1038" name="AutoShape 37"/>
          <p:cNvSpPr>
            <a:spLocks noChangeArrowheads="1"/>
          </p:cNvSpPr>
          <p:nvPr/>
        </p:nvSpPr>
        <p:spPr bwMode="auto">
          <a:xfrm>
            <a:off x="4143375" y="5357813"/>
            <a:ext cx="571500" cy="733425"/>
          </a:xfrm>
          <a:prstGeom prst="notchedRightArrow">
            <a:avLst>
              <a:gd name="adj1" fmla="val 50000"/>
              <a:gd name="adj2" fmla="val 5422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1039" name="TextBox 38"/>
          <p:cNvSpPr txBox="1">
            <a:spLocks noChangeArrowheads="1"/>
          </p:cNvSpPr>
          <p:nvPr/>
        </p:nvSpPr>
        <p:spPr bwMode="auto">
          <a:xfrm>
            <a:off x="428625" y="2794000"/>
            <a:ext cx="333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b="1"/>
              <a:t>A</a:t>
            </a:r>
            <a:endParaRPr kumimoji="0" lang="ko-KR" altLang="en-US" b="1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31788" y="3163888"/>
          <a:ext cx="1943100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4" name="Equation" r:id="rId3" imgW="1409400" imgH="939600" progId="Equation.3">
                  <p:embed/>
                </p:oleObj>
              </mc:Choice>
              <mc:Fallback>
                <p:oleObj name="Equation" r:id="rId3" imgW="140940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3163888"/>
                        <a:ext cx="1943100" cy="144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TextBox 40"/>
          <p:cNvSpPr txBox="1">
            <a:spLocks noChangeArrowheads="1"/>
          </p:cNvSpPr>
          <p:nvPr/>
        </p:nvSpPr>
        <p:spPr bwMode="auto">
          <a:xfrm>
            <a:off x="428625" y="4559300"/>
            <a:ext cx="339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b="1"/>
              <a:t>B</a:t>
            </a:r>
            <a:endParaRPr kumimoji="0" lang="ko-KR" altLang="en-US" b="1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31788" y="4927600"/>
          <a:ext cx="19431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5" name="Equation" r:id="rId5" imgW="1409400" imgH="939600" progId="Equation.3">
                  <p:embed/>
                </p:oleObj>
              </mc:Choice>
              <mc:Fallback>
                <p:oleObj name="Equation" r:id="rId5" imgW="1409400" imgH="93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4927600"/>
                        <a:ext cx="1943100" cy="145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내용 개체 틀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step</a:t>
            </a:r>
            <a:endParaRPr lang="ko-KR" altLang="en-US" dirty="0" smtClean="0"/>
          </a:p>
        </p:txBody>
      </p:sp>
      <p:sp>
        <p:nvSpPr>
          <p:cNvPr id="205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Illustration: Matrix Multi.</a:t>
            </a:r>
            <a:endParaRPr lang="ko-KR" altLang="en-US" smtClean="0"/>
          </a:p>
        </p:txBody>
      </p:sp>
      <p:sp>
        <p:nvSpPr>
          <p:cNvPr id="2054" name="Oval 3"/>
          <p:cNvSpPr>
            <a:spLocks noChangeArrowheads="1"/>
          </p:cNvSpPr>
          <p:nvPr/>
        </p:nvSpPr>
        <p:spPr bwMode="auto">
          <a:xfrm>
            <a:off x="3776663" y="3001963"/>
            <a:ext cx="863600" cy="4905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map</a:t>
            </a:r>
          </a:p>
        </p:txBody>
      </p:sp>
      <p:sp>
        <p:nvSpPr>
          <p:cNvPr id="2055" name="Oval 4"/>
          <p:cNvSpPr>
            <a:spLocks noChangeArrowheads="1"/>
          </p:cNvSpPr>
          <p:nvPr/>
        </p:nvSpPr>
        <p:spPr bwMode="auto">
          <a:xfrm>
            <a:off x="3776663" y="3794125"/>
            <a:ext cx="863600" cy="4905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map</a:t>
            </a:r>
          </a:p>
        </p:txBody>
      </p:sp>
      <p:sp>
        <p:nvSpPr>
          <p:cNvPr id="2056" name="Oval 5"/>
          <p:cNvSpPr>
            <a:spLocks noChangeArrowheads="1"/>
          </p:cNvSpPr>
          <p:nvPr/>
        </p:nvSpPr>
        <p:spPr bwMode="auto">
          <a:xfrm>
            <a:off x="3776663" y="5521325"/>
            <a:ext cx="863600" cy="4905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map</a:t>
            </a:r>
          </a:p>
        </p:txBody>
      </p:sp>
      <p:sp>
        <p:nvSpPr>
          <p:cNvPr id="2057" name="Text Box 18"/>
          <p:cNvSpPr txBox="1">
            <a:spLocks noChangeArrowheads="1"/>
          </p:cNvSpPr>
          <p:nvPr/>
        </p:nvSpPr>
        <p:spPr bwMode="auto">
          <a:xfrm>
            <a:off x="5978525" y="2643188"/>
            <a:ext cx="2736850" cy="4062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dirty="0">
                <a:latin typeface="Microsoft Sans Serif" pitchFamily="34" charset="0"/>
              </a:rPr>
              <a:t>    key     value</a:t>
            </a:r>
          </a:p>
          <a:p>
            <a:pPr algn="ctr">
              <a:spcBef>
                <a:spcPct val="500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Microsoft Sans Serif" pitchFamily="34" charset="0"/>
              </a:rPr>
              <a:t>({1,1,1}, A</a:t>
            </a:r>
            <a:r>
              <a:rPr lang="en-US" altLang="ko-KR" sz="1600" baseline="-25000" dirty="0">
                <a:solidFill>
                  <a:srgbClr val="FF0000"/>
                </a:solidFill>
                <a:latin typeface="Microsoft Sans Serif" pitchFamily="34" charset="0"/>
              </a:rPr>
              <a:t>11</a:t>
            </a:r>
            <a:r>
              <a:rPr lang="en-US" altLang="ko-KR" sz="1600" dirty="0">
                <a:solidFill>
                  <a:srgbClr val="FF000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Microsoft Sans Serif" pitchFamily="34" charset="0"/>
              </a:rPr>
              <a:t>({</a:t>
            </a:r>
            <a:r>
              <a:rPr lang="en-US" altLang="ko-KR" sz="1600" dirty="0" smtClean="0">
                <a:solidFill>
                  <a:srgbClr val="FF0000"/>
                </a:solidFill>
                <a:latin typeface="Microsoft Sans Serif" pitchFamily="34" charset="0"/>
              </a:rPr>
              <a:t>1,2,1}, </a:t>
            </a:r>
            <a:r>
              <a:rPr lang="en-US" altLang="ko-KR" sz="1600" dirty="0">
                <a:solidFill>
                  <a:srgbClr val="FF0000"/>
                </a:solidFill>
                <a:latin typeface="Microsoft Sans Serif" pitchFamily="34" charset="0"/>
              </a:rPr>
              <a:t>A</a:t>
            </a:r>
            <a:r>
              <a:rPr lang="en-US" altLang="ko-KR" sz="1600" baseline="-25000" dirty="0">
                <a:solidFill>
                  <a:srgbClr val="FF0000"/>
                </a:solidFill>
                <a:latin typeface="Microsoft Sans Serif" pitchFamily="34" charset="0"/>
              </a:rPr>
              <a:t>11</a:t>
            </a:r>
            <a:r>
              <a:rPr lang="en-US" altLang="ko-KR" sz="1600" dirty="0">
                <a:solidFill>
                  <a:srgbClr val="FF000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Microsoft Sans Serif" pitchFamily="34" charset="0"/>
              </a:rPr>
              <a:t>…</a:t>
            </a:r>
          </a:p>
          <a:p>
            <a:pPr algn="ctr">
              <a:spcBef>
                <a:spcPct val="500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Microsoft Sans Serif" pitchFamily="34" charset="0"/>
              </a:rPr>
              <a:t>({</a:t>
            </a:r>
            <a:r>
              <a:rPr lang="en-US" altLang="ko-KR" sz="1600" dirty="0" smtClean="0">
                <a:solidFill>
                  <a:srgbClr val="FF0000"/>
                </a:solidFill>
                <a:latin typeface="Microsoft Sans Serif" pitchFamily="34" charset="0"/>
              </a:rPr>
              <a:t>1,m,1}, </a:t>
            </a:r>
            <a:r>
              <a:rPr lang="en-US" altLang="ko-KR" sz="1600" dirty="0">
                <a:solidFill>
                  <a:srgbClr val="FF0000"/>
                </a:solidFill>
                <a:latin typeface="Microsoft Sans Serif" pitchFamily="34" charset="0"/>
              </a:rPr>
              <a:t>A</a:t>
            </a:r>
            <a:r>
              <a:rPr lang="en-US" altLang="ko-KR" sz="1600" baseline="-25000" dirty="0">
                <a:solidFill>
                  <a:srgbClr val="FF0000"/>
                </a:solidFill>
                <a:latin typeface="Microsoft Sans Serif" pitchFamily="34" charset="0"/>
              </a:rPr>
              <a:t>11</a:t>
            </a:r>
            <a:r>
              <a:rPr lang="en-US" altLang="ko-KR" sz="1600" dirty="0">
                <a:solidFill>
                  <a:srgbClr val="FF000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600" dirty="0">
                <a:latin typeface="Microsoft Sans Serif" pitchFamily="34" charset="0"/>
              </a:rPr>
              <a:t>({</a:t>
            </a:r>
            <a:r>
              <a:rPr lang="en-US" altLang="ko-KR" sz="1600" dirty="0" smtClean="0">
                <a:latin typeface="Microsoft Sans Serif" pitchFamily="34" charset="0"/>
              </a:rPr>
              <a:t>1,1,2}, </a:t>
            </a:r>
            <a:r>
              <a:rPr lang="en-US" altLang="ko-KR" sz="1600" dirty="0">
                <a:latin typeface="Microsoft Sans Serif" pitchFamily="34" charset="0"/>
              </a:rPr>
              <a:t>A</a:t>
            </a:r>
            <a:r>
              <a:rPr lang="en-US" altLang="ko-KR" sz="1600" baseline="-25000" dirty="0">
                <a:latin typeface="Microsoft Sans Serif" pitchFamily="34" charset="0"/>
              </a:rPr>
              <a:t>12</a:t>
            </a:r>
            <a:r>
              <a:rPr lang="en-US" altLang="ko-KR" sz="1600" dirty="0"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600" dirty="0">
                <a:latin typeface="Microsoft Sans Serif" pitchFamily="34" charset="0"/>
              </a:rPr>
              <a:t>…</a:t>
            </a:r>
          </a:p>
          <a:p>
            <a:pPr algn="ctr">
              <a:spcBef>
                <a:spcPct val="500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Microsoft Sans Serif" pitchFamily="34" charset="0"/>
              </a:rPr>
              <a:t>({1,1,1}, B</a:t>
            </a:r>
            <a:r>
              <a:rPr lang="en-US" altLang="ko-KR" sz="1600" baseline="-25000" dirty="0">
                <a:solidFill>
                  <a:srgbClr val="FF0000"/>
                </a:solidFill>
                <a:latin typeface="Microsoft Sans Serif" pitchFamily="34" charset="0"/>
              </a:rPr>
              <a:t>11</a:t>
            </a:r>
            <a:r>
              <a:rPr lang="en-US" altLang="ko-KR" sz="1600" dirty="0">
                <a:solidFill>
                  <a:srgbClr val="FF000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Microsoft Sans Serif" pitchFamily="34" charset="0"/>
              </a:rPr>
              <a:t>…</a:t>
            </a:r>
          </a:p>
          <a:p>
            <a:pPr algn="ctr">
              <a:spcBef>
                <a:spcPct val="500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Microsoft Sans Serif" pitchFamily="34" charset="0"/>
              </a:rPr>
              <a:t>({n,1,1}, B</a:t>
            </a:r>
            <a:r>
              <a:rPr lang="en-US" altLang="ko-KR" sz="1600" baseline="-25000" dirty="0">
                <a:solidFill>
                  <a:srgbClr val="FF0000"/>
                </a:solidFill>
                <a:latin typeface="Microsoft Sans Serif" pitchFamily="34" charset="0"/>
              </a:rPr>
              <a:t>11</a:t>
            </a:r>
            <a:r>
              <a:rPr lang="en-US" altLang="ko-KR" sz="1600" dirty="0">
                <a:solidFill>
                  <a:srgbClr val="FF000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600" dirty="0">
                <a:latin typeface="Microsoft Sans Serif" pitchFamily="34" charset="0"/>
              </a:rPr>
              <a:t>…</a:t>
            </a:r>
          </a:p>
        </p:txBody>
      </p:sp>
      <p:sp>
        <p:nvSpPr>
          <p:cNvPr id="2058" name="Text Box 19"/>
          <p:cNvSpPr txBox="1">
            <a:spLocks noChangeArrowheads="1"/>
          </p:cNvSpPr>
          <p:nvPr/>
        </p:nvSpPr>
        <p:spPr bwMode="auto">
          <a:xfrm rot="5400000">
            <a:off x="4032251" y="4848225"/>
            <a:ext cx="576262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…</a:t>
            </a:r>
          </a:p>
        </p:txBody>
      </p:sp>
      <p:sp>
        <p:nvSpPr>
          <p:cNvPr id="2059" name="AutoShape 20"/>
          <p:cNvSpPr>
            <a:spLocks noChangeArrowheads="1"/>
          </p:cNvSpPr>
          <p:nvPr/>
        </p:nvSpPr>
        <p:spPr bwMode="auto">
          <a:xfrm>
            <a:off x="2411413" y="4225925"/>
            <a:ext cx="936625" cy="431800"/>
          </a:xfrm>
          <a:prstGeom prst="notched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2060" name="AutoShape 21"/>
          <p:cNvSpPr>
            <a:spLocks noChangeArrowheads="1"/>
          </p:cNvSpPr>
          <p:nvPr/>
        </p:nvSpPr>
        <p:spPr bwMode="auto">
          <a:xfrm>
            <a:off x="5292725" y="3865563"/>
            <a:ext cx="936625" cy="431800"/>
          </a:xfrm>
          <a:prstGeom prst="notched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2061" name="Rectangle 22"/>
          <p:cNvSpPr>
            <a:spLocks noChangeArrowheads="1"/>
          </p:cNvSpPr>
          <p:nvPr/>
        </p:nvSpPr>
        <p:spPr bwMode="auto">
          <a:xfrm>
            <a:off x="3416300" y="2786063"/>
            <a:ext cx="1584325" cy="3671887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2062" name="AutoShape 36"/>
          <p:cNvSpPr>
            <a:spLocks noChangeArrowheads="1"/>
          </p:cNvSpPr>
          <p:nvPr/>
        </p:nvSpPr>
        <p:spPr bwMode="auto">
          <a:xfrm>
            <a:off x="5219700" y="3001963"/>
            <a:ext cx="936625" cy="431800"/>
          </a:xfrm>
          <a:prstGeom prst="notched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2063" name="AutoShape 37"/>
          <p:cNvSpPr>
            <a:spLocks noChangeArrowheads="1"/>
          </p:cNvSpPr>
          <p:nvPr/>
        </p:nvSpPr>
        <p:spPr bwMode="auto">
          <a:xfrm>
            <a:off x="5291138" y="5594350"/>
            <a:ext cx="936625" cy="431800"/>
          </a:xfrm>
          <a:prstGeom prst="notched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2064" name="TextBox 38"/>
          <p:cNvSpPr txBox="1">
            <a:spLocks noChangeArrowheads="1"/>
          </p:cNvSpPr>
          <p:nvPr/>
        </p:nvSpPr>
        <p:spPr bwMode="auto">
          <a:xfrm>
            <a:off x="428625" y="2794000"/>
            <a:ext cx="333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b="1"/>
              <a:t>A</a:t>
            </a:r>
            <a:endParaRPr kumimoji="0" lang="ko-KR" altLang="en-US" b="1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57188" y="3163888"/>
          <a:ext cx="1890712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08" name="수식" r:id="rId4" imgW="1371600" imgH="939600" progId="Equation.3">
                  <p:embed/>
                </p:oleObj>
              </mc:Choice>
              <mc:Fallback>
                <p:oleObj name="수식" r:id="rId4" imgW="137160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3163888"/>
                        <a:ext cx="1890712" cy="144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5" name="TextBox 40"/>
          <p:cNvSpPr txBox="1">
            <a:spLocks noChangeArrowheads="1"/>
          </p:cNvSpPr>
          <p:nvPr/>
        </p:nvSpPr>
        <p:spPr bwMode="auto">
          <a:xfrm>
            <a:off x="428625" y="4559300"/>
            <a:ext cx="339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b="1"/>
              <a:t>B</a:t>
            </a:r>
            <a:endParaRPr kumimoji="0" lang="ko-KR" altLang="en-US" b="1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31788" y="4927600"/>
          <a:ext cx="19431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09" name="수식" r:id="rId6" imgW="1409400" imgH="939600" progId="Equation.3">
                  <p:embed/>
                </p:oleObj>
              </mc:Choice>
              <mc:Fallback>
                <p:oleObj name="수식" r:id="rId6" imgW="1409400" imgH="93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4927600"/>
                        <a:ext cx="1943100" cy="145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Method 1: two-step map/reduce</a:t>
            </a:r>
            <a:endParaRPr lang="ko-KR" altLang="en-US" smtClean="0"/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07950" y="2924175"/>
            <a:ext cx="2592388" cy="2586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dirty="0">
                <a:latin typeface="Microsoft Sans Serif" pitchFamily="34" charset="0"/>
              </a:rPr>
              <a:t>key    value</a:t>
            </a:r>
          </a:p>
          <a:p>
            <a:pPr algn="ctr">
              <a:spcBef>
                <a:spcPct val="50000"/>
              </a:spcBef>
            </a:pPr>
            <a:r>
              <a:rPr lang="en-US" altLang="ko-KR" sz="1600" dirty="0">
                <a:solidFill>
                  <a:srgbClr val="00B050"/>
                </a:solidFill>
                <a:latin typeface="Microsoft Sans Serif" pitchFamily="34" charset="0"/>
              </a:rPr>
              <a:t>({1,1,1}, [A</a:t>
            </a:r>
            <a:r>
              <a:rPr lang="en-US" altLang="ko-KR" sz="1600" baseline="-25000" dirty="0">
                <a:solidFill>
                  <a:srgbClr val="00B050"/>
                </a:solidFill>
                <a:latin typeface="Microsoft Sans Serif" pitchFamily="34" charset="0"/>
              </a:rPr>
              <a:t>11,</a:t>
            </a:r>
            <a:r>
              <a:rPr lang="en-US" altLang="ko-KR" sz="1600" dirty="0">
                <a:solidFill>
                  <a:srgbClr val="00B050"/>
                </a:solidFill>
                <a:latin typeface="Microsoft Sans Serif" pitchFamily="34" charset="0"/>
              </a:rPr>
              <a:t>, B</a:t>
            </a:r>
            <a:r>
              <a:rPr lang="en-US" altLang="ko-KR" sz="1600" baseline="-25000" dirty="0">
                <a:solidFill>
                  <a:srgbClr val="00B050"/>
                </a:solidFill>
                <a:latin typeface="Microsoft Sans Serif" pitchFamily="34" charset="0"/>
              </a:rPr>
              <a:t>11</a:t>
            </a:r>
            <a:r>
              <a:rPr lang="en-US" altLang="ko-KR" sz="1600" dirty="0">
                <a:solidFill>
                  <a:srgbClr val="00B050"/>
                </a:solidFill>
                <a:latin typeface="Microsoft Sans Serif" pitchFamily="34" charset="0"/>
              </a:rPr>
              <a:t>] )</a:t>
            </a:r>
          </a:p>
          <a:p>
            <a:pPr algn="ctr">
              <a:spcBef>
                <a:spcPct val="50000"/>
              </a:spcBef>
            </a:pPr>
            <a:r>
              <a:rPr lang="en-US" altLang="ko-KR" sz="1600" dirty="0">
                <a:solidFill>
                  <a:srgbClr val="00B050"/>
                </a:solidFill>
                <a:latin typeface="Microsoft Sans Serif" pitchFamily="34" charset="0"/>
              </a:rPr>
              <a:t>({1,1,2}, [A</a:t>
            </a:r>
            <a:r>
              <a:rPr lang="en-US" altLang="ko-KR" sz="1600" baseline="-25000" dirty="0">
                <a:solidFill>
                  <a:srgbClr val="00B050"/>
                </a:solidFill>
                <a:latin typeface="Microsoft Sans Serif" pitchFamily="34" charset="0"/>
              </a:rPr>
              <a:t>12</a:t>
            </a:r>
            <a:r>
              <a:rPr lang="en-US" altLang="ko-KR" sz="1600" dirty="0">
                <a:solidFill>
                  <a:srgbClr val="00B050"/>
                </a:solidFill>
                <a:latin typeface="Microsoft Sans Serif" pitchFamily="34" charset="0"/>
              </a:rPr>
              <a:t>, B</a:t>
            </a:r>
            <a:r>
              <a:rPr lang="en-US" altLang="ko-KR" sz="1600" baseline="-25000" dirty="0">
                <a:solidFill>
                  <a:srgbClr val="00B050"/>
                </a:solidFill>
                <a:latin typeface="Microsoft Sans Serif" pitchFamily="34" charset="0"/>
              </a:rPr>
              <a:t>21</a:t>
            </a:r>
            <a:r>
              <a:rPr lang="en-US" altLang="ko-KR" sz="1600" dirty="0">
                <a:solidFill>
                  <a:srgbClr val="00B050"/>
                </a:solidFill>
                <a:latin typeface="Microsoft Sans Serif" pitchFamily="34" charset="0"/>
              </a:rPr>
              <a:t> ])</a:t>
            </a:r>
          </a:p>
          <a:p>
            <a:pPr algn="ctr">
              <a:spcBef>
                <a:spcPct val="50000"/>
              </a:spcBef>
            </a:pPr>
            <a:r>
              <a:rPr lang="en-US" altLang="ko-KR" sz="1600" dirty="0">
                <a:solidFill>
                  <a:srgbClr val="00B050"/>
                </a:solidFill>
                <a:latin typeface="Microsoft Sans Serif" pitchFamily="34" charset="0"/>
              </a:rPr>
              <a:t>…</a:t>
            </a:r>
          </a:p>
          <a:p>
            <a:pPr algn="ctr">
              <a:spcBef>
                <a:spcPct val="50000"/>
              </a:spcBef>
            </a:pPr>
            <a:r>
              <a:rPr lang="en-US" altLang="ko-KR" sz="1600" dirty="0">
                <a:solidFill>
                  <a:srgbClr val="00B050"/>
                </a:solidFill>
                <a:latin typeface="Microsoft Sans Serif" pitchFamily="34" charset="0"/>
              </a:rPr>
              <a:t>({1, 1,</a:t>
            </a:r>
            <a:r>
              <a:rPr lang="en-US" altLang="ko-KR" sz="16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 l</a:t>
            </a:r>
            <a:r>
              <a:rPr lang="en-US" altLang="ko-KR" sz="1600" dirty="0">
                <a:solidFill>
                  <a:srgbClr val="00B050"/>
                </a:solidFill>
                <a:latin typeface="Microsoft Sans Serif" pitchFamily="34" charset="0"/>
              </a:rPr>
              <a:t>}, [</a:t>
            </a:r>
            <a:r>
              <a:rPr lang="en-US" altLang="ko-KR" sz="1600" dirty="0" smtClean="0">
                <a:solidFill>
                  <a:srgbClr val="00B050"/>
                </a:solidFill>
                <a:latin typeface="Microsoft Sans Serif" pitchFamily="34" charset="0"/>
              </a:rPr>
              <a:t>A</a:t>
            </a:r>
            <a:r>
              <a:rPr lang="en-US" altLang="ko-KR" sz="1600" baseline="-25000" dirty="0" smtClean="0">
                <a:solidFill>
                  <a:srgbClr val="00B050"/>
                </a:solidFill>
                <a:latin typeface="Microsoft Sans Serif" pitchFamily="34" charset="0"/>
              </a:rPr>
              <a:t>1</a:t>
            </a:r>
            <a:r>
              <a:rPr lang="en-US" altLang="ko-KR" sz="1600" baseline="-250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600" dirty="0" smtClean="0">
                <a:solidFill>
                  <a:srgbClr val="00B050"/>
                </a:solidFill>
                <a:latin typeface="Microsoft Sans Serif" pitchFamily="34" charset="0"/>
              </a:rPr>
              <a:t>, </a:t>
            </a:r>
            <a:r>
              <a:rPr lang="en-US" altLang="ko-KR" sz="1600" dirty="0">
                <a:solidFill>
                  <a:srgbClr val="00B050"/>
                </a:solidFill>
                <a:latin typeface="Microsoft Sans Serif" pitchFamily="34" charset="0"/>
              </a:rPr>
              <a:t>B</a:t>
            </a:r>
            <a:r>
              <a:rPr lang="en-US" altLang="ko-KR" sz="1600" baseline="-25000" dirty="0">
                <a:solidFill>
                  <a:srgbClr val="00B050"/>
                </a:solidFill>
                <a:latin typeface="Microsoft Sans Serif" pitchFamily="34" charset="0"/>
              </a:rPr>
              <a:t>1</a:t>
            </a:r>
            <a:r>
              <a:rPr lang="en-US" altLang="ko-KR" sz="1600" baseline="-250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600" dirty="0">
                <a:solidFill>
                  <a:srgbClr val="00B050"/>
                </a:solidFill>
                <a:latin typeface="Microsoft Sans Serif" pitchFamily="34" charset="0"/>
              </a:rPr>
              <a:t>])</a:t>
            </a:r>
          </a:p>
          <a:p>
            <a:pPr algn="ctr">
              <a:spcBef>
                <a:spcPct val="50000"/>
              </a:spcBef>
            </a:pPr>
            <a:r>
              <a:rPr lang="en-US" altLang="ko-KR" sz="1600" dirty="0">
                <a:latin typeface="Microsoft Sans Serif" pitchFamily="34" charset="0"/>
              </a:rPr>
              <a:t>…</a:t>
            </a:r>
          </a:p>
          <a:p>
            <a:pPr algn="ctr">
              <a:spcBef>
                <a:spcPct val="50000"/>
              </a:spcBef>
            </a:pPr>
            <a:endParaRPr lang="en-US" altLang="ko-KR" sz="1600" dirty="0">
              <a:latin typeface="Microsoft Sans Serif" pitchFamily="34" charset="0"/>
            </a:endParaRPr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3563938" y="2565400"/>
            <a:ext cx="1439862" cy="4905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Reduce</a:t>
            </a:r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3563938" y="3573463"/>
            <a:ext cx="1439862" cy="4905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Reduce</a:t>
            </a:r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3563938" y="5013325"/>
            <a:ext cx="1439862" cy="4905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Reduce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 rot="5400000">
            <a:off x="4035425" y="4397375"/>
            <a:ext cx="576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…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6121400" y="2214563"/>
            <a:ext cx="2266950" cy="3692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dirty="0">
                <a:latin typeface="Microsoft Sans Serif" pitchFamily="34" charset="0"/>
              </a:rPr>
              <a:t>key     value</a:t>
            </a:r>
          </a:p>
          <a:p>
            <a:pPr algn="ctr">
              <a:spcBef>
                <a:spcPct val="50000"/>
              </a:spcBef>
            </a:pPr>
            <a:r>
              <a:rPr lang="en-US" altLang="ko-KR" sz="1600" dirty="0">
                <a:solidFill>
                  <a:srgbClr val="00B050"/>
                </a:solidFill>
                <a:latin typeface="Microsoft Sans Serif" pitchFamily="34" charset="0"/>
              </a:rPr>
              <a:t>({1,1}, A</a:t>
            </a:r>
            <a:r>
              <a:rPr lang="en-US" altLang="ko-KR" sz="1600" baseline="-25000" dirty="0">
                <a:solidFill>
                  <a:srgbClr val="00B050"/>
                </a:solidFill>
                <a:latin typeface="Microsoft Sans Serif" pitchFamily="34" charset="0"/>
              </a:rPr>
              <a:t>11</a:t>
            </a:r>
            <a:r>
              <a:rPr lang="en-US" altLang="ko-KR" sz="1600" dirty="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 dirty="0">
                <a:solidFill>
                  <a:srgbClr val="00B050"/>
                </a:solidFill>
                <a:latin typeface="Microsoft Sans Serif" pitchFamily="34" charset="0"/>
              </a:rPr>
              <a:t>11</a:t>
            </a:r>
            <a:r>
              <a:rPr lang="en-US" altLang="ko-KR" sz="1600" dirty="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endParaRPr lang="en-US" altLang="ko-KR" sz="1600" dirty="0">
              <a:solidFill>
                <a:srgbClr val="00B050"/>
              </a:solidFill>
              <a:latin typeface="Microsoft Sans Serif" pitchFamily="34" charset="0"/>
            </a:endParaRPr>
          </a:p>
          <a:p>
            <a:pPr algn="ctr">
              <a:spcBef>
                <a:spcPct val="50000"/>
              </a:spcBef>
            </a:pPr>
            <a:endParaRPr lang="en-US" altLang="ko-KR" sz="1600" dirty="0">
              <a:solidFill>
                <a:srgbClr val="00B050"/>
              </a:solidFill>
              <a:latin typeface="Microsoft Sans Serif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ko-KR" sz="1600" dirty="0">
                <a:solidFill>
                  <a:srgbClr val="00B050"/>
                </a:solidFill>
                <a:latin typeface="Microsoft Sans Serif" pitchFamily="34" charset="0"/>
              </a:rPr>
              <a:t>({1,1}, A</a:t>
            </a:r>
            <a:r>
              <a:rPr lang="en-US" altLang="ko-KR" sz="1600" baseline="-25000" dirty="0">
                <a:solidFill>
                  <a:srgbClr val="00B050"/>
                </a:solidFill>
                <a:latin typeface="Microsoft Sans Serif" pitchFamily="34" charset="0"/>
              </a:rPr>
              <a:t>12</a:t>
            </a:r>
            <a:r>
              <a:rPr lang="en-US" altLang="ko-KR" sz="1600" dirty="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 dirty="0">
                <a:solidFill>
                  <a:srgbClr val="00B050"/>
                </a:solidFill>
                <a:latin typeface="Microsoft Sans Serif" pitchFamily="34" charset="0"/>
              </a:rPr>
              <a:t>21</a:t>
            </a:r>
            <a:r>
              <a:rPr lang="en-US" altLang="ko-KR" sz="1600" dirty="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600" dirty="0">
                <a:latin typeface="Microsoft Sans Serif" pitchFamily="34" charset="0"/>
              </a:rPr>
              <a:t>…</a:t>
            </a:r>
          </a:p>
          <a:p>
            <a:pPr algn="ctr">
              <a:spcBef>
                <a:spcPct val="50000"/>
              </a:spcBef>
            </a:pPr>
            <a:endParaRPr lang="en-US" altLang="ko-KR" sz="1600" dirty="0">
              <a:solidFill>
                <a:srgbClr val="00B050"/>
              </a:solidFill>
              <a:latin typeface="Microsoft Sans Serif" pitchFamily="34" charset="0"/>
            </a:endParaRPr>
          </a:p>
          <a:p>
            <a:pPr algn="ctr">
              <a:spcBef>
                <a:spcPct val="50000"/>
              </a:spcBef>
            </a:pPr>
            <a:endParaRPr lang="en-US" altLang="ko-KR" sz="1600" dirty="0">
              <a:solidFill>
                <a:srgbClr val="00B050"/>
              </a:solidFill>
              <a:latin typeface="Microsoft Sans Serif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ko-KR" sz="1600" dirty="0">
                <a:solidFill>
                  <a:srgbClr val="00B050"/>
                </a:solidFill>
                <a:latin typeface="Microsoft Sans Serif" pitchFamily="34" charset="0"/>
              </a:rPr>
              <a:t>({1,1}, A</a:t>
            </a:r>
            <a:r>
              <a:rPr lang="en-US" altLang="ko-KR" sz="1600" baseline="-25000" dirty="0">
                <a:solidFill>
                  <a:srgbClr val="00B050"/>
                </a:solidFill>
                <a:latin typeface="Microsoft Sans Serif" pitchFamily="34" charset="0"/>
              </a:rPr>
              <a:t>1</a:t>
            </a:r>
            <a:r>
              <a:rPr lang="en-US" altLang="ko-KR" sz="1600" baseline="-250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600" dirty="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600" baseline="-25000" dirty="0">
                <a:solidFill>
                  <a:srgbClr val="00B050"/>
                </a:solidFill>
                <a:latin typeface="Microsoft Sans Serif" pitchFamily="34" charset="0"/>
              </a:rPr>
              <a:t>1</a:t>
            </a:r>
            <a:r>
              <a:rPr lang="en-US" altLang="ko-KR" sz="1600" dirty="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600" dirty="0">
                <a:solidFill>
                  <a:srgbClr val="00B050"/>
                </a:solidFill>
                <a:latin typeface="Microsoft Sans Serif" pitchFamily="34" charset="0"/>
              </a:rPr>
              <a:t>…</a:t>
            </a:r>
          </a:p>
        </p:txBody>
      </p:sp>
      <p:sp>
        <p:nvSpPr>
          <p:cNvPr id="57353" name="AutoShape 9"/>
          <p:cNvSpPr>
            <a:spLocks noChangeArrowheads="1"/>
          </p:cNvSpPr>
          <p:nvPr/>
        </p:nvSpPr>
        <p:spPr bwMode="auto">
          <a:xfrm>
            <a:off x="5292725" y="2565400"/>
            <a:ext cx="504825" cy="431800"/>
          </a:xfrm>
          <a:prstGeom prst="notchedRight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3419475" y="2349500"/>
            <a:ext cx="1727200" cy="3600450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57355" name="Line 12"/>
          <p:cNvSpPr>
            <a:spLocks noChangeShapeType="1"/>
          </p:cNvSpPr>
          <p:nvPr/>
        </p:nvSpPr>
        <p:spPr bwMode="auto">
          <a:xfrm flipV="1">
            <a:off x="2051050" y="2781300"/>
            <a:ext cx="144145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7356" name="Line 13"/>
          <p:cNvSpPr>
            <a:spLocks noChangeShapeType="1"/>
          </p:cNvSpPr>
          <p:nvPr/>
        </p:nvSpPr>
        <p:spPr bwMode="auto">
          <a:xfrm flipV="1">
            <a:off x="1979613" y="2781300"/>
            <a:ext cx="1512887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7357" name="Line 14"/>
          <p:cNvSpPr>
            <a:spLocks noChangeShapeType="1"/>
          </p:cNvSpPr>
          <p:nvPr/>
        </p:nvSpPr>
        <p:spPr bwMode="auto">
          <a:xfrm flipV="1">
            <a:off x="2051050" y="3860800"/>
            <a:ext cx="151288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7358" name="Line 15"/>
          <p:cNvSpPr>
            <a:spLocks noChangeShapeType="1"/>
          </p:cNvSpPr>
          <p:nvPr/>
        </p:nvSpPr>
        <p:spPr bwMode="auto">
          <a:xfrm flipV="1">
            <a:off x="2051050" y="3860800"/>
            <a:ext cx="151288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7359" name="Line 16"/>
          <p:cNvSpPr>
            <a:spLocks noChangeShapeType="1"/>
          </p:cNvSpPr>
          <p:nvPr/>
        </p:nvSpPr>
        <p:spPr bwMode="auto">
          <a:xfrm flipV="1">
            <a:off x="2071688" y="5214938"/>
            <a:ext cx="1500187" cy="500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7360" name="Line 17"/>
          <p:cNvSpPr>
            <a:spLocks noChangeShapeType="1"/>
          </p:cNvSpPr>
          <p:nvPr/>
        </p:nvSpPr>
        <p:spPr bwMode="auto">
          <a:xfrm flipV="1">
            <a:off x="2051050" y="5214938"/>
            <a:ext cx="1520825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7361" name="AutoShape 18"/>
          <p:cNvSpPr>
            <a:spLocks noChangeArrowheads="1"/>
          </p:cNvSpPr>
          <p:nvPr/>
        </p:nvSpPr>
        <p:spPr bwMode="auto">
          <a:xfrm>
            <a:off x="5292725" y="3573463"/>
            <a:ext cx="504825" cy="431800"/>
          </a:xfrm>
          <a:prstGeom prst="notchedRight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57362" name="AutoShape 19"/>
          <p:cNvSpPr>
            <a:spLocks noChangeArrowheads="1"/>
          </p:cNvSpPr>
          <p:nvPr/>
        </p:nvSpPr>
        <p:spPr bwMode="auto">
          <a:xfrm>
            <a:off x="5292725" y="5084763"/>
            <a:ext cx="504825" cy="431800"/>
          </a:xfrm>
          <a:prstGeom prst="notchedRight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내용 개체 틀 42"/>
          <p:cNvSpPr>
            <a:spLocks noGrp="1"/>
          </p:cNvSpPr>
          <p:nvPr>
            <p:ph idx="1"/>
          </p:nvPr>
        </p:nvSpPr>
        <p:spPr>
          <a:xfrm>
            <a:off x="1143000" y="200025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ko-KR" smtClean="0"/>
              <a:t>2</a:t>
            </a:r>
            <a:r>
              <a:rPr lang="en-US" altLang="ko-KR" baseline="30000" smtClean="0"/>
              <a:t>nd</a:t>
            </a:r>
            <a:r>
              <a:rPr lang="en-US" altLang="ko-KR" smtClean="0"/>
              <a:t> step</a:t>
            </a:r>
            <a:endParaRPr lang="ko-KR" altLang="en-US" smtClean="0"/>
          </a:p>
        </p:txBody>
      </p:sp>
      <p:sp>
        <p:nvSpPr>
          <p:cNvPr id="583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Method 1: two-step map/reduce</a:t>
            </a:r>
            <a:endParaRPr lang="ko-KR" altLang="en-US" smtClean="0"/>
          </a:p>
        </p:txBody>
      </p:sp>
      <p:sp>
        <p:nvSpPr>
          <p:cNvPr id="58372" name="Oval 3"/>
          <p:cNvSpPr>
            <a:spLocks noChangeArrowheads="1"/>
          </p:cNvSpPr>
          <p:nvPr/>
        </p:nvSpPr>
        <p:spPr bwMode="auto">
          <a:xfrm>
            <a:off x="3776663" y="3001963"/>
            <a:ext cx="863600" cy="4905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map</a:t>
            </a:r>
          </a:p>
        </p:txBody>
      </p:sp>
      <p:sp>
        <p:nvSpPr>
          <p:cNvPr id="58373" name="Oval 4"/>
          <p:cNvSpPr>
            <a:spLocks noChangeArrowheads="1"/>
          </p:cNvSpPr>
          <p:nvPr/>
        </p:nvSpPr>
        <p:spPr bwMode="auto">
          <a:xfrm>
            <a:off x="3776663" y="3794125"/>
            <a:ext cx="863600" cy="4905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map</a:t>
            </a:r>
          </a:p>
        </p:txBody>
      </p:sp>
      <p:sp>
        <p:nvSpPr>
          <p:cNvPr id="58374" name="Oval 5"/>
          <p:cNvSpPr>
            <a:spLocks noChangeArrowheads="1"/>
          </p:cNvSpPr>
          <p:nvPr/>
        </p:nvSpPr>
        <p:spPr bwMode="auto">
          <a:xfrm>
            <a:off x="3776663" y="5521325"/>
            <a:ext cx="863600" cy="4905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map</a:t>
            </a:r>
          </a:p>
        </p:txBody>
      </p:sp>
      <p:sp>
        <p:nvSpPr>
          <p:cNvPr id="58375" name="Text Box 18"/>
          <p:cNvSpPr txBox="1">
            <a:spLocks noChangeArrowheads="1"/>
          </p:cNvSpPr>
          <p:nvPr/>
        </p:nvSpPr>
        <p:spPr bwMode="auto">
          <a:xfrm>
            <a:off x="5978525" y="2643188"/>
            <a:ext cx="2736850" cy="4062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    key     value</a:t>
            </a:r>
          </a:p>
          <a:p>
            <a:pPr algn="ctr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({1,1},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({1,1},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12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21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…</a:t>
            </a:r>
          </a:p>
          <a:p>
            <a:pPr algn="ctr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({1,1},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</a:t>
            </a:r>
            <a:r>
              <a:rPr lang="en-US" altLang="ko-KR" sz="16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…</a:t>
            </a:r>
          </a:p>
          <a:p>
            <a:pPr algn="ctr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({i,j},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i1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1j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({i,j},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i2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2j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…</a:t>
            </a:r>
          </a:p>
          <a:p>
            <a:pPr algn="ctr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({i,j},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i</a:t>
            </a:r>
            <a:r>
              <a:rPr lang="en-US" altLang="ko-KR" sz="16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j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…</a:t>
            </a:r>
          </a:p>
        </p:txBody>
      </p:sp>
      <p:sp>
        <p:nvSpPr>
          <p:cNvPr id="58376" name="Text Box 19"/>
          <p:cNvSpPr txBox="1">
            <a:spLocks noChangeArrowheads="1"/>
          </p:cNvSpPr>
          <p:nvPr/>
        </p:nvSpPr>
        <p:spPr bwMode="auto">
          <a:xfrm rot="5400000">
            <a:off x="4032251" y="4848225"/>
            <a:ext cx="576262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…</a:t>
            </a:r>
          </a:p>
        </p:txBody>
      </p:sp>
      <p:sp>
        <p:nvSpPr>
          <p:cNvPr id="58377" name="AutoShape 20"/>
          <p:cNvSpPr>
            <a:spLocks noChangeArrowheads="1"/>
          </p:cNvSpPr>
          <p:nvPr/>
        </p:nvSpPr>
        <p:spPr bwMode="auto">
          <a:xfrm>
            <a:off x="2411413" y="4225925"/>
            <a:ext cx="936625" cy="431800"/>
          </a:xfrm>
          <a:prstGeom prst="notched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58378" name="AutoShape 21"/>
          <p:cNvSpPr>
            <a:spLocks noChangeArrowheads="1"/>
          </p:cNvSpPr>
          <p:nvPr/>
        </p:nvSpPr>
        <p:spPr bwMode="auto">
          <a:xfrm>
            <a:off x="5292725" y="3865563"/>
            <a:ext cx="936625" cy="431800"/>
          </a:xfrm>
          <a:prstGeom prst="notched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58379" name="Rectangle 22"/>
          <p:cNvSpPr>
            <a:spLocks noChangeArrowheads="1"/>
          </p:cNvSpPr>
          <p:nvPr/>
        </p:nvSpPr>
        <p:spPr bwMode="auto">
          <a:xfrm>
            <a:off x="3416300" y="2786063"/>
            <a:ext cx="1584325" cy="3671887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58380" name="AutoShape 36"/>
          <p:cNvSpPr>
            <a:spLocks noChangeArrowheads="1"/>
          </p:cNvSpPr>
          <p:nvPr/>
        </p:nvSpPr>
        <p:spPr bwMode="auto">
          <a:xfrm>
            <a:off x="5219700" y="3001963"/>
            <a:ext cx="936625" cy="431800"/>
          </a:xfrm>
          <a:prstGeom prst="notched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58381" name="AutoShape 37"/>
          <p:cNvSpPr>
            <a:spLocks noChangeArrowheads="1"/>
          </p:cNvSpPr>
          <p:nvPr/>
        </p:nvSpPr>
        <p:spPr bwMode="auto">
          <a:xfrm>
            <a:off x="5291138" y="5594350"/>
            <a:ext cx="936625" cy="431800"/>
          </a:xfrm>
          <a:prstGeom prst="notched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58382" name="Text Box 8"/>
          <p:cNvSpPr txBox="1">
            <a:spLocks noChangeArrowheads="1"/>
          </p:cNvSpPr>
          <p:nvPr/>
        </p:nvSpPr>
        <p:spPr bwMode="auto">
          <a:xfrm>
            <a:off x="71438" y="2652713"/>
            <a:ext cx="2266950" cy="4062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key     value</a:t>
            </a:r>
          </a:p>
          <a:p>
            <a:pPr algn="ctr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({1,1},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({1,1},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12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21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…</a:t>
            </a:r>
          </a:p>
          <a:p>
            <a:pPr algn="ctr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({1,1},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</a:t>
            </a:r>
            <a:r>
              <a:rPr lang="en-US" altLang="ko-KR" sz="16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…</a:t>
            </a:r>
          </a:p>
          <a:p>
            <a:pPr algn="ctr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({i,j},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i1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1j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({i,j},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i2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2j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…</a:t>
            </a:r>
          </a:p>
          <a:p>
            <a:pPr algn="ctr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({i,j},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i</a:t>
            </a:r>
            <a:r>
              <a:rPr lang="en-US" altLang="ko-KR" sz="16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j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Method 1: two-step map/reduce</a:t>
            </a:r>
            <a:endParaRPr lang="ko-KR" altLang="en-US" smtClean="0"/>
          </a:p>
        </p:txBody>
      </p:sp>
      <p:sp>
        <p:nvSpPr>
          <p:cNvPr id="59395" name="Oval 4"/>
          <p:cNvSpPr>
            <a:spLocks noChangeArrowheads="1"/>
          </p:cNvSpPr>
          <p:nvPr/>
        </p:nvSpPr>
        <p:spPr bwMode="auto">
          <a:xfrm>
            <a:off x="4144963" y="2501900"/>
            <a:ext cx="1439862" cy="4905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Reduce</a:t>
            </a:r>
          </a:p>
        </p:txBody>
      </p:sp>
      <p:sp>
        <p:nvSpPr>
          <p:cNvPr id="59396" name="Oval 5"/>
          <p:cNvSpPr>
            <a:spLocks noChangeArrowheads="1"/>
          </p:cNvSpPr>
          <p:nvPr/>
        </p:nvSpPr>
        <p:spPr bwMode="auto">
          <a:xfrm>
            <a:off x="4144963" y="3509963"/>
            <a:ext cx="1439862" cy="4905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Reduce</a:t>
            </a:r>
          </a:p>
        </p:txBody>
      </p:sp>
      <p:sp>
        <p:nvSpPr>
          <p:cNvPr id="59397" name="Oval 6"/>
          <p:cNvSpPr>
            <a:spLocks noChangeArrowheads="1"/>
          </p:cNvSpPr>
          <p:nvPr/>
        </p:nvSpPr>
        <p:spPr bwMode="auto">
          <a:xfrm>
            <a:off x="4144963" y="4949825"/>
            <a:ext cx="1439862" cy="4905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Reduce</a:t>
            </a:r>
          </a:p>
        </p:txBody>
      </p:sp>
      <p:sp>
        <p:nvSpPr>
          <p:cNvPr id="59398" name="Text Box 7"/>
          <p:cNvSpPr txBox="1">
            <a:spLocks noChangeArrowheads="1"/>
          </p:cNvSpPr>
          <p:nvPr/>
        </p:nvSpPr>
        <p:spPr bwMode="auto">
          <a:xfrm rot="5400000">
            <a:off x="4616450" y="4333875"/>
            <a:ext cx="576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…</a:t>
            </a:r>
          </a:p>
        </p:txBody>
      </p:sp>
      <p:sp>
        <p:nvSpPr>
          <p:cNvPr id="59399" name="Text Box 8"/>
          <p:cNvSpPr txBox="1">
            <a:spLocks noChangeArrowheads="1"/>
          </p:cNvSpPr>
          <p:nvPr/>
        </p:nvSpPr>
        <p:spPr bwMode="auto">
          <a:xfrm>
            <a:off x="6019800" y="2009775"/>
            <a:ext cx="2266950" cy="3692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key     value</a:t>
            </a:r>
          </a:p>
          <a:p>
            <a:pPr algn="ctr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({1,1},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11</a:t>
            </a:r>
            <a:endParaRPr lang="en-US" altLang="ko-KR" sz="1600">
              <a:solidFill>
                <a:srgbClr val="00B050"/>
              </a:solidFill>
              <a:latin typeface="Microsoft Sans Serif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         +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12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21</a:t>
            </a:r>
          </a:p>
          <a:p>
            <a:pPr algn="ctr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      …  +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</a:t>
            </a:r>
            <a:r>
              <a:rPr lang="en-US" altLang="ko-KR" sz="16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…</a:t>
            </a:r>
          </a:p>
          <a:p>
            <a:pPr algn="ctr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({i,j},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i1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1j</a:t>
            </a:r>
            <a:endParaRPr lang="en-US" altLang="ko-KR" sz="1600">
              <a:solidFill>
                <a:srgbClr val="00B050"/>
              </a:solidFill>
              <a:latin typeface="Microsoft Sans Serif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         +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i2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2j</a:t>
            </a:r>
          </a:p>
          <a:p>
            <a:pPr algn="ctr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      …  +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i</a:t>
            </a:r>
            <a:r>
              <a:rPr lang="en-US" altLang="ko-KR" sz="16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j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…</a:t>
            </a:r>
          </a:p>
          <a:p>
            <a:pPr algn="ctr">
              <a:spcBef>
                <a:spcPct val="50000"/>
              </a:spcBef>
            </a:pPr>
            <a:endParaRPr lang="en-US" altLang="ko-KR" sz="1600">
              <a:solidFill>
                <a:srgbClr val="00B050"/>
              </a:solidFill>
              <a:latin typeface="Microsoft Sans Serif" pitchFamily="34" charset="0"/>
            </a:endParaRPr>
          </a:p>
        </p:txBody>
      </p:sp>
      <p:sp>
        <p:nvSpPr>
          <p:cNvPr id="59400" name="AutoShape 9"/>
          <p:cNvSpPr>
            <a:spLocks noChangeArrowheads="1"/>
          </p:cNvSpPr>
          <p:nvPr/>
        </p:nvSpPr>
        <p:spPr bwMode="auto">
          <a:xfrm>
            <a:off x="5867400" y="2365375"/>
            <a:ext cx="504825" cy="431800"/>
          </a:xfrm>
          <a:prstGeom prst="notchedRight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59401" name="Rectangle 10"/>
          <p:cNvSpPr>
            <a:spLocks noChangeArrowheads="1"/>
          </p:cNvSpPr>
          <p:nvPr/>
        </p:nvSpPr>
        <p:spPr bwMode="auto">
          <a:xfrm>
            <a:off x="4000500" y="2286000"/>
            <a:ext cx="1727200" cy="3600450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59402" name="Line 12"/>
          <p:cNvSpPr>
            <a:spLocks noChangeShapeType="1"/>
          </p:cNvSpPr>
          <p:nvPr/>
        </p:nvSpPr>
        <p:spPr bwMode="auto">
          <a:xfrm>
            <a:off x="3000375" y="2857500"/>
            <a:ext cx="92075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9403" name="Line 13"/>
          <p:cNvSpPr>
            <a:spLocks noChangeShapeType="1"/>
          </p:cNvSpPr>
          <p:nvPr/>
        </p:nvSpPr>
        <p:spPr bwMode="auto">
          <a:xfrm flipV="1">
            <a:off x="2857500" y="3000375"/>
            <a:ext cx="106362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9404" name="Line 14"/>
          <p:cNvSpPr>
            <a:spLocks noChangeShapeType="1"/>
          </p:cNvSpPr>
          <p:nvPr/>
        </p:nvSpPr>
        <p:spPr bwMode="auto">
          <a:xfrm flipV="1">
            <a:off x="3000375" y="3000375"/>
            <a:ext cx="928688" cy="500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9405" name="Line 15"/>
          <p:cNvSpPr>
            <a:spLocks noChangeShapeType="1"/>
          </p:cNvSpPr>
          <p:nvPr/>
        </p:nvSpPr>
        <p:spPr bwMode="auto">
          <a:xfrm flipV="1">
            <a:off x="2479675" y="4079875"/>
            <a:ext cx="151288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9406" name="Line 16"/>
          <p:cNvSpPr>
            <a:spLocks noChangeShapeType="1"/>
          </p:cNvSpPr>
          <p:nvPr/>
        </p:nvSpPr>
        <p:spPr bwMode="auto">
          <a:xfrm flipV="1">
            <a:off x="2500313" y="4076700"/>
            <a:ext cx="1500187" cy="185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9407" name="Line 17"/>
          <p:cNvSpPr>
            <a:spLocks noChangeShapeType="1"/>
          </p:cNvSpPr>
          <p:nvPr/>
        </p:nvSpPr>
        <p:spPr bwMode="auto">
          <a:xfrm flipV="1">
            <a:off x="2428875" y="4076700"/>
            <a:ext cx="1571625" cy="122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9408" name="AutoShape 18"/>
          <p:cNvSpPr>
            <a:spLocks noChangeArrowheads="1"/>
          </p:cNvSpPr>
          <p:nvPr/>
        </p:nvSpPr>
        <p:spPr bwMode="auto">
          <a:xfrm>
            <a:off x="5873750" y="3719513"/>
            <a:ext cx="504825" cy="431800"/>
          </a:xfrm>
          <a:prstGeom prst="notchedRight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59409" name="AutoShape 19"/>
          <p:cNvSpPr>
            <a:spLocks noChangeArrowheads="1"/>
          </p:cNvSpPr>
          <p:nvPr/>
        </p:nvSpPr>
        <p:spPr bwMode="auto">
          <a:xfrm>
            <a:off x="5873750" y="5021263"/>
            <a:ext cx="504825" cy="431800"/>
          </a:xfrm>
          <a:prstGeom prst="notchedRight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59410" name="Text Box 8"/>
          <p:cNvSpPr txBox="1">
            <a:spLocks noChangeArrowheads="1"/>
          </p:cNvSpPr>
          <p:nvPr/>
        </p:nvSpPr>
        <p:spPr bwMode="auto">
          <a:xfrm>
            <a:off x="90488" y="2286000"/>
            <a:ext cx="3052762" cy="2400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key     value</a:t>
            </a:r>
          </a:p>
          <a:p>
            <a:pPr algn="ctr">
              <a:spcBef>
                <a:spcPct val="50000"/>
              </a:spcBef>
            </a:pPr>
            <a:r>
              <a:rPr lang="en-US" altLang="ko-KR" sz="1400">
                <a:solidFill>
                  <a:srgbClr val="00B050"/>
                </a:solidFill>
                <a:latin typeface="Microsoft Sans Serif" pitchFamily="34" charset="0"/>
              </a:rPr>
              <a:t>({1,1}, [A</a:t>
            </a:r>
            <a:r>
              <a:rPr lang="en-US" altLang="ko-KR" sz="1400" baseline="-25000">
                <a:solidFill>
                  <a:srgbClr val="00B050"/>
                </a:solidFill>
                <a:latin typeface="Microsoft Sans Serif" pitchFamily="34" charset="0"/>
              </a:rPr>
              <a:t>11</a:t>
            </a:r>
            <a:r>
              <a:rPr lang="en-US" altLang="ko-KR" sz="1400">
                <a:solidFill>
                  <a:srgbClr val="00B050"/>
                </a:solidFill>
                <a:latin typeface="Microsoft Sans Serif" pitchFamily="34" charset="0"/>
              </a:rPr>
              <a:t>*B</a:t>
            </a:r>
            <a:r>
              <a:rPr lang="en-US" altLang="ko-KR" sz="1400" baseline="-25000">
                <a:solidFill>
                  <a:srgbClr val="00B050"/>
                </a:solidFill>
                <a:latin typeface="Microsoft Sans Serif" pitchFamily="34" charset="0"/>
              </a:rPr>
              <a:t>11</a:t>
            </a:r>
            <a:r>
              <a:rPr lang="en-US" altLang="ko-KR" sz="1400">
                <a:solidFill>
                  <a:srgbClr val="00B050"/>
                </a:solidFill>
                <a:latin typeface="Microsoft Sans Serif" pitchFamily="34" charset="0"/>
              </a:rPr>
              <a:t>, A</a:t>
            </a:r>
            <a:r>
              <a:rPr lang="en-US" altLang="ko-KR" sz="1400" baseline="-25000">
                <a:solidFill>
                  <a:srgbClr val="00B050"/>
                </a:solidFill>
                <a:latin typeface="Microsoft Sans Serif" pitchFamily="34" charset="0"/>
              </a:rPr>
              <a:t>12</a:t>
            </a:r>
            <a:r>
              <a:rPr lang="en-US" altLang="ko-KR" sz="1400">
                <a:solidFill>
                  <a:srgbClr val="00B050"/>
                </a:solidFill>
                <a:latin typeface="Microsoft Sans Serif" pitchFamily="34" charset="0"/>
              </a:rPr>
              <a:t>*B</a:t>
            </a:r>
            <a:r>
              <a:rPr lang="en-US" altLang="ko-KR" sz="1400" baseline="-25000">
                <a:solidFill>
                  <a:srgbClr val="00B050"/>
                </a:solidFill>
                <a:latin typeface="Microsoft Sans Serif" pitchFamily="34" charset="0"/>
              </a:rPr>
              <a:t>2</a:t>
            </a:r>
            <a:r>
              <a:rPr lang="en-US" altLang="ko-KR" sz="1400">
                <a:solidFill>
                  <a:srgbClr val="00B050"/>
                </a:solidFill>
                <a:latin typeface="Microsoft Sans Serif" pitchFamily="34" charset="0"/>
              </a:rPr>
              <a:t>,…, A</a:t>
            </a:r>
            <a:r>
              <a:rPr lang="en-US" altLang="ko-KR" sz="1400" baseline="-25000">
                <a:solidFill>
                  <a:srgbClr val="00B050"/>
                </a:solidFill>
                <a:latin typeface="Microsoft Sans Serif" pitchFamily="34" charset="0"/>
              </a:rPr>
              <a:t>1</a:t>
            </a:r>
            <a:r>
              <a:rPr lang="en-US" altLang="ko-KR" sz="14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4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4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400" baseline="-25000">
                <a:solidFill>
                  <a:srgbClr val="00B050"/>
                </a:solidFill>
                <a:latin typeface="Microsoft Sans Serif" pitchFamily="34" charset="0"/>
              </a:rPr>
              <a:t>1</a:t>
            </a:r>
            <a:r>
              <a:rPr lang="en-US" altLang="ko-KR" sz="1400">
                <a:solidFill>
                  <a:srgbClr val="00B050"/>
                </a:solidFill>
                <a:latin typeface="Microsoft Sans Serif" pitchFamily="34" charset="0"/>
              </a:rPr>
              <a:t>])</a:t>
            </a:r>
          </a:p>
          <a:p>
            <a:pPr algn="ctr">
              <a:spcBef>
                <a:spcPct val="50000"/>
              </a:spcBef>
            </a:pPr>
            <a:r>
              <a:rPr lang="en-US" altLang="ko-KR" sz="1400">
                <a:solidFill>
                  <a:srgbClr val="00B050"/>
                </a:solidFill>
                <a:latin typeface="Microsoft Sans Serif" pitchFamily="34" charset="0"/>
              </a:rPr>
              <a:t>…</a:t>
            </a:r>
          </a:p>
          <a:p>
            <a:pPr algn="ctr">
              <a:spcBef>
                <a:spcPct val="50000"/>
              </a:spcBef>
            </a:pPr>
            <a:r>
              <a:rPr lang="en-US" altLang="ko-KR" sz="1400">
                <a:solidFill>
                  <a:srgbClr val="00B050"/>
                </a:solidFill>
                <a:latin typeface="Microsoft Sans Serif" pitchFamily="34" charset="0"/>
              </a:rPr>
              <a:t>({i,j}, [A</a:t>
            </a:r>
            <a:r>
              <a:rPr lang="en-US" altLang="ko-KR" sz="1400" baseline="-25000">
                <a:solidFill>
                  <a:srgbClr val="00B050"/>
                </a:solidFill>
                <a:latin typeface="Microsoft Sans Serif" pitchFamily="34" charset="0"/>
              </a:rPr>
              <a:t>i1</a:t>
            </a:r>
            <a:r>
              <a:rPr lang="en-US" altLang="ko-KR" sz="14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400" baseline="-25000">
                <a:solidFill>
                  <a:srgbClr val="00B050"/>
                </a:solidFill>
                <a:latin typeface="Microsoft Sans Serif" pitchFamily="34" charset="0"/>
              </a:rPr>
              <a:t>1j</a:t>
            </a:r>
            <a:r>
              <a:rPr lang="en-US" altLang="ko-KR" sz="1400">
                <a:solidFill>
                  <a:srgbClr val="00B050"/>
                </a:solidFill>
                <a:latin typeface="Microsoft Sans Serif" pitchFamily="34" charset="0"/>
              </a:rPr>
              <a:t>, A</a:t>
            </a:r>
            <a:r>
              <a:rPr lang="en-US" altLang="ko-KR" sz="1400" baseline="-25000">
                <a:solidFill>
                  <a:srgbClr val="00B050"/>
                </a:solidFill>
                <a:latin typeface="Microsoft Sans Serif" pitchFamily="34" charset="0"/>
              </a:rPr>
              <a:t>i2</a:t>
            </a:r>
            <a:r>
              <a:rPr lang="en-US" altLang="ko-KR" sz="14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400" baseline="-25000">
                <a:solidFill>
                  <a:srgbClr val="00B050"/>
                </a:solidFill>
                <a:latin typeface="Microsoft Sans Serif" pitchFamily="34" charset="0"/>
              </a:rPr>
              <a:t>2j</a:t>
            </a:r>
            <a:r>
              <a:rPr lang="en-US" altLang="ko-KR" sz="1400">
                <a:solidFill>
                  <a:srgbClr val="00B050"/>
                </a:solidFill>
                <a:latin typeface="Microsoft Sans Serif" pitchFamily="34" charset="0"/>
              </a:rPr>
              <a:t> ,…, A</a:t>
            </a:r>
            <a:r>
              <a:rPr lang="en-US" altLang="ko-KR" sz="1400" baseline="-25000">
                <a:solidFill>
                  <a:srgbClr val="00B050"/>
                </a:solidFill>
                <a:latin typeface="Microsoft Sans Serif" pitchFamily="34" charset="0"/>
              </a:rPr>
              <a:t>i</a:t>
            </a:r>
            <a:r>
              <a:rPr lang="en-US" altLang="ko-KR" sz="14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4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4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400" baseline="-25000">
                <a:solidFill>
                  <a:srgbClr val="00B050"/>
                </a:solidFill>
                <a:latin typeface="Microsoft Sans Serif" pitchFamily="34" charset="0"/>
              </a:rPr>
              <a:t>j</a:t>
            </a:r>
            <a:r>
              <a:rPr lang="en-US" altLang="ko-KR" sz="1400">
                <a:solidFill>
                  <a:srgbClr val="00B050"/>
                </a:solidFill>
                <a:latin typeface="Microsoft Sans Serif" pitchFamily="34" charset="0"/>
              </a:rPr>
              <a:t>])</a:t>
            </a:r>
          </a:p>
          <a:p>
            <a:pPr algn="ctr">
              <a:spcBef>
                <a:spcPct val="50000"/>
              </a:spcBef>
            </a:pPr>
            <a:r>
              <a:rPr lang="en-US" altLang="ko-KR" sz="1400">
                <a:solidFill>
                  <a:srgbClr val="00B050"/>
                </a:solidFill>
                <a:latin typeface="Microsoft Sans Serif" pitchFamily="34" charset="0"/>
              </a:rPr>
              <a:t>…</a:t>
            </a:r>
          </a:p>
          <a:p>
            <a:pPr algn="ctr">
              <a:spcBef>
                <a:spcPct val="50000"/>
              </a:spcBef>
            </a:pPr>
            <a:endParaRPr lang="en-US" altLang="ko-KR" sz="1600">
              <a:solidFill>
                <a:srgbClr val="00B050"/>
              </a:solidFill>
              <a:latin typeface="Microsoft Sans Serif" pitchFamily="34" charset="0"/>
            </a:endParaRPr>
          </a:p>
          <a:p>
            <a:pPr algn="ctr">
              <a:spcBef>
                <a:spcPct val="50000"/>
              </a:spcBef>
            </a:pPr>
            <a:endParaRPr lang="en-US" altLang="ko-KR" sz="1600">
              <a:solidFill>
                <a:srgbClr val="00B050"/>
              </a:solidFill>
              <a:latin typeface="Microsoft Sans Seri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내용 개체 틀 2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Single step map/reduce</a:t>
            </a:r>
          </a:p>
          <a:p>
            <a:pPr lvl="1" eaLnBrk="1" hangingPunct="1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How can we multiply two matrices with a run of map/reduce?</a:t>
            </a:r>
          </a:p>
          <a:p>
            <a:pPr eaLnBrk="1" hangingPunct="1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Assumption</a:t>
            </a:r>
          </a:p>
          <a:p>
            <a:pPr lvl="1" eaLnBrk="1" hangingPunct="1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row can be loaded in memory</a:t>
            </a:r>
          </a:p>
          <a:p>
            <a:pPr lvl="1" eaLnBrk="1" hangingPunct="1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reduce for a key is called only once when it have all values for the key</a:t>
            </a:r>
            <a:endParaRPr lang="ko-KR" alt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041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Method2: one-step map/reduce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333" y="3802386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802386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802386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538148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610156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71703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702518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7349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matrix 1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C matrix 1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</a:t>
            </a:r>
            <a:endParaRPr lang="en-US" altLang="ko-KR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333" y="3802386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802386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802386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538148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610156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71703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702518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7349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3890076"/>
            <a:ext cx="2304256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49374" y="3890076"/>
            <a:ext cx="504056" cy="1728192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16216" y="3890076"/>
            <a:ext cx="504056" cy="504056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6024" y="2017713"/>
            <a:ext cx="7772400" cy="4114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matrix 1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C matrix 1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</a:t>
            </a: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333" y="3802386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802386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802386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538148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610156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71703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702518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7349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3890076"/>
            <a:ext cx="2304256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67944" y="3890076"/>
            <a:ext cx="504056" cy="1728192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020272" y="3890076"/>
            <a:ext cx="504056" cy="504056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333" y="3802386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802386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802386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538148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610156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71703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702518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7349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matrix 1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C matrix 1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</a:t>
            </a: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333" y="3802386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802386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802386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538148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610156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71703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702518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7349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3890076"/>
            <a:ext cx="2304256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76056" y="3890076"/>
            <a:ext cx="504056" cy="1728192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956376" y="3890076"/>
            <a:ext cx="504056" cy="504056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6024" y="2017713"/>
            <a:ext cx="7772400" cy="4114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matrix 2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C matrix 2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</a:t>
            </a: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333" y="3773920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773920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773920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509682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581690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688566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67405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45024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4293658"/>
            <a:ext cx="2304256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63888" y="3861610"/>
            <a:ext cx="504056" cy="1728192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444208" y="4293658"/>
            <a:ext cx="504056" cy="504056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matrix 2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C matrix 2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</a:t>
            </a: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333" y="3730378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730378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730378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46614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538148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645024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63051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0148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4250116"/>
            <a:ext cx="2304256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67944" y="3818068"/>
            <a:ext cx="504056" cy="1728192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020272" y="4250116"/>
            <a:ext cx="504056" cy="504056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matrix 2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C matrix 2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</a:t>
            </a: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333" y="3730378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730378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730378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46614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538148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645024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63051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0148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4250116"/>
            <a:ext cx="2304256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48064" y="3818068"/>
            <a:ext cx="504056" cy="1728192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028384" y="4250116"/>
            <a:ext cx="504056" cy="504056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matrix i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C matrix 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</a:t>
            </a: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key (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, 1), (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, 2), … (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, m)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333" y="3730378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730378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730378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46614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538148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645024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63051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0148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matrix 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1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* B matrix 1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j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333" y="3730378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730378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730378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46614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538148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645024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63051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0148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3818068"/>
            <a:ext cx="648072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19872" y="3818068"/>
            <a:ext cx="648072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matrix 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2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* B matrix 2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j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333" y="3730378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730378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730378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46614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538148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645024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63051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0148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15616" y="3818068"/>
            <a:ext cx="648072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19872" y="4250116"/>
            <a:ext cx="648072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matrix 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k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* B matrix k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j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333" y="3730378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730378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730378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46614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538148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645024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63051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0148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95736" y="3818068"/>
            <a:ext cx="648072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19872" y="5114212"/>
            <a:ext cx="648072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matrix i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k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* B matrix k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j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key (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, 1), (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, 2), … (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, m)</a:t>
            </a:r>
          </a:p>
          <a:p>
            <a:pPr lvl="1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value (k, 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a</a:t>
            </a:r>
            <a:r>
              <a:rPr lang="en-US" altLang="ko-KR" baseline="-25000" dirty="0" err="1" smtClean="0">
                <a:latin typeface="Tahoma" pitchFamily="34" charset="0"/>
                <a:cs typeface="Tahoma" pitchFamily="34" charset="0"/>
              </a:rPr>
              <a:t>ik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333" y="3730378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730378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730378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46614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538148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645024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63051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0148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matrix 1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C matrix 1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333" y="3802386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802386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802386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538148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610156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71703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702518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7349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3890076"/>
            <a:ext cx="2304256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49374" y="3890076"/>
            <a:ext cx="504056" cy="1728192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16216" y="3890076"/>
            <a:ext cx="504056" cy="504056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matrix 1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C matrix 1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</a:t>
            </a:r>
            <a:endParaRPr lang="en-US" altLang="ko-KR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333" y="3802386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802386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802386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538148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610156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71703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702518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7349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3890076"/>
            <a:ext cx="2304256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49374" y="3890076"/>
            <a:ext cx="504056" cy="1728192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16216" y="3890076"/>
            <a:ext cx="504056" cy="504056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matrix 1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C matrix 1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333" y="3802386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802386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802386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538148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610156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71703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702518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7349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4293096"/>
            <a:ext cx="2304256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49374" y="3890076"/>
            <a:ext cx="504056" cy="1728192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16216" y="4293096"/>
            <a:ext cx="504056" cy="504056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matrix 1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C matrix 1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333" y="3802386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802386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802386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538148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610156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71703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702518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7349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5157192"/>
            <a:ext cx="2304256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49374" y="3890076"/>
            <a:ext cx="504056" cy="1728192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16216" y="5085184"/>
            <a:ext cx="504056" cy="504056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matrix 2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C matrix 2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333" y="3802386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802386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802386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538148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610156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71703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702518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7349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3861048"/>
            <a:ext cx="2304256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67944" y="3890076"/>
            <a:ext cx="504056" cy="1728192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020272" y="3861048"/>
            <a:ext cx="504056" cy="504056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matrix 2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C matrix 2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333" y="3802386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802386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802386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538148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610156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71703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702518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7349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4293096"/>
            <a:ext cx="2304256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67944" y="3890076"/>
            <a:ext cx="504056" cy="1728192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020272" y="4293096"/>
            <a:ext cx="504056" cy="504056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matrix 2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C matrix 2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333" y="3802386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802386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802386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538148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610156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71703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702518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7349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5157192"/>
            <a:ext cx="2304256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67944" y="3890076"/>
            <a:ext cx="504056" cy="1728192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020272" y="5157192"/>
            <a:ext cx="504056" cy="504056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matrix m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C matrix m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333" y="3802386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802386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802386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538148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610156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71703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702518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7349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3933056"/>
            <a:ext cx="2304256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48064" y="3890076"/>
            <a:ext cx="504056" cy="1728192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028384" y="3933056"/>
            <a:ext cx="504056" cy="504056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6024" y="2017713"/>
            <a:ext cx="7772400" cy="4114800"/>
          </a:xfrm>
        </p:spPr>
        <p:txBody>
          <a:bodyPr/>
          <a:lstStyle/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matrix m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C matrix m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333" y="3802386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802386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802386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538148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610156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71703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702518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7349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4293096"/>
            <a:ext cx="2304256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48064" y="3890076"/>
            <a:ext cx="504056" cy="1728192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028384" y="4221088"/>
            <a:ext cx="504056" cy="504056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matrix m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C matrix m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333" y="3802386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802386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802386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538148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610156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71703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702518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7349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5157192"/>
            <a:ext cx="2304256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48064" y="3890076"/>
            <a:ext cx="504056" cy="1728192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028384" y="5085184"/>
            <a:ext cx="504056" cy="504056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539552" y="2017713"/>
            <a:ext cx="7772400" cy="4114800"/>
          </a:xfrm>
        </p:spPr>
        <p:txBody>
          <a:bodyPr/>
          <a:lstStyle/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matrix j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C matrix 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key (1, j), (2, j), … (n, j)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333" y="3730378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730378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730378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46614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538148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645024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63051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0148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6024" y="2017713"/>
            <a:ext cx="7772400" cy="4114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matrix 1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j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* A matrix 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1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333" y="3730378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730378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730378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46614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538148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645024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63051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0148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3818068"/>
            <a:ext cx="648072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19872" y="3818068"/>
            <a:ext cx="648072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matrix 1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C matrix 1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</a:t>
            </a: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333" y="3802386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802386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802386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538148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610156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71703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702518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7349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3890076"/>
            <a:ext cx="2304256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67944" y="3890076"/>
            <a:ext cx="504056" cy="1728192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020272" y="3890076"/>
            <a:ext cx="504056" cy="504056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6024" y="2017713"/>
            <a:ext cx="7772400" cy="4114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matrix 2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j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* A matrix 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2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333" y="3730378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730378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730378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46614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538148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645024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63051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0148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15616" y="3818068"/>
            <a:ext cx="648072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19872" y="4221088"/>
            <a:ext cx="648072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6024" y="2017713"/>
            <a:ext cx="7772400" cy="4114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matrix k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j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* A matrix 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k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333" y="3730378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730378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730378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46614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538148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645024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63051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0148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3728" y="3818068"/>
            <a:ext cx="648072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19872" y="5085184"/>
            <a:ext cx="648072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matrix k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j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* A matrix 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k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열</a:t>
            </a: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key (1, j), (2, j), … (n, j)</a:t>
            </a:r>
          </a:p>
          <a:p>
            <a:pPr lvl="1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value (k, 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b</a:t>
            </a:r>
            <a:r>
              <a:rPr lang="en-US" altLang="ko-KR" baseline="-25000" dirty="0" err="1" smtClean="0">
                <a:latin typeface="Tahoma" pitchFamily="34" charset="0"/>
                <a:cs typeface="Tahoma" pitchFamily="34" charset="0"/>
              </a:rPr>
              <a:t>kj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)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333" y="3730378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730378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730378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46614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538148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645024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63051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0148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760040" y="1700808"/>
            <a:ext cx="7772400" cy="4714908"/>
          </a:xfrm>
        </p:spPr>
        <p:txBody>
          <a:bodyPr/>
          <a:lstStyle/>
          <a:p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a</a:t>
            </a:r>
            <a:r>
              <a:rPr lang="en-US" altLang="ko-KR" baseline="-25000" dirty="0" err="1" smtClean="0">
                <a:latin typeface="Tahoma" pitchFamily="34" charset="0"/>
                <a:cs typeface="Tahoma" pitchFamily="34" charset="0"/>
              </a:rPr>
              <a:t>ik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lvl="1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key (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, 1), (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, 2), … (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, n)</a:t>
            </a:r>
          </a:p>
          <a:p>
            <a:pPr lvl="1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value (k, 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a</a:t>
            </a:r>
            <a:r>
              <a:rPr lang="en-US" altLang="ko-KR" baseline="-25000" dirty="0" err="1" smtClean="0">
                <a:latin typeface="Tahoma" pitchFamily="34" charset="0"/>
                <a:cs typeface="Tahoma" pitchFamily="34" charset="0"/>
              </a:rPr>
              <a:t>ik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1 1 3</a:t>
            </a:r>
          </a:p>
          <a:p>
            <a:pPr>
              <a:buNone/>
            </a:pP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1 2 -5</a:t>
            </a:r>
          </a:p>
          <a:p>
            <a:pPr>
              <a:buNone/>
            </a:pP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2 1 6</a:t>
            </a:r>
          </a:p>
          <a:p>
            <a:pPr>
              <a:buNone/>
            </a:pP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2 2 12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곱셈 기호 9"/>
          <p:cNvSpPr/>
          <p:nvPr/>
        </p:nvSpPr>
        <p:spPr>
          <a:xfrm>
            <a:off x="5868144" y="543071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7740352" y="5430710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6"/>
          <p:cNvGrpSpPr/>
          <p:nvPr/>
        </p:nvGrpSpPr>
        <p:grpSpPr>
          <a:xfrm>
            <a:off x="4725617" y="5211197"/>
            <a:ext cx="998511" cy="954107"/>
            <a:chOff x="1917305" y="4865671"/>
            <a:chExt cx="998511" cy="954107"/>
          </a:xfrm>
        </p:grpSpPr>
        <p:sp>
          <p:nvSpPr>
            <p:cNvPr id="7" name="TextBox 6"/>
            <p:cNvSpPr txBox="1"/>
            <p:nvPr/>
          </p:nvSpPr>
          <p:spPr>
            <a:xfrm>
              <a:off x="1987657" y="4865671"/>
              <a:ext cx="88517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3 -5</a:t>
              </a:r>
            </a:p>
            <a:p>
              <a:r>
                <a:rPr lang="en-US" altLang="ko-KR" sz="2800" dirty="0" smtClean="0"/>
                <a:t>6 12</a:t>
              </a:r>
              <a:endParaRPr lang="en-US" altLang="ko-KR" sz="2800" baseline="-25000" dirty="0" smtClean="0"/>
            </a:p>
          </p:txBody>
        </p:sp>
        <p:sp>
          <p:nvSpPr>
            <p:cNvPr id="13" name="양쪽 대괄호 12"/>
            <p:cNvSpPr/>
            <p:nvPr/>
          </p:nvSpPr>
          <p:spPr>
            <a:xfrm>
              <a:off x="1917305" y="4869160"/>
              <a:ext cx="998511" cy="936104"/>
            </a:xfrm>
            <a:prstGeom prst="bracketPair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524161" y="5196683"/>
            <a:ext cx="8851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2 11</a:t>
            </a:r>
          </a:p>
          <a:p>
            <a:r>
              <a:rPr lang="en-US" altLang="ko-KR" sz="2800" dirty="0" smtClean="0"/>
              <a:t>1 -7</a:t>
            </a:r>
            <a:endParaRPr lang="en-US" altLang="ko-KR" sz="2800" baseline="-25000" dirty="0" smtClean="0"/>
          </a:p>
        </p:txBody>
      </p:sp>
      <p:sp>
        <p:nvSpPr>
          <p:cNvPr id="19" name="양쪽 대괄호 18"/>
          <p:cNvSpPr/>
          <p:nvPr/>
        </p:nvSpPr>
        <p:spPr>
          <a:xfrm>
            <a:off x="6453809" y="5200172"/>
            <a:ext cx="998511" cy="936104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710858" y="3573016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key (1,1) value (1,3)</a:t>
            </a:r>
            <a:endParaRPr lang="ko-KR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10858" y="4005064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key (1,2) value (1,3)</a:t>
            </a:r>
            <a:endParaRPr lang="ko-KR" altLang="en-US" sz="2400" dirty="0"/>
          </a:p>
        </p:txBody>
      </p:sp>
      <p:sp>
        <p:nvSpPr>
          <p:cNvPr id="22" name="직사각형 21"/>
          <p:cNvSpPr/>
          <p:nvPr/>
        </p:nvSpPr>
        <p:spPr>
          <a:xfrm>
            <a:off x="827584" y="3933056"/>
            <a:ext cx="151216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화살표 연결선 23"/>
          <p:cNvCxnSpPr>
            <a:stCxn id="22" idx="3"/>
            <a:endCxn id="20" idx="1"/>
          </p:cNvCxnSpPr>
          <p:nvPr/>
        </p:nvCxnSpPr>
        <p:spPr>
          <a:xfrm flipV="1">
            <a:off x="2339752" y="3803849"/>
            <a:ext cx="1371106" cy="345231"/>
          </a:xfrm>
          <a:prstGeom prst="straightConnector1">
            <a:avLst/>
          </a:prstGeom>
          <a:ln>
            <a:solidFill>
              <a:srgbClr val="3812F8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2" idx="3"/>
            <a:endCxn id="21" idx="1"/>
          </p:cNvCxnSpPr>
          <p:nvPr/>
        </p:nvCxnSpPr>
        <p:spPr>
          <a:xfrm>
            <a:off x="2339752" y="4149080"/>
            <a:ext cx="1371106" cy="86817"/>
          </a:xfrm>
          <a:prstGeom prst="straightConnector1">
            <a:avLst/>
          </a:prstGeom>
          <a:ln>
            <a:solidFill>
              <a:srgbClr val="3812F8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173110" y="3933056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355976" y="360204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341462" y="401957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547664" y="3961522"/>
            <a:ext cx="432048" cy="432048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868144" y="3573016"/>
            <a:ext cx="432048" cy="432048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853630" y="3990550"/>
            <a:ext cx="432048" cy="432048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29156" y="1657564"/>
            <a:ext cx="7772400" cy="4714908"/>
          </a:xfrm>
        </p:spPr>
        <p:txBody>
          <a:bodyPr/>
          <a:lstStyle/>
          <a:p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a</a:t>
            </a:r>
            <a:r>
              <a:rPr lang="en-US" altLang="ko-KR" baseline="-25000" dirty="0" err="1" smtClean="0">
                <a:latin typeface="Tahoma" pitchFamily="34" charset="0"/>
                <a:cs typeface="Tahoma" pitchFamily="34" charset="0"/>
              </a:rPr>
              <a:t>ik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lvl="1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key (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, 1), (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, 2), … (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, n)</a:t>
            </a:r>
          </a:p>
          <a:p>
            <a:pPr lvl="1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value (k, 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a</a:t>
            </a:r>
            <a:r>
              <a:rPr lang="en-US" altLang="ko-KR" baseline="-25000" dirty="0" err="1" smtClean="0">
                <a:latin typeface="Tahoma" pitchFamily="34" charset="0"/>
                <a:cs typeface="Tahoma" pitchFamily="34" charset="0"/>
              </a:rPr>
              <a:t>ik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)</a:t>
            </a:r>
          </a:p>
          <a:p>
            <a:pPr>
              <a:buNone/>
            </a:pP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1 1 3</a:t>
            </a:r>
          </a:p>
          <a:p>
            <a:pPr>
              <a:buNone/>
            </a:pP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1 2 -5</a:t>
            </a:r>
          </a:p>
          <a:p>
            <a:pPr>
              <a:buNone/>
            </a:pP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2 1 6</a:t>
            </a:r>
          </a:p>
          <a:p>
            <a:pPr>
              <a:buNone/>
            </a:pP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2 2 12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곱셈 기호 9"/>
          <p:cNvSpPr/>
          <p:nvPr/>
        </p:nvSpPr>
        <p:spPr>
          <a:xfrm>
            <a:off x="5868144" y="543071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7740352" y="5430710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6"/>
          <p:cNvGrpSpPr/>
          <p:nvPr/>
        </p:nvGrpSpPr>
        <p:grpSpPr>
          <a:xfrm>
            <a:off x="4725617" y="5211197"/>
            <a:ext cx="998511" cy="954107"/>
            <a:chOff x="1917305" y="4865671"/>
            <a:chExt cx="998511" cy="954107"/>
          </a:xfrm>
        </p:grpSpPr>
        <p:sp>
          <p:nvSpPr>
            <p:cNvPr id="7" name="TextBox 6"/>
            <p:cNvSpPr txBox="1"/>
            <p:nvPr/>
          </p:nvSpPr>
          <p:spPr>
            <a:xfrm>
              <a:off x="1987657" y="4865671"/>
              <a:ext cx="88517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3 -5</a:t>
              </a:r>
            </a:p>
            <a:p>
              <a:r>
                <a:rPr lang="en-US" altLang="ko-KR" sz="2800" dirty="0" smtClean="0"/>
                <a:t>6 12</a:t>
              </a:r>
              <a:endParaRPr lang="en-US" altLang="ko-KR" sz="2800" baseline="-25000" dirty="0" smtClean="0"/>
            </a:p>
          </p:txBody>
        </p:sp>
        <p:sp>
          <p:nvSpPr>
            <p:cNvPr id="13" name="양쪽 대괄호 12"/>
            <p:cNvSpPr/>
            <p:nvPr/>
          </p:nvSpPr>
          <p:spPr>
            <a:xfrm>
              <a:off x="1917305" y="4869160"/>
              <a:ext cx="998511" cy="936104"/>
            </a:xfrm>
            <a:prstGeom prst="bracketPair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524161" y="5196683"/>
            <a:ext cx="8851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2 11</a:t>
            </a:r>
          </a:p>
          <a:p>
            <a:r>
              <a:rPr lang="en-US" altLang="ko-KR" sz="2800" dirty="0" smtClean="0"/>
              <a:t>1 -7</a:t>
            </a:r>
            <a:endParaRPr lang="en-US" altLang="ko-KR" sz="2800" baseline="-25000" dirty="0" smtClean="0"/>
          </a:p>
        </p:txBody>
      </p:sp>
      <p:sp>
        <p:nvSpPr>
          <p:cNvPr id="19" name="양쪽 대괄호 18"/>
          <p:cNvSpPr/>
          <p:nvPr/>
        </p:nvSpPr>
        <p:spPr>
          <a:xfrm>
            <a:off x="6453809" y="5200172"/>
            <a:ext cx="998511" cy="936104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707052" y="3573016"/>
            <a:ext cx="3025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key (1,1) value (2,-5)</a:t>
            </a:r>
            <a:endParaRPr lang="ko-KR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07052" y="4005064"/>
            <a:ext cx="3025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key (1,2) value (2,-5)</a:t>
            </a:r>
            <a:endParaRPr lang="ko-KR" altLang="en-US" sz="2400" dirty="0"/>
          </a:p>
        </p:txBody>
      </p:sp>
      <p:sp>
        <p:nvSpPr>
          <p:cNvPr id="22" name="직사각형 21"/>
          <p:cNvSpPr/>
          <p:nvPr/>
        </p:nvSpPr>
        <p:spPr>
          <a:xfrm>
            <a:off x="827584" y="4480654"/>
            <a:ext cx="151216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화살표 연결선 23"/>
          <p:cNvCxnSpPr>
            <a:stCxn id="22" idx="3"/>
            <a:endCxn id="20" idx="1"/>
          </p:cNvCxnSpPr>
          <p:nvPr/>
        </p:nvCxnSpPr>
        <p:spPr>
          <a:xfrm flipV="1">
            <a:off x="2339752" y="3803849"/>
            <a:ext cx="1367300" cy="892829"/>
          </a:xfrm>
          <a:prstGeom prst="straightConnector1">
            <a:avLst/>
          </a:prstGeom>
          <a:ln>
            <a:solidFill>
              <a:srgbClr val="3812F8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2" idx="3"/>
            <a:endCxn id="21" idx="1"/>
          </p:cNvCxnSpPr>
          <p:nvPr/>
        </p:nvCxnSpPr>
        <p:spPr>
          <a:xfrm flipV="1">
            <a:off x="2339752" y="4235897"/>
            <a:ext cx="1367300" cy="460781"/>
          </a:xfrm>
          <a:prstGeom prst="straightConnector1">
            <a:avLst/>
          </a:prstGeom>
          <a:ln>
            <a:solidFill>
              <a:srgbClr val="3812F8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173110" y="448065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355976" y="360204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341462" y="401957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547664" y="4509120"/>
            <a:ext cx="432048" cy="432048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868144" y="3573016"/>
            <a:ext cx="432048" cy="432048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853630" y="3990550"/>
            <a:ext cx="432048" cy="432048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29156" y="1657564"/>
            <a:ext cx="7772400" cy="4714908"/>
          </a:xfrm>
        </p:spPr>
        <p:txBody>
          <a:bodyPr/>
          <a:lstStyle/>
          <a:p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a</a:t>
            </a:r>
            <a:r>
              <a:rPr lang="en-US" altLang="ko-KR" baseline="-25000" dirty="0" err="1" smtClean="0">
                <a:latin typeface="Tahoma" pitchFamily="34" charset="0"/>
                <a:cs typeface="Tahoma" pitchFamily="34" charset="0"/>
              </a:rPr>
              <a:t>ik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lvl="1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key (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, 1), (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, 2), … (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, n)</a:t>
            </a:r>
          </a:p>
          <a:p>
            <a:pPr lvl="1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value (k, 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a</a:t>
            </a:r>
            <a:r>
              <a:rPr lang="en-US" altLang="ko-KR" baseline="-25000" dirty="0" err="1" smtClean="0">
                <a:latin typeface="Tahoma" pitchFamily="34" charset="0"/>
                <a:cs typeface="Tahoma" pitchFamily="34" charset="0"/>
              </a:rPr>
              <a:t>ik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)</a:t>
            </a:r>
          </a:p>
          <a:p>
            <a:pPr>
              <a:buNone/>
            </a:pP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1 1 3</a:t>
            </a:r>
          </a:p>
          <a:p>
            <a:pPr>
              <a:buNone/>
            </a:pP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1 2 -5</a:t>
            </a:r>
          </a:p>
          <a:p>
            <a:pPr>
              <a:buNone/>
            </a:pP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2 1 6</a:t>
            </a:r>
          </a:p>
          <a:p>
            <a:pPr>
              <a:buNone/>
            </a:pP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2 2 12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곱셈 기호 9"/>
          <p:cNvSpPr/>
          <p:nvPr/>
        </p:nvSpPr>
        <p:spPr>
          <a:xfrm>
            <a:off x="5868144" y="543071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7740352" y="5430710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6"/>
          <p:cNvGrpSpPr/>
          <p:nvPr/>
        </p:nvGrpSpPr>
        <p:grpSpPr>
          <a:xfrm>
            <a:off x="4725617" y="5211197"/>
            <a:ext cx="998511" cy="954107"/>
            <a:chOff x="1917305" y="4865671"/>
            <a:chExt cx="998511" cy="954107"/>
          </a:xfrm>
        </p:grpSpPr>
        <p:sp>
          <p:nvSpPr>
            <p:cNvPr id="7" name="TextBox 6"/>
            <p:cNvSpPr txBox="1"/>
            <p:nvPr/>
          </p:nvSpPr>
          <p:spPr>
            <a:xfrm>
              <a:off x="1987657" y="4865671"/>
              <a:ext cx="88517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3 -5</a:t>
              </a:r>
            </a:p>
            <a:p>
              <a:r>
                <a:rPr lang="en-US" altLang="ko-KR" sz="2800" dirty="0" smtClean="0"/>
                <a:t>6 12</a:t>
              </a:r>
              <a:endParaRPr lang="en-US" altLang="ko-KR" sz="2800" baseline="-25000" dirty="0" smtClean="0"/>
            </a:p>
          </p:txBody>
        </p:sp>
        <p:sp>
          <p:nvSpPr>
            <p:cNvPr id="13" name="양쪽 대괄호 12"/>
            <p:cNvSpPr/>
            <p:nvPr/>
          </p:nvSpPr>
          <p:spPr>
            <a:xfrm>
              <a:off x="1917305" y="4869160"/>
              <a:ext cx="998511" cy="936104"/>
            </a:xfrm>
            <a:prstGeom prst="bracketPair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524161" y="5196683"/>
            <a:ext cx="8851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2 11</a:t>
            </a:r>
          </a:p>
          <a:p>
            <a:r>
              <a:rPr lang="en-US" altLang="ko-KR" sz="2800" dirty="0" smtClean="0"/>
              <a:t>1 -7</a:t>
            </a:r>
            <a:endParaRPr lang="en-US" altLang="ko-KR" sz="2800" baseline="-25000" dirty="0" smtClean="0"/>
          </a:p>
        </p:txBody>
      </p:sp>
      <p:sp>
        <p:nvSpPr>
          <p:cNvPr id="19" name="양쪽 대괄호 18"/>
          <p:cNvSpPr/>
          <p:nvPr/>
        </p:nvSpPr>
        <p:spPr>
          <a:xfrm>
            <a:off x="6453809" y="5200172"/>
            <a:ext cx="998511" cy="936104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710858" y="3573016"/>
            <a:ext cx="3095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key (2,1) value (1,6)</a:t>
            </a:r>
            <a:endParaRPr lang="ko-KR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10858" y="4005064"/>
            <a:ext cx="3095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key (2,2) value (1,6)</a:t>
            </a:r>
            <a:endParaRPr lang="ko-KR" altLang="en-US" sz="2400" dirty="0"/>
          </a:p>
        </p:txBody>
      </p:sp>
      <p:sp>
        <p:nvSpPr>
          <p:cNvPr id="22" name="직사각형 21"/>
          <p:cNvSpPr/>
          <p:nvPr/>
        </p:nvSpPr>
        <p:spPr>
          <a:xfrm>
            <a:off x="827584" y="5128726"/>
            <a:ext cx="151216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화살표 연결선 23"/>
          <p:cNvCxnSpPr>
            <a:stCxn id="22" idx="3"/>
            <a:endCxn id="20" idx="1"/>
          </p:cNvCxnSpPr>
          <p:nvPr/>
        </p:nvCxnSpPr>
        <p:spPr>
          <a:xfrm flipV="1">
            <a:off x="2339752" y="3803849"/>
            <a:ext cx="1371106" cy="1540901"/>
          </a:xfrm>
          <a:prstGeom prst="straightConnector1">
            <a:avLst/>
          </a:prstGeom>
          <a:ln>
            <a:solidFill>
              <a:srgbClr val="3812F8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2" idx="3"/>
            <a:endCxn id="21" idx="1"/>
          </p:cNvCxnSpPr>
          <p:nvPr/>
        </p:nvCxnSpPr>
        <p:spPr>
          <a:xfrm flipV="1">
            <a:off x="2339752" y="4235897"/>
            <a:ext cx="1371106" cy="1108853"/>
          </a:xfrm>
          <a:prstGeom prst="straightConnector1">
            <a:avLst/>
          </a:prstGeom>
          <a:ln>
            <a:solidFill>
              <a:srgbClr val="3812F8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173110" y="5128726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355976" y="360204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341462" y="401957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547664" y="5157192"/>
            <a:ext cx="432048" cy="432048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868144" y="3573016"/>
            <a:ext cx="432048" cy="432048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853630" y="3990550"/>
            <a:ext cx="432048" cy="432048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29156" y="1657564"/>
            <a:ext cx="7772400" cy="4714908"/>
          </a:xfrm>
        </p:spPr>
        <p:txBody>
          <a:bodyPr/>
          <a:lstStyle/>
          <a:p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a</a:t>
            </a:r>
            <a:r>
              <a:rPr lang="en-US" altLang="ko-KR" baseline="-25000" dirty="0" err="1" smtClean="0">
                <a:latin typeface="Tahoma" pitchFamily="34" charset="0"/>
                <a:cs typeface="Tahoma" pitchFamily="34" charset="0"/>
              </a:rPr>
              <a:t>ik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lvl="1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key (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, 1), (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, 2), … (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, n)</a:t>
            </a:r>
          </a:p>
          <a:p>
            <a:pPr lvl="1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value (k, 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a</a:t>
            </a:r>
            <a:r>
              <a:rPr lang="en-US" altLang="ko-KR" baseline="-25000" dirty="0" err="1" smtClean="0">
                <a:latin typeface="Tahoma" pitchFamily="34" charset="0"/>
                <a:cs typeface="Tahoma" pitchFamily="34" charset="0"/>
              </a:rPr>
              <a:t>ik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)</a:t>
            </a:r>
          </a:p>
          <a:p>
            <a:pPr>
              <a:buNone/>
            </a:pP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1 1 3</a:t>
            </a:r>
          </a:p>
          <a:p>
            <a:pPr>
              <a:buNone/>
            </a:pP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1 2 -5</a:t>
            </a:r>
          </a:p>
          <a:p>
            <a:pPr>
              <a:buNone/>
            </a:pP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2 1 6</a:t>
            </a:r>
          </a:p>
          <a:p>
            <a:pPr>
              <a:buNone/>
            </a:pP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2 2 12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곱셈 기호 9"/>
          <p:cNvSpPr/>
          <p:nvPr/>
        </p:nvSpPr>
        <p:spPr>
          <a:xfrm>
            <a:off x="5868144" y="543071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7740352" y="5430710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6"/>
          <p:cNvGrpSpPr/>
          <p:nvPr/>
        </p:nvGrpSpPr>
        <p:grpSpPr>
          <a:xfrm>
            <a:off x="4725617" y="5211197"/>
            <a:ext cx="998511" cy="954107"/>
            <a:chOff x="1917305" y="4865671"/>
            <a:chExt cx="998511" cy="954107"/>
          </a:xfrm>
        </p:grpSpPr>
        <p:sp>
          <p:nvSpPr>
            <p:cNvPr id="7" name="TextBox 6"/>
            <p:cNvSpPr txBox="1"/>
            <p:nvPr/>
          </p:nvSpPr>
          <p:spPr>
            <a:xfrm>
              <a:off x="1987657" y="4865671"/>
              <a:ext cx="88517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3 -5</a:t>
              </a:r>
            </a:p>
            <a:p>
              <a:r>
                <a:rPr lang="en-US" altLang="ko-KR" sz="2800" dirty="0" smtClean="0"/>
                <a:t>6 12</a:t>
              </a:r>
              <a:endParaRPr lang="en-US" altLang="ko-KR" sz="2800" baseline="-25000" dirty="0" smtClean="0"/>
            </a:p>
          </p:txBody>
        </p:sp>
        <p:sp>
          <p:nvSpPr>
            <p:cNvPr id="13" name="양쪽 대괄호 12"/>
            <p:cNvSpPr/>
            <p:nvPr/>
          </p:nvSpPr>
          <p:spPr>
            <a:xfrm>
              <a:off x="1917305" y="4869160"/>
              <a:ext cx="998511" cy="936104"/>
            </a:xfrm>
            <a:prstGeom prst="bracketPair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524161" y="5196683"/>
            <a:ext cx="8851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2 11</a:t>
            </a:r>
          </a:p>
          <a:p>
            <a:r>
              <a:rPr lang="en-US" altLang="ko-KR" sz="2800" dirty="0" smtClean="0"/>
              <a:t>1 -7</a:t>
            </a:r>
            <a:endParaRPr lang="en-US" altLang="ko-KR" sz="2800" baseline="-25000" dirty="0" smtClean="0"/>
          </a:p>
        </p:txBody>
      </p:sp>
      <p:sp>
        <p:nvSpPr>
          <p:cNvPr id="19" name="양쪽 대괄호 18"/>
          <p:cNvSpPr/>
          <p:nvPr/>
        </p:nvSpPr>
        <p:spPr>
          <a:xfrm>
            <a:off x="6453809" y="5200172"/>
            <a:ext cx="998511" cy="936104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25097" y="3573016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key (2,1) value (2,12)</a:t>
            </a:r>
            <a:endParaRPr lang="ko-KR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625097" y="4005064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key (2,2) value (2,12)</a:t>
            </a:r>
            <a:endParaRPr lang="ko-KR" altLang="en-US" sz="2400" dirty="0"/>
          </a:p>
        </p:txBody>
      </p:sp>
      <p:sp>
        <p:nvSpPr>
          <p:cNvPr id="22" name="직사각형 21"/>
          <p:cNvSpPr/>
          <p:nvPr/>
        </p:nvSpPr>
        <p:spPr>
          <a:xfrm>
            <a:off x="827584" y="5661248"/>
            <a:ext cx="165618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화살표 연결선 23"/>
          <p:cNvCxnSpPr>
            <a:stCxn id="22" idx="3"/>
            <a:endCxn id="20" idx="1"/>
          </p:cNvCxnSpPr>
          <p:nvPr/>
        </p:nvCxnSpPr>
        <p:spPr>
          <a:xfrm flipV="1">
            <a:off x="2483768" y="3803849"/>
            <a:ext cx="1141329" cy="2073423"/>
          </a:xfrm>
          <a:prstGeom prst="straightConnector1">
            <a:avLst/>
          </a:prstGeom>
          <a:ln>
            <a:solidFill>
              <a:srgbClr val="3812F8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2" idx="3"/>
            <a:endCxn id="21" idx="1"/>
          </p:cNvCxnSpPr>
          <p:nvPr/>
        </p:nvCxnSpPr>
        <p:spPr>
          <a:xfrm flipV="1">
            <a:off x="2483768" y="4235897"/>
            <a:ext cx="1141329" cy="1641375"/>
          </a:xfrm>
          <a:prstGeom prst="straightConnector1">
            <a:avLst/>
          </a:prstGeom>
          <a:ln>
            <a:solidFill>
              <a:srgbClr val="3812F8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173110" y="566124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298482" y="360204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283968" y="401957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547664" y="5689714"/>
            <a:ext cx="432048" cy="432048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796136" y="3573016"/>
            <a:ext cx="432048" cy="432048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796136" y="3990550"/>
            <a:ext cx="432048" cy="432048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29156" y="1657564"/>
            <a:ext cx="7772400" cy="4714908"/>
          </a:xfrm>
        </p:spPr>
        <p:txBody>
          <a:bodyPr/>
          <a:lstStyle/>
          <a:p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b</a:t>
            </a:r>
            <a:r>
              <a:rPr lang="en-US" altLang="ko-KR" baseline="-25000" dirty="0" err="1" smtClean="0">
                <a:latin typeface="Tahoma" pitchFamily="34" charset="0"/>
                <a:cs typeface="Tahoma" pitchFamily="34" charset="0"/>
              </a:rPr>
              <a:t>kj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lvl="1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key (1, j), (2, j), … (n, j)</a:t>
            </a:r>
          </a:p>
          <a:p>
            <a:pPr lvl="1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value (k, 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b</a:t>
            </a:r>
            <a:r>
              <a:rPr lang="en-US" altLang="ko-KR" baseline="-25000" dirty="0" err="1" smtClean="0">
                <a:latin typeface="Tahoma" pitchFamily="34" charset="0"/>
                <a:cs typeface="Tahoma" pitchFamily="34" charset="0"/>
              </a:rPr>
              <a:t>kj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)</a:t>
            </a:r>
          </a:p>
          <a:p>
            <a:pPr>
              <a:buNone/>
            </a:pP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1 1 2</a:t>
            </a:r>
          </a:p>
          <a:p>
            <a:pPr>
              <a:buNone/>
            </a:pP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1 2 11</a:t>
            </a:r>
          </a:p>
          <a:p>
            <a:pPr>
              <a:buNone/>
            </a:pP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2 1 1</a:t>
            </a:r>
          </a:p>
          <a:p>
            <a:pPr>
              <a:buNone/>
            </a:pP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2 2 -7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곱셈 기호 9"/>
          <p:cNvSpPr/>
          <p:nvPr/>
        </p:nvSpPr>
        <p:spPr>
          <a:xfrm>
            <a:off x="5868144" y="543071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7740352" y="5430710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6"/>
          <p:cNvGrpSpPr/>
          <p:nvPr/>
        </p:nvGrpSpPr>
        <p:grpSpPr>
          <a:xfrm>
            <a:off x="4725617" y="5211197"/>
            <a:ext cx="998511" cy="954107"/>
            <a:chOff x="1917305" y="4865671"/>
            <a:chExt cx="998511" cy="954107"/>
          </a:xfrm>
        </p:grpSpPr>
        <p:sp>
          <p:nvSpPr>
            <p:cNvPr id="7" name="TextBox 6"/>
            <p:cNvSpPr txBox="1"/>
            <p:nvPr/>
          </p:nvSpPr>
          <p:spPr>
            <a:xfrm>
              <a:off x="1987657" y="4865671"/>
              <a:ext cx="88517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3 -5</a:t>
              </a:r>
            </a:p>
            <a:p>
              <a:r>
                <a:rPr lang="en-US" altLang="ko-KR" sz="2800" dirty="0" smtClean="0"/>
                <a:t>6 12</a:t>
              </a:r>
              <a:endParaRPr lang="en-US" altLang="ko-KR" sz="2800" baseline="-25000" dirty="0" smtClean="0"/>
            </a:p>
          </p:txBody>
        </p:sp>
        <p:sp>
          <p:nvSpPr>
            <p:cNvPr id="13" name="양쪽 대괄호 12"/>
            <p:cNvSpPr/>
            <p:nvPr/>
          </p:nvSpPr>
          <p:spPr>
            <a:xfrm>
              <a:off x="1917305" y="4869160"/>
              <a:ext cx="998511" cy="936104"/>
            </a:xfrm>
            <a:prstGeom prst="bracketPair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524161" y="5196683"/>
            <a:ext cx="8851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2 11</a:t>
            </a:r>
          </a:p>
          <a:p>
            <a:r>
              <a:rPr lang="en-US" altLang="ko-KR" sz="2800" dirty="0" smtClean="0"/>
              <a:t>1 -7</a:t>
            </a:r>
            <a:endParaRPr lang="en-US" altLang="ko-KR" sz="2800" baseline="-25000" dirty="0" smtClean="0"/>
          </a:p>
        </p:txBody>
      </p:sp>
      <p:sp>
        <p:nvSpPr>
          <p:cNvPr id="19" name="양쪽 대괄호 18"/>
          <p:cNvSpPr/>
          <p:nvPr/>
        </p:nvSpPr>
        <p:spPr>
          <a:xfrm>
            <a:off x="6453809" y="5200172"/>
            <a:ext cx="998511" cy="936104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710857" y="3573016"/>
            <a:ext cx="2922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key (1,1) value (1,2)</a:t>
            </a:r>
            <a:endParaRPr lang="ko-KR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10857" y="4005064"/>
            <a:ext cx="2922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key (2,1) value (1,2)</a:t>
            </a:r>
            <a:endParaRPr lang="ko-KR" altLang="en-US" sz="2400" dirty="0"/>
          </a:p>
        </p:txBody>
      </p:sp>
      <p:sp>
        <p:nvSpPr>
          <p:cNvPr id="22" name="직사각형 21"/>
          <p:cNvSpPr/>
          <p:nvPr/>
        </p:nvSpPr>
        <p:spPr>
          <a:xfrm>
            <a:off x="827584" y="3933056"/>
            <a:ext cx="151216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화살표 연결선 23"/>
          <p:cNvCxnSpPr>
            <a:stCxn id="22" idx="3"/>
            <a:endCxn id="20" idx="1"/>
          </p:cNvCxnSpPr>
          <p:nvPr/>
        </p:nvCxnSpPr>
        <p:spPr>
          <a:xfrm flipV="1">
            <a:off x="2339752" y="3803849"/>
            <a:ext cx="1371105" cy="345231"/>
          </a:xfrm>
          <a:prstGeom prst="straightConnector1">
            <a:avLst/>
          </a:prstGeom>
          <a:ln>
            <a:solidFill>
              <a:srgbClr val="3812F8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2" idx="3"/>
            <a:endCxn id="21" idx="1"/>
          </p:cNvCxnSpPr>
          <p:nvPr/>
        </p:nvCxnSpPr>
        <p:spPr>
          <a:xfrm>
            <a:off x="2339752" y="4149080"/>
            <a:ext cx="1371105" cy="86817"/>
          </a:xfrm>
          <a:prstGeom prst="straightConnector1">
            <a:avLst/>
          </a:prstGeom>
          <a:ln>
            <a:solidFill>
              <a:srgbClr val="3812F8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547664" y="3933056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644008" y="360204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629494" y="401957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187624" y="3961522"/>
            <a:ext cx="432048" cy="432048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868144" y="3573016"/>
            <a:ext cx="432048" cy="432048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853630" y="3990550"/>
            <a:ext cx="432048" cy="432048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29156" y="1657564"/>
            <a:ext cx="7772400" cy="4714908"/>
          </a:xfrm>
        </p:spPr>
        <p:txBody>
          <a:bodyPr/>
          <a:lstStyle/>
          <a:p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b</a:t>
            </a:r>
            <a:r>
              <a:rPr lang="en-US" altLang="ko-KR" baseline="-25000" dirty="0" err="1" smtClean="0">
                <a:latin typeface="Tahoma" pitchFamily="34" charset="0"/>
                <a:cs typeface="Tahoma" pitchFamily="34" charset="0"/>
              </a:rPr>
              <a:t>kj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lvl="1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key (1, j), (2, j), … (n, j)</a:t>
            </a:r>
          </a:p>
          <a:p>
            <a:pPr lvl="1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value (k, 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b</a:t>
            </a:r>
            <a:r>
              <a:rPr lang="en-US" altLang="ko-KR" baseline="-25000" dirty="0" err="1" smtClean="0">
                <a:latin typeface="Tahoma" pitchFamily="34" charset="0"/>
                <a:cs typeface="Tahoma" pitchFamily="34" charset="0"/>
              </a:rPr>
              <a:t>kj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)</a:t>
            </a:r>
          </a:p>
          <a:p>
            <a:pPr>
              <a:buNone/>
            </a:pP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1 1 2</a:t>
            </a:r>
          </a:p>
          <a:p>
            <a:pPr>
              <a:buNone/>
            </a:pP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1 2 11</a:t>
            </a:r>
          </a:p>
          <a:p>
            <a:pPr>
              <a:buNone/>
            </a:pP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2 1 1</a:t>
            </a:r>
          </a:p>
          <a:p>
            <a:pPr>
              <a:buNone/>
            </a:pP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2 2 -7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곱셈 기호 9"/>
          <p:cNvSpPr/>
          <p:nvPr/>
        </p:nvSpPr>
        <p:spPr>
          <a:xfrm>
            <a:off x="5868144" y="543071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7740352" y="5430710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6"/>
          <p:cNvGrpSpPr/>
          <p:nvPr/>
        </p:nvGrpSpPr>
        <p:grpSpPr>
          <a:xfrm>
            <a:off x="4725617" y="5211197"/>
            <a:ext cx="998511" cy="954107"/>
            <a:chOff x="1917305" y="4865671"/>
            <a:chExt cx="998511" cy="954107"/>
          </a:xfrm>
        </p:grpSpPr>
        <p:sp>
          <p:nvSpPr>
            <p:cNvPr id="7" name="TextBox 6"/>
            <p:cNvSpPr txBox="1"/>
            <p:nvPr/>
          </p:nvSpPr>
          <p:spPr>
            <a:xfrm>
              <a:off x="1987657" y="4865671"/>
              <a:ext cx="88517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3 -5</a:t>
              </a:r>
            </a:p>
            <a:p>
              <a:r>
                <a:rPr lang="en-US" altLang="ko-KR" sz="2800" dirty="0" smtClean="0"/>
                <a:t>6 12</a:t>
              </a:r>
              <a:endParaRPr lang="en-US" altLang="ko-KR" sz="2800" baseline="-25000" dirty="0" smtClean="0"/>
            </a:p>
          </p:txBody>
        </p:sp>
        <p:sp>
          <p:nvSpPr>
            <p:cNvPr id="13" name="양쪽 대괄호 12"/>
            <p:cNvSpPr/>
            <p:nvPr/>
          </p:nvSpPr>
          <p:spPr>
            <a:xfrm>
              <a:off x="1917305" y="4869160"/>
              <a:ext cx="998511" cy="936104"/>
            </a:xfrm>
            <a:prstGeom prst="bracketPair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524161" y="5196683"/>
            <a:ext cx="8851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2 11</a:t>
            </a:r>
          </a:p>
          <a:p>
            <a:r>
              <a:rPr lang="en-US" altLang="ko-KR" sz="2800" dirty="0" smtClean="0"/>
              <a:t>1 -7</a:t>
            </a:r>
            <a:endParaRPr lang="en-US" altLang="ko-KR" sz="2800" baseline="-25000" dirty="0" smtClean="0"/>
          </a:p>
        </p:txBody>
      </p:sp>
      <p:sp>
        <p:nvSpPr>
          <p:cNvPr id="19" name="양쪽 대괄호 18"/>
          <p:cNvSpPr/>
          <p:nvPr/>
        </p:nvSpPr>
        <p:spPr>
          <a:xfrm>
            <a:off x="6453809" y="5200172"/>
            <a:ext cx="998511" cy="936104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732958" y="3573016"/>
            <a:ext cx="307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key (1,2) value (1,11)</a:t>
            </a:r>
            <a:endParaRPr lang="ko-KR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32958" y="4005064"/>
            <a:ext cx="307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key (2,2) value (1,11)</a:t>
            </a:r>
            <a:endParaRPr lang="ko-KR" altLang="en-US" sz="2400" dirty="0"/>
          </a:p>
        </p:txBody>
      </p:sp>
      <p:sp>
        <p:nvSpPr>
          <p:cNvPr id="22" name="직사각형 21"/>
          <p:cNvSpPr/>
          <p:nvPr/>
        </p:nvSpPr>
        <p:spPr>
          <a:xfrm>
            <a:off x="827584" y="4480654"/>
            <a:ext cx="151216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화살표 연결선 23"/>
          <p:cNvCxnSpPr>
            <a:stCxn id="22" idx="3"/>
            <a:endCxn id="20" idx="1"/>
          </p:cNvCxnSpPr>
          <p:nvPr/>
        </p:nvCxnSpPr>
        <p:spPr>
          <a:xfrm flipV="1">
            <a:off x="2339752" y="3803849"/>
            <a:ext cx="1393206" cy="892829"/>
          </a:xfrm>
          <a:prstGeom prst="straightConnector1">
            <a:avLst/>
          </a:prstGeom>
          <a:ln>
            <a:solidFill>
              <a:srgbClr val="3812F8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2" idx="3"/>
            <a:endCxn id="21" idx="1"/>
          </p:cNvCxnSpPr>
          <p:nvPr/>
        </p:nvCxnSpPr>
        <p:spPr>
          <a:xfrm flipV="1">
            <a:off x="2339752" y="4235897"/>
            <a:ext cx="1393206" cy="460781"/>
          </a:xfrm>
          <a:prstGeom prst="straightConnector1">
            <a:avLst/>
          </a:prstGeom>
          <a:ln>
            <a:solidFill>
              <a:srgbClr val="3812F8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547664" y="448065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644008" y="360204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629494" y="401957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187624" y="4509120"/>
            <a:ext cx="432048" cy="432048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868144" y="3573016"/>
            <a:ext cx="432048" cy="432048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853630" y="3990550"/>
            <a:ext cx="432048" cy="432048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29156" y="1657564"/>
            <a:ext cx="7772400" cy="4714908"/>
          </a:xfrm>
        </p:spPr>
        <p:txBody>
          <a:bodyPr/>
          <a:lstStyle/>
          <a:p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b</a:t>
            </a:r>
            <a:r>
              <a:rPr lang="en-US" altLang="ko-KR" baseline="-25000" dirty="0" err="1" smtClean="0">
                <a:latin typeface="Tahoma" pitchFamily="34" charset="0"/>
                <a:cs typeface="Tahoma" pitchFamily="34" charset="0"/>
              </a:rPr>
              <a:t>kj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lvl="1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key (1, j), (2, j), … (n, j)</a:t>
            </a:r>
          </a:p>
          <a:p>
            <a:pPr lvl="1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value (k, 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b</a:t>
            </a:r>
            <a:r>
              <a:rPr lang="en-US" altLang="ko-KR" baseline="-25000" dirty="0" err="1" smtClean="0">
                <a:latin typeface="Tahoma" pitchFamily="34" charset="0"/>
                <a:cs typeface="Tahoma" pitchFamily="34" charset="0"/>
              </a:rPr>
              <a:t>kj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)</a:t>
            </a:r>
          </a:p>
          <a:p>
            <a:pPr>
              <a:buNone/>
            </a:pP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1 1 2</a:t>
            </a:r>
          </a:p>
          <a:p>
            <a:pPr>
              <a:buNone/>
            </a:pP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1 2 11</a:t>
            </a:r>
          </a:p>
          <a:p>
            <a:pPr>
              <a:buNone/>
            </a:pP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2 1 1</a:t>
            </a:r>
          </a:p>
          <a:p>
            <a:pPr>
              <a:buNone/>
            </a:pP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2 2 -7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곱셈 기호 9"/>
          <p:cNvSpPr/>
          <p:nvPr/>
        </p:nvSpPr>
        <p:spPr>
          <a:xfrm>
            <a:off x="5868144" y="543071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7740352" y="5430710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6"/>
          <p:cNvGrpSpPr/>
          <p:nvPr/>
        </p:nvGrpSpPr>
        <p:grpSpPr>
          <a:xfrm>
            <a:off x="4725617" y="5211197"/>
            <a:ext cx="998511" cy="954107"/>
            <a:chOff x="1917305" y="4865671"/>
            <a:chExt cx="998511" cy="954107"/>
          </a:xfrm>
        </p:grpSpPr>
        <p:sp>
          <p:nvSpPr>
            <p:cNvPr id="7" name="TextBox 6"/>
            <p:cNvSpPr txBox="1"/>
            <p:nvPr/>
          </p:nvSpPr>
          <p:spPr>
            <a:xfrm>
              <a:off x="1987657" y="4865671"/>
              <a:ext cx="88517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3 -5</a:t>
              </a:r>
            </a:p>
            <a:p>
              <a:r>
                <a:rPr lang="en-US" altLang="ko-KR" sz="2800" dirty="0" smtClean="0"/>
                <a:t>6 12</a:t>
              </a:r>
              <a:endParaRPr lang="en-US" altLang="ko-KR" sz="2800" baseline="-25000" dirty="0" smtClean="0"/>
            </a:p>
          </p:txBody>
        </p:sp>
        <p:sp>
          <p:nvSpPr>
            <p:cNvPr id="13" name="양쪽 대괄호 12"/>
            <p:cNvSpPr/>
            <p:nvPr/>
          </p:nvSpPr>
          <p:spPr>
            <a:xfrm>
              <a:off x="1917305" y="4869160"/>
              <a:ext cx="998511" cy="936104"/>
            </a:xfrm>
            <a:prstGeom prst="bracketPair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524161" y="5196683"/>
            <a:ext cx="8851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2 11</a:t>
            </a:r>
          </a:p>
          <a:p>
            <a:r>
              <a:rPr lang="en-US" altLang="ko-KR" sz="2800" dirty="0" smtClean="0"/>
              <a:t>1 -7</a:t>
            </a:r>
            <a:endParaRPr lang="en-US" altLang="ko-KR" sz="2800" baseline="-25000" dirty="0" smtClean="0"/>
          </a:p>
        </p:txBody>
      </p:sp>
      <p:sp>
        <p:nvSpPr>
          <p:cNvPr id="19" name="양쪽 대괄호 18"/>
          <p:cNvSpPr/>
          <p:nvPr/>
        </p:nvSpPr>
        <p:spPr>
          <a:xfrm>
            <a:off x="6453809" y="5200172"/>
            <a:ext cx="998511" cy="936104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707904" y="3573016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key (1,1) value (2,1)</a:t>
            </a:r>
            <a:endParaRPr lang="ko-KR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07904" y="4005064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key (2,1) value (2,1)</a:t>
            </a:r>
            <a:endParaRPr lang="ko-KR" altLang="en-US" sz="2400" dirty="0"/>
          </a:p>
        </p:txBody>
      </p:sp>
      <p:sp>
        <p:nvSpPr>
          <p:cNvPr id="22" name="직사각형 21"/>
          <p:cNvSpPr/>
          <p:nvPr/>
        </p:nvSpPr>
        <p:spPr>
          <a:xfrm>
            <a:off x="827584" y="5056718"/>
            <a:ext cx="151216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화살표 연결선 23"/>
          <p:cNvCxnSpPr>
            <a:stCxn id="22" idx="3"/>
            <a:endCxn id="20" idx="1"/>
          </p:cNvCxnSpPr>
          <p:nvPr/>
        </p:nvCxnSpPr>
        <p:spPr>
          <a:xfrm flipV="1">
            <a:off x="2339752" y="3803849"/>
            <a:ext cx="1368152" cy="1468893"/>
          </a:xfrm>
          <a:prstGeom prst="straightConnector1">
            <a:avLst/>
          </a:prstGeom>
          <a:ln>
            <a:solidFill>
              <a:srgbClr val="3812F8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2" idx="3"/>
            <a:endCxn id="21" idx="1"/>
          </p:cNvCxnSpPr>
          <p:nvPr/>
        </p:nvCxnSpPr>
        <p:spPr>
          <a:xfrm flipV="1">
            <a:off x="2339752" y="4235897"/>
            <a:ext cx="1368152" cy="1036845"/>
          </a:xfrm>
          <a:prstGeom prst="straightConnector1">
            <a:avLst/>
          </a:prstGeom>
          <a:ln>
            <a:solidFill>
              <a:srgbClr val="3812F8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547664" y="505671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644008" y="360204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629494" y="401957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187624" y="5085184"/>
            <a:ext cx="432048" cy="432048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868144" y="3573016"/>
            <a:ext cx="432048" cy="432048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853630" y="3990550"/>
            <a:ext cx="432048" cy="432048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matrix 1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C matrix 1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</a:t>
            </a: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333" y="3802386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802386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802386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538148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610156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71703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702518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7349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3890076"/>
            <a:ext cx="2304256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76056" y="3890076"/>
            <a:ext cx="504056" cy="1728192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956376" y="3890076"/>
            <a:ext cx="504056" cy="504056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29156" y="1657564"/>
            <a:ext cx="7772400" cy="4714908"/>
          </a:xfrm>
        </p:spPr>
        <p:txBody>
          <a:bodyPr/>
          <a:lstStyle/>
          <a:p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b</a:t>
            </a:r>
            <a:r>
              <a:rPr lang="en-US" altLang="ko-KR" baseline="-25000" dirty="0" err="1" smtClean="0">
                <a:latin typeface="Tahoma" pitchFamily="34" charset="0"/>
                <a:cs typeface="Tahoma" pitchFamily="34" charset="0"/>
              </a:rPr>
              <a:t>kj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lvl="1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key (1, j), (2, j), … (n, j)</a:t>
            </a:r>
          </a:p>
          <a:p>
            <a:pPr lvl="1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value (k, </a:t>
            </a:r>
            <a:r>
              <a:rPr lang="en-US" altLang="ko-KR" dirty="0" err="1" smtClean="0">
                <a:latin typeface="Tahoma" pitchFamily="34" charset="0"/>
                <a:cs typeface="Tahoma" pitchFamily="34" charset="0"/>
              </a:rPr>
              <a:t>b</a:t>
            </a:r>
            <a:r>
              <a:rPr lang="en-US" altLang="ko-KR" baseline="-25000" dirty="0" err="1" smtClean="0">
                <a:latin typeface="Tahoma" pitchFamily="34" charset="0"/>
                <a:cs typeface="Tahoma" pitchFamily="34" charset="0"/>
              </a:rPr>
              <a:t>kj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)</a:t>
            </a:r>
          </a:p>
          <a:p>
            <a:pPr>
              <a:buNone/>
            </a:pP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1 1 2</a:t>
            </a:r>
          </a:p>
          <a:p>
            <a:pPr>
              <a:buNone/>
            </a:pP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1 2 11</a:t>
            </a:r>
          </a:p>
          <a:p>
            <a:pPr>
              <a:buNone/>
            </a:pP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2 1 1</a:t>
            </a:r>
          </a:p>
          <a:p>
            <a:pPr>
              <a:buNone/>
            </a:pP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B 2 2 -7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곱셈 기호 9"/>
          <p:cNvSpPr/>
          <p:nvPr/>
        </p:nvSpPr>
        <p:spPr>
          <a:xfrm>
            <a:off x="5868144" y="543071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7740352" y="5430710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6"/>
          <p:cNvGrpSpPr/>
          <p:nvPr/>
        </p:nvGrpSpPr>
        <p:grpSpPr>
          <a:xfrm>
            <a:off x="4725617" y="5211197"/>
            <a:ext cx="998511" cy="954107"/>
            <a:chOff x="1917305" y="4865671"/>
            <a:chExt cx="998511" cy="954107"/>
          </a:xfrm>
        </p:grpSpPr>
        <p:sp>
          <p:nvSpPr>
            <p:cNvPr id="7" name="TextBox 6"/>
            <p:cNvSpPr txBox="1"/>
            <p:nvPr/>
          </p:nvSpPr>
          <p:spPr>
            <a:xfrm>
              <a:off x="1987657" y="4865671"/>
              <a:ext cx="88517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3 -5</a:t>
              </a:r>
            </a:p>
            <a:p>
              <a:r>
                <a:rPr lang="en-US" altLang="ko-KR" sz="2800" dirty="0" smtClean="0"/>
                <a:t>6 12</a:t>
              </a:r>
              <a:endParaRPr lang="en-US" altLang="ko-KR" sz="2800" baseline="-25000" dirty="0" smtClean="0"/>
            </a:p>
          </p:txBody>
        </p:sp>
        <p:sp>
          <p:nvSpPr>
            <p:cNvPr id="13" name="양쪽 대괄호 12"/>
            <p:cNvSpPr/>
            <p:nvPr/>
          </p:nvSpPr>
          <p:spPr>
            <a:xfrm>
              <a:off x="1917305" y="4869160"/>
              <a:ext cx="998511" cy="936104"/>
            </a:xfrm>
            <a:prstGeom prst="bracketPair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524161" y="5196683"/>
            <a:ext cx="8851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2 11</a:t>
            </a:r>
          </a:p>
          <a:p>
            <a:r>
              <a:rPr lang="en-US" altLang="ko-KR" sz="2800" dirty="0" smtClean="0"/>
              <a:t>1 -7</a:t>
            </a:r>
            <a:endParaRPr lang="en-US" altLang="ko-KR" sz="2800" baseline="-25000" dirty="0" smtClean="0"/>
          </a:p>
        </p:txBody>
      </p:sp>
      <p:sp>
        <p:nvSpPr>
          <p:cNvPr id="19" name="양쪽 대괄호 18"/>
          <p:cNvSpPr/>
          <p:nvPr/>
        </p:nvSpPr>
        <p:spPr>
          <a:xfrm>
            <a:off x="6453809" y="5200172"/>
            <a:ext cx="998511" cy="936104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713530" y="3573016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key (1,2) value (2, -7)</a:t>
            </a:r>
            <a:endParaRPr lang="ko-KR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13530" y="4005064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key (2,2) value (2, -7)</a:t>
            </a:r>
            <a:endParaRPr lang="ko-KR" altLang="en-US" sz="2400" dirty="0"/>
          </a:p>
        </p:txBody>
      </p:sp>
      <p:sp>
        <p:nvSpPr>
          <p:cNvPr id="22" name="직사각형 21"/>
          <p:cNvSpPr/>
          <p:nvPr/>
        </p:nvSpPr>
        <p:spPr>
          <a:xfrm>
            <a:off x="827584" y="5704790"/>
            <a:ext cx="151216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화살표 연결선 23"/>
          <p:cNvCxnSpPr>
            <a:stCxn id="22" idx="3"/>
            <a:endCxn id="20" idx="1"/>
          </p:cNvCxnSpPr>
          <p:nvPr/>
        </p:nvCxnSpPr>
        <p:spPr>
          <a:xfrm flipV="1">
            <a:off x="2339752" y="3803849"/>
            <a:ext cx="1373778" cy="2116965"/>
          </a:xfrm>
          <a:prstGeom prst="straightConnector1">
            <a:avLst/>
          </a:prstGeom>
          <a:ln>
            <a:solidFill>
              <a:srgbClr val="3812F8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2" idx="3"/>
            <a:endCxn id="21" idx="1"/>
          </p:cNvCxnSpPr>
          <p:nvPr/>
        </p:nvCxnSpPr>
        <p:spPr>
          <a:xfrm flipV="1">
            <a:off x="2339752" y="4235897"/>
            <a:ext cx="1373778" cy="1684917"/>
          </a:xfrm>
          <a:prstGeom prst="straightConnector1">
            <a:avLst/>
          </a:prstGeom>
          <a:ln>
            <a:solidFill>
              <a:srgbClr val="3812F8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547664" y="5704790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644008" y="360204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629494" y="401957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187624" y="5733256"/>
            <a:ext cx="432048" cy="432048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868144" y="3573016"/>
            <a:ext cx="432048" cy="432048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853630" y="3990550"/>
            <a:ext cx="432048" cy="432048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5" name="곱셈 기호 4"/>
          <p:cNvSpPr/>
          <p:nvPr/>
        </p:nvSpPr>
        <p:spPr>
          <a:xfrm>
            <a:off x="5868144" y="543071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등호 5"/>
          <p:cNvSpPr/>
          <p:nvPr/>
        </p:nvSpPr>
        <p:spPr>
          <a:xfrm>
            <a:off x="7740352" y="5430710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6"/>
          <p:cNvGrpSpPr/>
          <p:nvPr/>
        </p:nvGrpSpPr>
        <p:grpSpPr>
          <a:xfrm>
            <a:off x="4725617" y="5211197"/>
            <a:ext cx="998511" cy="954107"/>
            <a:chOff x="1917305" y="4865671"/>
            <a:chExt cx="998511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1987657" y="4865671"/>
              <a:ext cx="88517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3 -5</a:t>
              </a:r>
            </a:p>
            <a:p>
              <a:r>
                <a:rPr lang="en-US" altLang="ko-KR" sz="2800" dirty="0" smtClean="0"/>
                <a:t>6 12</a:t>
              </a:r>
              <a:endParaRPr lang="en-US" altLang="ko-KR" sz="2800" baseline="-25000" dirty="0" smtClean="0"/>
            </a:p>
          </p:txBody>
        </p:sp>
        <p:sp>
          <p:nvSpPr>
            <p:cNvPr id="9" name="양쪽 대괄호 8"/>
            <p:cNvSpPr/>
            <p:nvPr/>
          </p:nvSpPr>
          <p:spPr>
            <a:xfrm>
              <a:off x="1917305" y="4869160"/>
              <a:ext cx="998511" cy="936104"/>
            </a:xfrm>
            <a:prstGeom prst="bracketPair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24161" y="5196683"/>
            <a:ext cx="8851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2 11</a:t>
            </a:r>
          </a:p>
          <a:p>
            <a:r>
              <a:rPr lang="en-US" altLang="ko-KR" sz="2800" dirty="0" smtClean="0"/>
              <a:t>1 -7</a:t>
            </a:r>
            <a:endParaRPr lang="en-US" altLang="ko-KR" sz="2800" baseline="-25000" dirty="0" smtClean="0"/>
          </a:p>
        </p:txBody>
      </p:sp>
      <p:sp>
        <p:nvSpPr>
          <p:cNvPr id="11" name="양쪽 대괄호 10"/>
          <p:cNvSpPr/>
          <p:nvPr/>
        </p:nvSpPr>
        <p:spPr>
          <a:xfrm>
            <a:off x="6453809" y="5200172"/>
            <a:ext cx="998511" cy="936104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1785005"/>
            <a:ext cx="178286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A emitted</a:t>
            </a: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key value</a:t>
            </a: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(1,1) (1,3)</a:t>
            </a: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(1,2) (1,3)</a:t>
            </a: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(1,1) (2,-5)</a:t>
            </a: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(1,2) (2,-5)</a:t>
            </a: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(2,1) (1,6)</a:t>
            </a: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(2,2) (1,6)</a:t>
            </a: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(2,1) (2,12)</a:t>
            </a: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(2,2) (2,12)</a:t>
            </a:r>
          </a:p>
          <a:p>
            <a:endParaRPr lang="ko-KR" altLang="en-US" sz="2400" dirty="0" smtClean="0">
              <a:latin typeface="Tahoma" pitchFamily="34" charset="0"/>
              <a:cs typeface="Tahoma" pitchFamily="34" charset="0"/>
            </a:endParaRPr>
          </a:p>
          <a:p>
            <a:endParaRPr lang="ko-KR" alt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5141" y="1794858"/>
            <a:ext cx="178286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B emitted</a:t>
            </a: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key value</a:t>
            </a: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(1,1) (1,2)</a:t>
            </a: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(2,1) (1,2)</a:t>
            </a: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(1,2) (1,11)</a:t>
            </a: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(2,2) (1,11)</a:t>
            </a: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(1,1) (2,1)</a:t>
            </a: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(2,1) (2,1)</a:t>
            </a: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(1,2) (2,-7)</a:t>
            </a: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(2,2) (2,-7)</a:t>
            </a:r>
          </a:p>
          <a:p>
            <a:endParaRPr lang="ko-KR" altLang="en-US" sz="2400" dirty="0" smtClean="0"/>
          </a:p>
          <a:p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5" name="곱셈 기호 4"/>
          <p:cNvSpPr/>
          <p:nvPr/>
        </p:nvSpPr>
        <p:spPr>
          <a:xfrm>
            <a:off x="5868144" y="543071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등호 5"/>
          <p:cNvSpPr/>
          <p:nvPr/>
        </p:nvSpPr>
        <p:spPr>
          <a:xfrm>
            <a:off x="7740352" y="5430710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6"/>
          <p:cNvGrpSpPr/>
          <p:nvPr/>
        </p:nvGrpSpPr>
        <p:grpSpPr>
          <a:xfrm>
            <a:off x="4725617" y="5211197"/>
            <a:ext cx="998511" cy="954107"/>
            <a:chOff x="1917305" y="4865671"/>
            <a:chExt cx="998511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1987657" y="4865671"/>
              <a:ext cx="88517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3 -5</a:t>
              </a:r>
            </a:p>
            <a:p>
              <a:r>
                <a:rPr lang="en-US" altLang="ko-KR" sz="2800" dirty="0" smtClean="0"/>
                <a:t>6 12</a:t>
              </a:r>
              <a:endParaRPr lang="en-US" altLang="ko-KR" sz="2800" baseline="-25000" dirty="0" smtClean="0"/>
            </a:p>
          </p:txBody>
        </p:sp>
        <p:sp>
          <p:nvSpPr>
            <p:cNvPr id="9" name="양쪽 대괄호 8"/>
            <p:cNvSpPr/>
            <p:nvPr/>
          </p:nvSpPr>
          <p:spPr>
            <a:xfrm>
              <a:off x="1917305" y="4869160"/>
              <a:ext cx="998511" cy="936104"/>
            </a:xfrm>
            <a:prstGeom prst="bracketPair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24161" y="5196683"/>
            <a:ext cx="8851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2 11</a:t>
            </a:r>
          </a:p>
          <a:p>
            <a:r>
              <a:rPr lang="en-US" altLang="ko-KR" sz="2800" dirty="0" smtClean="0"/>
              <a:t>1 -7</a:t>
            </a:r>
            <a:endParaRPr lang="en-US" altLang="ko-KR" sz="2800" baseline="-25000" dirty="0" smtClean="0"/>
          </a:p>
        </p:txBody>
      </p:sp>
      <p:sp>
        <p:nvSpPr>
          <p:cNvPr id="11" name="양쪽 대괄호 10"/>
          <p:cNvSpPr/>
          <p:nvPr/>
        </p:nvSpPr>
        <p:spPr>
          <a:xfrm>
            <a:off x="6453809" y="5200172"/>
            <a:ext cx="998511" cy="936104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2001029"/>
            <a:ext cx="185178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A emitted</a:t>
            </a:r>
          </a:p>
          <a:p>
            <a:r>
              <a:rPr lang="en-US" altLang="ko-KR" sz="2400" dirty="0" smtClean="0"/>
              <a:t>key value</a:t>
            </a:r>
          </a:p>
          <a:p>
            <a:r>
              <a:rPr lang="en-US" altLang="ko-KR" sz="2400" dirty="0" smtClean="0"/>
              <a:t>(1,1) (1,3)</a:t>
            </a:r>
          </a:p>
          <a:p>
            <a:r>
              <a:rPr lang="en-US" altLang="ko-KR" sz="2400" dirty="0" smtClean="0"/>
              <a:t>(1,2) (1,3)</a:t>
            </a:r>
          </a:p>
          <a:p>
            <a:r>
              <a:rPr lang="en-US" altLang="ko-KR" sz="2400" dirty="0" smtClean="0"/>
              <a:t>(1,1) (2,-5)</a:t>
            </a:r>
          </a:p>
          <a:p>
            <a:r>
              <a:rPr lang="en-US" altLang="ko-KR" sz="2400" dirty="0" smtClean="0"/>
              <a:t>(1,2) (2,-5)</a:t>
            </a:r>
          </a:p>
          <a:p>
            <a:r>
              <a:rPr lang="en-US" altLang="ko-KR" sz="2400" dirty="0" smtClean="0"/>
              <a:t>(2,1) (1,6)</a:t>
            </a:r>
          </a:p>
          <a:p>
            <a:r>
              <a:rPr lang="en-US" altLang="ko-KR" sz="2400" dirty="0" smtClean="0"/>
              <a:t>(2,2) (1,6)</a:t>
            </a:r>
          </a:p>
          <a:p>
            <a:r>
              <a:rPr lang="en-US" altLang="ko-KR" sz="2400" dirty="0" smtClean="0"/>
              <a:t>(2,1) (2,12)</a:t>
            </a:r>
          </a:p>
          <a:p>
            <a:r>
              <a:rPr lang="en-US" altLang="ko-KR" sz="2400" dirty="0" smtClean="0"/>
              <a:t>(2,2) (2,12)</a:t>
            </a:r>
          </a:p>
          <a:p>
            <a:endParaRPr lang="ko-KR" altLang="en-US" sz="2400" dirty="0" smtClean="0"/>
          </a:p>
          <a:p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135141" y="2001029"/>
            <a:ext cx="168469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B emitted</a:t>
            </a:r>
          </a:p>
          <a:p>
            <a:r>
              <a:rPr lang="en-US" altLang="ko-KR" sz="2400" dirty="0" smtClean="0"/>
              <a:t>key value</a:t>
            </a:r>
          </a:p>
          <a:p>
            <a:r>
              <a:rPr lang="en-US" altLang="ko-KR" sz="2400" dirty="0" smtClean="0"/>
              <a:t>(1,1) (1,2)</a:t>
            </a:r>
          </a:p>
          <a:p>
            <a:r>
              <a:rPr lang="en-US" altLang="ko-KR" sz="2400" dirty="0" smtClean="0"/>
              <a:t>(2,1) (1,2)</a:t>
            </a:r>
          </a:p>
          <a:p>
            <a:r>
              <a:rPr lang="en-US" altLang="ko-KR" sz="2400" dirty="0" smtClean="0"/>
              <a:t>(1,2) (1,11)</a:t>
            </a:r>
          </a:p>
          <a:p>
            <a:r>
              <a:rPr lang="en-US" altLang="ko-KR" sz="2400" dirty="0" smtClean="0"/>
              <a:t>(2,2) (1,11)</a:t>
            </a:r>
          </a:p>
          <a:p>
            <a:r>
              <a:rPr lang="en-US" altLang="ko-KR" sz="2400" dirty="0" smtClean="0"/>
              <a:t>(1,1) (2,1)</a:t>
            </a:r>
          </a:p>
          <a:p>
            <a:r>
              <a:rPr lang="en-US" altLang="ko-KR" sz="2400" dirty="0" smtClean="0"/>
              <a:t>(2,1) (2,1)</a:t>
            </a:r>
          </a:p>
          <a:p>
            <a:r>
              <a:rPr lang="en-US" altLang="ko-KR" sz="2400" dirty="0" smtClean="0"/>
              <a:t>(1,2) (2,-7)</a:t>
            </a:r>
          </a:p>
          <a:p>
            <a:r>
              <a:rPr lang="en-US" altLang="ko-KR" sz="2400" dirty="0" smtClean="0"/>
              <a:t>(2,2) (2,-7)</a:t>
            </a:r>
          </a:p>
          <a:p>
            <a:endParaRPr lang="ko-KR" altLang="en-US" sz="2400" dirty="0" smtClean="0"/>
          </a:p>
          <a:p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851920" y="1803588"/>
            <a:ext cx="536877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key 			value list</a:t>
            </a:r>
          </a:p>
          <a:p>
            <a:r>
              <a:rPr lang="en-US" altLang="ko-KR" sz="2400" dirty="0" smtClean="0"/>
              <a:t>(1,1) </a:t>
            </a:r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&lt;(1,3) , (2,-5), (1, 2), (2, 1)&gt;</a:t>
            </a:r>
          </a:p>
          <a:p>
            <a:endParaRPr lang="en-US" altLang="ko-KR" sz="2400" dirty="0" smtClean="0">
              <a:latin typeface="Tahoma" pitchFamily="34" charset="0"/>
              <a:cs typeface="Tahoma" pitchFamily="34" charset="0"/>
            </a:endParaRP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(1,2) &lt;(1,3), (2,-5), (1, 11), 2,-7)&gt;</a:t>
            </a:r>
          </a:p>
          <a:p>
            <a:endParaRPr lang="en-US" altLang="ko-KR" sz="2400" dirty="0" smtClean="0">
              <a:latin typeface="Tahoma" pitchFamily="34" charset="0"/>
              <a:cs typeface="Tahoma" pitchFamily="34" charset="0"/>
            </a:endParaRP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(2,1) &lt;(1,6) , (2,12), (1, 2), (2, 1)&gt;</a:t>
            </a:r>
          </a:p>
          <a:p>
            <a:endParaRPr lang="en-US" altLang="ko-KR" sz="2400" dirty="0" smtClean="0">
              <a:latin typeface="Tahoma" pitchFamily="34" charset="0"/>
              <a:cs typeface="Tahoma" pitchFamily="34" charset="0"/>
            </a:endParaRP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(2,2) &lt;(1,6) , (2,12), (1, 11), (2, -7)&gt;</a:t>
            </a:r>
          </a:p>
          <a:p>
            <a:endParaRPr lang="ko-KR" altLang="en-US" sz="2400" dirty="0" smtClean="0"/>
          </a:p>
          <a:p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467544" y="2737948"/>
            <a:ext cx="1440160" cy="432048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467544" y="3140968"/>
            <a:ext cx="1440160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467544" y="3501008"/>
            <a:ext cx="1440160" cy="432048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467544" y="3861048"/>
            <a:ext cx="1440160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직사각형 18"/>
          <p:cNvSpPr/>
          <p:nvPr/>
        </p:nvSpPr>
        <p:spPr>
          <a:xfrm>
            <a:off x="467544" y="4221088"/>
            <a:ext cx="1440160" cy="432048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직사각형 19"/>
          <p:cNvSpPr/>
          <p:nvPr/>
        </p:nvSpPr>
        <p:spPr>
          <a:xfrm>
            <a:off x="467544" y="4581128"/>
            <a:ext cx="1440160" cy="432048"/>
          </a:xfrm>
          <a:prstGeom prst="rect">
            <a:avLst/>
          </a:pr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직사각형 20"/>
          <p:cNvSpPr/>
          <p:nvPr/>
        </p:nvSpPr>
        <p:spPr>
          <a:xfrm>
            <a:off x="467544" y="4941168"/>
            <a:ext cx="1440160" cy="432048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직사각형 21"/>
          <p:cNvSpPr/>
          <p:nvPr/>
        </p:nvSpPr>
        <p:spPr>
          <a:xfrm>
            <a:off x="467544" y="5301208"/>
            <a:ext cx="1440160" cy="432048"/>
          </a:xfrm>
          <a:prstGeom prst="rect">
            <a:avLst/>
          </a:pr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직사각형 22"/>
          <p:cNvSpPr/>
          <p:nvPr/>
        </p:nvSpPr>
        <p:spPr>
          <a:xfrm>
            <a:off x="2195736" y="2737948"/>
            <a:ext cx="1440160" cy="432048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직사각형 23"/>
          <p:cNvSpPr/>
          <p:nvPr/>
        </p:nvSpPr>
        <p:spPr>
          <a:xfrm>
            <a:off x="2195736" y="3140968"/>
            <a:ext cx="1440160" cy="432048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직사각형 24"/>
          <p:cNvSpPr/>
          <p:nvPr/>
        </p:nvSpPr>
        <p:spPr>
          <a:xfrm>
            <a:off x="2195736" y="3501008"/>
            <a:ext cx="1440160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직사각형 25"/>
          <p:cNvSpPr/>
          <p:nvPr/>
        </p:nvSpPr>
        <p:spPr>
          <a:xfrm>
            <a:off x="2195736" y="3861048"/>
            <a:ext cx="1440160" cy="432048"/>
          </a:xfrm>
          <a:prstGeom prst="rect">
            <a:avLst/>
          </a:pr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직사각형 26"/>
          <p:cNvSpPr/>
          <p:nvPr/>
        </p:nvSpPr>
        <p:spPr>
          <a:xfrm>
            <a:off x="2195736" y="4221088"/>
            <a:ext cx="1440160" cy="432048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8" name="직사각형 27"/>
          <p:cNvSpPr/>
          <p:nvPr/>
        </p:nvSpPr>
        <p:spPr>
          <a:xfrm>
            <a:off x="2195736" y="4581128"/>
            <a:ext cx="1440160" cy="432048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직사각형 28"/>
          <p:cNvSpPr/>
          <p:nvPr/>
        </p:nvSpPr>
        <p:spPr>
          <a:xfrm>
            <a:off x="2195736" y="4941168"/>
            <a:ext cx="1440160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직사각형 29"/>
          <p:cNvSpPr/>
          <p:nvPr/>
        </p:nvSpPr>
        <p:spPr>
          <a:xfrm>
            <a:off x="2195736" y="5301208"/>
            <a:ext cx="1440160" cy="432048"/>
          </a:xfrm>
          <a:prstGeom prst="rect">
            <a:avLst/>
          </a:pr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직사각형 30"/>
          <p:cNvSpPr/>
          <p:nvPr/>
        </p:nvSpPr>
        <p:spPr>
          <a:xfrm>
            <a:off x="3923928" y="2204864"/>
            <a:ext cx="648072" cy="432048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923928" y="2924944"/>
            <a:ext cx="648072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923928" y="3645024"/>
            <a:ext cx="648072" cy="432048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923928" y="4365104"/>
            <a:ext cx="648072" cy="432048"/>
          </a:xfrm>
          <a:prstGeom prst="rect">
            <a:avLst/>
          </a:pr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5" name="곱셈 기호 4"/>
          <p:cNvSpPr/>
          <p:nvPr/>
        </p:nvSpPr>
        <p:spPr>
          <a:xfrm>
            <a:off x="4932040" y="5646734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등호 5"/>
          <p:cNvSpPr/>
          <p:nvPr/>
        </p:nvSpPr>
        <p:spPr>
          <a:xfrm>
            <a:off x="6804248" y="5646734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6"/>
          <p:cNvGrpSpPr/>
          <p:nvPr/>
        </p:nvGrpSpPr>
        <p:grpSpPr>
          <a:xfrm>
            <a:off x="3789513" y="5427221"/>
            <a:ext cx="998511" cy="954107"/>
            <a:chOff x="1917305" y="4865671"/>
            <a:chExt cx="998511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1987657" y="4865671"/>
              <a:ext cx="88517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3 -5</a:t>
              </a:r>
            </a:p>
            <a:p>
              <a:r>
                <a:rPr lang="en-US" altLang="ko-KR" sz="2800" dirty="0" smtClean="0"/>
                <a:t>6 12</a:t>
              </a:r>
              <a:endParaRPr lang="en-US" altLang="ko-KR" sz="2800" baseline="-25000" dirty="0" smtClean="0"/>
            </a:p>
          </p:txBody>
        </p:sp>
        <p:sp>
          <p:nvSpPr>
            <p:cNvPr id="9" name="양쪽 대괄호 8"/>
            <p:cNvSpPr/>
            <p:nvPr/>
          </p:nvSpPr>
          <p:spPr>
            <a:xfrm>
              <a:off x="1917305" y="4869160"/>
              <a:ext cx="998511" cy="936104"/>
            </a:xfrm>
            <a:prstGeom prst="bracketPair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88057" y="5412707"/>
            <a:ext cx="8851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2 11</a:t>
            </a:r>
          </a:p>
          <a:p>
            <a:r>
              <a:rPr lang="en-US" altLang="ko-KR" sz="2800" dirty="0" smtClean="0"/>
              <a:t>1 -7</a:t>
            </a:r>
            <a:endParaRPr lang="en-US" altLang="ko-KR" sz="2800" baseline="-25000" dirty="0" smtClean="0"/>
          </a:p>
        </p:txBody>
      </p:sp>
      <p:sp>
        <p:nvSpPr>
          <p:cNvPr id="11" name="양쪽 대괄호 10"/>
          <p:cNvSpPr/>
          <p:nvPr/>
        </p:nvSpPr>
        <p:spPr>
          <a:xfrm>
            <a:off x="5517705" y="5416196"/>
            <a:ext cx="998511" cy="936104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1785005"/>
            <a:ext cx="178286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A emitted</a:t>
            </a: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key value</a:t>
            </a: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(1,1) (1,3)</a:t>
            </a: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(1,2) (1,3)</a:t>
            </a: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(1,1) (2,-5)</a:t>
            </a: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(1,2) (2,-5)</a:t>
            </a: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(2,1) (1,6)</a:t>
            </a: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(2,2) (1,6)</a:t>
            </a: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(2,1) (2,12)</a:t>
            </a: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(2,2) (2,12)</a:t>
            </a:r>
          </a:p>
          <a:p>
            <a:endParaRPr lang="ko-KR" altLang="en-US" sz="2400" dirty="0" smtClean="0"/>
          </a:p>
          <a:p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135141" y="1794858"/>
            <a:ext cx="168469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B emitted</a:t>
            </a:r>
          </a:p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key value</a:t>
            </a:r>
          </a:p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(1,1) (1,2)</a:t>
            </a:r>
          </a:p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(2,1) (1,2)</a:t>
            </a:r>
          </a:p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(1,2) (1,11)</a:t>
            </a:r>
          </a:p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(2,2) (1,11)</a:t>
            </a:r>
          </a:p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(1,1) (2,1)</a:t>
            </a:r>
          </a:p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(2,1) (2,1)</a:t>
            </a:r>
          </a:p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(1,2) (2,-7)</a:t>
            </a:r>
          </a:p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(2,2) (2,-7)</a:t>
            </a:r>
          </a:p>
          <a:p>
            <a:endParaRPr lang="ko-KR" altLang="en-US" sz="2400" dirty="0" smtClean="0"/>
          </a:p>
          <a:p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930513" y="1628800"/>
            <a:ext cx="49820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key 			value list</a:t>
            </a:r>
          </a:p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(1,1) &lt;(1,3) , (2,-5), (1, 2), (2, 1)&gt;</a:t>
            </a:r>
          </a:p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                 6 – 5 = 1</a:t>
            </a:r>
          </a:p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(1,2) &lt;(1,3), (2,-5), (1, 11), 2,-7)&gt;</a:t>
            </a:r>
          </a:p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              33 + 35 = 68</a:t>
            </a:r>
          </a:p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(2,1) &lt;(1,6) , (2,12), (1, 2), (2, 1)&gt;</a:t>
            </a:r>
          </a:p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               12 + 12 = 24</a:t>
            </a:r>
          </a:p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(2,2) &lt;(1,6) , (2,12), (1, 11), (2, -7)&gt;</a:t>
            </a:r>
          </a:p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              66 – 84 = -18</a:t>
            </a:r>
            <a:endParaRPr lang="ko-KR" altLang="en-US" sz="2400" dirty="0" smtClean="0">
              <a:latin typeface="Arial" pitchFamily="34" charset="0"/>
              <a:cs typeface="Arial" pitchFamily="34" charset="0"/>
            </a:endParaRPr>
          </a:p>
          <a:p>
            <a:endParaRPr lang="ko-KR" altLang="en-US" sz="2400" dirty="0"/>
          </a:p>
        </p:txBody>
      </p:sp>
      <p:sp>
        <p:nvSpPr>
          <p:cNvPr id="16" name="타원 15"/>
          <p:cNvSpPr/>
          <p:nvPr/>
        </p:nvSpPr>
        <p:spPr>
          <a:xfrm>
            <a:off x="6084168" y="2060848"/>
            <a:ext cx="331012" cy="331012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956376" y="2060848"/>
            <a:ext cx="331012" cy="331012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148064" y="2060848"/>
            <a:ext cx="331012" cy="331012"/>
          </a:xfrm>
          <a:prstGeom prst="ellipse">
            <a:avLst/>
          </a:prstGeom>
          <a:noFill/>
          <a:ln>
            <a:solidFill>
              <a:srgbClr val="FF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020272" y="2060848"/>
            <a:ext cx="331012" cy="331012"/>
          </a:xfrm>
          <a:prstGeom prst="ellipse">
            <a:avLst/>
          </a:prstGeom>
          <a:noFill/>
          <a:ln>
            <a:solidFill>
              <a:srgbClr val="FF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436096" y="2406936"/>
            <a:ext cx="331012" cy="331012"/>
          </a:xfrm>
          <a:prstGeom prst="ellipse">
            <a:avLst/>
          </a:prstGeom>
          <a:noFill/>
          <a:ln>
            <a:solidFill>
              <a:srgbClr val="FF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940152" y="2406936"/>
            <a:ext cx="331012" cy="331012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012160" y="2780928"/>
            <a:ext cx="331012" cy="331012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812360" y="2780928"/>
            <a:ext cx="331012" cy="331012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177092" y="2780928"/>
            <a:ext cx="331012" cy="331012"/>
          </a:xfrm>
          <a:prstGeom prst="ellipse">
            <a:avLst/>
          </a:prstGeom>
          <a:noFill/>
          <a:ln>
            <a:solidFill>
              <a:srgbClr val="FF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020272" y="2780928"/>
            <a:ext cx="331012" cy="331012"/>
          </a:xfrm>
          <a:prstGeom prst="ellipse">
            <a:avLst/>
          </a:prstGeom>
          <a:noFill/>
          <a:ln>
            <a:solidFill>
              <a:srgbClr val="FF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292080" y="3127016"/>
            <a:ext cx="331012" cy="331012"/>
          </a:xfrm>
          <a:prstGeom prst="ellipse">
            <a:avLst/>
          </a:prstGeom>
          <a:noFill/>
          <a:ln>
            <a:solidFill>
              <a:srgbClr val="FF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940152" y="3127016"/>
            <a:ext cx="331012" cy="331012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156176" y="3543988"/>
            <a:ext cx="331012" cy="331012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028384" y="3543988"/>
            <a:ext cx="331012" cy="331012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5148064" y="3543988"/>
            <a:ext cx="331012" cy="331012"/>
          </a:xfrm>
          <a:prstGeom prst="ellipse">
            <a:avLst/>
          </a:prstGeom>
          <a:noFill/>
          <a:ln>
            <a:solidFill>
              <a:srgbClr val="FF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092280" y="3543988"/>
            <a:ext cx="331012" cy="331012"/>
          </a:xfrm>
          <a:prstGeom prst="ellipse">
            <a:avLst/>
          </a:prstGeom>
          <a:noFill/>
          <a:ln>
            <a:solidFill>
              <a:srgbClr val="FF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364088" y="3890076"/>
            <a:ext cx="331012" cy="331012"/>
          </a:xfrm>
          <a:prstGeom prst="ellipse">
            <a:avLst/>
          </a:prstGeom>
          <a:noFill/>
          <a:ln>
            <a:solidFill>
              <a:srgbClr val="FF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084168" y="3890076"/>
            <a:ext cx="331012" cy="331012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156176" y="4264068"/>
            <a:ext cx="331012" cy="331012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172400" y="4264068"/>
            <a:ext cx="331012" cy="331012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220072" y="4264068"/>
            <a:ext cx="331012" cy="331012"/>
          </a:xfrm>
          <a:prstGeom prst="ellipse">
            <a:avLst/>
          </a:prstGeom>
          <a:noFill/>
          <a:ln>
            <a:solidFill>
              <a:srgbClr val="FF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164288" y="4264068"/>
            <a:ext cx="331012" cy="331012"/>
          </a:xfrm>
          <a:prstGeom prst="ellipse">
            <a:avLst/>
          </a:prstGeom>
          <a:noFill/>
          <a:ln>
            <a:solidFill>
              <a:srgbClr val="FF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292080" y="4610156"/>
            <a:ext cx="331012" cy="331012"/>
          </a:xfrm>
          <a:prstGeom prst="ellipse">
            <a:avLst/>
          </a:prstGeom>
          <a:noFill/>
          <a:ln>
            <a:solidFill>
              <a:srgbClr val="FF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940152" y="4610156"/>
            <a:ext cx="331012" cy="331012"/>
          </a:xfrm>
          <a:prstGeom prst="ellipse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445711" y="5427221"/>
            <a:ext cx="1058302" cy="939593"/>
            <a:chOff x="1901095" y="4865671"/>
            <a:chExt cx="1058302" cy="939593"/>
          </a:xfrm>
        </p:grpSpPr>
        <p:sp>
          <p:nvSpPr>
            <p:cNvPr id="41" name="TextBox 40"/>
            <p:cNvSpPr txBox="1"/>
            <p:nvPr/>
          </p:nvSpPr>
          <p:spPr>
            <a:xfrm>
              <a:off x="1901095" y="4865671"/>
              <a:ext cx="1058302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1 68</a:t>
              </a:r>
            </a:p>
            <a:p>
              <a:r>
                <a:rPr lang="en-US" altLang="ko-KR" sz="2400" dirty="0" smtClean="0"/>
                <a:t>24 -18</a:t>
              </a:r>
              <a:endParaRPr lang="en-US" altLang="ko-KR" sz="2800" baseline="-25000" dirty="0" smtClean="0"/>
            </a:p>
          </p:txBody>
        </p:sp>
        <p:sp>
          <p:nvSpPr>
            <p:cNvPr id="42" name="양쪽 대괄호 41"/>
            <p:cNvSpPr/>
            <p:nvPr/>
          </p:nvSpPr>
          <p:spPr>
            <a:xfrm>
              <a:off x="1917305" y="4869160"/>
              <a:ext cx="998511" cy="936104"/>
            </a:xfrm>
            <a:prstGeom prst="bracketPair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내용 개체 틀 1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latin typeface="Tahoma" pitchFamily="34" charset="0"/>
                <a:cs typeface="Tahoma" pitchFamily="34" charset="0"/>
              </a:rPr>
              <a:t>Map</a:t>
            </a:r>
          </a:p>
          <a:p>
            <a:pPr lvl="1" eaLnBrk="1" hangingPunct="1"/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Input</a:t>
            </a:r>
          </a:p>
          <a:p>
            <a:pPr lvl="2" eaLnBrk="1" hangingPunct="1"/>
            <a:r>
              <a:rPr lang="en-US" altLang="ko-KR" sz="2000" dirty="0" smtClean="0">
                <a:latin typeface="Tahoma" pitchFamily="34" charset="0"/>
                <a:cs typeface="Tahoma" pitchFamily="34" charset="0"/>
              </a:rPr>
              <a:t>Two matrices, A (n x l) and B (l x m)</a:t>
            </a:r>
          </a:p>
          <a:p>
            <a:pPr lvl="1" eaLnBrk="1" hangingPunct="1"/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Output</a:t>
            </a:r>
          </a:p>
          <a:p>
            <a:pPr lvl="2" eaLnBrk="1" hangingPunct="1"/>
            <a:r>
              <a:rPr lang="en-US" altLang="ko-KR" sz="20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For </a:t>
            </a:r>
            <a:r>
              <a:rPr lang="en-US" altLang="ko-KR" sz="2000" dirty="0" err="1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en-US" altLang="ko-KR" sz="2000" baseline="-25000" dirty="0" err="1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ij</a:t>
            </a:r>
            <a:r>
              <a:rPr lang="en-US" altLang="ko-KR" sz="20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: &lt;{i,1}, {j, </a:t>
            </a:r>
            <a:r>
              <a:rPr lang="en-US" altLang="ko-KR" sz="2000" dirty="0" err="1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en-US" altLang="ko-KR" sz="2000" baseline="-25000" dirty="0" err="1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ij</a:t>
            </a:r>
            <a:r>
              <a:rPr lang="en-US" altLang="ko-KR" sz="20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}&gt;, …, &lt;{</a:t>
            </a:r>
            <a:r>
              <a:rPr lang="en-US" altLang="ko-KR" sz="2000" dirty="0" err="1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i,m</a:t>
            </a:r>
            <a:r>
              <a:rPr lang="en-US" altLang="ko-KR" sz="20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}, {j, </a:t>
            </a:r>
            <a:r>
              <a:rPr lang="en-US" altLang="ko-KR" sz="2000" dirty="0" err="1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en-US" altLang="ko-KR" sz="2000" baseline="-25000" dirty="0" err="1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ij</a:t>
            </a:r>
            <a:r>
              <a:rPr lang="en-US" altLang="ko-KR" sz="20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}&gt;</a:t>
            </a:r>
          </a:p>
          <a:p>
            <a:pPr lvl="2" eaLnBrk="1" hangingPunct="1"/>
            <a:r>
              <a:rPr lang="en-US" altLang="ko-KR" sz="20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For </a:t>
            </a:r>
            <a:r>
              <a:rPr lang="en-US" altLang="ko-KR" sz="2000" dirty="0" err="1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B</a:t>
            </a:r>
            <a:r>
              <a:rPr lang="en-US" altLang="ko-KR" sz="2000" baseline="-25000" dirty="0" err="1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ij</a:t>
            </a:r>
            <a:r>
              <a:rPr lang="en-US" altLang="ko-KR" sz="20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: &lt;{1,j}, {</a:t>
            </a:r>
            <a:r>
              <a:rPr lang="en-US" altLang="ko-KR" sz="2000" dirty="0" err="1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altLang="ko-KR" sz="20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en-US" altLang="ko-KR" sz="2000" dirty="0" err="1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B</a:t>
            </a:r>
            <a:r>
              <a:rPr lang="en-US" altLang="ko-KR" sz="2000" baseline="-25000" dirty="0" err="1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ij</a:t>
            </a:r>
            <a:r>
              <a:rPr lang="en-US" altLang="ko-KR" sz="20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}&gt;, …, &lt;{</a:t>
            </a:r>
            <a:r>
              <a:rPr lang="en-US" altLang="ko-KR" sz="2000" dirty="0" err="1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n,j</a:t>
            </a:r>
            <a:r>
              <a:rPr lang="en-US" altLang="ko-KR" sz="20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}, {</a:t>
            </a:r>
            <a:r>
              <a:rPr lang="en-US" altLang="ko-KR" sz="2000" dirty="0" err="1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altLang="ko-KR" sz="20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en-US" altLang="ko-KR" sz="2000" dirty="0" err="1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B</a:t>
            </a:r>
            <a:r>
              <a:rPr lang="en-US" altLang="ko-KR" sz="2000" baseline="-25000" dirty="0" err="1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ij</a:t>
            </a:r>
            <a:r>
              <a:rPr lang="en-US" altLang="ko-KR" sz="20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}&gt;</a:t>
            </a:r>
          </a:p>
          <a:p>
            <a:pPr eaLnBrk="1" hangingPunct="1"/>
            <a:r>
              <a:rPr lang="en-US" altLang="ko-KR" sz="2800" dirty="0" smtClean="0">
                <a:latin typeface="Tahoma" pitchFamily="34" charset="0"/>
                <a:cs typeface="Tahoma" pitchFamily="34" charset="0"/>
              </a:rPr>
              <a:t>Reduce</a:t>
            </a:r>
          </a:p>
          <a:p>
            <a:pPr lvl="1" eaLnBrk="1" hangingPunct="1"/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Input</a:t>
            </a:r>
          </a:p>
          <a:p>
            <a:pPr lvl="2" eaLnBrk="1" hangingPunct="1"/>
            <a:r>
              <a:rPr lang="en-US" altLang="ko-KR" sz="2000" dirty="0" smtClean="0">
                <a:latin typeface="Tahoma" pitchFamily="34" charset="0"/>
                <a:cs typeface="Tahoma" pitchFamily="34" charset="0"/>
              </a:rPr>
              <a:t>&lt;{</a:t>
            </a:r>
            <a:r>
              <a:rPr lang="en-US" altLang="ko-KR" sz="2000" dirty="0" err="1" smtClean="0">
                <a:latin typeface="Tahoma" pitchFamily="34" charset="0"/>
                <a:cs typeface="Tahoma" pitchFamily="34" charset="0"/>
              </a:rPr>
              <a:t>i,j</a:t>
            </a:r>
            <a:r>
              <a:rPr lang="en-US" altLang="ko-KR" sz="2000" dirty="0" smtClean="0">
                <a:latin typeface="Tahoma" pitchFamily="34" charset="0"/>
                <a:cs typeface="Tahoma" pitchFamily="34" charset="0"/>
              </a:rPr>
              <a:t>}, </a:t>
            </a:r>
            <a:r>
              <a:rPr lang="en-US" altLang="ko-KR" sz="2000" dirty="0" smtClean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{{1, A</a:t>
            </a:r>
            <a:r>
              <a:rPr lang="en-US" altLang="ko-KR" sz="2000" baseline="-25000" dirty="0" smtClean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i1</a:t>
            </a:r>
            <a:r>
              <a:rPr lang="en-US" altLang="ko-KR" sz="2000" dirty="0" smtClean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}, {1, B</a:t>
            </a:r>
            <a:r>
              <a:rPr lang="en-US" altLang="ko-KR" sz="2000" baseline="-25000" dirty="0" smtClean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1j</a:t>
            </a:r>
            <a:r>
              <a:rPr lang="en-US" altLang="ko-KR" sz="2000" dirty="0" smtClean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},…, {l, A</a:t>
            </a:r>
            <a:r>
              <a:rPr lang="en-US" altLang="ko-KR" sz="2000" baseline="-25000" dirty="0" smtClean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il</a:t>
            </a:r>
            <a:r>
              <a:rPr lang="en-US" altLang="ko-KR" sz="2000" dirty="0" smtClean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}, {l, </a:t>
            </a:r>
            <a:r>
              <a:rPr lang="en-US" altLang="ko-KR" sz="2000" dirty="0" err="1" smtClean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B</a:t>
            </a:r>
            <a:r>
              <a:rPr lang="en-US" altLang="ko-KR" sz="2000" baseline="-25000" dirty="0" err="1" smtClean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lj</a:t>
            </a:r>
            <a:r>
              <a:rPr lang="en-US" altLang="ko-KR" sz="2000" dirty="0" smtClean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}}</a:t>
            </a:r>
            <a:r>
              <a:rPr lang="en-US" altLang="ko-KR" sz="2000" dirty="0" smtClean="0">
                <a:latin typeface="Tahoma" pitchFamily="34" charset="0"/>
                <a:cs typeface="Tahoma" pitchFamily="34" charset="0"/>
              </a:rPr>
              <a:t>&gt;</a:t>
            </a:r>
          </a:p>
          <a:p>
            <a:pPr lvl="1" eaLnBrk="1" hangingPunct="1"/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Output</a:t>
            </a:r>
          </a:p>
          <a:p>
            <a:pPr lvl="2" eaLnBrk="1" hangingPunct="1"/>
            <a:r>
              <a:rPr lang="en-US" altLang="ko-KR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&lt;{</a:t>
            </a:r>
            <a:r>
              <a:rPr lang="en-US" altLang="ko-KR" sz="20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i,j</a:t>
            </a:r>
            <a:r>
              <a:rPr lang="en-US" altLang="ko-KR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}, A</a:t>
            </a:r>
            <a:r>
              <a:rPr lang="en-US" altLang="ko-KR" sz="2000" baseline="-25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i1</a:t>
            </a:r>
            <a:r>
              <a:rPr lang="en-US" altLang="ko-KR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*B</a:t>
            </a:r>
            <a:r>
              <a:rPr lang="en-US" altLang="ko-KR" sz="2000" baseline="-25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1j</a:t>
            </a:r>
            <a:r>
              <a:rPr lang="en-US" altLang="ko-KR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+ A</a:t>
            </a:r>
            <a:r>
              <a:rPr lang="en-US" altLang="ko-KR" sz="2000" baseline="-25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i2</a:t>
            </a:r>
            <a:r>
              <a:rPr lang="en-US" altLang="ko-KR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*B</a:t>
            </a:r>
            <a:r>
              <a:rPr lang="en-US" altLang="ko-KR" sz="2000" baseline="-25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2j </a:t>
            </a:r>
            <a:r>
              <a:rPr lang="en-US" altLang="ko-KR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+ … + A</a:t>
            </a:r>
            <a:r>
              <a:rPr lang="en-US" altLang="ko-KR" sz="2000" baseline="-25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il</a:t>
            </a:r>
            <a:r>
              <a:rPr lang="en-US" altLang="ko-KR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*</a:t>
            </a:r>
            <a:r>
              <a:rPr lang="en-US" altLang="ko-KR" sz="20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B</a:t>
            </a:r>
            <a:r>
              <a:rPr lang="en-US" altLang="ko-KR" sz="2000" baseline="-250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lj</a:t>
            </a:r>
            <a:r>
              <a:rPr lang="en-US" altLang="ko-KR" sz="2000" baseline="-25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&gt;</a:t>
            </a:r>
            <a:endParaRPr lang="ko-KR" altLang="en-US" sz="200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Method2: one-step map/reduce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ea typeface="굴림" charset="-127"/>
              </a:rPr>
              <a:t>Suitable for your task </a:t>
            </a:r>
            <a:r>
              <a:rPr lang="en-US" altLang="ko-KR" sz="4000" dirty="0" smtClean="0">
                <a:ea typeface="굴림" charset="-127"/>
              </a:rPr>
              <a:t>if</a:t>
            </a:r>
            <a:endParaRPr lang="en-US" altLang="ko-KR" sz="4000" dirty="0">
              <a:ea typeface="굴림" charset="-127"/>
            </a:endParaRPr>
          </a:p>
        </p:txBody>
      </p:sp>
      <p:sp>
        <p:nvSpPr>
          <p:cNvPr id="227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You have a large </a:t>
            </a:r>
            <a:r>
              <a:rPr lang="en-US" altLang="ko-KR" sz="2400" dirty="0">
                <a:latin typeface="Tahoma" pitchFamily="34" charset="0"/>
                <a:cs typeface="Tahoma" pitchFamily="34" charset="0"/>
              </a:rPr>
              <a:t>dataset</a:t>
            </a: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You can work independently with data (or assumed)</a:t>
            </a: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Information </a:t>
            </a:r>
            <a:r>
              <a:rPr lang="en-US" altLang="ko-KR" sz="2400" dirty="0">
                <a:latin typeface="Tahoma" pitchFamily="34" charset="0"/>
                <a:cs typeface="Tahoma" pitchFamily="34" charset="0"/>
              </a:rPr>
              <a:t>to share across </a:t>
            </a:r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computers </a:t>
            </a:r>
            <a:r>
              <a:rPr lang="en-US" altLang="ko-KR" sz="2400" dirty="0">
                <a:latin typeface="Tahoma" pitchFamily="34" charset="0"/>
                <a:cs typeface="Tahoma" pitchFamily="34" charset="0"/>
              </a:rPr>
              <a:t>is </a:t>
            </a:r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small</a:t>
            </a:r>
            <a:endParaRPr lang="en-US" altLang="ko-KR" sz="2400" dirty="0">
              <a:latin typeface="Tahoma" pitchFamily="34" charset="0"/>
              <a:cs typeface="Tahoma" pitchFamily="34" charset="0"/>
            </a:endParaRPr>
          </a:p>
          <a:p>
            <a:r>
              <a:rPr lang="en-US" altLang="ko-KR" sz="2400" dirty="0">
                <a:latin typeface="Tahoma" pitchFamily="34" charset="0"/>
                <a:cs typeface="Tahoma" pitchFamily="34" charset="0"/>
              </a:rPr>
              <a:t>e.g. </a:t>
            </a:r>
            <a:endParaRPr lang="en-US" altLang="ko-KR" sz="2400" dirty="0" smtClean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altLang="ko-KR" sz="2000" dirty="0" smtClean="0">
                <a:latin typeface="Tahoma" pitchFamily="34" charset="0"/>
                <a:cs typeface="Tahoma" pitchFamily="34" charset="0"/>
              </a:rPr>
              <a:t>Word count</a:t>
            </a:r>
          </a:p>
          <a:p>
            <a:pPr lvl="1"/>
            <a:r>
              <a:rPr lang="en-US" altLang="ko-KR" sz="2000" dirty="0" smtClean="0">
                <a:latin typeface="Tahoma" pitchFamily="34" charset="0"/>
                <a:cs typeface="Tahoma" pitchFamily="34" charset="0"/>
              </a:rPr>
              <a:t>Building an inverted index</a:t>
            </a:r>
          </a:p>
          <a:p>
            <a:pPr lvl="1"/>
            <a:r>
              <a:rPr lang="en-US" altLang="ko-KR" sz="2000" dirty="0" smtClean="0">
                <a:latin typeface="Tahoma" pitchFamily="34" charset="0"/>
                <a:cs typeface="Tahoma" pitchFamily="34" charset="0"/>
              </a:rPr>
              <a:t>Page rank computation,  </a:t>
            </a:r>
          </a:p>
          <a:p>
            <a:pPr lvl="1"/>
            <a:r>
              <a:rPr lang="en-US" altLang="ko-KR" sz="2000" dirty="0" smtClean="0">
                <a:latin typeface="Tahoma" pitchFamily="34" charset="0"/>
                <a:cs typeface="Tahoma" pitchFamily="34" charset="0"/>
              </a:rPr>
              <a:t>K-means clustering</a:t>
            </a:r>
          </a:p>
          <a:p>
            <a:pPr lvl="1"/>
            <a:r>
              <a:rPr lang="en-US" altLang="ko-KR" sz="2000" dirty="0" smtClean="0">
                <a:latin typeface="Tahoma" pitchFamily="34" charset="0"/>
                <a:cs typeface="Tahoma" pitchFamily="34" charset="0"/>
              </a:rPr>
              <a:t>EM-clustering algorithm</a:t>
            </a:r>
          </a:p>
          <a:p>
            <a:pPr lvl="1"/>
            <a:r>
              <a:rPr lang="en-US" altLang="ko-KR" sz="2000" dirty="0" smtClean="0">
                <a:latin typeface="Tahoma" pitchFamily="34" charset="0"/>
                <a:cs typeface="Tahoma" pitchFamily="34" charset="0"/>
              </a:rPr>
              <a:t>FP-tree association rule algorithm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28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NOT Suitable for your task if</a:t>
            </a:r>
          </a:p>
        </p:txBody>
      </p:sp>
      <p:sp>
        <p:nvSpPr>
          <p:cNvPr id="227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00240"/>
            <a:ext cx="7772400" cy="4114800"/>
          </a:xfrm>
        </p:spPr>
        <p:txBody>
          <a:bodyPr/>
          <a:lstStyle/>
          <a:p>
            <a:r>
              <a:rPr lang="en-US" altLang="ko-KR" sz="2800" dirty="0" smtClean="0">
                <a:latin typeface="Tahoma" pitchFamily="34" charset="0"/>
                <a:cs typeface="Tahoma" pitchFamily="34" charset="0"/>
              </a:rPr>
              <a:t>You cannot </a:t>
            </a:r>
            <a:r>
              <a:rPr lang="en-US" altLang="ko-KR" sz="2800" dirty="0">
                <a:latin typeface="Tahoma" pitchFamily="34" charset="0"/>
                <a:cs typeface="Tahoma" pitchFamily="34" charset="0"/>
              </a:rPr>
              <a:t>work independently with </a:t>
            </a:r>
            <a:r>
              <a:rPr lang="en-US" altLang="ko-KR" sz="2800" dirty="0" smtClean="0">
                <a:latin typeface="Tahoma" pitchFamily="34" charset="0"/>
                <a:cs typeface="Tahoma" pitchFamily="34" charset="0"/>
              </a:rPr>
              <a:t>data</a:t>
            </a:r>
            <a:endParaRPr lang="en-US" altLang="ko-KR" sz="2000" dirty="0" smtClean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Agglomerative Hierarchical clustering algorithm</a:t>
            </a:r>
          </a:p>
          <a:p>
            <a:pPr lvl="1"/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e.g. – Fibonacci Series</a:t>
            </a:r>
          </a:p>
          <a:p>
            <a:pPr lvl="2"/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F(n) = F(n-1)+F(n-2) for n &gt; 1</a:t>
            </a:r>
          </a:p>
          <a:p>
            <a:pPr lvl="1">
              <a:buNone/>
            </a:pPr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      	        1               for n = 1</a:t>
            </a:r>
          </a:p>
          <a:p>
            <a:pPr lvl="1">
              <a:buNone/>
            </a:pPr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                      0               for n = 0</a:t>
            </a:r>
            <a:endParaRPr lang="en-US" altLang="ko-KR" sz="2000" dirty="0">
              <a:latin typeface="Tahoma" pitchFamily="34" charset="0"/>
              <a:cs typeface="Tahoma" pitchFamily="34" charset="0"/>
            </a:endParaRPr>
          </a:p>
          <a:p>
            <a:r>
              <a:rPr lang="en-US" altLang="ko-KR" sz="2800" dirty="0" smtClean="0">
                <a:latin typeface="Tahoma" pitchFamily="34" charset="0"/>
                <a:cs typeface="Tahoma" pitchFamily="34" charset="0"/>
              </a:rPr>
              <a:t>Information </a:t>
            </a:r>
            <a:r>
              <a:rPr lang="en-US" altLang="ko-KR" sz="2800" dirty="0">
                <a:latin typeface="Tahoma" pitchFamily="34" charset="0"/>
                <a:cs typeface="Tahoma" pitchFamily="34" charset="0"/>
              </a:rPr>
              <a:t>to share across </a:t>
            </a:r>
            <a:r>
              <a:rPr lang="en-US" altLang="ko-KR" sz="2800" dirty="0" smtClean="0">
                <a:latin typeface="Tahoma" pitchFamily="34" charset="0"/>
                <a:cs typeface="Tahoma" pitchFamily="34" charset="0"/>
              </a:rPr>
              <a:t>computers </a:t>
            </a:r>
            <a:r>
              <a:rPr lang="en-US" altLang="ko-KR" sz="2800" dirty="0">
                <a:latin typeface="Tahoma" pitchFamily="34" charset="0"/>
                <a:cs typeface="Tahoma" pitchFamily="34" charset="0"/>
              </a:rPr>
              <a:t>is </a:t>
            </a:r>
            <a:r>
              <a:rPr lang="en-US" altLang="ko-KR" sz="2800" dirty="0" smtClean="0">
                <a:latin typeface="Tahoma" pitchFamily="34" charset="0"/>
                <a:cs typeface="Tahoma" pitchFamily="34" charset="0"/>
              </a:rPr>
              <a:t>large</a:t>
            </a:r>
          </a:p>
          <a:p>
            <a:pPr lvl="1"/>
            <a:r>
              <a:rPr lang="en-US" altLang="ko-KR" sz="2400" dirty="0" err="1" smtClean="0">
                <a:latin typeface="Tahoma" pitchFamily="34" charset="0"/>
                <a:cs typeface="Tahoma" pitchFamily="34" charset="0"/>
              </a:rPr>
              <a:t>Apriori</a:t>
            </a:r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 association rule algorithm</a:t>
            </a:r>
            <a:endParaRPr lang="en-US" altLang="ko-KR" sz="24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430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matrix 2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C matrix 2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</a:t>
            </a: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333" y="3773920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773920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773920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509682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581690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688566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67405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45024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4293658"/>
            <a:ext cx="2304256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63888" y="3861610"/>
            <a:ext cx="504056" cy="1728192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444208" y="4293658"/>
            <a:ext cx="504056" cy="504056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2017713"/>
            <a:ext cx="7772400" cy="4114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A matrix 2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 </a:t>
            </a:r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-&gt; C matrix 2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행</a:t>
            </a:r>
            <a:endParaRPr lang="en-US" altLang="ko-KR" dirty="0" smtClean="0">
              <a:latin typeface="Tahoma" pitchFamily="34" charset="0"/>
              <a:cs typeface="Tahoma" pitchFamily="34" charset="0"/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333" y="3730378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1k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a</a:t>
            </a:r>
            <a:r>
              <a:rPr lang="en-US" altLang="ko-KR" sz="2800" baseline="-25000" dirty="0" smtClean="0"/>
              <a:t>2k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a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a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a</a:t>
            </a:r>
            <a:r>
              <a:rPr lang="en-US" altLang="ko-KR" sz="2800" baseline="-25000" dirty="0" err="1" smtClean="0"/>
              <a:t>nk</a:t>
            </a:r>
            <a:endParaRPr lang="en-US" altLang="ko-KR" sz="28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46113" y="3730378"/>
            <a:ext cx="23070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b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...</a:t>
            </a:r>
          </a:p>
          <a:p>
            <a:r>
              <a:rPr lang="en-US" altLang="ko-KR" sz="2800" dirty="0" smtClean="0"/>
              <a:t>b</a:t>
            </a:r>
            <a:r>
              <a:rPr lang="en-US" altLang="ko-KR" sz="2800" baseline="-25000" dirty="0" smtClean="0"/>
              <a:t>k1</a:t>
            </a:r>
            <a:r>
              <a:rPr lang="en-US" altLang="ko-KR" sz="2800" dirty="0" smtClean="0"/>
              <a:t> b</a:t>
            </a:r>
            <a:r>
              <a:rPr lang="en-US" altLang="ko-KR" sz="2800" baseline="-25000" dirty="0" smtClean="0"/>
              <a:t>k2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b</a:t>
            </a:r>
            <a:r>
              <a:rPr lang="en-US" altLang="ko-KR" sz="2800" baseline="-25000" dirty="0" err="1" smtClean="0"/>
              <a:t>km</a:t>
            </a:r>
            <a:endParaRPr lang="en-US" altLang="ko-KR" sz="28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88951" y="3730378"/>
            <a:ext cx="2244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11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12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1m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21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22</a:t>
            </a:r>
            <a:r>
              <a:rPr lang="en-US" altLang="ko-KR" sz="2800" dirty="0" smtClean="0"/>
              <a:t> … c</a:t>
            </a:r>
            <a:r>
              <a:rPr lang="en-US" altLang="ko-KR" sz="2800" baseline="-25000" dirty="0" smtClean="0"/>
              <a:t>2m</a:t>
            </a:r>
          </a:p>
          <a:p>
            <a:r>
              <a:rPr lang="en-US" altLang="ko-KR" sz="2800" dirty="0" smtClean="0"/>
              <a:t>…</a:t>
            </a:r>
          </a:p>
          <a:p>
            <a:r>
              <a:rPr lang="en-US" altLang="ko-KR" sz="2800" dirty="0" smtClean="0"/>
              <a:t>c</a:t>
            </a:r>
            <a:r>
              <a:rPr lang="en-US" altLang="ko-KR" sz="2800" baseline="-25000" dirty="0" smtClean="0"/>
              <a:t>n1</a:t>
            </a:r>
            <a:r>
              <a:rPr lang="en-US" altLang="ko-KR" sz="2800" dirty="0" smtClean="0"/>
              <a:t> c</a:t>
            </a:r>
            <a:r>
              <a:rPr lang="en-US" altLang="ko-KR" sz="2800" baseline="-25000" dirty="0" smtClean="0"/>
              <a:t>n2</a:t>
            </a:r>
            <a:r>
              <a:rPr lang="en-US" altLang="ko-KR" sz="2800" dirty="0" smtClean="0"/>
              <a:t> … </a:t>
            </a:r>
            <a:r>
              <a:rPr lang="en-US" altLang="ko-KR" sz="2800" dirty="0" err="1" smtClean="0"/>
              <a:t>c</a:t>
            </a:r>
            <a:r>
              <a:rPr lang="en-US" altLang="ko-KR" sz="2800" baseline="-25000" dirty="0" err="1" smtClean="0"/>
              <a:t>nm</a:t>
            </a:r>
            <a:endParaRPr lang="en-US" altLang="ko-KR" sz="2800" baseline="-25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2872836" y="4466140"/>
            <a:ext cx="504056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5854192" y="4538148"/>
            <a:ext cx="432048" cy="43204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539552" y="3645024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3434386" y="3630510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대괄호 14"/>
          <p:cNvSpPr/>
          <p:nvPr/>
        </p:nvSpPr>
        <p:spPr>
          <a:xfrm>
            <a:off x="6372200" y="3601482"/>
            <a:ext cx="2304256" cy="216024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4250116"/>
            <a:ext cx="2304256" cy="432048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67944" y="3818068"/>
            <a:ext cx="504056" cy="1728192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020272" y="4250116"/>
            <a:ext cx="504056" cy="504056"/>
          </a:xfrm>
          <a:prstGeom prst="rect">
            <a:avLst/>
          </a:prstGeom>
          <a:solidFill>
            <a:srgbClr val="3812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 type="triangle" w="med" len="med"/>
        </a:ln>
      </a:spPr>
      <a:bodyPr wrap="none" anchor="ctr"/>
      <a:lstStyle>
        <a:defPPr>
          <a:defRPr/>
        </a:defPPr>
      </a:lstStyle>
    </a:sp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Layered TopkQueryEvaluation-Implementation_김영훈_20080619</Template>
  <TotalTime>4740</TotalTime>
  <Words>4862</Words>
  <Application>Microsoft Office PowerPoint</Application>
  <PresentationFormat>화면 슬라이드 쇼(4:3)</PresentationFormat>
  <Paragraphs>1136</Paragraphs>
  <Slides>76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76</vt:i4>
      </vt:variant>
    </vt:vector>
  </HeadingPairs>
  <TitlesOfParts>
    <vt:vector size="86" baseType="lpstr">
      <vt:lpstr>굴림</vt:lpstr>
      <vt:lpstr>맑은 고딕</vt:lpstr>
      <vt:lpstr>휴먼편지체</vt:lpstr>
      <vt:lpstr>Arial</vt:lpstr>
      <vt:lpstr>Microsoft Sans Serif</vt:lpstr>
      <vt:lpstr>Tahoma</vt:lpstr>
      <vt:lpstr>Wingdings</vt:lpstr>
      <vt:lpstr>파스텔톤</vt:lpstr>
      <vt:lpstr>Equation</vt:lpstr>
      <vt:lpstr>수식</vt:lpstr>
      <vt:lpstr>Map/Reduce EXAMPLE #3 (Matrix Addition and Multiplication )</vt:lpstr>
      <vt:lpstr>Excercise: Matrix Addition</vt:lpstr>
      <vt:lpstr>Exercise: Matrix Addition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Exercises: Matrix Multiplication</vt:lpstr>
      <vt:lpstr>Illustration: Matrix Multi.</vt:lpstr>
      <vt:lpstr>Illustration: Matrix Multi.</vt:lpstr>
      <vt:lpstr>Method 1: two-step map/reduce</vt:lpstr>
      <vt:lpstr>Method 1: two-step map/reduce</vt:lpstr>
      <vt:lpstr>Method 1: two-step map/reduce</vt:lpstr>
      <vt:lpstr>Method2: one-step map/reduce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Method2: one-step map/reduce</vt:lpstr>
      <vt:lpstr>Suitable for your task if</vt:lpstr>
      <vt:lpstr>NOT Suitable for your task if</vt:lpstr>
    </vt:vector>
  </TitlesOfParts>
  <Company>kdd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Algorithms on Map/Reduce</dc:title>
  <dc:creator>Kyuseok SHim</dc:creator>
  <cp:lastModifiedBy>유성욱</cp:lastModifiedBy>
  <cp:revision>465</cp:revision>
  <dcterms:created xsi:type="dcterms:W3CDTF">2009-07-06T03:42:50Z</dcterms:created>
  <dcterms:modified xsi:type="dcterms:W3CDTF">2018-12-11T09:28:40Z</dcterms:modified>
</cp:coreProperties>
</file>