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9" r:id="rId2"/>
  </p:sldMasterIdLst>
  <p:notesMasterIdLst>
    <p:notesMasterId r:id="rId26"/>
  </p:notesMasterIdLst>
  <p:handoutMasterIdLst>
    <p:handoutMasterId r:id="rId27"/>
  </p:handoutMasterIdLst>
  <p:sldIdLst>
    <p:sldId id="1417" r:id="rId3"/>
    <p:sldId id="1418" r:id="rId4"/>
    <p:sldId id="1419" r:id="rId5"/>
    <p:sldId id="1420" r:id="rId6"/>
    <p:sldId id="1421" r:id="rId7"/>
    <p:sldId id="1422" r:id="rId8"/>
    <p:sldId id="1423" r:id="rId9"/>
    <p:sldId id="1424" r:id="rId10"/>
    <p:sldId id="1425" r:id="rId11"/>
    <p:sldId id="1426" r:id="rId12"/>
    <p:sldId id="1427" r:id="rId13"/>
    <p:sldId id="1428" r:id="rId14"/>
    <p:sldId id="1429" r:id="rId15"/>
    <p:sldId id="1430" r:id="rId16"/>
    <p:sldId id="1431" r:id="rId17"/>
    <p:sldId id="1432" r:id="rId18"/>
    <p:sldId id="1433" r:id="rId19"/>
    <p:sldId id="1434" r:id="rId20"/>
    <p:sldId id="1435" r:id="rId21"/>
    <p:sldId id="1436" r:id="rId22"/>
    <p:sldId id="1437" r:id="rId23"/>
    <p:sldId id="1438" r:id="rId24"/>
    <p:sldId id="1439" r:id="rId25"/>
  </p:sldIdLst>
  <p:sldSz cx="9144000" cy="6858000" type="screen4x3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034F12F-2C82-448C-A9FA-5FD3E2CE1B0C}">
          <p14:sldIdLst>
            <p14:sldId id="1417"/>
            <p14:sldId id="1418"/>
            <p14:sldId id="1419"/>
            <p14:sldId id="1420"/>
            <p14:sldId id="1421"/>
            <p14:sldId id="1422"/>
            <p14:sldId id="1423"/>
            <p14:sldId id="1424"/>
            <p14:sldId id="1425"/>
            <p14:sldId id="1426"/>
            <p14:sldId id="1427"/>
            <p14:sldId id="1428"/>
            <p14:sldId id="1429"/>
            <p14:sldId id="1430"/>
            <p14:sldId id="1431"/>
            <p14:sldId id="1432"/>
            <p14:sldId id="1433"/>
            <p14:sldId id="1434"/>
            <p14:sldId id="1435"/>
            <p14:sldId id="1436"/>
            <p14:sldId id="1437"/>
            <p14:sldId id="1438"/>
            <p14:sldId id="1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" initials="S" lastIdx="1" clrIdx="0">
    <p:extLst>
      <p:ext uri="{19B8F6BF-5375-455C-9EA6-DF929625EA0E}">
        <p15:presenceInfo xmlns:p15="http://schemas.microsoft.com/office/powerpoint/2012/main" userId="Sh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99CC"/>
    <a:srgbClr val="00FFFF"/>
    <a:srgbClr val="3812F8"/>
    <a:srgbClr val="FF0033"/>
    <a:srgbClr val="1A0486"/>
    <a:srgbClr val="579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9110" autoAdjust="0"/>
  </p:normalViewPr>
  <p:slideViewPr>
    <p:cSldViewPr>
      <p:cViewPr varScale="1">
        <p:scale>
          <a:sx n="120" d="100"/>
          <a:sy n="120" d="100"/>
        </p:scale>
        <p:origin x="11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35626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3300" y="20638"/>
            <a:ext cx="5095875" cy="382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" y="3843060"/>
            <a:ext cx="7099299" cy="6391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1205" tIns="51461" rIns="101205" bIns="51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090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466725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930275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39858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1863725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8819" tIns="49410" rIns="98819" bIns="49410"/>
          <a:lstStyle/>
          <a:p>
            <a:pPr>
              <a:defRPr/>
            </a:pPr>
            <a:fld id="{127F6841-FE67-4E27-9631-633A12AC7E37}" type="slidenum">
              <a:rPr lang="en-US" altLang="ko-KR" smtClean="0"/>
              <a:pPr>
                <a:defRPr/>
              </a:pPr>
              <a:t>2</a:t>
            </a:fld>
            <a:endParaRPr lang="en-US" altLang="ko-KR" smtClean="0"/>
          </a:p>
        </p:txBody>
      </p:sp>
      <p:sp>
        <p:nvSpPr>
          <p:cNvPr id="206851" name="Text Box 2"/>
          <p:cNvSpPr txBox="1">
            <a:spLocks noChangeArrowheads="1"/>
          </p:cNvSpPr>
          <p:nvPr/>
        </p:nvSpPr>
        <p:spPr bwMode="auto">
          <a:xfrm>
            <a:off x="1182689" y="768351"/>
            <a:ext cx="4733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809" tIns="49405" rIns="98809" bIns="49405" anchor="ctr"/>
          <a:lstStyle/>
          <a:p>
            <a:endParaRPr lang="ko-KR" altLang="en-US"/>
          </a:p>
        </p:txBody>
      </p:sp>
      <p:sp>
        <p:nvSpPr>
          <p:cNvPr id="20685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6"/>
            <a:ext cx="5675312" cy="460533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92525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56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8819" tIns="49410" rIns="98819" bIns="49410"/>
          <a:lstStyle/>
          <a:p>
            <a:pPr>
              <a:defRPr/>
            </a:pPr>
            <a:fld id="{6E3B3EB4-7F88-44CC-B5A8-22DA42816893}" type="slidenum">
              <a:rPr lang="en-US" altLang="ko-KR" smtClean="0"/>
              <a:pPr>
                <a:defRPr/>
              </a:pPr>
              <a:t>3</a:t>
            </a:fld>
            <a:endParaRPr lang="en-US" altLang="ko-KR" smtClean="0"/>
          </a:p>
        </p:txBody>
      </p:sp>
      <p:sp>
        <p:nvSpPr>
          <p:cNvPr id="207875" name="Text Box 2"/>
          <p:cNvSpPr txBox="1">
            <a:spLocks noChangeArrowheads="1"/>
          </p:cNvSpPr>
          <p:nvPr/>
        </p:nvSpPr>
        <p:spPr bwMode="auto">
          <a:xfrm>
            <a:off x="1182689" y="768351"/>
            <a:ext cx="4733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809" tIns="49405" rIns="98809" bIns="49405" anchor="ctr"/>
          <a:lstStyle/>
          <a:p>
            <a:endParaRPr lang="ko-KR" altLang="en-US"/>
          </a:p>
        </p:txBody>
      </p:sp>
      <p:sp>
        <p:nvSpPr>
          <p:cNvPr id="207876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6"/>
            <a:ext cx="5675312" cy="460533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92525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15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8819" tIns="49410" rIns="98819" bIns="49410"/>
          <a:lstStyle/>
          <a:p>
            <a:pPr>
              <a:defRPr/>
            </a:pPr>
            <a:fld id="{DC7E7A13-8FE0-431E-ACE6-E1E139AA618B}" type="slidenum">
              <a:rPr lang="en-US" altLang="ko-KR" smtClean="0"/>
              <a:pPr>
                <a:defRPr/>
              </a:pPr>
              <a:t>4</a:t>
            </a:fld>
            <a:endParaRPr lang="en-US" altLang="ko-KR" smtClean="0"/>
          </a:p>
        </p:txBody>
      </p:sp>
      <p:sp>
        <p:nvSpPr>
          <p:cNvPr id="208899" name="Text Box 2"/>
          <p:cNvSpPr txBox="1">
            <a:spLocks noChangeArrowheads="1"/>
          </p:cNvSpPr>
          <p:nvPr/>
        </p:nvSpPr>
        <p:spPr bwMode="auto">
          <a:xfrm>
            <a:off x="1182689" y="768351"/>
            <a:ext cx="4733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809" tIns="49405" rIns="98809" bIns="49405" anchor="ctr"/>
          <a:lstStyle/>
          <a:p>
            <a:endParaRPr lang="ko-KR" altLang="en-US"/>
          </a:p>
        </p:txBody>
      </p:sp>
      <p:sp>
        <p:nvSpPr>
          <p:cNvPr id="20890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6"/>
            <a:ext cx="5675312" cy="460533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92525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09546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03300" y="19050"/>
            <a:ext cx="5095875" cy="38227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설명필요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01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rmAutofit/>
              </a:bodyPr>
              <a:lstStyle/>
              <a:p>
                <a:pPr>
                  <a:defRPr/>
                </a:pPr>
                <a:endParaRPr lang="ko-KR" altLang="en-US" baseline="0">
                  <a:latin typeface="Tahoma" pitchFamily="34" charset="0"/>
                  <a:ea typeface="맑은 고딕" pitchFamily="50" charset="-127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rmAutofit/>
              </a:bodyPr>
              <a:lstStyle/>
              <a:p>
                <a:pPr>
                  <a:defRPr/>
                </a:pPr>
                <a:endParaRPr lang="ko-KR" altLang="en-US" baseline="0">
                  <a:latin typeface="Tahoma" pitchFamily="34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rmAutofit/>
              </a:bodyPr>
              <a:lstStyle/>
              <a:p>
                <a:pPr>
                  <a:defRPr/>
                </a:pPr>
                <a:endParaRPr lang="ko-KR" altLang="en-US" baseline="0">
                  <a:latin typeface="Tahoma" pitchFamily="34" charset="0"/>
                  <a:ea typeface="맑은 고딕" pitchFamily="50" charset="-127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rmAutofit/>
              </a:bodyPr>
              <a:lstStyle/>
              <a:p>
                <a:pPr>
                  <a:defRPr/>
                </a:pPr>
                <a:endParaRPr lang="ko-KR" altLang="en-US" baseline="0">
                  <a:latin typeface="Tahoma" pitchFamily="34" charset="0"/>
                  <a:ea typeface="맑은 고딕" pitchFamily="50" charset="-127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normAutofit/>
            </a:bodyPr>
            <a:lstStyle/>
            <a:p>
              <a:pPr>
                <a:defRPr/>
              </a:pPr>
              <a:endParaRPr lang="ko-KR" altLang="en-US" baseline="0"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normAutofit/>
            </a:bodyPr>
            <a:lstStyle/>
            <a:p>
              <a:pPr>
                <a:defRPr/>
              </a:pPr>
              <a:endParaRPr lang="ko-KR" altLang="en-US" baseline="0"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normAutofit fontScale="25000" lnSpcReduction="20000"/>
            </a:bodyPr>
            <a:lstStyle/>
            <a:p>
              <a:pPr>
                <a:defRPr/>
              </a:pPr>
              <a:endParaRPr lang="ko-KR" altLang="en-US" baseline="0">
                <a:latin typeface="Tahoma" pitchFamily="34" charset="0"/>
                <a:ea typeface="맑은 고딕" pitchFamily="50" charset="-127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>
            <a:normAutofit/>
          </a:bodyPr>
          <a:lstStyle>
            <a:lvl1pPr algn="ctr">
              <a:defRPr baseline="0"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baseline="0"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2"/>
                </a:solidFill>
                <a:latin typeface="Tahoma" pitchFamily="34" charset="0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2"/>
                </a:solidFill>
                <a:latin typeface="Tahoma" pitchFamily="34" charset="0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519092"/>
            <a:ext cx="7793037" cy="820800"/>
          </a:xfrm>
        </p:spPr>
        <p:txBody>
          <a:bodyPr>
            <a:normAutofit/>
          </a:bodyPr>
          <a:lstStyle>
            <a:lvl1pPr>
              <a:defRPr baseline="0">
                <a:latin typeface="Tahoma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0128" y="1643050"/>
            <a:ext cx="7772400" cy="4714908"/>
          </a:xfrm>
        </p:spPr>
        <p:txBody>
          <a:bodyPr>
            <a:normAutofit/>
          </a:bodyPr>
          <a:lstStyle>
            <a:lvl1pPr>
              <a:defRPr baseline="0">
                <a:latin typeface="Tahoma" pitchFamily="34" charset="0"/>
                <a:ea typeface="맑은 고딕" pitchFamily="50" charset="-127"/>
              </a:defRPr>
            </a:lvl1pPr>
            <a:lvl2pPr>
              <a:defRPr baseline="0">
                <a:latin typeface="Tahoma" pitchFamily="34" charset="0"/>
                <a:ea typeface="맑은 고딕" pitchFamily="50" charset="-127"/>
              </a:defRPr>
            </a:lvl2pPr>
            <a:lvl3pPr>
              <a:defRPr baseline="0">
                <a:latin typeface="Tahoma" pitchFamily="34" charset="0"/>
                <a:ea typeface="맑은 고딕" pitchFamily="50" charset="-127"/>
              </a:defRPr>
            </a:lvl3pPr>
            <a:lvl4pPr>
              <a:defRPr baseline="0">
                <a:latin typeface="Tahoma" pitchFamily="34" charset="0"/>
                <a:ea typeface="맑은 고딕" pitchFamily="50" charset="-127"/>
              </a:defRPr>
            </a:lvl4pPr>
            <a:lvl5pPr>
              <a:defRPr baseline="0">
                <a:latin typeface="Tahoma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>
            <a:normAutofit/>
          </a:bodyPr>
          <a:lstStyle>
            <a:lvl1pPr>
              <a:defRPr baseline="0">
                <a:latin typeface="Tahoma" pitchFamily="34" charset="0"/>
                <a:ea typeface="맑은 고딕" pitchFamily="50" charset="-127"/>
              </a:defRPr>
            </a:lvl1pPr>
          </a:lstStyle>
          <a:p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>
            <a:normAutofit/>
          </a:bodyPr>
          <a:lstStyle>
            <a:lvl1pPr>
              <a:defRPr baseline="0">
                <a:latin typeface="Tahoma" pitchFamily="34" charset="0"/>
                <a:ea typeface="맑은 고딕" pitchFamily="50" charset="-127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507A1-21EE-4056-91EE-50FE164768C0}" type="datetimeFigureOut">
              <a:rPr lang="ko-KR" altLang="en-US"/>
              <a:pPr>
                <a:defRPr/>
              </a:pPr>
              <a:t>2018-12-05</a:t>
            </a:fld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ltGray">
          <a:xfrm>
            <a:off x="417513" y="76992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 latinLnBrk="0">
              <a:defRPr/>
            </a:pPr>
            <a:endParaRPr lang="ko-KR" altLang="ko-KR" sz="2400" baseline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ltGray">
          <a:xfrm>
            <a:off x="800100" y="7699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 latinLnBrk="0">
              <a:defRPr/>
            </a:pPr>
            <a:endParaRPr lang="ko-KR" altLang="ko-KR" sz="2400" baseline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ltGray">
          <a:xfrm>
            <a:off x="541338" y="11922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 latinLnBrk="0">
              <a:defRPr/>
            </a:pPr>
            <a:endParaRPr lang="ko-KR" altLang="ko-KR" sz="2400" baseline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ltGray">
          <a:xfrm>
            <a:off x="911225" y="11922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 latinLnBrk="0">
              <a:defRPr/>
            </a:pPr>
            <a:endParaRPr lang="ko-KR" altLang="ko-KR" sz="2400" baseline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ltGray">
          <a:xfrm>
            <a:off x="127000" y="11191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 lnSpcReduction="10000"/>
          </a:bodyPr>
          <a:lstStyle/>
          <a:p>
            <a:pPr algn="ctr" latinLnBrk="0">
              <a:defRPr/>
            </a:pPr>
            <a:endParaRPr lang="ko-KR" altLang="ko-KR" sz="2400" baseline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gray">
          <a:xfrm>
            <a:off x="762000" y="6619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 latinLnBrk="0">
              <a:defRPr/>
            </a:pPr>
            <a:endParaRPr lang="ko-KR" altLang="ko-KR" sz="2400" baseline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gray">
          <a:xfrm>
            <a:off x="442913" y="1452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 fontScale="25000" lnSpcReduction="20000"/>
          </a:bodyPr>
          <a:lstStyle/>
          <a:p>
            <a:pPr algn="ctr" latinLnBrk="0">
              <a:defRPr/>
            </a:pPr>
            <a:endParaRPr lang="ko-KR" altLang="ko-KR" sz="2400" baseline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528607"/>
            <a:ext cx="7793037" cy="81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28" y="1643050"/>
            <a:ext cx="77724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599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kumimoji="0" sz="1400" baseline="0">
                <a:latin typeface="Tahoma" pitchFamily="34" charset="0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154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>
              <a:defRPr kumimoji="0" sz="1400" baseline="0">
                <a:latin typeface="Tahoma" pitchFamily="34" charset="0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</p:sldLayoutIdLst>
  <p:hf hdr="0" ftr="0" dt="0"/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1" sz="4400" baseline="0">
          <a:solidFill>
            <a:schemeClr val="tx2"/>
          </a:solidFill>
          <a:latin typeface="Tahoma" pitchFamily="34" charset="0"/>
          <a:ea typeface="맑은 고딕" pitchFamily="50" charset="-127"/>
          <a:cs typeface="Tahoma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kumimoji="1" sz="32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kumimoji="1" sz="28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kumimoji="1" sz="24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kumimoji="1" sz="20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kumimoji="1" sz="20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64C16-F5A5-4CE8-BA2C-1552315AB054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 설명선 4"/>
          <p:cNvSpPr/>
          <p:nvPr/>
        </p:nvSpPr>
        <p:spPr>
          <a:xfrm>
            <a:off x="2195736" y="6093296"/>
            <a:ext cx="6624736" cy="648072"/>
          </a:xfrm>
          <a:prstGeom prst="wedgeRectCallout">
            <a:avLst>
              <a:gd name="adj1" fmla="val -12924"/>
              <a:gd name="adj2" fmla="val -243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Reduce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output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value </a:t>
            </a:r>
            <a:r>
              <a:rPr lang="ko-KR" altLang="en-US" sz="1600" dirty="0" smtClean="0"/>
              <a:t>타입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r>
              <a:rPr lang="en-US" altLang="ko-KR" sz="1600" dirty="0" smtClean="0"/>
              <a:t>Map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Reduce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output </a:t>
            </a:r>
            <a:r>
              <a:rPr lang="ko-KR" altLang="en-US" sz="1600" dirty="0" smtClean="0"/>
              <a:t>같을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때는 </a:t>
            </a:r>
            <a:r>
              <a:rPr lang="en-US" altLang="ko-KR" sz="1600" dirty="0" smtClean="0"/>
              <a:t>Map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에 대한 지정 생략가능</a:t>
            </a:r>
          </a:p>
          <a:p>
            <a:pPr algn="ctr"/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Wordcount.java – Main</a:t>
            </a:r>
            <a:br>
              <a:rPr lang="en-US" altLang="ko-KR" dirty="0" smtClean="0"/>
            </a:br>
            <a:r>
              <a:rPr lang="en-US" altLang="ko-KR" dirty="0" smtClean="0"/>
              <a:t>(w/o Combiner)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700808"/>
            <a:ext cx="82444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 smtClean="0">
                <a:latin typeface="+mj-lt"/>
              </a:rPr>
              <a:t> public static void main(String[] </a:t>
            </a:r>
            <a:r>
              <a:rPr lang="en-US" altLang="ko-KR" sz="1400" dirty="0" err="1" smtClean="0">
                <a:latin typeface="+mj-lt"/>
              </a:rPr>
              <a:t>args</a:t>
            </a:r>
            <a:r>
              <a:rPr lang="en-US" altLang="ko-KR" sz="1400" dirty="0" smtClean="0">
                <a:latin typeface="+mj-lt"/>
              </a:rPr>
              <a:t>) throws Exception {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Configuration conf = new Configuration();	// job</a:t>
            </a:r>
            <a:r>
              <a:rPr lang="ko-KR" altLang="en-US" sz="1400" dirty="0">
                <a:latin typeface="+mj-lt"/>
              </a:rPr>
              <a:t> </a:t>
            </a:r>
            <a:r>
              <a:rPr lang="ko-KR" altLang="en-US" sz="1400" dirty="0" smtClean="0">
                <a:latin typeface="+mj-lt"/>
              </a:rPr>
              <a:t>수행하기 위한 설정 초기화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String[] </a:t>
            </a:r>
            <a:r>
              <a:rPr lang="en-US" altLang="ko-KR" sz="1400" dirty="0" err="1" smtClean="0">
                <a:latin typeface="+mj-lt"/>
              </a:rPr>
              <a:t>otherArgs</a:t>
            </a:r>
            <a:r>
              <a:rPr lang="en-US" altLang="ko-KR" sz="1400" dirty="0" smtClean="0">
                <a:latin typeface="+mj-lt"/>
              </a:rPr>
              <a:t> = new </a:t>
            </a:r>
            <a:r>
              <a:rPr lang="en-US" altLang="ko-KR" sz="1400" dirty="0" err="1" smtClean="0">
                <a:latin typeface="+mj-lt"/>
              </a:rPr>
              <a:t>GenericOptionsParser</a:t>
            </a:r>
            <a:r>
              <a:rPr lang="en-US" altLang="ko-KR" sz="1400" dirty="0" smtClean="0">
                <a:latin typeface="+mj-lt"/>
              </a:rPr>
              <a:t>(conf, </a:t>
            </a:r>
            <a:r>
              <a:rPr lang="en-US" altLang="ko-KR" sz="1400" dirty="0" err="1" smtClean="0">
                <a:latin typeface="+mj-lt"/>
              </a:rPr>
              <a:t>args</a:t>
            </a:r>
            <a:r>
              <a:rPr lang="en-US" altLang="ko-KR" sz="1400" dirty="0" smtClean="0">
                <a:latin typeface="+mj-lt"/>
              </a:rPr>
              <a:t>).</a:t>
            </a:r>
            <a:r>
              <a:rPr lang="en-US" altLang="ko-KR" sz="1400" dirty="0" err="1" smtClean="0">
                <a:latin typeface="+mj-lt"/>
              </a:rPr>
              <a:t>getRemainingArgs</a:t>
            </a:r>
            <a:r>
              <a:rPr lang="en-US" altLang="ko-KR" sz="1400" dirty="0" smtClean="0">
                <a:latin typeface="+mj-lt"/>
              </a:rPr>
              <a:t>();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if (</a:t>
            </a:r>
            <a:r>
              <a:rPr lang="en-US" altLang="ko-KR" sz="1400" dirty="0" err="1" smtClean="0">
                <a:latin typeface="+mj-lt"/>
              </a:rPr>
              <a:t>otherArgs.length</a:t>
            </a:r>
            <a:r>
              <a:rPr lang="en-US" altLang="ko-KR" sz="1400" dirty="0" smtClean="0">
                <a:latin typeface="+mj-lt"/>
              </a:rPr>
              <a:t> != 2) {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</a:t>
            </a:r>
            <a:r>
              <a:rPr lang="en-US" altLang="ko-KR" sz="1400" dirty="0" err="1" smtClean="0">
                <a:latin typeface="+mj-lt"/>
              </a:rPr>
              <a:t>System.err.println</a:t>
            </a:r>
            <a:r>
              <a:rPr lang="en-US" altLang="ko-KR" sz="1400" dirty="0" smtClean="0">
                <a:latin typeface="+mj-lt"/>
              </a:rPr>
              <a:t>("Usage: </a:t>
            </a:r>
            <a:r>
              <a:rPr lang="en-US" altLang="ko-KR" sz="1400" dirty="0" err="1" smtClean="0">
                <a:latin typeface="+mj-lt"/>
              </a:rPr>
              <a:t>wordcount</a:t>
            </a:r>
            <a:r>
              <a:rPr lang="en-US" altLang="ko-KR" sz="1400" dirty="0" smtClean="0">
                <a:latin typeface="+mj-lt"/>
              </a:rPr>
              <a:t> &lt;in&gt; &lt;out&gt;");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</a:t>
            </a:r>
            <a:r>
              <a:rPr lang="en-US" altLang="ko-KR" sz="1400" dirty="0" err="1" smtClean="0">
                <a:latin typeface="+mj-lt"/>
              </a:rPr>
              <a:t>System.exit</a:t>
            </a:r>
            <a:r>
              <a:rPr lang="en-US" altLang="ko-KR" sz="1400" dirty="0" smtClean="0">
                <a:latin typeface="+mj-lt"/>
              </a:rPr>
              <a:t>(2);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}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Job </a:t>
            </a:r>
            <a:r>
              <a:rPr lang="en-US" altLang="ko-KR" sz="1400" dirty="0" err="1" smtClean="0">
                <a:latin typeface="+mj-lt"/>
              </a:rPr>
              <a:t>job</a:t>
            </a:r>
            <a:r>
              <a:rPr lang="en-US" altLang="ko-KR" sz="1400" dirty="0" smtClean="0">
                <a:latin typeface="+mj-lt"/>
              </a:rPr>
              <a:t> = new Job(conf, "word count");	// job </a:t>
            </a:r>
            <a:r>
              <a:rPr lang="ko-KR" altLang="en-US" sz="1400" dirty="0" smtClean="0">
                <a:latin typeface="+mj-lt"/>
              </a:rPr>
              <a:t>작</a:t>
            </a:r>
            <a:r>
              <a:rPr lang="ko-KR" altLang="en-US" sz="1400" dirty="0">
                <a:latin typeface="+mj-lt"/>
              </a:rPr>
              <a:t>성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err="1" smtClean="0">
                <a:latin typeface="+mj-lt"/>
              </a:rPr>
              <a:t>따옴표안은</a:t>
            </a:r>
            <a:r>
              <a:rPr lang="ko-KR" altLang="en-US" sz="1400" dirty="0" smtClean="0">
                <a:latin typeface="+mj-lt"/>
              </a:rPr>
              <a:t> 설명을 </a:t>
            </a:r>
            <a:r>
              <a:rPr lang="ko-KR" altLang="en-US" sz="1400" dirty="0" err="1" smtClean="0">
                <a:latin typeface="+mj-lt"/>
              </a:rPr>
              <a:t>쓰면됨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ko-KR" altLang="en-US" sz="1400" dirty="0" smtClean="0">
                <a:latin typeface="+mj-lt"/>
              </a:rPr>
              <a:t>상관없음</a:t>
            </a:r>
            <a:r>
              <a:rPr lang="en-US" altLang="ko-KR" sz="1400" dirty="0" smtClean="0">
                <a:latin typeface="+mj-lt"/>
              </a:rPr>
              <a:t>)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job.setJarByClass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WordCount.class</a:t>
            </a:r>
            <a:r>
              <a:rPr lang="en-US" altLang="ko-KR" sz="1400" dirty="0" smtClean="0">
                <a:latin typeface="+mj-lt"/>
              </a:rPr>
              <a:t>);	// job</a:t>
            </a:r>
            <a:r>
              <a:rPr lang="ko-KR" altLang="en-US" sz="1400" dirty="0" smtClean="0">
                <a:latin typeface="+mj-lt"/>
              </a:rPr>
              <a:t>을 수행할 </a:t>
            </a:r>
            <a:r>
              <a:rPr lang="en-US" altLang="ko-KR" sz="1400" dirty="0" smtClean="0">
                <a:latin typeface="+mj-lt"/>
              </a:rPr>
              <a:t>class </a:t>
            </a:r>
            <a:r>
              <a:rPr lang="ko-KR" altLang="en-US" sz="1400" dirty="0" smtClean="0">
                <a:latin typeface="+mj-lt"/>
              </a:rPr>
              <a:t>선언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smtClean="0">
                <a:latin typeface="+mj-lt"/>
              </a:rPr>
              <a:t>파일명</a:t>
            </a:r>
            <a:r>
              <a:rPr lang="en-US" altLang="ko-KR" sz="1400" dirty="0" smtClean="0">
                <a:latin typeface="+mj-lt"/>
              </a:rPr>
              <a:t>.class, </a:t>
            </a:r>
            <a:r>
              <a:rPr lang="ko-KR" altLang="en-US" sz="1400" dirty="0" smtClean="0">
                <a:latin typeface="+mj-lt"/>
              </a:rPr>
              <a:t>대소문자주의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job.setMapperClass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TokenizerMapper.class</a:t>
            </a:r>
            <a:r>
              <a:rPr lang="en-US" altLang="ko-KR" sz="1400" dirty="0" smtClean="0">
                <a:latin typeface="+mj-lt"/>
              </a:rPr>
              <a:t>);	// Map class </a:t>
            </a:r>
            <a:r>
              <a:rPr lang="ko-KR" altLang="en-US" sz="1400" dirty="0" smtClean="0">
                <a:latin typeface="+mj-lt"/>
              </a:rPr>
              <a:t>선언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smtClean="0">
                <a:latin typeface="+mj-lt"/>
              </a:rPr>
              <a:t>위에서 작성한 </a:t>
            </a:r>
            <a:r>
              <a:rPr lang="en-US" altLang="ko-KR" sz="1400" dirty="0" smtClean="0">
                <a:latin typeface="+mj-lt"/>
              </a:rPr>
              <a:t>class</a:t>
            </a:r>
            <a:r>
              <a:rPr lang="ko-KR" altLang="en-US" sz="1400" dirty="0" smtClean="0">
                <a:latin typeface="+mj-lt"/>
              </a:rPr>
              <a:t>명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job.setReducerClass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IntSumReducer.class</a:t>
            </a:r>
            <a:r>
              <a:rPr lang="en-US" altLang="ko-KR" sz="1400" dirty="0" smtClean="0">
                <a:latin typeface="+mj-lt"/>
              </a:rPr>
              <a:t>);		// Reduce class </a:t>
            </a:r>
            <a:r>
              <a:rPr lang="ko-KR" altLang="en-US" sz="1400" dirty="0" smtClean="0">
                <a:latin typeface="+mj-lt"/>
              </a:rPr>
              <a:t>선언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job.setOutputKeyClass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Text.class</a:t>
            </a:r>
            <a:r>
              <a:rPr lang="en-US" altLang="ko-KR" sz="1400" dirty="0" smtClean="0">
                <a:latin typeface="+mj-lt"/>
              </a:rPr>
              <a:t>);		// Output key type </a:t>
            </a:r>
            <a:r>
              <a:rPr lang="ko-KR" altLang="en-US" sz="1400" dirty="0" smtClean="0">
                <a:latin typeface="+mj-lt"/>
              </a:rPr>
              <a:t>선언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job.setOutputValueClass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IntWritable.class</a:t>
            </a:r>
            <a:r>
              <a:rPr lang="en-US" altLang="ko-KR" sz="1400" dirty="0" smtClean="0">
                <a:latin typeface="+mj-lt"/>
              </a:rPr>
              <a:t>);	                 // Output value type </a:t>
            </a:r>
            <a:r>
              <a:rPr lang="ko-KR" altLang="en-US" sz="1400" dirty="0" smtClean="0">
                <a:latin typeface="+mj-lt"/>
              </a:rPr>
              <a:t>선언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/>
              <a:t>    //</a:t>
            </a:r>
            <a:r>
              <a:rPr lang="en-US" altLang="ko-KR" sz="1400" dirty="0" err="1" smtClean="0"/>
              <a:t>job.setMapOutputKeyClass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Text.class</a:t>
            </a:r>
            <a:r>
              <a:rPr lang="en-US" altLang="ko-KR" sz="1400" dirty="0" smtClean="0"/>
              <a:t>);		// Map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Output key type</a:t>
            </a:r>
            <a:r>
              <a:rPr lang="ko-KR" altLang="en-US" sz="1400" dirty="0" smtClean="0"/>
              <a:t>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다르다면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algn="l"/>
            <a:r>
              <a:rPr lang="en-US" altLang="ko-KR" sz="1400" dirty="0" smtClean="0"/>
              <a:t>    //</a:t>
            </a:r>
            <a:r>
              <a:rPr lang="en-US" altLang="ko-KR" sz="1400" dirty="0" err="1" smtClean="0"/>
              <a:t>job.setMapOutputValueClass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IntWritable.class</a:t>
            </a:r>
            <a:r>
              <a:rPr lang="en-US" altLang="ko-KR" sz="1400" dirty="0" smtClean="0"/>
              <a:t>);	// Map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Output value type</a:t>
            </a:r>
            <a:r>
              <a:rPr lang="ko-KR" altLang="en-US" sz="1400" dirty="0" smtClean="0"/>
              <a:t>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다르다면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선언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job.setNumReduceTasks</a:t>
            </a:r>
            <a:r>
              <a:rPr lang="en-US" altLang="ko-KR" sz="1400" dirty="0" smtClean="0">
                <a:latin typeface="+mj-lt"/>
              </a:rPr>
              <a:t>(2);			// </a:t>
            </a:r>
            <a:r>
              <a:rPr lang="ko-KR" altLang="en-US" sz="1400" dirty="0" smtClean="0">
                <a:latin typeface="+mj-lt"/>
              </a:rPr>
              <a:t>동시에 수행되는 </a:t>
            </a:r>
            <a:r>
              <a:rPr lang="en-US" altLang="ko-KR" sz="1400" dirty="0" smtClean="0">
                <a:latin typeface="+mj-lt"/>
              </a:rPr>
              <a:t>reduce</a:t>
            </a:r>
            <a:r>
              <a:rPr lang="ko-KR" altLang="en-US" sz="1400" dirty="0" smtClean="0">
                <a:latin typeface="+mj-lt"/>
              </a:rPr>
              <a:t>개수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FileInputFormat.addInputPath</a:t>
            </a:r>
            <a:r>
              <a:rPr lang="en-US" altLang="ko-KR" sz="1400" dirty="0" smtClean="0">
                <a:latin typeface="+mj-lt"/>
              </a:rPr>
              <a:t>(job, new Path(</a:t>
            </a:r>
            <a:r>
              <a:rPr lang="en-US" altLang="ko-KR" sz="1400" dirty="0" err="1" smtClean="0">
                <a:latin typeface="+mj-lt"/>
              </a:rPr>
              <a:t>otherArgs</a:t>
            </a:r>
            <a:r>
              <a:rPr lang="en-US" altLang="ko-KR" sz="1400" dirty="0" smtClean="0">
                <a:latin typeface="+mj-lt"/>
              </a:rPr>
              <a:t>[0]));	// </a:t>
            </a:r>
            <a:r>
              <a:rPr lang="ko-KR" altLang="en-US" sz="1400" dirty="0" smtClean="0">
                <a:latin typeface="+mj-lt"/>
              </a:rPr>
              <a:t>입력 데이터가 있는 </a:t>
            </a:r>
            <a:r>
              <a:rPr lang="en-US" altLang="ko-KR" sz="1400" dirty="0" smtClean="0">
                <a:latin typeface="+mj-lt"/>
              </a:rPr>
              <a:t>path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FileOutputFormat.setOutputPath</a:t>
            </a:r>
            <a:r>
              <a:rPr lang="en-US" altLang="ko-KR" sz="1400" dirty="0" smtClean="0">
                <a:latin typeface="+mj-lt"/>
              </a:rPr>
              <a:t>(job, new Path(</a:t>
            </a:r>
            <a:r>
              <a:rPr lang="en-US" altLang="ko-KR" sz="1400" dirty="0" err="1" smtClean="0">
                <a:latin typeface="+mj-lt"/>
              </a:rPr>
              <a:t>otherArgs</a:t>
            </a:r>
            <a:r>
              <a:rPr lang="en-US" altLang="ko-KR" sz="1400" dirty="0" smtClean="0">
                <a:latin typeface="+mj-lt"/>
              </a:rPr>
              <a:t>[1]));	// </a:t>
            </a:r>
            <a:r>
              <a:rPr lang="ko-KR" altLang="en-US" sz="1400" dirty="0" smtClean="0">
                <a:latin typeface="+mj-lt"/>
              </a:rPr>
              <a:t>결과를 출력할 </a:t>
            </a:r>
            <a:r>
              <a:rPr lang="en-US" altLang="ko-KR" sz="1400" dirty="0" smtClean="0">
                <a:latin typeface="+mj-lt"/>
              </a:rPr>
              <a:t>path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System.exit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job.waitForCompletion</a:t>
            </a:r>
            <a:r>
              <a:rPr lang="en-US" altLang="ko-KR" sz="1400" dirty="0" smtClean="0">
                <a:latin typeface="+mj-lt"/>
              </a:rPr>
              <a:t>(true) ? 0 : 1);		// </a:t>
            </a:r>
            <a:r>
              <a:rPr lang="ko-KR" altLang="en-US" sz="1400" dirty="0" smtClean="0">
                <a:latin typeface="+mj-lt"/>
              </a:rPr>
              <a:t>실행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}</a:t>
            </a:r>
          </a:p>
          <a:p>
            <a:pPr algn="l"/>
            <a:r>
              <a:rPr lang="en-US" altLang="ko-KR" sz="1400" dirty="0" smtClean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115616" y="4293097"/>
            <a:ext cx="3600400" cy="43204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Perform reduce function in each machine</a:t>
            </a:r>
          </a:p>
          <a:p>
            <a:r>
              <a:rPr lang="en-US" altLang="ko-KR" dirty="0" smtClean="0"/>
              <a:t>Reduce the result size of map functions</a:t>
            </a:r>
          </a:p>
          <a:p>
            <a:r>
              <a:rPr lang="en-US" altLang="ko-KR" dirty="0" smtClean="0"/>
              <a:t>Decrease the sorting (shuffling) cost</a:t>
            </a:r>
          </a:p>
          <a:p>
            <a:r>
              <a:rPr lang="en-US" altLang="ko-KR" dirty="0" smtClean="0"/>
              <a:t>It is desirable to design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algorithms so that combine phase can be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8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Word Count Example</a:t>
            </a:r>
            <a:endParaRPr lang="ko-KR" altLang="en-US" smtClean="0"/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file01 </a:t>
            </a:r>
            <a:br>
              <a:rPr lang="en-US" altLang="ko-KR" smtClean="0"/>
            </a:br>
            <a:r>
              <a:rPr lang="en-US" altLang="ko-KR" smtClean="0"/>
              <a:t>Hello World Bye World </a:t>
            </a:r>
          </a:p>
          <a:p>
            <a:pPr eaLnBrk="1" hangingPunct="1"/>
            <a:r>
              <a:rPr lang="en-US" altLang="ko-KR" smtClean="0"/>
              <a:t>file02 </a:t>
            </a:r>
            <a:br>
              <a:rPr lang="en-US" altLang="ko-KR" smtClean="0"/>
            </a:br>
            <a:r>
              <a:rPr lang="en-US" altLang="ko-KR" smtClean="0"/>
              <a:t>Hello Hadoop Goodbye Hadoop </a:t>
            </a:r>
          </a:p>
        </p:txBody>
      </p:sp>
    </p:spTree>
    <p:extLst>
      <p:ext uri="{BB962C8B-B14F-4D97-AF65-F5344CB8AC3E}">
        <p14:creationId xmlns:p14="http://schemas.microsoft.com/office/powerpoint/2010/main" val="1003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Word Count Example</a:t>
            </a:r>
            <a:endParaRPr lang="ko-KR" altLang="en-US" smtClean="0"/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400" dirty="0" smtClean="0"/>
              <a:t>file01 </a:t>
            </a:r>
            <a:br>
              <a:rPr lang="en-US" altLang="ko-KR" sz="2400" dirty="0" smtClean="0"/>
            </a:br>
            <a:r>
              <a:rPr lang="en-US" altLang="ko-KR" sz="2400" dirty="0" smtClean="0"/>
              <a:t>Hello World Bye World </a:t>
            </a:r>
          </a:p>
          <a:p>
            <a:pPr eaLnBrk="1" hangingPunct="1"/>
            <a:r>
              <a:rPr lang="en-US" altLang="ko-KR" sz="2400" dirty="0" smtClean="0"/>
              <a:t>The first map emits:</a:t>
            </a:r>
            <a:br>
              <a:rPr lang="en-US" altLang="ko-KR" sz="2400" dirty="0" smtClean="0"/>
            </a:br>
            <a:r>
              <a:rPr lang="en-US" altLang="ko-KR" sz="2400" dirty="0" smtClean="0"/>
              <a:t>&lt; Hello, 1&gt; </a:t>
            </a:r>
            <a:br>
              <a:rPr lang="en-US" altLang="ko-KR" sz="2400" dirty="0" smtClean="0"/>
            </a:br>
            <a:r>
              <a:rPr lang="en-US" altLang="ko-KR" sz="2400" dirty="0" smtClean="0"/>
              <a:t>&lt; World, 1&gt; </a:t>
            </a:r>
            <a:br>
              <a:rPr lang="en-US" altLang="ko-KR" sz="2400" dirty="0" smtClean="0"/>
            </a:br>
            <a:r>
              <a:rPr lang="en-US" altLang="ko-KR" sz="2400" dirty="0" smtClean="0"/>
              <a:t>&lt; Bye, 1&gt; </a:t>
            </a:r>
            <a:br>
              <a:rPr lang="en-US" altLang="ko-KR" sz="2400" dirty="0" smtClean="0"/>
            </a:br>
            <a:r>
              <a:rPr lang="en-US" altLang="ko-KR" sz="2400" dirty="0" smtClean="0"/>
              <a:t>&lt; World, 1&gt;</a:t>
            </a:r>
          </a:p>
          <a:p>
            <a:r>
              <a:rPr lang="en-US" altLang="ko-KR" sz="2400" dirty="0" smtClean="0"/>
              <a:t>The first combine emits:</a:t>
            </a:r>
          </a:p>
          <a:p>
            <a:pPr lvl="1"/>
            <a:r>
              <a:rPr lang="en-US" altLang="ko-KR" sz="2400" dirty="0" smtClean="0"/>
              <a:t>&lt; Hello, 1&gt; </a:t>
            </a:r>
            <a:br>
              <a:rPr lang="en-US" altLang="ko-KR" sz="2400" dirty="0" smtClean="0"/>
            </a:br>
            <a:r>
              <a:rPr lang="en-US" altLang="ko-KR" sz="2400" dirty="0" smtClean="0"/>
              <a:t>&lt; World, 2&gt; </a:t>
            </a:r>
            <a:br>
              <a:rPr lang="en-US" altLang="ko-KR" sz="2400" dirty="0" smtClean="0"/>
            </a:br>
            <a:r>
              <a:rPr lang="en-US" altLang="ko-KR" sz="2400" dirty="0" smtClean="0"/>
              <a:t>&lt; Bye, 1&gt; </a:t>
            </a:r>
          </a:p>
        </p:txBody>
      </p:sp>
    </p:spTree>
    <p:extLst>
      <p:ext uri="{BB962C8B-B14F-4D97-AF65-F5344CB8AC3E}">
        <p14:creationId xmlns:p14="http://schemas.microsoft.com/office/powerpoint/2010/main" val="714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Word Count Example</a:t>
            </a:r>
            <a:endParaRPr lang="ko-KR" altLang="en-US" smtClean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400" dirty="0" smtClean="0"/>
              <a:t>file02 </a:t>
            </a:r>
            <a:br>
              <a:rPr lang="en-US" altLang="ko-KR" sz="2400" dirty="0" smtClean="0"/>
            </a:br>
            <a:r>
              <a:rPr lang="en-US" altLang="ko-KR" sz="2400" dirty="0" smtClean="0"/>
              <a:t>Hello </a:t>
            </a:r>
            <a:r>
              <a:rPr lang="en-US" altLang="ko-KR" sz="2400" dirty="0" err="1" smtClean="0"/>
              <a:t>Hadoop</a:t>
            </a:r>
            <a:r>
              <a:rPr lang="en-US" altLang="ko-KR" sz="2400" dirty="0" smtClean="0"/>
              <a:t> Goodbye </a:t>
            </a:r>
            <a:r>
              <a:rPr lang="en-US" altLang="ko-KR" sz="2400" dirty="0" err="1" smtClean="0"/>
              <a:t>Hadoop</a:t>
            </a:r>
            <a:endParaRPr lang="en-US" altLang="ko-KR" sz="2400" dirty="0" smtClean="0"/>
          </a:p>
          <a:p>
            <a:pPr eaLnBrk="1" hangingPunct="1"/>
            <a:r>
              <a:rPr lang="en-US" altLang="ko-KR" sz="2400" dirty="0" smtClean="0"/>
              <a:t>The second map emits:</a:t>
            </a:r>
            <a:br>
              <a:rPr lang="en-US" altLang="ko-KR" sz="2400" dirty="0" smtClean="0"/>
            </a:br>
            <a:r>
              <a:rPr lang="en-US" altLang="ko-KR" sz="2400" dirty="0" smtClean="0"/>
              <a:t>&lt; Hello, 1&gt; </a:t>
            </a:r>
            <a:br>
              <a:rPr lang="en-US" altLang="ko-KR" sz="2400" dirty="0" smtClean="0"/>
            </a:br>
            <a:r>
              <a:rPr lang="en-US" altLang="ko-KR" sz="2400" dirty="0" smtClean="0"/>
              <a:t>&lt; </a:t>
            </a:r>
            <a:r>
              <a:rPr lang="en-US" altLang="ko-KR" sz="2400" dirty="0" err="1" smtClean="0"/>
              <a:t>Hadoop</a:t>
            </a:r>
            <a:r>
              <a:rPr lang="en-US" altLang="ko-KR" sz="2400" dirty="0" smtClean="0"/>
              <a:t>, 1&gt; </a:t>
            </a:r>
            <a:br>
              <a:rPr lang="en-US" altLang="ko-KR" sz="2400" dirty="0" smtClean="0"/>
            </a:br>
            <a:r>
              <a:rPr lang="en-US" altLang="ko-KR" sz="2400" dirty="0" smtClean="0"/>
              <a:t>&lt; Goodbye, 1&gt; </a:t>
            </a:r>
            <a:br>
              <a:rPr lang="en-US" altLang="ko-KR" sz="2400" dirty="0" smtClean="0"/>
            </a:br>
            <a:r>
              <a:rPr lang="en-US" altLang="ko-KR" sz="2400" dirty="0" smtClean="0"/>
              <a:t>&lt; </a:t>
            </a:r>
            <a:r>
              <a:rPr lang="en-US" altLang="ko-KR" sz="2400" dirty="0" err="1" smtClean="0"/>
              <a:t>Hadoop</a:t>
            </a:r>
            <a:r>
              <a:rPr lang="en-US" altLang="ko-KR" sz="2400" dirty="0" smtClean="0"/>
              <a:t>, 1&gt;</a:t>
            </a:r>
          </a:p>
          <a:p>
            <a:r>
              <a:rPr lang="en-US" altLang="ko-KR" sz="2400" dirty="0" smtClean="0"/>
              <a:t>The second combine emits:</a:t>
            </a:r>
            <a:br>
              <a:rPr lang="en-US" altLang="ko-KR" sz="2400" dirty="0" smtClean="0"/>
            </a:br>
            <a:r>
              <a:rPr lang="en-US" altLang="ko-KR" sz="2400" dirty="0" smtClean="0"/>
              <a:t>&lt; Hello, 1&gt; </a:t>
            </a:r>
            <a:br>
              <a:rPr lang="en-US" altLang="ko-KR" sz="2400" dirty="0" smtClean="0"/>
            </a:br>
            <a:r>
              <a:rPr lang="en-US" altLang="ko-KR" sz="2400" dirty="0" smtClean="0"/>
              <a:t>&lt; </a:t>
            </a:r>
            <a:r>
              <a:rPr lang="en-US" altLang="ko-KR" sz="2400" dirty="0" err="1" smtClean="0"/>
              <a:t>Hadoop</a:t>
            </a:r>
            <a:r>
              <a:rPr lang="en-US" altLang="ko-KR" sz="2400" dirty="0" smtClean="0"/>
              <a:t>, 2&gt; </a:t>
            </a:r>
            <a:br>
              <a:rPr lang="en-US" altLang="ko-KR" sz="2400" dirty="0" smtClean="0"/>
            </a:br>
            <a:r>
              <a:rPr lang="en-US" altLang="ko-KR" sz="2400" dirty="0" smtClean="0"/>
              <a:t>&lt; Goodbye, 1&gt; </a:t>
            </a:r>
          </a:p>
          <a:p>
            <a:pPr eaLnBrk="1" hangingPunct="1">
              <a:buNone/>
            </a:pPr>
            <a:endParaRPr lang="en-US" altLang="ko-KR" sz="2400" dirty="0" smtClean="0"/>
          </a:p>
          <a:p>
            <a:pPr eaLnBrk="1" hangingPunct="1"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878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Word Count Example</a:t>
            </a:r>
            <a:endParaRPr lang="ko-KR" altLang="en-US" smtClean="0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000" dirty="0" smtClean="0"/>
              <a:t>Output from </a:t>
            </a:r>
            <a:r>
              <a:rPr lang="en-US" altLang="ko-KR" sz="2000" dirty="0" err="1" smtClean="0"/>
              <a:t>mapper</a:t>
            </a:r>
            <a:r>
              <a:rPr lang="en-US" altLang="ko-KR" sz="2000" dirty="0" smtClean="0"/>
              <a:t> #1:</a:t>
            </a:r>
          </a:p>
          <a:p>
            <a:pPr lvl="1" eaLnBrk="1" hangingPunct="1"/>
            <a:r>
              <a:rPr lang="en-US" altLang="ko-KR" sz="1600" dirty="0" smtClean="0"/>
              <a:t>&lt; Bye, 1&gt;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Hello, 1&gt;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World, 1&gt;</a:t>
            </a:r>
          </a:p>
          <a:p>
            <a:pPr lvl="1" eaLnBrk="1" hangingPunct="1"/>
            <a:r>
              <a:rPr lang="en-US" altLang="ko-KR" sz="1600" dirty="0" smtClean="0"/>
              <a:t>&lt; World, 1&gt;</a:t>
            </a:r>
          </a:p>
          <a:p>
            <a:pPr eaLnBrk="1" hangingPunct="1"/>
            <a:r>
              <a:rPr lang="en-US" altLang="ko-KR" sz="2000" dirty="0" smtClean="0"/>
              <a:t>Just before reduces are called:</a:t>
            </a:r>
          </a:p>
          <a:p>
            <a:pPr lvl="1" eaLnBrk="1" hangingPunct="1"/>
            <a:r>
              <a:rPr lang="en-US" altLang="ko-KR" sz="1600" dirty="0" smtClean="0"/>
              <a:t>&lt; Bye, [1]&gt;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Hello, [1]&gt;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World, [1 1]&gt; </a:t>
            </a:r>
          </a:p>
          <a:p>
            <a:r>
              <a:rPr lang="en-US" altLang="ko-KR" sz="2000" dirty="0" smtClean="0"/>
              <a:t>Output from combiner #1:</a:t>
            </a:r>
          </a:p>
          <a:p>
            <a:pPr lvl="1"/>
            <a:r>
              <a:rPr lang="en-US" altLang="ko-KR" sz="1600" dirty="0" smtClean="0"/>
              <a:t>&lt; Bye, 1&gt;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Hello, 1&gt;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World, 2&gt;</a:t>
            </a:r>
          </a:p>
          <a:p>
            <a:pPr eaLnBrk="1" hangingPunct="1">
              <a:buNone/>
            </a:pP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292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Word Count Example</a:t>
            </a:r>
            <a:endParaRPr lang="ko-KR" altLang="en-US" smtClean="0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000" dirty="0" smtClean="0"/>
              <a:t>Output from </a:t>
            </a:r>
            <a:r>
              <a:rPr lang="en-US" altLang="ko-KR" sz="2000" dirty="0" err="1" smtClean="0"/>
              <a:t>mapper</a:t>
            </a:r>
            <a:r>
              <a:rPr lang="en-US" altLang="ko-KR" sz="2000" dirty="0" smtClean="0"/>
              <a:t> #2:</a:t>
            </a:r>
          </a:p>
          <a:p>
            <a:pPr lvl="1" eaLnBrk="1" hangingPunct="1"/>
            <a:r>
              <a:rPr lang="en-US" altLang="ko-KR" sz="1600" dirty="0" smtClean="0"/>
              <a:t>&lt; Goodbye, 1&gt;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</a:t>
            </a:r>
            <a:r>
              <a:rPr lang="en-US" altLang="ko-KR" sz="1600" dirty="0" err="1" smtClean="0"/>
              <a:t>Hadoop</a:t>
            </a:r>
            <a:r>
              <a:rPr lang="en-US" altLang="ko-KR" sz="1600" dirty="0" smtClean="0"/>
              <a:t>, 1&gt; </a:t>
            </a:r>
          </a:p>
          <a:p>
            <a:pPr lvl="1" eaLnBrk="1" hangingPunct="1">
              <a:buNone/>
            </a:pPr>
            <a:r>
              <a:rPr lang="en-US" altLang="ko-KR" sz="1600" dirty="0" smtClean="0"/>
              <a:t>    &lt; </a:t>
            </a:r>
            <a:r>
              <a:rPr lang="en-US" altLang="ko-KR" sz="1600" dirty="0" err="1" smtClean="0"/>
              <a:t>Hadoop</a:t>
            </a:r>
            <a:r>
              <a:rPr lang="en-US" altLang="ko-KR" sz="1600" dirty="0" smtClean="0"/>
              <a:t>, 1&gt;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Hello, 1&gt;</a:t>
            </a:r>
          </a:p>
          <a:p>
            <a:pPr eaLnBrk="1" hangingPunct="1"/>
            <a:r>
              <a:rPr lang="en-US" altLang="ko-KR" sz="2000" dirty="0" smtClean="0"/>
              <a:t>Just before reduces are called:</a:t>
            </a:r>
          </a:p>
          <a:p>
            <a:pPr lvl="1" eaLnBrk="1" hangingPunct="1"/>
            <a:r>
              <a:rPr lang="en-US" altLang="ko-KR" sz="1600" dirty="0" smtClean="0"/>
              <a:t>&lt; Goodbye, [1]&gt;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</a:t>
            </a:r>
            <a:r>
              <a:rPr lang="en-US" altLang="ko-KR" sz="1600" dirty="0" err="1" smtClean="0"/>
              <a:t>Hadoop</a:t>
            </a:r>
            <a:r>
              <a:rPr lang="en-US" altLang="ko-KR" sz="1600" dirty="0" smtClean="0"/>
              <a:t>, [1 1]&gt;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Hello, [1]&gt; </a:t>
            </a:r>
          </a:p>
          <a:p>
            <a:r>
              <a:rPr lang="en-US" altLang="ko-KR" sz="2000" dirty="0" smtClean="0"/>
              <a:t>Output from combiner #2:</a:t>
            </a:r>
          </a:p>
          <a:p>
            <a:pPr lvl="1"/>
            <a:r>
              <a:rPr lang="en-US" altLang="ko-KR" sz="1600" dirty="0" smtClean="0"/>
              <a:t>&lt; </a:t>
            </a:r>
            <a:r>
              <a:rPr lang="en-US" altLang="ko-KR" sz="1600" dirty="0" err="1" smtClean="0"/>
              <a:t>Goodbyee</a:t>
            </a:r>
            <a:r>
              <a:rPr lang="en-US" altLang="ko-KR" sz="1600" dirty="0" smtClean="0"/>
              <a:t>, 1&gt;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</a:t>
            </a:r>
            <a:r>
              <a:rPr lang="en-US" altLang="ko-KR" sz="1600" dirty="0" err="1" smtClean="0"/>
              <a:t>Hadoop</a:t>
            </a:r>
            <a:r>
              <a:rPr lang="en-US" altLang="ko-KR" sz="1600" dirty="0" smtClean="0"/>
              <a:t>, 2&gt;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Hello, 1&gt;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197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Word Count Example</a:t>
            </a:r>
            <a:endParaRPr lang="ko-KR" altLang="en-US" smtClean="0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000" dirty="0" smtClean="0"/>
              <a:t>Output from combiner #1:</a:t>
            </a:r>
          </a:p>
          <a:p>
            <a:pPr lvl="1"/>
            <a:r>
              <a:rPr lang="en-US" altLang="ko-KR" sz="1600" dirty="0" smtClean="0"/>
              <a:t>&lt; Bye, 1&gt;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Hello, 1&gt;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World, 2&gt;</a:t>
            </a:r>
          </a:p>
          <a:p>
            <a:r>
              <a:rPr lang="en-US" altLang="ko-KR" sz="2000" dirty="0" smtClean="0"/>
              <a:t>Output from combiner #2:</a:t>
            </a:r>
          </a:p>
          <a:p>
            <a:pPr lvl="1"/>
            <a:r>
              <a:rPr lang="en-US" altLang="ko-KR" sz="1600" dirty="0" smtClean="0"/>
              <a:t>&lt; </a:t>
            </a:r>
            <a:r>
              <a:rPr lang="en-US" altLang="ko-KR" sz="1600" dirty="0" err="1" smtClean="0"/>
              <a:t>Goodbyee</a:t>
            </a:r>
            <a:r>
              <a:rPr lang="en-US" altLang="ko-KR" sz="1600" dirty="0" smtClean="0"/>
              <a:t>, 1&gt;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</a:t>
            </a:r>
            <a:r>
              <a:rPr lang="en-US" altLang="ko-KR" sz="1600" dirty="0" err="1" smtClean="0"/>
              <a:t>Hadoop</a:t>
            </a:r>
            <a:r>
              <a:rPr lang="en-US" altLang="ko-KR" sz="1600" dirty="0" smtClean="0"/>
              <a:t>, 2&gt;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Hello, 1&gt; </a:t>
            </a:r>
          </a:p>
          <a:p>
            <a:r>
              <a:rPr lang="en-US" altLang="ko-KR" sz="2000" dirty="0" smtClean="0"/>
              <a:t>Just before reduces are called:</a:t>
            </a:r>
          </a:p>
          <a:p>
            <a:pPr lvl="1" eaLnBrk="1" hangingPunct="1"/>
            <a:r>
              <a:rPr lang="en-US" altLang="ko-KR" sz="1600" dirty="0" smtClean="0"/>
              <a:t>&lt; Bye, [1]&gt;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Goodbye, [1]&gt;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</a:t>
            </a:r>
            <a:r>
              <a:rPr lang="en-US" altLang="ko-KR" sz="1600" dirty="0" err="1" smtClean="0"/>
              <a:t>Hadoop</a:t>
            </a:r>
            <a:r>
              <a:rPr lang="en-US" altLang="ko-KR" sz="1600" dirty="0" smtClean="0"/>
              <a:t>, [2]&gt;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Hello, [1, 1]&gt;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World, [2]&gt; 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eaLnBrk="1" hangingPunct="1"/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832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Word Count Example</a:t>
            </a:r>
            <a:endParaRPr lang="ko-KR" altLang="en-US" smtClean="0"/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/>
              <a:t>Before Reduce()s are invoked (each one below is given for each reduce(),</a:t>
            </a:r>
          </a:p>
          <a:p>
            <a:pPr lvl="1"/>
            <a:r>
              <a:rPr lang="en-US" altLang="ko-KR" sz="1600" dirty="0" smtClean="0"/>
              <a:t>&lt; Bye, [1]&gt;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Goodbye, [1]&gt;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</a:t>
            </a:r>
            <a:r>
              <a:rPr lang="en-US" altLang="ko-KR" sz="1600" dirty="0" err="1" smtClean="0"/>
              <a:t>Hadoop</a:t>
            </a:r>
            <a:r>
              <a:rPr lang="en-US" altLang="ko-KR" sz="1600" dirty="0" smtClean="0"/>
              <a:t>, [2]&gt;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Hello, [1, 1]&gt;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World, [2]&gt; </a:t>
            </a:r>
          </a:p>
          <a:p>
            <a:r>
              <a:rPr lang="en-US" altLang="ko-KR" sz="2000" dirty="0" smtClean="0"/>
              <a:t>The output of reduce()s are:</a:t>
            </a:r>
          </a:p>
          <a:p>
            <a:pPr lvl="1" eaLnBrk="1" hangingPunct="1"/>
            <a:r>
              <a:rPr lang="en-US" altLang="ko-KR" sz="1600" dirty="0" smtClean="0"/>
              <a:t>&lt; Bye, 1&gt;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Goodbye, 1&gt;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</a:t>
            </a:r>
            <a:r>
              <a:rPr lang="en-US" altLang="ko-KR" sz="1600" dirty="0" err="1" smtClean="0"/>
              <a:t>Hadoop</a:t>
            </a:r>
            <a:r>
              <a:rPr lang="en-US" altLang="ko-KR" sz="1600" dirty="0" smtClean="0"/>
              <a:t>, 2&gt;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Hello, 2&gt; </a:t>
            </a:r>
            <a:br>
              <a:rPr lang="en-US" altLang="ko-KR" sz="1600" dirty="0" smtClean="0"/>
            </a:br>
            <a:r>
              <a:rPr lang="en-US" altLang="ko-KR" sz="1600" dirty="0" smtClean="0"/>
              <a:t>&lt; World, 2&gt;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28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1403648" y="5949280"/>
            <a:ext cx="7416824" cy="576064"/>
          </a:xfrm>
          <a:prstGeom prst="wedgeRectCallout">
            <a:avLst>
              <a:gd name="adj1" fmla="val -19119"/>
              <a:gd name="adj2" fmla="val -253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smtClean="0"/>
              <a:t>Reduce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output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key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value </a:t>
            </a:r>
            <a:r>
              <a:rPr lang="ko-KR" altLang="en-US" sz="1800" dirty="0" smtClean="0"/>
              <a:t>타입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지정</a:t>
            </a:r>
            <a:endParaRPr lang="en-US" altLang="ko-KR" sz="1800" dirty="0" smtClean="0"/>
          </a:p>
          <a:p>
            <a:r>
              <a:rPr lang="en-US" altLang="ko-KR" sz="1800" dirty="0" smtClean="0"/>
              <a:t>Map 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Reduce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output </a:t>
            </a:r>
            <a:r>
              <a:rPr lang="ko-KR" altLang="en-US" sz="1800" dirty="0" smtClean="0"/>
              <a:t>같을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때는 </a:t>
            </a:r>
            <a:r>
              <a:rPr lang="en-US" altLang="ko-KR" sz="1800" dirty="0" smtClean="0"/>
              <a:t>Map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output</a:t>
            </a:r>
            <a:r>
              <a:rPr lang="ko-KR" altLang="en-US" sz="1800" dirty="0" smtClean="0"/>
              <a:t>에 대한 지정 생략가능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Wordcount.java – Main</a:t>
            </a:r>
            <a:br>
              <a:rPr lang="en-US" altLang="ko-KR" dirty="0" smtClean="0"/>
            </a:br>
            <a:r>
              <a:rPr lang="en-US" altLang="ko-KR" dirty="0" smtClean="0"/>
              <a:t>(with Combiner)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700808"/>
            <a:ext cx="82444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 smtClean="0">
                <a:latin typeface="+mj-lt"/>
              </a:rPr>
              <a:t> public static void main(String[] </a:t>
            </a:r>
            <a:r>
              <a:rPr lang="en-US" altLang="ko-KR" sz="1400" dirty="0" err="1" smtClean="0">
                <a:latin typeface="+mj-lt"/>
              </a:rPr>
              <a:t>args</a:t>
            </a:r>
            <a:r>
              <a:rPr lang="en-US" altLang="ko-KR" sz="1400" dirty="0" smtClean="0">
                <a:latin typeface="+mj-lt"/>
              </a:rPr>
              <a:t>) throws Exception {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Configuration conf = new Configuration();	// job</a:t>
            </a:r>
            <a:r>
              <a:rPr lang="ko-KR" altLang="en-US" sz="1400" dirty="0">
                <a:latin typeface="+mj-lt"/>
              </a:rPr>
              <a:t> </a:t>
            </a:r>
            <a:r>
              <a:rPr lang="ko-KR" altLang="en-US" sz="1400" dirty="0" smtClean="0">
                <a:latin typeface="+mj-lt"/>
              </a:rPr>
              <a:t>수행하기 위한 설정 초기화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String[] </a:t>
            </a:r>
            <a:r>
              <a:rPr lang="en-US" altLang="ko-KR" sz="1400" dirty="0" err="1" smtClean="0">
                <a:latin typeface="+mj-lt"/>
              </a:rPr>
              <a:t>otherArgs</a:t>
            </a:r>
            <a:r>
              <a:rPr lang="en-US" altLang="ko-KR" sz="1400" dirty="0" smtClean="0">
                <a:latin typeface="+mj-lt"/>
              </a:rPr>
              <a:t> = new </a:t>
            </a:r>
            <a:r>
              <a:rPr lang="en-US" altLang="ko-KR" sz="1400" dirty="0" err="1" smtClean="0">
                <a:latin typeface="+mj-lt"/>
              </a:rPr>
              <a:t>GenericOptionsParser</a:t>
            </a:r>
            <a:r>
              <a:rPr lang="en-US" altLang="ko-KR" sz="1400" dirty="0" smtClean="0">
                <a:latin typeface="+mj-lt"/>
              </a:rPr>
              <a:t>(conf, </a:t>
            </a:r>
            <a:r>
              <a:rPr lang="en-US" altLang="ko-KR" sz="1400" dirty="0" err="1" smtClean="0">
                <a:latin typeface="+mj-lt"/>
              </a:rPr>
              <a:t>args</a:t>
            </a:r>
            <a:r>
              <a:rPr lang="en-US" altLang="ko-KR" sz="1400" dirty="0" smtClean="0">
                <a:latin typeface="+mj-lt"/>
              </a:rPr>
              <a:t>).</a:t>
            </a:r>
            <a:r>
              <a:rPr lang="en-US" altLang="ko-KR" sz="1400" dirty="0" err="1" smtClean="0">
                <a:latin typeface="+mj-lt"/>
              </a:rPr>
              <a:t>getRemainingArgs</a:t>
            </a:r>
            <a:r>
              <a:rPr lang="en-US" altLang="ko-KR" sz="1400" dirty="0" smtClean="0">
                <a:latin typeface="+mj-lt"/>
              </a:rPr>
              <a:t>();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if (</a:t>
            </a:r>
            <a:r>
              <a:rPr lang="en-US" altLang="ko-KR" sz="1400" dirty="0" err="1" smtClean="0">
                <a:latin typeface="+mj-lt"/>
              </a:rPr>
              <a:t>otherArgs.length</a:t>
            </a:r>
            <a:r>
              <a:rPr lang="en-US" altLang="ko-KR" sz="1400" dirty="0" smtClean="0">
                <a:latin typeface="+mj-lt"/>
              </a:rPr>
              <a:t> != 2) {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</a:t>
            </a:r>
            <a:r>
              <a:rPr lang="en-US" altLang="ko-KR" sz="1400" dirty="0" err="1" smtClean="0">
                <a:latin typeface="+mj-lt"/>
              </a:rPr>
              <a:t>System.err.println</a:t>
            </a:r>
            <a:r>
              <a:rPr lang="en-US" altLang="ko-KR" sz="1400" dirty="0" smtClean="0">
                <a:latin typeface="+mj-lt"/>
              </a:rPr>
              <a:t>("Usage: </a:t>
            </a:r>
            <a:r>
              <a:rPr lang="en-US" altLang="ko-KR" sz="1400" dirty="0" err="1" smtClean="0">
                <a:latin typeface="+mj-lt"/>
              </a:rPr>
              <a:t>wordcount</a:t>
            </a:r>
            <a:r>
              <a:rPr lang="en-US" altLang="ko-KR" sz="1400" dirty="0" smtClean="0">
                <a:latin typeface="+mj-lt"/>
              </a:rPr>
              <a:t> &lt;in&gt; &lt;out&gt;");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</a:t>
            </a:r>
            <a:r>
              <a:rPr lang="en-US" altLang="ko-KR" sz="1400" dirty="0" err="1" smtClean="0">
                <a:latin typeface="+mj-lt"/>
              </a:rPr>
              <a:t>System.exit</a:t>
            </a:r>
            <a:r>
              <a:rPr lang="en-US" altLang="ko-KR" sz="1400" dirty="0" smtClean="0">
                <a:latin typeface="+mj-lt"/>
              </a:rPr>
              <a:t>(2);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}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Job </a:t>
            </a:r>
            <a:r>
              <a:rPr lang="en-US" altLang="ko-KR" sz="1400" dirty="0" err="1" smtClean="0">
                <a:latin typeface="+mj-lt"/>
              </a:rPr>
              <a:t>job</a:t>
            </a:r>
            <a:r>
              <a:rPr lang="en-US" altLang="ko-KR" sz="1400" dirty="0" smtClean="0">
                <a:latin typeface="+mj-lt"/>
              </a:rPr>
              <a:t> = new Job(conf, "word count");	// job </a:t>
            </a:r>
            <a:r>
              <a:rPr lang="ko-KR" altLang="en-US" sz="1400" dirty="0" smtClean="0">
                <a:latin typeface="+mj-lt"/>
              </a:rPr>
              <a:t>작</a:t>
            </a:r>
            <a:r>
              <a:rPr lang="ko-KR" altLang="en-US" sz="1400" dirty="0">
                <a:latin typeface="+mj-lt"/>
              </a:rPr>
              <a:t>성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err="1" smtClean="0">
                <a:latin typeface="+mj-lt"/>
              </a:rPr>
              <a:t>따옴표안은</a:t>
            </a:r>
            <a:r>
              <a:rPr lang="ko-KR" altLang="en-US" sz="1400" dirty="0" smtClean="0">
                <a:latin typeface="+mj-lt"/>
              </a:rPr>
              <a:t> 설명을 </a:t>
            </a:r>
            <a:r>
              <a:rPr lang="ko-KR" altLang="en-US" sz="1400" dirty="0" err="1" smtClean="0">
                <a:latin typeface="+mj-lt"/>
              </a:rPr>
              <a:t>쓰면됨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ko-KR" altLang="en-US" sz="1400" dirty="0" smtClean="0">
                <a:latin typeface="+mj-lt"/>
              </a:rPr>
              <a:t>상관없음</a:t>
            </a:r>
            <a:r>
              <a:rPr lang="en-US" altLang="ko-KR" sz="1400" dirty="0" smtClean="0">
                <a:latin typeface="+mj-lt"/>
              </a:rPr>
              <a:t>)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job.setJarByClass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WordCount.class</a:t>
            </a:r>
            <a:r>
              <a:rPr lang="en-US" altLang="ko-KR" sz="1400" dirty="0" smtClean="0">
                <a:latin typeface="+mj-lt"/>
              </a:rPr>
              <a:t>);	// job</a:t>
            </a:r>
            <a:r>
              <a:rPr lang="ko-KR" altLang="en-US" sz="1400" dirty="0" smtClean="0">
                <a:latin typeface="+mj-lt"/>
              </a:rPr>
              <a:t>을 수행할 </a:t>
            </a:r>
            <a:r>
              <a:rPr lang="en-US" altLang="ko-KR" sz="1400" dirty="0" smtClean="0">
                <a:latin typeface="+mj-lt"/>
              </a:rPr>
              <a:t>class </a:t>
            </a:r>
            <a:r>
              <a:rPr lang="ko-KR" altLang="en-US" sz="1400" dirty="0" smtClean="0">
                <a:latin typeface="+mj-lt"/>
              </a:rPr>
              <a:t>선언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smtClean="0">
                <a:latin typeface="+mj-lt"/>
              </a:rPr>
              <a:t>파일명</a:t>
            </a:r>
            <a:r>
              <a:rPr lang="en-US" altLang="ko-KR" sz="1400" dirty="0" smtClean="0">
                <a:latin typeface="+mj-lt"/>
              </a:rPr>
              <a:t>.class, </a:t>
            </a:r>
            <a:r>
              <a:rPr lang="ko-KR" altLang="en-US" sz="1400" dirty="0" smtClean="0">
                <a:latin typeface="+mj-lt"/>
              </a:rPr>
              <a:t>대소문자주의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job.setMapperClass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TokenizerMapper.class</a:t>
            </a:r>
            <a:r>
              <a:rPr lang="en-US" altLang="ko-KR" sz="1400" dirty="0" smtClean="0">
                <a:latin typeface="+mj-lt"/>
              </a:rPr>
              <a:t>);	// Map class </a:t>
            </a:r>
            <a:r>
              <a:rPr lang="ko-KR" altLang="en-US" sz="1400" dirty="0" smtClean="0">
                <a:latin typeface="+mj-lt"/>
              </a:rPr>
              <a:t>선언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smtClean="0">
                <a:latin typeface="+mj-lt"/>
              </a:rPr>
              <a:t>위에서 작성한 </a:t>
            </a:r>
            <a:r>
              <a:rPr lang="en-US" altLang="ko-KR" sz="1400" dirty="0" smtClean="0">
                <a:latin typeface="+mj-lt"/>
              </a:rPr>
              <a:t>class</a:t>
            </a:r>
            <a:r>
              <a:rPr lang="ko-KR" altLang="en-US" sz="1400" dirty="0" smtClean="0">
                <a:latin typeface="+mj-lt"/>
              </a:rPr>
              <a:t>명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solidFill>
                  <a:srgbClr val="FF0000"/>
                </a:solidFill>
                <a:latin typeface="+mj-lt"/>
              </a:rPr>
              <a:t>job.setCombinerClass</a:t>
            </a:r>
            <a:r>
              <a:rPr lang="en-US" altLang="ko-KR" sz="1400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  <a:latin typeface="+mj-lt"/>
              </a:rPr>
              <a:t>IntSumReducer.class</a:t>
            </a:r>
            <a:r>
              <a:rPr lang="en-US" altLang="ko-KR" sz="1400" dirty="0" smtClean="0">
                <a:solidFill>
                  <a:srgbClr val="FF0000"/>
                </a:solidFill>
                <a:latin typeface="+mj-lt"/>
              </a:rPr>
              <a:t>);	// Combiner class 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선언</a:t>
            </a:r>
            <a:endParaRPr lang="en-US" altLang="ko-KR" sz="1400" dirty="0" smtClean="0">
              <a:solidFill>
                <a:srgbClr val="FF0000"/>
              </a:solidFill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job.setReducerClass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IntSumReducer.class</a:t>
            </a:r>
            <a:r>
              <a:rPr lang="en-US" altLang="ko-KR" sz="1400" dirty="0" smtClean="0">
                <a:latin typeface="+mj-lt"/>
              </a:rPr>
              <a:t>);		// Reduce class </a:t>
            </a:r>
            <a:r>
              <a:rPr lang="ko-KR" altLang="en-US" sz="1400" dirty="0" smtClean="0">
                <a:latin typeface="+mj-lt"/>
              </a:rPr>
              <a:t>선언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job.setOutputKeyClass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Text.class</a:t>
            </a:r>
            <a:r>
              <a:rPr lang="en-US" altLang="ko-KR" sz="1400" dirty="0" smtClean="0">
                <a:latin typeface="+mj-lt"/>
              </a:rPr>
              <a:t>);		// Output key type </a:t>
            </a:r>
            <a:r>
              <a:rPr lang="ko-KR" altLang="en-US" sz="1400" dirty="0" smtClean="0">
                <a:latin typeface="+mj-lt"/>
              </a:rPr>
              <a:t>선언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job.setOutputValueClass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IntWritable.class</a:t>
            </a:r>
            <a:r>
              <a:rPr lang="en-US" altLang="ko-KR" sz="1400" dirty="0" smtClean="0">
                <a:latin typeface="+mj-lt"/>
              </a:rPr>
              <a:t>);		// Output value type </a:t>
            </a:r>
            <a:r>
              <a:rPr lang="ko-KR" altLang="en-US" sz="1400" dirty="0" smtClean="0">
                <a:latin typeface="+mj-lt"/>
              </a:rPr>
              <a:t>선언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job.setNumReduceTasks</a:t>
            </a:r>
            <a:r>
              <a:rPr lang="en-US" altLang="ko-KR" sz="1400" dirty="0" smtClean="0">
                <a:latin typeface="+mj-lt"/>
              </a:rPr>
              <a:t>(2);			// </a:t>
            </a:r>
            <a:r>
              <a:rPr lang="ko-KR" altLang="en-US" sz="1400" dirty="0" smtClean="0">
                <a:latin typeface="+mj-lt"/>
              </a:rPr>
              <a:t>동시에 수행되는 </a:t>
            </a:r>
            <a:r>
              <a:rPr lang="en-US" altLang="ko-KR" sz="1400" dirty="0" smtClean="0">
                <a:latin typeface="+mj-lt"/>
              </a:rPr>
              <a:t>reduce</a:t>
            </a:r>
            <a:r>
              <a:rPr lang="ko-KR" altLang="en-US" sz="1400" dirty="0" smtClean="0">
                <a:latin typeface="+mj-lt"/>
              </a:rPr>
              <a:t>개수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FileInputFormat.addInputPath</a:t>
            </a:r>
            <a:r>
              <a:rPr lang="en-US" altLang="ko-KR" sz="1400" dirty="0" smtClean="0">
                <a:latin typeface="+mj-lt"/>
              </a:rPr>
              <a:t>(job, new Path(</a:t>
            </a:r>
            <a:r>
              <a:rPr lang="en-US" altLang="ko-KR" sz="1400" dirty="0" err="1" smtClean="0">
                <a:latin typeface="+mj-lt"/>
              </a:rPr>
              <a:t>otherArgs</a:t>
            </a:r>
            <a:r>
              <a:rPr lang="en-US" altLang="ko-KR" sz="1400" dirty="0" smtClean="0">
                <a:latin typeface="+mj-lt"/>
              </a:rPr>
              <a:t>[0]));	// </a:t>
            </a:r>
            <a:r>
              <a:rPr lang="ko-KR" altLang="en-US" sz="1400" dirty="0" smtClean="0">
                <a:latin typeface="+mj-lt"/>
              </a:rPr>
              <a:t>입력 데이터가 있는 </a:t>
            </a:r>
            <a:r>
              <a:rPr lang="en-US" altLang="ko-KR" sz="1400" dirty="0" smtClean="0">
                <a:latin typeface="+mj-lt"/>
              </a:rPr>
              <a:t>path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FileOutputFormat.setOutputPath</a:t>
            </a:r>
            <a:r>
              <a:rPr lang="en-US" altLang="ko-KR" sz="1400" dirty="0" smtClean="0">
                <a:latin typeface="+mj-lt"/>
              </a:rPr>
              <a:t>(job, new Path(</a:t>
            </a:r>
            <a:r>
              <a:rPr lang="en-US" altLang="ko-KR" sz="1400" dirty="0" err="1" smtClean="0">
                <a:latin typeface="+mj-lt"/>
              </a:rPr>
              <a:t>otherArgs</a:t>
            </a:r>
            <a:r>
              <a:rPr lang="en-US" altLang="ko-KR" sz="1400" dirty="0" smtClean="0">
                <a:latin typeface="+mj-lt"/>
              </a:rPr>
              <a:t>[1]));	// </a:t>
            </a:r>
            <a:r>
              <a:rPr lang="ko-KR" altLang="en-US" sz="1400" dirty="0" smtClean="0">
                <a:latin typeface="+mj-lt"/>
              </a:rPr>
              <a:t>결과를 출력할 </a:t>
            </a:r>
            <a:r>
              <a:rPr lang="en-US" altLang="ko-KR" sz="1400" dirty="0" smtClean="0">
                <a:latin typeface="+mj-lt"/>
              </a:rPr>
              <a:t>path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System.exit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job.waitForCompletion</a:t>
            </a:r>
            <a:r>
              <a:rPr lang="en-US" altLang="ko-KR" sz="1400" dirty="0" smtClean="0">
                <a:latin typeface="+mj-lt"/>
              </a:rPr>
              <a:t>(true) ? 0 : 1);		// </a:t>
            </a:r>
            <a:r>
              <a:rPr lang="ko-KR" altLang="en-US" sz="1400" dirty="0" smtClean="0">
                <a:latin typeface="+mj-lt"/>
              </a:rPr>
              <a:t>실행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}</a:t>
            </a:r>
          </a:p>
          <a:p>
            <a:pPr algn="l"/>
            <a:r>
              <a:rPr lang="en-US" altLang="ko-KR" sz="1400" dirty="0" smtClean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115616" y="4293097"/>
            <a:ext cx="3600400" cy="43204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20688"/>
            <a:ext cx="8229600" cy="714375"/>
          </a:xfrm>
        </p:spPr>
        <p:txBody>
          <a:bodyPr lIns="90000" tIns="46800" rIns="90000" bIns="46800" anchor="ctr">
            <a:spAutoFit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ko-KR" dirty="0" smtClean="0"/>
              <a:t>Programming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507412" cy="3540125"/>
          </a:xfrm>
        </p:spPr>
        <p:txBody>
          <a:bodyPr lIns="90000" tIns="46800" rIns="90000" bIns="46800">
            <a:spAutoFit/>
          </a:bodyPr>
          <a:lstStyle/>
          <a:p>
            <a:pPr marL="336550" indent="-336550" defTabSz="457200"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dirty="0" smtClean="0"/>
              <a:t>Borrows from functional programming</a:t>
            </a:r>
          </a:p>
          <a:p>
            <a:pPr marL="336550" indent="-336550" defTabSz="457200"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dirty="0" smtClean="0"/>
              <a:t>Users implement interface of two functions:</a:t>
            </a:r>
          </a:p>
          <a:p>
            <a:pPr marL="336550" indent="-336550" defTabSz="457200" eaLnBrk="1" hangingPunct="1">
              <a:lnSpc>
                <a:spcPct val="93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ko-KR" sz="2000" dirty="0" smtClean="0"/>
          </a:p>
          <a:p>
            <a:pPr marL="736600" lvl="1" indent="-279400" defTabSz="457200" eaLnBrk="1" hangingPunct="1">
              <a:lnSpc>
                <a:spcPct val="94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sz="2000" b="1" dirty="0" smtClean="0">
                <a:latin typeface="Courier New" pitchFamily="49" charset="0"/>
              </a:rPr>
              <a:t>map  (</a:t>
            </a:r>
            <a:r>
              <a:rPr lang="en-GB" altLang="ko-KR" sz="2000" b="1" dirty="0" err="1" smtClean="0">
                <a:latin typeface="Courier New" pitchFamily="49" charset="0"/>
              </a:rPr>
              <a:t>in_key</a:t>
            </a:r>
            <a:r>
              <a:rPr lang="en-GB" altLang="ko-KR" sz="2000" b="1" dirty="0" smtClean="0">
                <a:latin typeface="Courier New" pitchFamily="49" charset="0"/>
              </a:rPr>
              <a:t>, </a:t>
            </a:r>
            <a:r>
              <a:rPr lang="en-GB" altLang="ko-KR" sz="2000" b="1" dirty="0" err="1" smtClean="0">
                <a:latin typeface="Courier New" pitchFamily="49" charset="0"/>
              </a:rPr>
              <a:t>in_value</a:t>
            </a:r>
            <a:r>
              <a:rPr lang="en-GB" altLang="ko-KR" sz="2000" b="1" dirty="0" smtClean="0">
                <a:latin typeface="Courier New" pitchFamily="49" charset="0"/>
              </a:rPr>
              <a:t>) -&gt; </a:t>
            </a:r>
          </a:p>
          <a:p>
            <a:pPr marL="736600" lvl="1" indent="-279400" defTabSz="457200" eaLnBrk="1" hangingPunct="1">
              <a:lnSpc>
                <a:spcPct val="94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sz="2000" b="1" dirty="0" smtClean="0">
                <a:latin typeface="Courier New" pitchFamily="49" charset="0"/>
              </a:rPr>
              <a:t>		(</a:t>
            </a:r>
            <a:r>
              <a:rPr lang="en-GB" altLang="ko-KR" sz="2000" b="1" dirty="0" err="1" smtClean="0">
                <a:latin typeface="Courier New" pitchFamily="49" charset="0"/>
              </a:rPr>
              <a:t>out_key</a:t>
            </a:r>
            <a:r>
              <a:rPr lang="en-GB" altLang="ko-KR" sz="2000" b="1" dirty="0" smtClean="0">
                <a:latin typeface="Courier New" pitchFamily="49" charset="0"/>
              </a:rPr>
              <a:t>, </a:t>
            </a:r>
            <a:r>
              <a:rPr lang="en-GB" altLang="ko-KR" sz="2000" b="1" dirty="0" err="1" smtClean="0">
                <a:latin typeface="Courier New" pitchFamily="49" charset="0"/>
              </a:rPr>
              <a:t>intermediate_value</a:t>
            </a:r>
            <a:r>
              <a:rPr lang="en-GB" altLang="ko-KR" sz="2000" b="1" dirty="0" smtClean="0">
                <a:latin typeface="Courier New" pitchFamily="49" charset="0"/>
              </a:rPr>
              <a:t>) list</a:t>
            </a:r>
          </a:p>
          <a:p>
            <a:pPr marL="736600" lvl="1" indent="-279400" defTabSz="457200" eaLnBrk="1" hangingPunct="1">
              <a:lnSpc>
                <a:spcPct val="94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ko-KR" sz="2000" b="1" dirty="0" smtClean="0">
              <a:latin typeface="Courier New" pitchFamily="49" charset="0"/>
            </a:endParaRPr>
          </a:p>
          <a:p>
            <a:pPr marL="736600" lvl="1" indent="-279400" defTabSz="457200" eaLnBrk="1" hangingPunct="1">
              <a:lnSpc>
                <a:spcPct val="94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sz="2000" b="1" dirty="0" smtClean="0">
                <a:latin typeface="Courier New" pitchFamily="49" charset="0"/>
              </a:rPr>
              <a:t>reduce (</a:t>
            </a:r>
            <a:r>
              <a:rPr lang="en-GB" altLang="ko-KR" sz="2000" b="1" dirty="0" err="1" smtClean="0">
                <a:latin typeface="Courier New" pitchFamily="49" charset="0"/>
              </a:rPr>
              <a:t>out_key</a:t>
            </a:r>
            <a:r>
              <a:rPr lang="en-GB" altLang="ko-KR" sz="2000" b="1" dirty="0" smtClean="0">
                <a:latin typeface="Courier New" pitchFamily="49" charset="0"/>
              </a:rPr>
              <a:t>, </a:t>
            </a:r>
            <a:r>
              <a:rPr lang="en-GB" altLang="ko-KR" sz="2000" b="1" dirty="0" err="1" smtClean="0">
                <a:latin typeface="Courier New" pitchFamily="49" charset="0"/>
              </a:rPr>
              <a:t>intermediate_value</a:t>
            </a:r>
            <a:r>
              <a:rPr lang="en-GB" altLang="ko-KR" sz="2000" b="1" dirty="0" smtClean="0">
                <a:latin typeface="Courier New" pitchFamily="49" charset="0"/>
              </a:rPr>
              <a:t> list) -&gt;</a:t>
            </a:r>
          </a:p>
          <a:p>
            <a:pPr marL="736600" lvl="1" indent="-279400" defTabSz="457200" eaLnBrk="1" hangingPunct="1">
              <a:lnSpc>
                <a:spcPct val="94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sz="2000" b="1" dirty="0" smtClean="0">
                <a:latin typeface="Courier New" pitchFamily="49" charset="0"/>
              </a:rPr>
              <a:t>		</a:t>
            </a:r>
            <a:r>
              <a:rPr lang="en-GB" altLang="ko-KR" sz="2000" b="1" dirty="0" err="1" smtClean="0">
                <a:latin typeface="Courier New" pitchFamily="49" charset="0"/>
              </a:rPr>
              <a:t>out_value</a:t>
            </a:r>
            <a:r>
              <a:rPr lang="en-GB" altLang="ko-KR" sz="2000" b="1" dirty="0" smtClean="0">
                <a:latin typeface="Courier New" pitchFamily="49" charset="0"/>
              </a:rPr>
              <a:t> list</a:t>
            </a:r>
          </a:p>
          <a:p>
            <a:pPr marL="736600" lvl="1" indent="-279400" defTabSz="457200" eaLnBrk="1" hangingPunct="1">
              <a:lnSpc>
                <a:spcPct val="94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ko-KR" sz="20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0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Compiling New Sources (.java)</a:t>
            </a:r>
            <a:endParaRPr lang="ko-KR" altLang="en-US" sz="4000" smtClean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Copy built jar files to &lt;</a:t>
            </a:r>
            <a:r>
              <a:rPr lang="en-US" altLang="ko-KR" dirty="0" err="1" smtClean="0"/>
              <a:t>hadoop_home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Run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Result</a:t>
            </a:r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174378" y="2348880"/>
            <a:ext cx="7358062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dirty="0" err="1" smtClean="0"/>
              <a:t>hadoop@master</a:t>
            </a:r>
            <a:r>
              <a:rPr lang="en-US" altLang="ko-KR" dirty="0" smtClean="0"/>
              <a:t>$ </a:t>
            </a:r>
            <a:r>
              <a:rPr lang="en-US" altLang="ko-KR" dirty="0"/>
              <a:t>cp </a:t>
            </a:r>
            <a:r>
              <a:rPr lang="en-US" altLang="ko-KR" dirty="0" smtClean="0"/>
              <a:t>build/XXX.jar </a:t>
            </a:r>
            <a:r>
              <a:rPr lang="en-US" altLang="ko-KR" dirty="0"/>
              <a:t>./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4378" y="3429000"/>
            <a:ext cx="7574086" cy="116955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400" dirty="0" err="1"/>
              <a:t>h</a:t>
            </a:r>
            <a:r>
              <a:rPr lang="en-US" altLang="ko-KR" sz="1400" dirty="0" err="1" smtClean="0"/>
              <a:t>adoop@master</a:t>
            </a:r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mkdir</a:t>
            </a:r>
            <a:r>
              <a:rPr lang="en-US" altLang="ko-KR" sz="1400" dirty="0" smtClean="0"/>
              <a:t> input</a:t>
            </a:r>
          </a:p>
          <a:p>
            <a:pPr algn="l">
              <a:defRPr/>
            </a:pPr>
            <a:r>
              <a:rPr lang="en-US" altLang="ko-KR" sz="1400" dirty="0" err="1"/>
              <a:t>hadoop@master</a:t>
            </a:r>
            <a:r>
              <a:rPr lang="en-US" altLang="ko-KR" sz="1400" dirty="0"/>
              <a:t>$ </a:t>
            </a:r>
            <a:r>
              <a:rPr lang="en-US" altLang="ko-KR" sz="1400" dirty="0" smtClean="0"/>
              <a:t>vi input/test.txt</a:t>
            </a:r>
            <a:endParaRPr lang="en-US" altLang="ko-KR" sz="1400" dirty="0"/>
          </a:p>
          <a:p>
            <a:pPr algn="l">
              <a:defRPr/>
            </a:pPr>
            <a:r>
              <a:rPr lang="en-US" altLang="ko-KR" sz="1400" dirty="0" err="1"/>
              <a:t>hadoop@master</a:t>
            </a:r>
            <a:r>
              <a:rPr lang="en-US" altLang="ko-KR" sz="1400" dirty="0"/>
              <a:t>$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/bin/</a:t>
            </a:r>
            <a:r>
              <a:rPr lang="en-US" altLang="ko-KR" sz="1400" dirty="0" err="1"/>
              <a:t>hadoop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dfs</a:t>
            </a:r>
            <a:r>
              <a:rPr lang="en-US" altLang="ko-KR" sz="1400" dirty="0"/>
              <a:t> –</a:t>
            </a:r>
            <a:r>
              <a:rPr lang="en-US" altLang="ko-KR" sz="1400" dirty="0" err="1" smtClean="0"/>
              <a:t>copyFromLocal</a:t>
            </a:r>
            <a:r>
              <a:rPr lang="en-US" altLang="ko-KR" sz="1400" dirty="0" smtClean="0"/>
              <a:t> input </a:t>
            </a:r>
            <a:r>
              <a:rPr lang="en-US" altLang="ko-KR" sz="1400" dirty="0" err="1" smtClean="0"/>
              <a:t>dinput</a:t>
            </a:r>
            <a:endParaRPr lang="en-US" altLang="ko-KR" sz="1400" dirty="0" smtClean="0"/>
          </a:p>
          <a:p>
            <a:pPr algn="l">
              <a:defRPr/>
            </a:pPr>
            <a:r>
              <a:rPr lang="en-US" altLang="ko-KR" sz="1400" dirty="0" err="1" smtClean="0"/>
              <a:t>hadoop@master</a:t>
            </a:r>
            <a:r>
              <a:rPr lang="en-US" altLang="ko-KR" sz="1400" dirty="0" smtClean="0"/>
              <a:t>$ 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/local/</a:t>
            </a:r>
            <a:r>
              <a:rPr lang="en-US" altLang="ko-KR" sz="1400" dirty="0" err="1" smtClean="0"/>
              <a:t>hadoop</a:t>
            </a:r>
            <a:r>
              <a:rPr lang="en-US" altLang="ko-KR" sz="1400" dirty="0" smtClean="0"/>
              <a:t>/bin/</a:t>
            </a:r>
            <a:r>
              <a:rPr lang="en-US" altLang="ko-KR" sz="1400" dirty="0" err="1" smtClean="0"/>
              <a:t>hadoop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jar </a:t>
            </a:r>
            <a:r>
              <a:rPr lang="en-US" altLang="ko-KR" sz="1400" dirty="0" smtClean="0"/>
              <a:t>XXX.jar </a:t>
            </a:r>
            <a:r>
              <a:rPr lang="en-US" altLang="ko-KR" sz="1400" dirty="0" err="1" smtClean="0"/>
              <a:t>wordcount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dinput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doutput</a:t>
            </a:r>
            <a:endParaRPr lang="en-US" altLang="ko-KR" sz="1400" dirty="0" smtClean="0"/>
          </a:p>
          <a:p>
            <a:pPr algn="l">
              <a:defRPr/>
            </a:pPr>
            <a:r>
              <a:rPr lang="en-US" altLang="ko-KR" sz="1400" dirty="0" err="1"/>
              <a:t>hadoop@master</a:t>
            </a:r>
            <a:r>
              <a:rPr lang="en-US" altLang="ko-KR" sz="1400" dirty="0"/>
              <a:t>$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/bin/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dfs</a:t>
            </a:r>
            <a:r>
              <a:rPr lang="en-US" altLang="ko-KR" sz="1400" dirty="0"/>
              <a:t> –</a:t>
            </a:r>
            <a:r>
              <a:rPr lang="en-US" altLang="ko-KR" sz="1400" dirty="0" err="1" smtClean="0"/>
              <a:t>copyToLocal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doutput</a:t>
            </a:r>
            <a:r>
              <a:rPr lang="en-US" altLang="ko-KR" sz="1400" dirty="0" smtClean="0"/>
              <a:t> output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74378" y="5211777"/>
            <a:ext cx="7574086" cy="954107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smtClean="0"/>
              <a:t>part-r-00000</a:t>
            </a:r>
          </a:p>
          <a:p>
            <a:pPr>
              <a:defRPr/>
            </a:pPr>
            <a:r>
              <a:rPr lang="en-US" altLang="ko-KR" sz="1400" dirty="0"/>
              <a:t>p</a:t>
            </a:r>
            <a:r>
              <a:rPr lang="en-US" altLang="ko-KR" sz="1400" dirty="0" smtClean="0"/>
              <a:t>art-r-00001</a:t>
            </a:r>
          </a:p>
          <a:p>
            <a:pPr>
              <a:defRPr/>
            </a:pPr>
            <a:r>
              <a:rPr lang="en-US" altLang="ko-KR" sz="1400" dirty="0" smtClean="0"/>
              <a:t>…</a:t>
            </a:r>
          </a:p>
          <a:p>
            <a:pPr>
              <a:defRPr/>
            </a:pPr>
            <a:r>
              <a:rPr lang="en-US" altLang="ko-KR" sz="1400" dirty="0"/>
              <a:t>p</a:t>
            </a:r>
            <a:r>
              <a:rPr lang="en-US" altLang="ko-KR" sz="1400" dirty="0" smtClean="0"/>
              <a:t>art-r-(reduce </a:t>
            </a:r>
            <a:r>
              <a:rPr lang="ko-KR" altLang="en-US" sz="1400" dirty="0" smtClean="0"/>
              <a:t>개수 </a:t>
            </a:r>
            <a:r>
              <a:rPr lang="en-US" altLang="ko-KR" sz="1400" dirty="0" smtClean="0"/>
              <a:t>- 1)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4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Broadcast to Map and 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688" y="1628775"/>
            <a:ext cx="7772400" cy="108014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Reduce</a:t>
            </a:r>
            <a:r>
              <a:rPr lang="ko-KR" altLang="en-US" dirty="0" smtClean="0"/>
              <a:t>에 변수들을 넘겨주어야 할 때가 있을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특정 단어의 출현회수를 구할 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770470"/>
            <a:ext cx="824440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 smtClean="0">
                <a:latin typeface="+mj-lt"/>
              </a:rPr>
              <a:t> public static void main(String[] </a:t>
            </a:r>
            <a:r>
              <a:rPr lang="en-US" altLang="ko-KR" sz="1400" dirty="0" err="1" smtClean="0">
                <a:latin typeface="+mj-lt"/>
              </a:rPr>
              <a:t>args</a:t>
            </a:r>
            <a:r>
              <a:rPr lang="en-US" altLang="ko-KR" sz="1400" dirty="0" smtClean="0">
                <a:latin typeface="+mj-lt"/>
              </a:rPr>
              <a:t>) throws Exception {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…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Job </a:t>
            </a:r>
            <a:r>
              <a:rPr lang="en-US" altLang="ko-KR" sz="1400" dirty="0" err="1" smtClean="0">
                <a:latin typeface="+mj-lt"/>
              </a:rPr>
              <a:t>job</a:t>
            </a:r>
            <a:r>
              <a:rPr lang="en-US" altLang="ko-KR" sz="1400" dirty="0" smtClean="0">
                <a:latin typeface="+mj-lt"/>
              </a:rPr>
              <a:t> = new Job(conf, "word count");	// job </a:t>
            </a:r>
            <a:r>
              <a:rPr lang="ko-KR" altLang="en-US" sz="1400" dirty="0" smtClean="0">
                <a:latin typeface="+mj-lt"/>
              </a:rPr>
              <a:t>작</a:t>
            </a:r>
            <a:r>
              <a:rPr lang="ko-KR" altLang="en-US" sz="1400" dirty="0">
                <a:latin typeface="+mj-lt"/>
              </a:rPr>
              <a:t>성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err="1" smtClean="0">
                <a:latin typeface="+mj-lt"/>
              </a:rPr>
              <a:t>따옴표안은</a:t>
            </a:r>
            <a:r>
              <a:rPr lang="ko-KR" altLang="en-US" sz="1400" dirty="0" smtClean="0">
                <a:latin typeface="+mj-lt"/>
              </a:rPr>
              <a:t> 설명을 </a:t>
            </a:r>
            <a:r>
              <a:rPr lang="ko-KR" altLang="en-US" sz="1400" dirty="0" err="1" smtClean="0">
                <a:latin typeface="+mj-lt"/>
              </a:rPr>
              <a:t>쓰면됨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ko-KR" altLang="en-US" sz="1400" dirty="0" smtClean="0">
                <a:latin typeface="+mj-lt"/>
              </a:rPr>
              <a:t>상관없음</a:t>
            </a:r>
            <a:r>
              <a:rPr lang="en-US" altLang="ko-KR" sz="1400" dirty="0" smtClean="0">
                <a:latin typeface="+mj-lt"/>
              </a:rPr>
              <a:t>)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…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job.setOutputValueClass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IntWritable.class</a:t>
            </a:r>
            <a:r>
              <a:rPr lang="en-US" altLang="ko-KR" sz="1400" dirty="0" smtClean="0">
                <a:latin typeface="+mj-lt"/>
              </a:rPr>
              <a:t>);	// Output value type </a:t>
            </a:r>
            <a:r>
              <a:rPr lang="ko-KR" altLang="en-US" sz="1400" dirty="0" smtClean="0">
                <a:latin typeface="+mj-lt"/>
              </a:rPr>
              <a:t>선</a:t>
            </a:r>
            <a:r>
              <a:rPr lang="ko-KR" altLang="en-US" sz="1400" dirty="0">
                <a:latin typeface="+mj-lt"/>
              </a:rPr>
              <a:t>언</a:t>
            </a:r>
            <a:endParaRPr lang="en-US" altLang="ko-KR" sz="1400" dirty="0" smtClean="0">
              <a:latin typeface="+mj-lt"/>
            </a:endParaRPr>
          </a:p>
          <a:p>
            <a:pPr algn="l"/>
            <a:endParaRPr lang="en-US" altLang="ko-KR" sz="1400" dirty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//  </a:t>
            </a:r>
            <a:r>
              <a:rPr lang="ko-KR" altLang="en-US" sz="1400" dirty="0" smtClean="0">
                <a:latin typeface="+mj-lt"/>
              </a:rPr>
              <a:t>넘겨줄 인자 </a:t>
            </a:r>
            <a:r>
              <a:rPr lang="en-US" altLang="ko-KR" sz="1400" dirty="0" smtClean="0">
                <a:latin typeface="+mj-lt"/>
              </a:rPr>
              <a:t>setting</a:t>
            </a:r>
            <a:endParaRPr lang="en-US" altLang="ko-KR" sz="1400" dirty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Configuration </a:t>
            </a:r>
            <a:r>
              <a:rPr lang="en-US" altLang="ko-KR" sz="1400" dirty="0" err="1" smtClean="0">
                <a:latin typeface="+mj-lt"/>
              </a:rPr>
              <a:t>config</a:t>
            </a:r>
            <a:r>
              <a:rPr lang="en-US" altLang="ko-KR" sz="1400" dirty="0" smtClean="0">
                <a:latin typeface="+mj-lt"/>
              </a:rPr>
              <a:t> = </a:t>
            </a:r>
            <a:r>
              <a:rPr lang="en-US" altLang="ko-KR" sz="1400" dirty="0" err="1" smtClean="0">
                <a:latin typeface="+mj-lt"/>
              </a:rPr>
              <a:t>job.getConfiguration</a:t>
            </a:r>
            <a:r>
              <a:rPr lang="en-US" altLang="ko-KR" sz="1400" dirty="0" smtClean="0">
                <a:latin typeface="+mj-lt"/>
              </a:rPr>
              <a:t>();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config.set</a:t>
            </a:r>
            <a:r>
              <a:rPr lang="en-US" altLang="ko-KR" sz="1400" dirty="0" smtClean="0">
                <a:latin typeface="+mj-lt"/>
              </a:rPr>
              <a:t>(“</a:t>
            </a:r>
            <a:r>
              <a:rPr lang="en-US" altLang="ko-KR" sz="1400" dirty="0" err="1" smtClean="0">
                <a:latin typeface="+mj-lt"/>
              </a:rPr>
              <a:t>name",“Shim</a:t>
            </a:r>
            <a:r>
              <a:rPr lang="en-US" altLang="ko-KR" sz="1400" dirty="0" smtClean="0">
                <a:latin typeface="+mj-lt"/>
              </a:rPr>
              <a:t>");</a:t>
            </a:r>
          </a:p>
          <a:p>
            <a:pPr algn="l"/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   </a:t>
            </a:r>
            <a:r>
              <a:rPr lang="en-US" altLang="ko-KR" sz="1400" dirty="0" err="1" smtClean="0">
                <a:latin typeface="+mj-lt"/>
              </a:rPr>
              <a:t>config.setInt</a:t>
            </a:r>
            <a:r>
              <a:rPr lang="en-US" altLang="ko-KR" sz="1400" dirty="0" smtClean="0">
                <a:latin typeface="+mj-lt"/>
              </a:rPr>
              <a:t>(“one”,1);</a:t>
            </a:r>
          </a:p>
          <a:p>
            <a:pPr algn="l"/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   </a:t>
            </a:r>
            <a:r>
              <a:rPr lang="en-US" altLang="ko-KR" sz="1400" dirty="0" err="1" smtClean="0">
                <a:latin typeface="+mj-lt"/>
              </a:rPr>
              <a:t>config.setFloat</a:t>
            </a:r>
            <a:r>
              <a:rPr lang="en-US" altLang="ko-KR" sz="1400" dirty="0" smtClean="0">
                <a:latin typeface="+mj-lt"/>
              </a:rPr>
              <a:t>(“</a:t>
            </a:r>
            <a:r>
              <a:rPr lang="en-US" altLang="ko-KR" sz="1400" dirty="0" err="1" smtClean="0">
                <a:latin typeface="+mj-lt"/>
              </a:rPr>
              <a:t>point_five</a:t>
            </a:r>
            <a:r>
              <a:rPr lang="en-US" altLang="ko-KR" sz="1400" dirty="0" smtClean="0">
                <a:latin typeface="+mj-lt"/>
              </a:rPr>
              <a:t>”,(float)0.5);</a:t>
            </a:r>
          </a:p>
          <a:p>
            <a:pPr algn="l"/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FileInputFormat.addInputPath</a:t>
            </a:r>
            <a:r>
              <a:rPr lang="en-US" altLang="ko-KR" sz="1400" dirty="0" smtClean="0">
                <a:latin typeface="+mj-lt"/>
              </a:rPr>
              <a:t>(job, new Path(</a:t>
            </a:r>
            <a:r>
              <a:rPr lang="en-US" altLang="ko-KR" sz="1400" dirty="0" err="1" smtClean="0">
                <a:latin typeface="+mj-lt"/>
              </a:rPr>
              <a:t>otherArgs</a:t>
            </a:r>
            <a:r>
              <a:rPr lang="en-US" altLang="ko-KR" sz="1400" dirty="0" smtClean="0">
                <a:latin typeface="+mj-lt"/>
              </a:rPr>
              <a:t>[0]));	// </a:t>
            </a:r>
            <a:r>
              <a:rPr lang="ko-KR" altLang="en-US" sz="1400" dirty="0" smtClean="0">
                <a:latin typeface="+mj-lt"/>
              </a:rPr>
              <a:t>입력 데이터가 있는 </a:t>
            </a:r>
            <a:r>
              <a:rPr lang="en-US" altLang="ko-KR" sz="1400" dirty="0" smtClean="0">
                <a:latin typeface="+mj-lt"/>
              </a:rPr>
              <a:t>path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FileOutputFormat.setOutputPath</a:t>
            </a:r>
            <a:r>
              <a:rPr lang="en-US" altLang="ko-KR" sz="1400" dirty="0" smtClean="0">
                <a:latin typeface="+mj-lt"/>
              </a:rPr>
              <a:t>(job, new Path(</a:t>
            </a:r>
            <a:r>
              <a:rPr lang="en-US" altLang="ko-KR" sz="1400" dirty="0" err="1" smtClean="0">
                <a:latin typeface="+mj-lt"/>
              </a:rPr>
              <a:t>otherArgs</a:t>
            </a:r>
            <a:r>
              <a:rPr lang="en-US" altLang="ko-KR" sz="1400" dirty="0" smtClean="0">
                <a:latin typeface="+mj-lt"/>
              </a:rPr>
              <a:t>[1]));	// </a:t>
            </a:r>
            <a:r>
              <a:rPr lang="ko-KR" altLang="en-US" sz="1400" dirty="0" smtClean="0">
                <a:latin typeface="+mj-lt"/>
              </a:rPr>
              <a:t>결과를 출력할 </a:t>
            </a:r>
            <a:r>
              <a:rPr lang="en-US" altLang="ko-KR" sz="1400" dirty="0" smtClean="0">
                <a:latin typeface="+mj-lt"/>
              </a:rPr>
              <a:t>path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dirty="0" err="1" smtClean="0">
                <a:latin typeface="+mj-lt"/>
              </a:rPr>
              <a:t>System.exit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job.waitForCompletion</a:t>
            </a:r>
            <a:r>
              <a:rPr lang="en-US" altLang="ko-KR" sz="1400" dirty="0" smtClean="0">
                <a:latin typeface="+mj-lt"/>
              </a:rPr>
              <a:t>(true) ? 0 : 1);		// </a:t>
            </a:r>
            <a:r>
              <a:rPr lang="ko-KR" altLang="en-US" sz="1400" dirty="0" smtClean="0">
                <a:latin typeface="+mj-lt"/>
              </a:rPr>
              <a:t>실행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}</a:t>
            </a:r>
          </a:p>
          <a:p>
            <a:pPr algn="l"/>
            <a:r>
              <a:rPr lang="en-US" altLang="ko-KR" sz="1400" dirty="0" smtClean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4005064"/>
            <a:ext cx="7344816" cy="129614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Broadcast to Map and Reduce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1700808"/>
            <a:ext cx="75608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 smtClean="0">
                <a:latin typeface="+mj-lt"/>
              </a:rPr>
              <a:t>   public static class </a:t>
            </a:r>
            <a:r>
              <a:rPr lang="en-US" altLang="ko-KR" sz="1400" dirty="0" err="1" smtClean="0">
                <a:latin typeface="+mj-lt"/>
              </a:rPr>
              <a:t>IntSumReducer</a:t>
            </a:r>
            <a:r>
              <a:rPr lang="en-US" altLang="ko-KR" sz="1400" dirty="0" smtClean="0">
                <a:latin typeface="+mj-lt"/>
              </a:rPr>
              <a:t> 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 extends Reducer&lt;</a:t>
            </a:r>
            <a:r>
              <a:rPr lang="en-US" altLang="ko-KR" sz="1400" dirty="0" err="1" smtClean="0">
                <a:latin typeface="+mj-lt"/>
              </a:rPr>
              <a:t>Text,IntWritable,Text,IntWritable</a:t>
            </a:r>
            <a:r>
              <a:rPr lang="en-US" altLang="ko-KR" sz="1400" dirty="0" smtClean="0">
                <a:latin typeface="+mj-lt"/>
              </a:rPr>
              <a:t>&gt; {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private </a:t>
            </a:r>
            <a:r>
              <a:rPr lang="en-US" altLang="ko-KR" sz="1400" dirty="0" err="1" smtClean="0">
                <a:latin typeface="+mj-lt"/>
              </a:rPr>
              <a:t>IntWritable</a:t>
            </a:r>
            <a:r>
              <a:rPr lang="en-US" altLang="ko-KR" sz="1400" dirty="0" smtClean="0">
                <a:latin typeface="+mj-lt"/>
              </a:rPr>
              <a:t> result = new </a:t>
            </a:r>
            <a:r>
              <a:rPr lang="en-US" altLang="ko-KR" sz="1400" dirty="0" err="1" smtClean="0">
                <a:latin typeface="+mj-lt"/>
              </a:rPr>
              <a:t>IntWritable</a:t>
            </a:r>
            <a:r>
              <a:rPr lang="en-US" altLang="ko-KR" sz="1400" dirty="0" smtClean="0">
                <a:latin typeface="+mj-lt"/>
              </a:rPr>
              <a:t>();</a:t>
            </a:r>
          </a:p>
          <a:p>
            <a:pPr algn="l"/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private String name;</a:t>
            </a:r>
          </a:p>
          <a:p>
            <a:pPr algn="l"/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   private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 point;</a:t>
            </a:r>
          </a:p>
          <a:p>
            <a:pPr algn="l"/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   private float rate;</a:t>
            </a:r>
          </a:p>
          <a:p>
            <a:pPr algn="l"/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   // setup </a:t>
            </a:r>
            <a:r>
              <a:rPr lang="ko-KR" altLang="en-US" sz="1400" dirty="0" smtClean="0">
                <a:latin typeface="+mj-lt"/>
              </a:rPr>
              <a:t>함수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protected void setup(Context </a:t>
            </a:r>
            <a:r>
              <a:rPr lang="en-US" altLang="ko-KR" sz="1400" dirty="0" err="1" smtClean="0">
                <a:latin typeface="+mj-lt"/>
              </a:rPr>
              <a:t>context</a:t>
            </a:r>
            <a:r>
              <a:rPr lang="en-US" altLang="ko-KR" sz="1400" dirty="0" smtClean="0">
                <a:latin typeface="+mj-lt"/>
              </a:rPr>
              <a:t>) throws </a:t>
            </a:r>
            <a:r>
              <a:rPr lang="en-US" altLang="ko-KR" sz="1400" dirty="0" err="1" smtClean="0">
                <a:latin typeface="+mj-lt"/>
              </a:rPr>
              <a:t>IOException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en-US" altLang="ko-KR" sz="1400" dirty="0" err="1" smtClean="0">
                <a:latin typeface="+mj-lt"/>
              </a:rPr>
              <a:t>InterruptedException</a:t>
            </a:r>
            <a:r>
              <a:rPr lang="en-US" altLang="ko-KR" sz="1400" dirty="0" smtClean="0">
                <a:latin typeface="+mj-lt"/>
              </a:rPr>
              <a:t> {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  Configuration </a:t>
            </a:r>
            <a:r>
              <a:rPr lang="en-US" altLang="ko-KR" sz="1400" dirty="0" err="1" smtClean="0">
                <a:latin typeface="+mj-lt"/>
              </a:rPr>
              <a:t>config</a:t>
            </a:r>
            <a:r>
              <a:rPr lang="en-US" altLang="ko-KR" sz="1400" dirty="0" smtClean="0">
                <a:latin typeface="+mj-lt"/>
              </a:rPr>
              <a:t> = </a:t>
            </a:r>
            <a:r>
              <a:rPr lang="en-US" altLang="ko-KR" sz="1400" dirty="0" err="1" smtClean="0">
                <a:latin typeface="+mj-lt"/>
              </a:rPr>
              <a:t>context.getConfiguration</a:t>
            </a:r>
            <a:r>
              <a:rPr lang="en-US" altLang="ko-KR" sz="1400" dirty="0" smtClean="0">
                <a:latin typeface="+mj-lt"/>
              </a:rPr>
              <a:t>();</a:t>
            </a:r>
          </a:p>
          <a:p>
            <a:pPr algn="l"/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       name = </a:t>
            </a:r>
            <a:r>
              <a:rPr lang="en-US" altLang="ko-KR" sz="1400" dirty="0" err="1" smtClean="0">
                <a:latin typeface="+mj-lt"/>
              </a:rPr>
              <a:t>config.get</a:t>
            </a:r>
            <a:r>
              <a:rPr lang="en-US" altLang="ko-KR" sz="1400" dirty="0" smtClean="0">
                <a:latin typeface="+mj-lt"/>
              </a:rPr>
              <a:t> (“name”,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/>
              </a:rPr>
              <a:t>kim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/>
              </a:rPr>
              <a:t>”</a:t>
            </a:r>
            <a:r>
              <a:rPr lang="en-US" altLang="ko-KR" sz="1400" dirty="0" smtClean="0">
                <a:latin typeface="+mj-lt"/>
              </a:rPr>
              <a:t>);	// String </a:t>
            </a:r>
            <a:r>
              <a:rPr lang="ko-KR" altLang="en-US" sz="1400" dirty="0" smtClean="0">
                <a:latin typeface="+mj-lt"/>
              </a:rPr>
              <a:t>가져오기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en-US" altLang="ko-KR" sz="1400" dirty="0" err="1" smtClean="0">
                <a:latin typeface="+mj-lt"/>
              </a:rPr>
              <a:t>kim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:</a:t>
            </a:r>
            <a:r>
              <a:rPr lang="ko-KR" altLang="en-US" sz="1400" dirty="0" smtClean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default</a:t>
            </a:r>
            <a:r>
              <a:rPr lang="ko-KR" altLang="en-US" sz="1400" dirty="0" smtClean="0">
                <a:latin typeface="+mj-lt"/>
              </a:rPr>
              <a:t>값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       point = </a:t>
            </a:r>
            <a:r>
              <a:rPr lang="en-US" altLang="ko-KR" sz="1400" dirty="0" err="1" smtClean="0">
                <a:latin typeface="+mj-lt"/>
              </a:rPr>
              <a:t>config.getInt</a:t>
            </a:r>
            <a:r>
              <a:rPr lang="en-US" altLang="ko-KR" sz="1400" dirty="0" smtClean="0">
                <a:latin typeface="+mj-lt"/>
              </a:rPr>
              <a:t>(“one”,1);	//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ko-KR" altLang="en-US" sz="1400" dirty="0" smtClean="0">
                <a:latin typeface="+mj-lt"/>
              </a:rPr>
              <a:t>가져오기</a:t>
            </a:r>
            <a:r>
              <a:rPr lang="en-US" altLang="ko-KR" sz="1400" dirty="0" smtClean="0">
                <a:latin typeface="+mj-lt"/>
              </a:rPr>
              <a:t>, 1 : default </a:t>
            </a:r>
            <a:r>
              <a:rPr lang="ko-KR" altLang="en-US" sz="1400" dirty="0" smtClean="0">
                <a:latin typeface="+mj-lt"/>
              </a:rPr>
              <a:t>값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       rate = </a:t>
            </a:r>
            <a:r>
              <a:rPr lang="en-US" altLang="ko-KR" sz="1400" dirty="0" err="1" smtClean="0">
                <a:latin typeface="+mj-lt"/>
              </a:rPr>
              <a:t>config.getFloat</a:t>
            </a:r>
            <a:r>
              <a:rPr lang="en-US" altLang="ko-KR" sz="1400" dirty="0" smtClean="0">
                <a:latin typeface="+mj-lt"/>
              </a:rPr>
              <a:t>(“</a:t>
            </a:r>
            <a:r>
              <a:rPr lang="en-US" altLang="ko-KR" sz="1400" dirty="0" err="1" smtClean="0">
                <a:latin typeface="+mj-lt"/>
              </a:rPr>
              <a:t>point_five</a:t>
            </a:r>
            <a:r>
              <a:rPr lang="en-US" altLang="ko-KR" sz="1400" dirty="0" smtClean="0">
                <a:latin typeface="+mj-lt"/>
              </a:rPr>
              <a:t>”,(float)0.5);	// float </a:t>
            </a:r>
            <a:r>
              <a:rPr lang="ko-KR" altLang="en-US" sz="1400" dirty="0" smtClean="0">
                <a:latin typeface="+mj-lt"/>
              </a:rPr>
              <a:t>가져오기</a:t>
            </a:r>
            <a:r>
              <a:rPr lang="en-US" altLang="ko-KR" sz="1400" dirty="0" smtClean="0">
                <a:latin typeface="+mj-lt"/>
              </a:rPr>
              <a:t>, 0.5 : default </a:t>
            </a:r>
            <a:r>
              <a:rPr lang="ko-KR" altLang="en-US" sz="1400" dirty="0" smtClean="0">
                <a:latin typeface="+mj-lt"/>
              </a:rPr>
              <a:t>값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}</a:t>
            </a:r>
          </a:p>
          <a:p>
            <a:pPr algn="l"/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public void reduce(Text key, </a:t>
            </a:r>
            <a:r>
              <a:rPr lang="en-US" altLang="ko-KR" sz="1400" dirty="0" err="1" smtClean="0">
                <a:latin typeface="+mj-lt"/>
              </a:rPr>
              <a:t>Iterable</a:t>
            </a:r>
            <a:r>
              <a:rPr lang="en-US" altLang="ko-KR" sz="1400" dirty="0" smtClean="0">
                <a:latin typeface="+mj-lt"/>
              </a:rPr>
              <a:t>&lt;</a:t>
            </a:r>
            <a:r>
              <a:rPr lang="en-US" altLang="ko-KR" sz="1400" dirty="0" err="1" smtClean="0">
                <a:latin typeface="+mj-lt"/>
              </a:rPr>
              <a:t>IntWritable</a:t>
            </a:r>
            <a:r>
              <a:rPr lang="en-US" altLang="ko-KR" sz="1400" dirty="0" smtClean="0">
                <a:latin typeface="+mj-lt"/>
              </a:rPr>
              <a:t>&gt; values, 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                 Context </a:t>
            </a:r>
            <a:r>
              <a:rPr lang="en-US" altLang="ko-KR" sz="1400" dirty="0" err="1" smtClean="0">
                <a:latin typeface="+mj-lt"/>
              </a:rPr>
              <a:t>context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                   ) throws </a:t>
            </a:r>
            <a:r>
              <a:rPr lang="en-US" altLang="ko-KR" sz="1400" dirty="0" err="1" smtClean="0">
                <a:latin typeface="+mj-lt"/>
              </a:rPr>
              <a:t>IOException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en-US" altLang="ko-KR" sz="1400" dirty="0" err="1" smtClean="0">
                <a:latin typeface="+mj-lt"/>
              </a:rPr>
              <a:t>InterruptedException</a:t>
            </a:r>
            <a:r>
              <a:rPr lang="en-US" altLang="ko-KR" sz="1400" dirty="0" smtClean="0">
                <a:latin typeface="+mj-lt"/>
              </a:rPr>
              <a:t> {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…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}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}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2564904"/>
            <a:ext cx="7344816" cy="223224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문제해결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Incompatible </a:t>
            </a:r>
            <a:r>
              <a:rPr lang="en-US" altLang="ko-KR" dirty="0" err="1" smtClean="0"/>
              <a:t>namespaceID</a:t>
            </a:r>
            <a:endParaRPr lang="en-US" altLang="ko-KR" dirty="0" smtClean="0"/>
          </a:p>
          <a:p>
            <a:pPr lvl="1"/>
            <a:r>
              <a:rPr lang="ko-KR" altLang="en-US" sz="2400" dirty="0" err="1" smtClean="0"/>
              <a:t>모든노드의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hadoop-datastore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hadoop-hadoop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dfs</a:t>
            </a:r>
            <a:r>
              <a:rPr lang="en-US" altLang="ko-KR" sz="2400" dirty="0" smtClean="0"/>
              <a:t>/data </a:t>
            </a:r>
            <a:r>
              <a:rPr lang="ko-KR" altLang="en-US" sz="2400" dirty="0" err="1" smtClean="0"/>
              <a:t>디렉토리를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지운뒤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namenode</a:t>
            </a:r>
            <a:r>
              <a:rPr lang="ko-KR" altLang="en-US" sz="2400" dirty="0" smtClean="0"/>
              <a:t>를 다시 </a:t>
            </a:r>
            <a:r>
              <a:rPr lang="ko-KR" altLang="en-US" sz="2400" dirty="0" err="1" smtClean="0"/>
              <a:t>포멧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Replicate 0 … in stead of 1</a:t>
            </a:r>
          </a:p>
          <a:p>
            <a:pPr lvl="1"/>
            <a:r>
              <a:rPr lang="en-US" altLang="ko-KR" dirty="0" smtClean="0"/>
              <a:t>HDFS</a:t>
            </a:r>
            <a:r>
              <a:rPr lang="ko-KR" altLang="en-US" dirty="0" smtClean="0"/>
              <a:t>를 실행시킨 후 충분히 시간이 지난 후에 </a:t>
            </a:r>
            <a:r>
              <a:rPr lang="en-US" altLang="ko-KR" dirty="0" smtClean="0"/>
              <a:t>HDFS </a:t>
            </a:r>
            <a:r>
              <a:rPr lang="ko-KR" altLang="en-US" dirty="0" smtClean="0"/>
              <a:t>명령어를 실행한다 </a:t>
            </a:r>
            <a:r>
              <a:rPr lang="en-US" altLang="ko-KR" dirty="0" smtClean="0"/>
              <a:t>or</a:t>
            </a:r>
          </a:p>
          <a:p>
            <a:pPr lvl="1"/>
            <a:r>
              <a:rPr lang="ko-KR" altLang="en-US" dirty="0" smtClean="0"/>
              <a:t>다음 명령어 실행</a:t>
            </a:r>
            <a:endParaRPr lang="en-US" altLang="ko-KR" dirty="0" smtClean="0"/>
          </a:p>
          <a:p>
            <a:pPr lvl="2"/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en-US" altLang="ko-KR" dirty="0" err="1"/>
              <a:t>dfsadmin</a:t>
            </a:r>
            <a:r>
              <a:rPr lang="en-US" altLang="ko-KR" dirty="0"/>
              <a:t> -</a:t>
            </a:r>
            <a:r>
              <a:rPr lang="en-US" altLang="ko-KR" dirty="0" err="1"/>
              <a:t>safemode</a:t>
            </a:r>
            <a:r>
              <a:rPr lang="en-US" altLang="ko-KR" dirty="0"/>
              <a:t> leave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16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20688"/>
            <a:ext cx="7272337" cy="714375"/>
          </a:xfrm>
        </p:spPr>
        <p:txBody>
          <a:bodyPr lIns="90000" tIns="46800" rIns="90000" bIns="46800" anchor="ctr">
            <a:spAutoFit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ko-KR" smtClean="0"/>
              <a:t>Map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367088"/>
          </a:xfrm>
        </p:spPr>
        <p:txBody>
          <a:bodyPr lIns="90000" tIns="46800" rIns="90000" bIns="46800">
            <a:spAutoFit/>
          </a:bodyPr>
          <a:lstStyle/>
          <a:p>
            <a:pPr marL="336550" indent="-336550" defTabSz="457200"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dirty="0" smtClean="0"/>
              <a:t>Records from the data source (lines out of files, rows of a database, etc) are fed into the map function as (key, value) pairs</a:t>
            </a:r>
          </a:p>
          <a:p>
            <a:pPr marL="336550" indent="-336550" defTabSz="457200"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dirty="0" smtClean="0"/>
              <a:t>map() produces one or more </a:t>
            </a:r>
            <a:r>
              <a:rPr lang="en-GB" altLang="ko-KR" i="1" dirty="0" smtClean="0"/>
              <a:t>intermediate</a:t>
            </a:r>
            <a:r>
              <a:rPr lang="en-GB" altLang="ko-KR" dirty="0" smtClean="0"/>
              <a:t> values along with an output key from the  input.</a:t>
            </a:r>
          </a:p>
        </p:txBody>
      </p:sp>
    </p:spTree>
    <p:extLst>
      <p:ext uri="{BB962C8B-B14F-4D97-AF65-F5344CB8AC3E}">
        <p14:creationId xmlns:p14="http://schemas.microsoft.com/office/powerpoint/2010/main" val="1781298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98401"/>
            <a:ext cx="7416800" cy="714375"/>
          </a:xfrm>
        </p:spPr>
        <p:txBody>
          <a:bodyPr lIns="90000" tIns="46800" rIns="90000" bIns="46800" anchor="ctr">
            <a:noAutofit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ko-KR" smtClean="0"/>
              <a:t>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68813"/>
          </a:xfrm>
        </p:spPr>
        <p:txBody>
          <a:bodyPr lIns="90000" tIns="46800" rIns="90000" bIns="46800">
            <a:spAutoFit/>
          </a:bodyPr>
          <a:lstStyle/>
          <a:p>
            <a:pPr marL="336550" indent="-336550" defTabSz="457200"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smtClean="0"/>
              <a:t>After the map phase is over, all the intermediate values for a given output key are combined together into a list</a:t>
            </a:r>
          </a:p>
          <a:p>
            <a:pPr marL="336550" indent="-336550" defTabSz="457200"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smtClean="0"/>
              <a:t>reduce() combines those intermediate values into one or more </a:t>
            </a:r>
            <a:r>
              <a:rPr lang="en-GB" altLang="ko-KR" i="1" smtClean="0"/>
              <a:t>final values</a:t>
            </a:r>
            <a:r>
              <a:rPr lang="en-GB" altLang="ko-KR" smtClean="0"/>
              <a:t> for that  same output key </a:t>
            </a:r>
          </a:p>
          <a:p>
            <a:pPr marL="336550" indent="-336550" defTabSz="457200"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smtClean="0"/>
              <a:t>In practice, usually only one final value   per key</a:t>
            </a:r>
          </a:p>
          <a:p>
            <a:pPr marL="336550" indent="-336550" defTabSz="457200" eaLnBrk="1" hangingPunct="1">
              <a:lnSpc>
                <a:spcPct val="93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ko-KR" smtClean="0"/>
          </a:p>
        </p:txBody>
      </p:sp>
    </p:spTree>
    <p:extLst>
      <p:ext uri="{BB962C8B-B14F-4D97-AF65-F5344CB8AC3E}">
        <p14:creationId xmlns:p14="http://schemas.microsoft.com/office/powerpoint/2010/main" val="2891677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Users should implement two primary methods:</a:t>
            </a:r>
          </a:p>
          <a:p>
            <a:pPr lvl="1" eaLnBrk="1" hangingPunct="1"/>
            <a:r>
              <a:rPr lang="en-US" altLang="ko-KR" smtClean="0"/>
              <a:t>Map: (key1, val1) → (key2, val2)</a:t>
            </a:r>
          </a:p>
          <a:p>
            <a:pPr lvl="1" eaLnBrk="1" hangingPunct="1"/>
            <a:r>
              <a:rPr lang="en-US" altLang="ko-KR" smtClean="0"/>
              <a:t>Reduce: (key2, [val2]) → (key3, val3)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>Map/Reduce Programming Model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00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75" y="2928938"/>
            <a:ext cx="7772400" cy="1362075"/>
          </a:xfrm>
        </p:spPr>
        <p:txBody>
          <a:bodyPr/>
          <a:lstStyle/>
          <a:p>
            <a:pPr algn="ctr">
              <a:defRPr/>
            </a:pPr>
            <a:r>
              <a:rPr lang="en-US" altLang="ko-KR" dirty="0" smtClean="0"/>
              <a:t>Map/Reduce Example #1</a:t>
            </a:r>
            <a:br>
              <a:rPr lang="en-US" altLang="ko-KR" dirty="0" smtClean="0"/>
            </a:br>
            <a:r>
              <a:rPr lang="en-US" altLang="ko-KR" dirty="0" smtClean="0"/>
              <a:t>(Word Counting)</a:t>
            </a:r>
            <a:endParaRPr lang="ko-KR" altLang="en-US" dirty="0"/>
          </a:p>
        </p:txBody>
      </p:sp>
      <p:sp>
        <p:nvSpPr>
          <p:cNvPr id="28675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673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Wordcount.java - import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636912"/>
            <a:ext cx="595840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300" dirty="0" smtClean="0">
                <a:latin typeface="+mj-lt"/>
              </a:rPr>
              <a:t>package XXX;</a:t>
            </a:r>
          </a:p>
          <a:p>
            <a:pPr algn="l"/>
            <a:endParaRPr lang="en-US" altLang="ko-KR" sz="1300" dirty="0" smtClean="0">
              <a:latin typeface="+mj-lt"/>
            </a:endParaRPr>
          </a:p>
          <a:p>
            <a:pPr algn="l"/>
            <a:r>
              <a:rPr lang="en-US" altLang="ko-KR" sz="1300" dirty="0" smtClean="0">
                <a:latin typeface="+mj-lt"/>
              </a:rPr>
              <a:t>import </a:t>
            </a:r>
            <a:r>
              <a:rPr lang="en-US" altLang="ko-KR" sz="1300" dirty="0" err="1" smtClean="0">
                <a:latin typeface="+mj-lt"/>
              </a:rPr>
              <a:t>java.io.IOException</a:t>
            </a:r>
            <a:r>
              <a:rPr lang="en-US" altLang="ko-KR" sz="1300" dirty="0" smtClean="0">
                <a:latin typeface="+mj-lt"/>
              </a:rPr>
              <a:t>;</a:t>
            </a:r>
          </a:p>
          <a:p>
            <a:pPr algn="l"/>
            <a:r>
              <a:rPr lang="en-US" altLang="ko-KR" sz="1300" dirty="0" smtClean="0">
                <a:latin typeface="+mj-lt"/>
              </a:rPr>
              <a:t>import </a:t>
            </a:r>
            <a:r>
              <a:rPr lang="en-US" altLang="ko-KR" sz="1300" dirty="0" err="1" smtClean="0">
                <a:latin typeface="+mj-lt"/>
              </a:rPr>
              <a:t>java.util.StringTokenizer</a:t>
            </a:r>
            <a:r>
              <a:rPr lang="en-US" altLang="ko-KR" sz="1300" dirty="0" smtClean="0">
                <a:latin typeface="+mj-lt"/>
              </a:rPr>
              <a:t>;</a:t>
            </a:r>
          </a:p>
          <a:p>
            <a:pPr algn="l"/>
            <a:endParaRPr lang="en-US" altLang="ko-KR" sz="1300" dirty="0" smtClean="0">
              <a:latin typeface="+mj-lt"/>
            </a:endParaRPr>
          </a:p>
          <a:p>
            <a:pPr algn="l"/>
            <a:r>
              <a:rPr lang="en-US" altLang="ko-KR" sz="1300" dirty="0" smtClean="0">
                <a:latin typeface="+mj-lt"/>
              </a:rPr>
              <a:t>import </a:t>
            </a:r>
            <a:r>
              <a:rPr lang="en-US" altLang="ko-KR" sz="1300" dirty="0" err="1" smtClean="0">
                <a:latin typeface="+mj-lt"/>
              </a:rPr>
              <a:t>org.apache.hadoop.conf.Configuration</a:t>
            </a:r>
            <a:r>
              <a:rPr lang="en-US" altLang="ko-KR" sz="1300" dirty="0" smtClean="0">
                <a:latin typeface="+mj-lt"/>
              </a:rPr>
              <a:t>;</a:t>
            </a:r>
          </a:p>
          <a:p>
            <a:pPr algn="l"/>
            <a:r>
              <a:rPr lang="en-US" altLang="ko-KR" sz="1300" dirty="0" smtClean="0">
                <a:latin typeface="+mj-lt"/>
              </a:rPr>
              <a:t>import </a:t>
            </a:r>
            <a:r>
              <a:rPr lang="en-US" altLang="ko-KR" sz="1300" dirty="0" err="1" smtClean="0">
                <a:latin typeface="+mj-lt"/>
              </a:rPr>
              <a:t>org.apache.hadoop.fs.Path</a:t>
            </a:r>
            <a:r>
              <a:rPr lang="en-US" altLang="ko-KR" sz="1300" dirty="0" smtClean="0">
                <a:latin typeface="+mj-lt"/>
              </a:rPr>
              <a:t>;</a:t>
            </a:r>
          </a:p>
          <a:p>
            <a:pPr algn="l"/>
            <a:r>
              <a:rPr lang="en-US" altLang="ko-KR" sz="1300" dirty="0" smtClean="0">
                <a:latin typeface="+mj-lt"/>
              </a:rPr>
              <a:t>import </a:t>
            </a:r>
            <a:r>
              <a:rPr lang="en-US" altLang="ko-KR" sz="1300" dirty="0" err="1" smtClean="0">
                <a:latin typeface="+mj-lt"/>
              </a:rPr>
              <a:t>org.apache.hadoop.io.IntWritable</a:t>
            </a:r>
            <a:r>
              <a:rPr lang="en-US" altLang="ko-KR" sz="1300" dirty="0" smtClean="0">
                <a:latin typeface="+mj-lt"/>
              </a:rPr>
              <a:t>;</a:t>
            </a:r>
          </a:p>
          <a:p>
            <a:pPr algn="l"/>
            <a:r>
              <a:rPr lang="en-US" altLang="ko-KR" sz="1300" dirty="0" smtClean="0">
                <a:latin typeface="+mj-lt"/>
              </a:rPr>
              <a:t>import </a:t>
            </a:r>
            <a:r>
              <a:rPr lang="en-US" altLang="ko-KR" sz="1300" dirty="0" err="1" smtClean="0">
                <a:latin typeface="+mj-lt"/>
              </a:rPr>
              <a:t>org.apache.hadoop.io.Text</a:t>
            </a:r>
            <a:r>
              <a:rPr lang="en-US" altLang="ko-KR" sz="1300" dirty="0" smtClean="0">
                <a:latin typeface="+mj-lt"/>
              </a:rPr>
              <a:t>;</a:t>
            </a:r>
          </a:p>
          <a:p>
            <a:pPr algn="l"/>
            <a:r>
              <a:rPr lang="en-US" altLang="ko-KR" sz="1300" dirty="0" smtClean="0">
                <a:latin typeface="+mj-lt"/>
              </a:rPr>
              <a:t>import </a:t>
            </a:r>
            <a:r>
              <a:rPr lang="en-US" altLang="ko-KR" sz="1300" dirty="0" err="1" smtClean="0">
                <a:latin typeface="+mj-lt"/>
              </a:rPr>
              <a:t>org.apache.hadoop.mapreduce.Job</a:t>
            </a:r>
            <a:r>
              <a:rPr lang="en-US" altLang="ko-KR" sz="1300" dirty="0" smtClean="0">
                <a:latin typeface="+mj-lt"/>
              </a:rPr>
              <a:t>;</a:t>
            </a:r>
          </a:p>
          <a:p>
            <a:pPr algn="l"/>
            <a:r>
              <a:rPr lang="en-US" altLang="ko-KR" sz="1300" dirty="0" smtClean="0">
                <a:latin typeface="+mj-lt"/>
              </a:rPr>
              <a:t>import </a:t>
            </a:r>
            <a:r>
              <a:rPr lang="en-US" altLang="ko-KR" sz="1300" dirty="0" err="1" smtClean="0">
                <a:latin typeface="+mj-lt"/>
              </a:rPr>
              <a:t>org.apache.hadoop.mapreduce.Mapper</a:t>
            </a:r>
            <a:r>
              <a:rPr lang="en-US" altLang="ko-KR" sz="1300" dirty="0" smtClean="0">
                <a:latin typeface="+mj-lt"/>
              </a:rPr>
              <a:t>;</a:t>
            </a:r>
          </a:p>
          <a:p>
            <a:pPr algn="l"/>
            <a:r>
              <a:rPr lang="en-US" altLang="ko-KR" sz="1300" dirty="0" smtClean="0">
                <a:latin typeface="+mj-lt"/>
              </a:rPr>
              <a:t>import </a:t>
            </a:r>
            <a:r>
              <a:rPr lang="en-US" altLang="ko-KR" sz="1300" dirty="0" err="1" smtClean="0">
                <a:latin typeface="+mj-lt"/>
              </a:rPr>
              <a:t>org.apache.hadoop.mapreduce.Reducer</a:t>
            </a:r>
            <a:r>
              <a:rPr lang="en-US" altLang="ko-KR" sz="1300" dirty="0" smtClean="0">
                <a:latin typeface="+mj-lt"/>
              </a:rPr>
              <a:t>;</a:t>
            </a:r>
          </a:p>
          <a:p>
            <a:pPr algn="l"/>
            <a:r>
              <a:rPr lang="en-US" altLang="ko-KR" sz="1300" dirty="0" smtClean="0">
                <a:latin typeface="+mj-lt"/>
              </a:rPr>
              <a:t>import </a:t>
            </a:r>
            <a:r>
              <a:rPr lang="en-US" altLang="ko-KR" sz="1300" dirty="0" err="1" smtClean="0">
                <a:latin typeface="+mj-lt"/>
              </a:rPr>
              <a:t>org.apache.hadoop.mapreduce.lib.input.FileInputFormat</a:t>
            </a:r>
            <a:r>
              <a:rPr lang="en-US" altLang="ko-KR" sz="1300" dirty="0" smtClean="0">
                <a:latin typeface="+mj-lt"/>
              </a:rPr>
              <a:t>;</a:t>
            </a:r>
          </a:p>
          <a:p>
            <a:pPr algn="l"/>
            <a:r>
              <a:rPr lang="en-US" altLang="ko-KR" sz="1300" dirty="0" smtClean="0">
                <a:latin typeface="+mj-lt"/>
              </a:rPr>
              <a:t>import </a:t>
            </a:r>
            <a:r>
              <a:rPr lang="en-US" altLang="ko-KR" sz="1300" dirty="0" err="1" smtClean="0">
                <a:latin typeface="+mj-lt"/>
              </a:rPr>
              <a:t>org.apache.hadoop.mapreduce.lib.output.FileOutputFormat</a:t>
            </a:r>
            <a:r>
              <a:rPr lang="en-US" altLang="ko-KR" sz="1300" dirty="0" smtClean="0">
                <a:latin typeface="+mj-lt"/>
              </a:rPr>
              <a:t>;</a:t>
            </a:r>
          </a:p>
          <a:p>
            <a:pPr algn="l"/>
            <a:r>
              <a:rPr lang="en-US" altLang="ko-KR" sz="1300" dirty="0" smtClean="0">
                <a:latin typeface="+mj-lt"/>
              </a:rPr>
              <a:t>import </a:t>
            </a:r>
            <a:r>
              <a:rPr lang="en-US" altLang="ko-KR" sz="1300" dirty="0" err="1" smtClean="0">
                <a:latin typeface="+mj-lt"/>
              </a:rPr>
              <a:t>org.apache.hadoop.util.GenericOptionsParser</a:t>
            </a:r>
            <a:r>
              <a:rPr lang="en-US" altLang="ko-KR" sz="1300" dirty="0" smtClean="0">
                <a:latin typeface="+mj-lt"/>
              </a:rPr>
              <a:t>;</a:t>
            </a:r>
            <a:endParaRPr lang="ko-KR" altLang="en-US" sz="1300" dirty="0">
              <a:latin typeface="+mj-lt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3568" y="1556792"/>
            <a:ext cx="7200900" cy="40011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ko-KR" dirty="0" err="1" smtClean="0"/>
              <a:t>hadoop@master:src</a:t>
            </a:r>
            <a:r>
              <a:rPr lang="en-US" altLang="ko-KR" dirty="0" smtClean="0"/>
              <a:t>$ vi Wordcount.java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283968" y="2204864"/>
            <a:ext cx="4536504" cy="648072"/>
          </a:xfrm>
          <a:prstGeom prst="wedgeRoundRectCallout">
            <a:avLst>
              <a:gd name="adj1" fmla="val -99380"/>
              <a:gd name="adj2" fmla="val 494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반드시 </a:t>
            </a:r>
            <a:r>
              <a:rPr lang="en-US" altLang="ko-KR" dirty="0" smtClean="0"/>
              <a:t>build.xml</a:t>
            </a:r>
            <a:r>
              <a:rPr lang="ko-KR" altLang="en-US" dirty="0" smtClean="0"/>
              <a:t>에서 사용한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를  사용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156176" y="1268760"/>
            <a:ext cx="2304256" cy="360040"/>
          </a:xfrm>
          <a:prstGeom prst="wedgeRoundRectCallout">
            <a:avLst>
              <a:gd name="adj1" fmla="val -99380"/>
              <a:gd name="adj2" fmla="val 494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대소문자 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5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Wordcount.java - Map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411010"/>
            <a:ext cx="6696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 smtClean="0">
                <a:latin typeface="+mj-lt"/>
              </a:rPr>
              <a:t>public class </a:t>
            </a:r>
            <a:r>
              <a:rPr lang="en-US" altLang="ko-KR" sz="1400" dirty="0" err="1" smtClean="0">
                <a:latin typeface="+mj-lt"/>
              </a:rPr>
              <a:t>WordCount</a:t>
            </a:r>
            <a:r>
              <a:rPr lang="en-US" altLang="ko-KR" sz="1400" dirty="0" smtClean="0">
                <a:latin typeface="+mj-lt"/>
              </a:rPr>
              <a:t> {</a:t>
            </a:r>
          </a:p>
          <a:p>
            <a:pPr algn="l"/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public static class </a:t>
            </a:r>
            <a:r>
              <a:rPr lang="en-US" altLang="ko-KR" sz="1400" dirty="0" err="1" smtClean="0">
                <a:latin typeface="+mj-lt"/>
              </a:rPr>
              <a:t>TokenizerMapper</a:t>
            </a:r>
            <a:r>
              <a:rPr lang="en-US" altLang="ko-KR" sz="1400" dirty="0" smtClean="0">
                <a:latin typeface="+mj-lt"/>
              </a:rPr>
              <a:t> 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 extends </a:t>
            </a:r>
            <a:r>
              <a:rPr lang="en-US" altLang="ko-KR" sz="1400" dirty="0" err="1" smtClean="0">
                <a:latin typeface="+mj-lt"/>
              </a:rPr>
              <a:t>Mapper</a:t>
            </a:r>
            <a:r>
              <a:rPr lang="en-US" altLang="ko-KR" sz="1400" dirty="0" smtClean="0">
                <a:latin typeface="+mj-lt"/>
              </a:rPr>
              <a:t>&lt;Object, Text, Text, </a:t>
            </a:r>
            <a:r>
              <a:rPr lang="en-US" altLang="ko-KR" sz="1400" dirty="0" err="1" smtClean="0">
                <a:latin typeface="+mj-lt"/>
              </a:rPr>
              <a:t>IntWritable</a:t>
            </a:r>
            <a:r>
              <a:rPr lang="en-US" altLang="ko-KR" sz="1400" dirty="0" smtClean="0">
                <a:latin typeface="+mj-lt"/>
              </a:rPr>
              <a:t>&gt;{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private final static </a:t>
            </a:r>
            <a:r>
              <a:rPr lang="en-US" altLang="ko-KR" sz="1400" dirty="0" err="1" smtClean="0">
                <a:latin typeface="+mj-lt"/>
              </a:rPr>
              <a:t>IntWritable</a:t>
            </a:r>
            <a:r>
              <a:rPr lang="en-US" altLang="ko-KR" sz="1400" dirty="0" smtClean="0">
                <a:latin typeface="+mj-lt"/>
              </a:rPr>
              <a:t> one = new </a:t>
            </a:r>
            <a:r>
              <a:rPr lang="en-US" altLang="ko-KR" sz="1400" dirty="0" err="1" smtClean="0">
                <a:latin typeface="+mj-lt"/>
              </a:rPr>
              <a:t>IntWritable</a:t>
            </a:r>
            <a:r>
              <a:rPr lang="en-US" altLang="ko-KR" sz="1400" dirty="0" smtClean="0">
                <a:latin typeface="+mj-lt"/>
              </a:rPr>
              <a:t>(1);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private Text word = new Text();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public void map(Object </a:t>
            </a:r>
            <a:r>
              <a:rPr lang="en-US" altLang="ko-KR" sz="1400" dirty="0" smtClean="0">
                <a:latin typeface="+mj-lt"/>
              </a:rPr>
              <a:t>key, Text value, Context </a:t>
            </a:r>
            <a:r>
              <a:rPr lang="en-US" altLang="ko-KR" sz="1400" dirty="0" err="1" smtClean="0">
                <a:latin typeface="+mj-lt"/>
              </a:rPr>
              <a:t>context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                ) throws </a:t>
            </a:r>
            <a:r>
              <a:rPr lang="en-US" altLang="ko-KR" sz="1400" dirty="0" err="1" smtClean="0">
                <a:latin typeface="+mj-lt"/>
              </a:rPr>
              <a:t>IOException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en-US" altLang="ko-KR" sz="1400" dirty="0" err="1" smtClean="0">
                <a:latin typeface="+mj-lt"/>
              </a:rPr>
              <a:t>InterruptedException</a:t>
            </a:r>
            <a:r>
              <a:rPr lang="en-US" altLang="ko-KR" sz="1400" dirty="0" smtClean="0">
                <a:latin typeface="+mj-lt"/>
              </a:rPr>
              <a:t> {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</a:t>
            </a:r>
            <a:r>
              <a:rPr lang="en-US" altLang="ko-KR" sz="1400" dirty="0" err="1" smtClean="0">
                <a:latin typeface="+mj-lt"/>
              </a:rPr>
              <a:t>StringTokenizer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itr</a:t>
            </a:r>
            <a:r>
              <a:rPr lang="en-US" altLang="ko-KR" sz="1400" dirty="0" smtClean="0">
                <a:latin typeface="+mj-lt"/>
              </a:rPr>
              <a:t> = new </a:t>
            </a:r>
            <a:r>
              <a:rPr lang="en-US" altLang="ko-KR" sz="1400" dirty="0" err="1" smtClean="0">
                <a:latin typeface="+mj-lt"/>
              </a:rPr>
              <a:t>StringTokenizer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value.toString</a:t>
            </a:r>
            <a:r>
              <a:rPr lang="en-US" altLang="ko-KR" sz="1400" dirty="0" smtClean="0">
                <a:latin typeface="+mj-lt"/>
              </a:rPr>
              <a:t>());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</a:t>
            </a:r>
            <a:r>
              <a:rPr lang="en-US" altLang="ko-KR" sz="1400" dirty="0" smtClean="0">
                <a:latin typeface="+mj-lt"/>
              </a:rPr>
              <a:t>while (</a:t>
            </a:r>
            <a:r>
              <a:rPr lang="en-US" altLang="ko-KR" sz="1400" dirty="0" err="1" smtClean="0">
                <a:latin typeface="+mj-lt"/>
              </a:rPr>
              <a:t>itr.hasMoreTokens</a:t>
            </a:r>
            <a:r>
              <a:rPr lang="en-US" altLang="ko-KR" sz="1400" dirty="0" smtClean="0">
                <a:latin typeface="+mj-lt"/>
              </a:rPr>
              <a:t>()) {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  </a:t>
            </a:r>
            <a:r>
              <a:rPr lang="en-US" altLang="ko-KR" sz="1400" dirty="0" err="1" smtClean="0">
                <a:latin typeface="+mj-lt"/>
              </a:rPr>
              <a:t>word.set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en-US" altLang="ko-KR" sz="1400" dirty="0" err="1" smtClean="0">
                <a:latin typeface="+mj-lt"/>
              </a:rPr>
              <a:t>itr.nextToken</a:t>
            </a:r>
            <a:r>
              <a:rPr lang="en-US" altLang="ko-KR" sz="1400" dirty="0" smtClean="0">
                <a:latin typeface="+mj-lt"/>
              </a:rPr>
              <a:t>());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  </a:t>
            </a:r>
            <a:r>
              <a:rPr lang="en-US" altLang="ko-KR" sz="1400" dirty="0" err="1" smtClean="0">
                <a:latin typeface="+mj-lt"/>
              </a:rPr>
              <a:t>context.write</a:t>
            </a:r>
            <a:r>
              <a:rPr lang="en-US" altLang="ko-KR" sz="1400" dirty="0" smtClean="0">
                <a:latin typeface="+mj-lt"/>
              </a:rPr>
              <a:t>(word, one);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}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}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}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</a:t>
            </a:r>
            <a:endParaRPr lang="ko-KR" altLang="en-US" sz="140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004048" y="2483018"/>
            <a:ext cx="3851920" cy="504056"/>
          </a:xfrm>
          <a:prstGeom prst="wedgeRoundRectCallout">
            <a:avLst>
              <a:gd name="adj1" fmla="val -41973"/>
              <a:gd name="adj2" fmla="val 8872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&lt;map input key type, map input value type, </a:t>
            </a:r>
          </a:p>
          <a:p>
            <a:pPr algn="ctr"/>
            <a:r>
              <a:rPr lang="en-US" altLang="ko-KR" sz="1400" dirty="0" smtClean="0"/>
              <a:t>map output key type, map output value type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2627784" y="3059082"/>
            <a:ext cx="720080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347864" y="3059082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459360" y="4097679"/>
            <a:ext cx="672480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29397" y="4107204"/>
            <a:ext cx="469007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887416" y="4859282"/>
            <a:ext cx="2484784" cy="360040"/>
          </a:xfrm>
          <a:prstGeom prst="wedgeRoundRectCallout">
            <a:avLst>
              <a:gd name="adj1" fmla="val -63698"/>
              <a:gd name="adj2" fmla="val 3090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Output key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setting </a:t>
            </a:r>
            <a:r>
              <a:rPr lang="ko-KR" altLang="en-US" sz="1600" dirty="0" smtClean="0"/>
              <a:t>함</a:t>
            </a:r>
            <a:endParaRPr lang="ko-KR" altLang="en-US" sz="16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283968" y="5651370"/>
            <a:ext cx="3456384" cy="504056"/>
          </a:xfrm>
          <a:prstGeom prst="wedgeRoundRectCallout">
            <a:avLst>
              <a:gd name="adj1" fmla="val -71734"/>
              <a:gd name="adj2" fmla="val -1089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(</a:t>
            </a:r>
            <a:r>
              <a:rPr lang="en-US" altLang="ko-KR" sz="1600" dirty="0" err="1"/>
              <a:t>w</a:t>
            </a:r>
            <a:r>
              <a:rPr lang="en-US" altLang="ko-KR" sz="1600" dirty="0" err="1" smtClean="0"/>
              <a:t>ord,one</a:t>
            </a:r>
            <a:r>
              <a:rPr lang="en-US" altLang="ko-KR" sz="1600" dirty="0" smtClean="0"/>
              <a:t>) key-value pair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emit</a:t>
            </a:r>
          </a:p>
          <a:p>
            <a:pPr algn="ctr"/>
            <a:r>
              <a:rPr lang="en-US" altLang="ko-KR" sz="1600" dirty="0" smtClean="0"/>
              <a:t>Pair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반드시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선언한 </a:t>
            </a:r>
            <a:r>
              <a:rPr lang="en-US" altLang="ko-KR" sz="1600" dirty="0" smtClean="0"/>
              <a:t>type</a:t>
            </a:r>
            <a:r>
              <a:rPr lang="ko-KR" altLang="en-US" sz="1600" dirty="0" smtClean="0"/>
              <a:t>이어야 함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4211960" y="3059082"/>
            <a:ext cx="1008112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627784" y="3491130"/>
            <a:ext cx="1368152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059832" y="5219322"/>
            <a:ext cx="360040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779912" y="3059082"/>
            <a:ext cx="432048" cy="288032"/>
          </a:xfrm>
          <a:prstGeom prst="ellipse">
            <a:avLst/>
          </a:prstGeom>
          <a:noFill/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763688" y="3707154"/>
            <a:ext cx="864096" cy="288032"/>
          </a:xfrm>
          <a:prstGeom prst="ellipse">
            <a:avLst/>
          </a:prstGeom>
          <a:noFill/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55776" y="5200272"/>
            <a:ext cx="432048" cy="288032"/>
          </a:xfrm>
          <a:prstGeom prst="ellipse">
            <a:avLst/>
          </a:prstGeom>
          <a:noFill/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3131840" y="1700808"/>
            <a:ext cx="4608512" cy="504056"/>
          </a:xfrm>
          <a:prstGeom prst="wedgeRoundRectCallout">
            <a:avLst>
              <a:gd name="adj1" fmla="val -70061"/>
              <a:gd name="adj2" fmla="val 18767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Static class</a:t>
            </a:r>
            <a:r>
              <a:rPr lang="ko-KR" altLang="en-US" sz="1400" dirty="0" smtClean="0"/>
              <a:t>는</a:t>
            </a:r>
            <a:r>
              <a:rPr lang="en-US" altLang="ko-KR" sz="1400" dirty="0" smtClean="0"/>
              <a:t> class A</a:t>
            </a:r>
            <a:r>
              <a:rPr lang="ko-KR" altLang="en-US" sz="1400" dirty="0" smtClean="0"/>
              <a:t>안의 </a:t>
            </a:r>
            <a:r>
              <a:rPr lang="en-US" altLang="ko-KR" sz="1400" dirty="0" smtClean="0"/>
              <a:t>class B</a:t>
            </a:r>
            <a:r>
              <a:rPr lang="ko-KR" altLang="en-US" sz="1400" dirty="0" smtClean="0"/>
              <a:t>를 자신의 상위 </a:t>
            </a:r>
            <a:r>
              <a:rPr lang="en-US" altLang="ko-KR" sz="1400" dirty="0" smtClean="0"/>
              <a:t>class A</a:t>
            </a:r>
            <a:r>
              <a:rPr lang="ko-KR" altLang="en-US" sz="1400" dirty="0" smtClean="0"/>
              <a:t>를 만들지 않고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instance</a:t>
            </a:r>
            <a:r>
              <a:rPr lang="ko-KR" altLang="en-US" sz="1400" dirty="0" smtClean="0"/>
              <a:t>를 만들 수 있다</a:t>
            </a:r>
            <a:endParaRPr lang="ko-KR" altLang="en-US" sz="1400" dirty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5724128" y="3696426"/>
            <a:ext cx="3384376" cy="596670"/>
          </a:xfrm>
          <a:prstGeom prst="wedgeRoundRectCallout">
            <a:avLst>
              <a:gd name="adj1" fmla="val -75271"/>
              <a:gd name="adj2" fmla="val -1022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hadoop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Map, Reduce</a:t>
            </a:r>
            <a:r>
              <a:rPr lang="ko-KR" altLang="en-US" sz="1400" dirty="0" smtClean="0"/>
              <a:t>의 입력 출력 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hdfs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사용하기 위한 </a:t>
            </a:r>
            <a:r>
              <a:rPr lang="en-US" altLang="ko-KR" sz="1400" dirty="0" smtClean="0"/>
              <a:t>member method</a:t>
            </a:r>
            <a:r>
              <a:rPr lang="ko-KR" altLang="en-US" sz="1400" dirty="0" smtClean="0"/>
              <a:t>가 반드시 정의되어 있어야 함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11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Wordcount.java - Reduce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1700808"/>
            <a:ext cx="66967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 smtClean="0">
                <a:latin typeface="+mj-lt"/>
              </a:rPr>
              <a:t>   public static class </a:t>
            </a:r>
            <a:r>
              <a:rPr lang="en-US" altLang="ko-KR" sz="1400" dirty="0" err="1" smtClean="0">
                <a:latin typeface="+mj-lt"/>
              </a:rPr>
              <a:t>IntSumReducer</a:t>
            </a:r>
            <a:r>
              <a:rPr lang="en-US" altLang="ko-KR" sz="1400" dirty="0" smtClean="0">
                <a:latin typeface="+mj-lt"/>
              </a:rPr>
              <a:t> 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 extends Reducer&lt;</a:t>
            </a:r>
            <a:r>
              <a:rPr lang="en-US" altLang="ko-KR" sz="1400" dirty="0" err="1" smtClean="0">
                <a:latin typeface="+mj-lt"/>
              </a:rPr>
              <a:t>Text,IntWritable,Text,IntWritable</a:t>
            </a:r>
            <a:r>
              <a:rPr lang="en-US" altLang="ko-KR" sz="1400" dirty="0" smtClean="0">
                <a:latin typeface="+mj-lt"/>
              </a:rPr>
              <a:t>&gt; {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private </a:t>
            </a:r>
            <a:r>
              <a:rPr lang="en-US" altLang="ko-KR" sz="1400" dirty="0" err="1" smtClean="0">
                <a:latin typeface="+mj-lt"/>
              </a:rPr>
              <a:t>IntWritable</a:t>
            </a:r>
            <a:r>
              <a:rPr lang="en-US" altLang="ko-KR" sz="1400" dirty="0" smtClean="0">
                <a:latin typeface="+mj-lt"/>
              </a:rPr>
              <a:t> result = new </a:t>
            </a:r>
            <a:r>
              <a:rPr lang="en-US" altLang="ko-KR" sz="1400" dirty="0" err="1" smtClean="0">
                <a:latin typeface="+mj-lt"/>
              </a:rPr>
              <a:t>IntWritable</a:t>
            </a:r>
            <a:r>
              <a:rPr lang="en-US" altLang="ko-KR" sz="1400" dirty="0" smtClean="0">
                <a:latin typeface="+mj-lt"/>
              </a:rPr>
              <a:t>();</a:t>
            </a:r>
          </a:p>
          <a:p>
            <a:pPr algn="l"/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public void reduce(Text key, </a:t>
            </a:r>
            <a:r>
              <a:rPr lang="en-US" altLang="ko-KR" sz="1400" dirty="0" err="1" smtClean="0">
                <a:latin typeface="+mj-lt"/>
              </a:rPr>
              <a:t>Iterable</a:t>
            </a:r>
            <a:r>
              <a:rPr lang="en-US" altLang="ko-KR" sz="1400" dirty="0" smtClean="0">
                <a:latin typeface="+mj-lt"/>
              </a:rPr>
              <a:t>&lt;</a:t>
            </a:r>
            <a:r>
              <a:rPr lang="en-US" altLang="ko-KR" sz="1400" dirty="0" err="1" smtClean="0">
                <a:latin typeface="+mj-lt"/>
              </a:rPr>
              <a:t>IntWritable</a:t>
            </a:r>
            <a:r>
              <a:rPr lang="en-US" altLang="ko-KR" sz="1400" dirty="0" smtClean="0">
                <a:latin typeface="+mj-lt"/>
              </a:rPr>
              <a:t>&gt; values, 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                 Context </a:t>
            </a:r>
            <a:r>
              <a:rPr lang="en-US" altLang="ko-KR" sz="1400" dirty="0" err="1" smtClean="0">
                <a:latin typeface="+mj-lt"/>
              </a:rPr>
              <a:t>context</a:t>
            </a:r>
            <a:endParaRPr lang="en-US" altLang="ko-KR" sz="1400" dirty="0" smtClean="0">
              <a:latin typeface="+mj-lt"/>
            </a:endParaRPr>
          </a:p>
          <a:p>
            <a:pPr algn="l"/>
            <a:r>
              <a:rPr lang="en-US" altLang="ko-KR" sz="1400" dirty="0" smtClean="0">
                <a:latin typeface="+mj-lt"/>
              </a:rPr>
              <a:t>                       ) throws </a:t>
            </a:r>
            <a:r>
              <a:rPr lang="en-US" altLang="ko-KR" sz="1400" dirty="0" err="1" smtClean="0">
                <a:latin typeface="+mj-lt"/>
              </a:rPr>
              <a:t>IOException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en-US" altLang="ko-KR" sz="1400" dirty="0" err="1" smtClean="0">
                <a:latin typeface="+mj-lt"/>
              </a:rPr>
              <a:t>InterruptedException</a:t>
            </a:r>
            <a:r>
              <a:rPr lang="en-US" altLang="ko-KR" sz="1400" dirty="0" smtClean="0">
                <a:latin typeface="+mj-lt"/>
              </a:rPr>
              <a:t> {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 sum = 0;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for (</a:t>
            </a:r>
            <a:r>
              <a:rPr lang="en-US" altLang="ko-KR" sz="1400" dirty="0" err="1" smtClean="0">
                <a:latin typeface="+mj-lt"/>
              </a:rPr>
              <a:t>IntWritable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val</a:t>
            </a:r>
            <a:r>
              <a:rPr lang="en-US" altLang="ko-KR" sz="1400" dirty="0" smtClean="0">
                <a:latin typeface="+mj-lt"/>
              </a:rPr>
              <a:t> : values) {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  sum += </a:t>
            </a:r>
            <a:r>
              <a:rPr lang="en-US" altLang="ko-KR" sz="1400" dirty="0" err="1" smtClean="0">
                <a:latin typeface="+mj-lt"/>
              </a:rPr>
              <a:t>val.get</a:t>
            </a:r>
            <a:r>
              <a:rPr lang="en-US" altLang="ko-KR" sz="1400" dirty="0" smtClean="0">
                <a:latin typeface="+mj-lt"/>
              </a:rPr>
              <a:t>();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}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</a:t>
            </a:r>
            <a:r>
              <a:rPr lang="en-US" altLang="ko-KR" sz="1400" dirty="0" err="1" smtClean="0">
                <a:latin typeface="+mj-lt"/>
              </a:rPr>
              <a:t>result.set</a:t>
            </a:r>
            <a:r>
              <a:rPr lang="en-US" altLang="ko-KR" sz="1400" dirty="0" smtClean="0">
                <a:latin typeface="+mj-lt"/>
              </a:rPr>
              <a:t>(sum);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  </a:t>
            </a:r>
            <a:r>
              <a:rPr lang="en-US" altLang="ko-KR" sz="1400" dirty="0" err="1" smtClean="0">
                <a:latin typeface="+mj-lt"/>
              </a:rPr>
              <a:t>context.write</a:t>
            </a:r>
            <a:r>
              <a:rPr lang="en-US" altLang="ko-KR" sz="1400" dirty="0" smtClean="0">
                <a:latin typeface="+mj-lt"/>
              </a:rPr>
              <a:t>(key, result);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  }</a:t>
            </a:r>
          </a:p>
          <a:p>
            <a:pPr algn="l"/>
            <a:r>
              <a:rPr lang="en-US" altLang="ko-KR" sz="1400" dirty="0" smtClean="0">
                <a:latin typeface="+mj-lt"/>
              </a:rPr>
              <a:t>  }</a:t>
            </a:r>
            <a:endParaRPr lang="ko-KR" altLang="en-US" sz="1400" dirty="0">
              <a:latin typeface="+mj-lt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499992" y="1916832"/>
            <a:ext cx="1008112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97660" y="1924050"/>
            <a:ext cx="426715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165351" y="1924050"/>
            <a:ext cx="931168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04728" y="1933575"/>
            <a:ext cx="432048" cy="288032"/>
          </a:xfrm>
          <a:prstGeom prst="ellipse">
            <a:avLst/>
          </a:prstGeom>
          <a:noFill/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99792" y="2564904"/>
            <a:ext cx="395833" cy="288032"/>
          </a:xfrm>
          <a:prstGeom prst="ellipse">
            <a:avLst/>
          </a:prstGeom>
          <a:noFill/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211960" y="2564904"/>
            <a:ext cx="931168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11761" y="4293096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627784" y="2564904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763688" y="2132856"/>
            <a:ext cx="1512168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71800" y="4293096"/>
            <a:ext cx="576064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355976" y="1268760"/>
            <a:ext cx="4608512" cy="504056"/>
          </a:xfrm>
          <a:prstGeom prst="wedgeRoundRectCallout">
            <a:avLst>
              <a:gd name="adj1" fmla="val -44040"/>
              <a:gd name="adj2" fmla="val 7739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&lt;reduce input key type, reduce input value type, </a:t>
            </a:r>
          </a:p>
          <a:p>
            <a:pPr algn="ctr"/>
            <a:r>
              <a:rPr lang="en-US" altLang="ko-KR" sz="1400" dirty="0" smtClean="0"/>
              <a:t>reduce output key type, reduce output value type</a:t>
            </a:r>
            <a:endParaRPr lang="ko-KR" altLang="en-US" sz="14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275856" y="3717032"/>
            <a:ext cx="2736304" cy="360040"/>
          </a:xfrm>
          <a:prstGeom prst="wedgeRoundRectCallout">
            <a:avLst>
              <a:gd name="adj1" fmla="val -73664"/>
              <a:gd name="adj2" fmla="val 8646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Output value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setting </a:t>
            </a:r>
            <a:r>
              <a:rPr lang="ko-KR" altLang="en-US" sz="1600" dirty="0" smtClean="0"/>
              <a:t>함</a:t>
            </a:r>
            <a:endParaRPr lang="ko-KR" altLang="en-US" sz="1600" dirty="0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4211960" y="4725144"/>
            <a:ext cx="3456384" cy="504056"/>
          </a:xfrm>
          <a:prstGeom prst="wedgeRoundRectCallout">
            <a:avLst>
              <a:gd name="adj1" fmla="val -71734"/>
              <a:gd name="adj2" fmla="val -1089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key,result</a:t>
            </a:r>
            <a:r>
              <a:rPr lang="en-US" altLang="ko-KR" sz="1600" dirty="0" smtClean="0"/>
              <a:t>) key-value pair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emit</a:t>
            </a:r>
          </a:p>
          <a:p>
            <a:pPr algn="ctr"/>
            <a:r>
              <a:rPr lang="en-US" altLang="ko-KR" sz="1600" dirty="0" smtClean="0"/>
              <a:t>Pair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반드시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선언한 </a:t>
            </a:r>
            <a:r>
              <a:rPr lang="en-US" altLang="ko-KR" sz="1600" dirty="0" smtClean="0"/>
              <a:t>type</a:t>
            </a:r>
            <a:r>
              <a:rPr lang="ko-KR" altLang="en-US" sz="1600" dirty="0" smtClean="0"/>
              <a:t>이어야 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37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tahoma/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canopy&amp;k-means</Template>
  <TotalTime>24084</TotalTime>
  <Words>936</Words>
  <Application>Microsoft Office PowerPoint</Application>
  <PresentationFormat>화면 슬라이드 쇼(4:3)</PresentationFormat>
  <Paragraphs>253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맑은 고딕</vt:lpstr>
      <vt:lpstr>Arial</vt:lpstr>
      <vt:lpstr>Courier New</vt:lpstr>
      <vt:lpstr>Tahoma</vt:lpstr>
      <vt:lpstr>Times New Roman</vt:lpstr>
      <vt:lpstr>Trebuchet MS</vt:lpstr>
      <vt:lpstr>Wingdings</vt:lpstr>
      <vt:lpstr>파스텔톤</vt:lpstr>
      <vt:lpstr>디자인 사용자 지정</vt:lpstr>
      <vt:lpstr>MapReduce Programming</vt:lpstr>
      <vt:lpstr>Programming Model</vt:lpstr>
      <vt:lpstr>Map</vt:lpstr>
      <vt:lpstr>Reduce</vt:lpstr>
      <vt:lpstr>Map/Reduce Programming Model</vt:lpstr>
      <vt:lpstr>Map/Reduce Example #1 (Word Counting)</vt:lpstr>
      <vt:lpstr>Wordcount.java - import</vt:lpstr>
      <vt:lpstr>Wordcount.java - Map</vt:lpstr>
      <vt:lpstr>Wordcount.java - Reduce</vt:lpstr>
      <vt:lpstr>Wordcount.java – Main (w/o Combiner)</vt:lpstr>
      <vt:lpstr>Combiner</vt:lpstr>
      <vt:lpstr>A Word Count Example</vt:lpstr>
      <vt:lpstr>A Word Count Example</vt:lpstr>
      <vt:lpstr>A Word Count Example</vt:lpstr>
      <vt:lpstr>A Word Count Example</vt:lpstr>
      <vt:lpstr>A Word Count Example</vt:lpstr>
      <vt:lpstr>A Word Count Example</vt:lpstr>
      <vt:lpstr>A Word Count Example</vt:lpstr>
      <vt:lpstr>Wordcount.java – Main (with Combiner)</vt:lpstr>
      <vt:lpstr>Compiling New Sources (.java)</vt:lpstr>
      <vt:lpstr>Broadcast to Map and Reduce</vt:lpstr>
      <vt:lpstr>Broadcast to Map and Reduce</vt:lpstr>
      <vt:lpstr>문제해결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Kyuseok Shim</dc:creator>
  <cp:lastModifiedBy> </cp:lastModifiedBy>
  <cp:revision>938</cp:revision>
  <cp:lastPrinted>1999-08-26T08:09:33Z</cp:lastPrinted>
  <dcterms:created xsi:type="dcterms:W3CDTF">1999-05-27T01:48:05Z</dcterms:created>
  <dcterms:modified xsi:type="dcterms:W3CDTF">2018-12-05T10:25:41Z</dcterms:modified>
</cp:coreProperties>
</file>