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4"/>
  </p:sldMasterIdLst>
  <p:sldIdLst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9" r:id="rId14"/>
    <p:sldId id="266" r:id="rId15"/>
    <p:sldId id="267" r:id="rId16"/>
    <p:sldId id="268" r:id="rId17"/>
    <p:sldId id="270" r:id="rId18"/>
    <p:sldId id="271" r:id="rId19"/>
    <p:sldId id="272" r:id="rId20"/>
  </p:sldIdLst>
  <p:sldSz cx="12192000" cy="6858000"/>
  <p:notesSz cx="6858000" cy="9144000"/>
  <p:custDataLst>
    <p:tags r:id="rId21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6247" autoAdjust="0"/>
  </p:normalViewPr>
  <p:slideViewPr>
    <p:cSldViewPr snapToGrid="0">
      <p:cViewPr varScale="1">
        <p:scale>
          <a:sx n="106" d="100"/>
          <a:sy n="106" d="100"/>
        </p:scale>
        <p:origin x="79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tags" Target="tags/tag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6/7/2025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78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6/7/2025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23539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6/7/2025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90706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6/7/2025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009884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6/7/2025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3921336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6/7/2025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6706874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6/7/2025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711378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6/7/2025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70282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6/7/2025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941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6/7/2025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0020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6/7/2025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865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6/7/2025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569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6/7/2025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430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6/7/2025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6995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6/7/2025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215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A474-078D-4E9B-9B14-09A87B19DC46}" type="datetime1">
              <a:rPr lang="en-US" smtClean="0"/>
              <a:t>6/7/2025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220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7D986-8816-4272-A432-0437A28A9828}" type="datetime1">
              <a:rPr lang="en-US" smtClean="0"/>
              <a:t>6/7/2025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598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2D6E202-B606-4609-B914-27C9371A1F6D}" type="datetime1">
              <a:rPr lang="en-US" smtClean="0"/>
              <a:t>6/7/2025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006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  <p:sldLayoutId id="2147483817" r:id="rId13"/>
    <p:sldLayoutId id="2147483818" r:id="rId14"/>
    <p:sldLayoutId id="2147483819" r:id="rId15"/>
    <p:sldLayoutId id="2147483820" r:id="rId16"/>
    <p:sldLayoutId id="2147483821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1000"/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WatercolorSponge/>
                    </a14:imgEffect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EF08599-3FED-4288-A20D-E7BCAC3B8E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building with glass windows&#10;&#10;AI-generated content may be incorrect.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730" r="9091" b="5089"/>
          <a:stretch>
            <a:fillRect/>
          </a:stretch>
        </p:blipFill>
        <p:spPr>
          <a:xfrm>
            <a:off x="-16933" y="-16933"/>
            <a:ext cx="12191980" cy="6857990"/>
          </a:xfrm>
          <a:prstGeom prst="rect">
            <a:avLst/>
          </a:prstGeom>
        </p:spPr>
      </p:pic>
      <p:sp>
        <p:nvSpPr>
          <p:cNvPr id="13" name="Freeform 13">
            <a:extLst>
              <a:ext uri="{FF2B5EF4-FFF2-40B4-BE49-F238E27FC236}">
                <a16:creationId xmlns:a16="http://schemas.microsoft.com/office/drawing/2014/main" id="{C884A6B2-90E9-4BDB-8503-71AC02D395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6933" y="-16933"/>
            <a:ext cx="7340600" cy="6883400"/>
          </a:xfrm>
          <a:custGeom>
            <a:avLst/>
            <a:gdLst>
              <a:gd name="connsiteX0" fmla="*/ 5427133 w 7340600"/>
              <a:gd name="connsiteY0" fmla="*/ 8466 h 6883400"/>
              <a:gd name="connsiteX1" fmla="*/ 4783666 w 7340600"/>
              <a:gd name="connsiteY1" fmla="*/ 2573866 h 6883400"/>
              <a:gd name="connsiteX2" fmla="*/ 7340600 w 7340600"/>
              <a:gd name="connsiteY2" fmla="*/ 6874933 h 6883400"/>
              <a:gd name="connsiteX3" fmla="*/ 0 w 7340600"/>
              <a:gd name="connsiteY3" fmla="*/ 6883400 h 6883400"/>
              <a:gd name="connsiteX4" fmla="*/ 8466 w 7340600"/>
              <a:gd name="connsiteY4" fmla="*/ 0 h 6883400"/>
              <a:gd name="connsiteX5" fmla="*/ 5427133 w 7340600"/>
              <a:gd name="connsiteY5" fmla="*/ 8466 h 688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340600" h="6883400">
                <a:moveTo>
                  <a:pt x="5427133" y="8466"/>
                </a:moveTo>
                <a:lnTo>
                  <a:pt x="4783666" y="2573866"/>
                </a:lnTo>
                <a:lnTo>
                  <a:pt x="7340600" y="6874933"/>
                </a:lnTo>
                <a:lnTo>
                  <a:pt x="0" y="6883400"/>
                </a:lnTo>
                <a:lnTo>
                  <a:pt x="8466" y="0"/>
                </a:lnTo>
                <a:lnTo>
                  <a:pt x="5427133" y="8466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634067"/>
            <a:ext cx="4080932" cy="3310468"/>
          </a:xfrm>
        </p:spPr>
        <p:txBody>
          <a:bodyPr>
            <a:normAutofit/>
          </a:bodyPr>
          <a:lstStyle/>
          <a:p>
            <a:pPr algn="l">
              <a:spcAft>
                <a:spcPts val="800"/>
              </a:spcAft>
            </a:pPr>
            <a:r>
              <a:rPr lang="en-IN" sz="5400" b="1" kern="100">
                <a:solidFill>
                  <a:schemeClr val="bg1"/>
                </a:solidFill>
                <a:effectLst/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UBER TRIP ANALYSIS</a:t>
            </a:r>
            <a:endParaRPr lang="en-IN" sz="5400" kern="100">
              <a:solidFill>
                <a:schemeClr val="bg1"/>
              </a:solidFill>
              <a:effectLst/>
              <a:latin typeface="Arial" panose="020B0604020202020204" pitchFamily="34" charset="0"/>
              <a:ea typeface="Segoe UI Black" panose="020B0A02040204020203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800" y="4944535"/>
            <a:ext cx="4080933" cy="507360"/>
          </a:xfr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b="1" spc="50" dirty="0">
                <a:ln w="0"/>
                <a:solidFill>
                  <a:srgbClr val="0070C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Sunil Kumar Prusty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9046BC8-D404-4E7D-9202-A07F3FDD3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864100" y="-4763"/>
            <a:ext cx="5014912" cy="6862763"/>
            <a:chOff x="2928938" y="-4763"/>
            <a:chExt cx="5014912" cy="6862763"/>
          </a:xfrm>
        </p:grpSpPr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4C202215-4C35-450D-9F60-671C8F8DEB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F1A5BA8A-AEB4-4BCB-B86C-3F6A8E229C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28AC2443-05F0-41CD-8D4A-63DE144F8B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33E32F17-ED99-4969-B4D6-10A987D736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5599A813-8424-4E53-95CA-85BF5470D6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52431A4F-4662-480B-8AD3-394EACD7E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B9AA5E-1CA4-E1EC-1CAE-A744C6927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51856" y="5883275"/>
            <a:ext cx="55116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A98EE3D-8CD1-4C3F-BD1C-C98C9596463C}" type="slidenum">
              <a:rPr lang="en-US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1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D82380B9-E1BE-85B7-D085-CD1560913706}"/>
              </a:ext>
            </a:extLst>
          </p:cNvPr>
          <p:cNvSpPr/>
          <p:nvPr/>
        </p:nvSpPr>
        <p:spPr>
          <a:xfrm>
            <a:off x="8797730" y="2767529"/>
            <a:ext cx="1164566" cy="94890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2" name="Picture 11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CE631488-1B82-B498-114B-0EB75C9CD6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2804" y="2845302"/>
            <a:ext cx="1023141" cy="792910"/>
          </a:xfrm>
          <a:prstGeom prst="rect">
            <a:avLst/>
          </a:prstGeom>
        </p:spPr>
      </p:pic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E104BBF9-D497-6422-12B3-D0CC7BBE3E60}"/>
              </a:ext>
            </a:extLst>
          </p:cNvPr>
          <p:cNvSpPr/>
          <p:nvPr/>
        </p:nvSpPr>
        <p:spPr>
          <a:xfrm>
            <a:off x="7659696" y="3821152"/>
            <a:ext cx="3942272" cy="94890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8" descr="A black background with white text&#10;&#10;AI-generated content may be incorrect.">
            <a:extLst>
              <a:ext uri="{FF2B5EF4-FFF2-40B4-BE49-F238E27FC236}">
                <a16:creationId xmlns:a16="http://schemas.microsoft.com/office/drawing/2014/main" id="{C0375AE5-51F1-928A-FEBF-6FB26C61602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1817" y="3969020"/>
            <a:ext cx="3741206" cy="625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10A3777-DAB2-C6F6-EB9F-254E816D8CCC}"/>
              </a:ext>
            </a:extLst>
          </p:cNvPr>
          <p:cNvSpPr txBox="1"/>
          <p:nvPr/>
        </p:nvSpPr>
        <p:spPr>
          <a:xfrm>
            <a:off x="2277374" y="319177"/>
            <a:ext cx="89628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u="sng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Dashboard 1 :- Overview Analysis </a:t>
            </a:r>
            <a:endParaRPr lang="en-IN" sz="2400" b="1" u="sng" dirty="0">
              <a:highlight>
                <a:srgbClr val="FFFF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C2B54E-DB50-D420-AC14-8F0BB10228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3962" y="911883"/>
            <a:ext cx="9309667" cy="523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1881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02AF567-9208-9C5F-7A6B-F17BBAFEEA87}"/>
              </a:ext>
            </a:extLst>
          </p:cNvPr>
          <p:cNvSpPr txBox="1"/>
          <p:nvPr/>
        </p:nvSpPr>
        <p:spPr>
          <a:xfrm>
            <a:off x="2866126" y="214090"/>
            <a:ext cx="6094562" cy="3740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1800" b="1" kern="100" dirty="0"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DAHBOARD 2: TIME ANALYSIS</a:t>
            </a:r>
            <a:endParaRPr lang="en-IN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B6708B-E12A-32E8-DFD0-C880F4015705}"/>
              </a:ext>
            </a:extLst>
          </p:cNvPr>
          <p:cNvSpPr txBox="1"/>
          <p:nvPr/>
        </p:nvSpPr>
        <p:spPr>
          <a:xfrm>
            <a:off x="1951727" y="588167"/>
            <a:ext cx="970256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ts val="800"/>
              </a:spcAft>
            </a:pPr>
            <a:r>
              <a:rPr lang="en-IN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 understand trip patterns based on time, Uber needs to analyse ride demand and trends across different time intervals. This dashboard will help in optimizing operations, pricing, and driver availability.</a:t>
            </a:r>
            <a:endParaRPr lang="en-IN" sz="1600" kern="1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B91F26-6292-23C2-983A-87FC3EF43357}"/>
              </a:ext>
            </a:extLst>
          </p:cNvPr>
          <p:cNvSpPr txBox="1"/>
          <p:nvPr/>
        </p:nvSpPr>
        <p:spPr>
          <a:xfrm>
            <a:off x="1837427" y="1511497"/>
            <a:ext cx="9618453" cy="23652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800"/>
              </a:spcAft>
              <a:buNone/>
            </a:pPr>
            <a:r>
              <a:rPr lang="en-IN" sz="1600" b="1" u="sng" kern="100" dirty="0">
                <a:effectLst/>
                <a:highlight>
                  <a:srgbClr val="FFFF00"/>
                </a:highlight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Global Dynamic Measure (Filters All Charts)</a:t>
            </a:r>
            <a:endParaRPr lang="en-IN" sz="1400" u="sng" kern="100" dirty="0">
              <a:effectLst/>
              <a:highlight>
                <a:srgbClr val="FFFF00"/>
              </a:highlight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  <a:buNone/>
            </a:pPr>
            <a:r>
              <a:rPr lang="en-IN" sz="16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 </a:t>
            </a:r>
            <a:r>
              <a:rPr lang="en-IN" sz="1600" b="1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measure selector</a:t>
            </a:r>
            <a:r>
              <a:rPr lang="en-IN" sz="16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will be created for:</a:t>
            </a:r>
            <a:br>
              <a:rPr lang="en-IN" sz="16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IN" sz="16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✔ </a:t>
            </a:r>
            <a:r>
              <a:rPr lang="en-IN" sz="1600" b="1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Total Bookings</a:t>
            </a:r>
            <a:br>
              <a:rPr lang="en-IN" sz="16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IN" sz="16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✔ </a:t>
            </a:r>
            <a:r>
              <a:rPr lang="en-IN" sz="1600" b="1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Total Booking Value</a:t>
            </a:r>
            <a:br>
              <a:rPr lang="en-IN" sz="16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IN" sz="16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✔ </a:t>
            </a:r>
            <a:r>
              <a:rPr lang="en-IN" sz="1600" b="1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Total Trip Distance</a:t>
            </a:r>
            <a:br>
              <a:rPr lang="en-IN" sz="16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IN" sz="16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 dynamic measure will update all visuals based on user selection.</a:t>
            </a:r>
            <a:endParaRPr lang="en-IN" sz="1400" kern="1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C5DDE6F-74E4-5615-A69C-98AFB02CFA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7427" y="3977645"/>
            <a:ext cx="4839375" cy="438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135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0FAE624-D30D-910F-40A2-4C069DC0FBD8}"/>
              </a:ext>
            </a:extLst>
          </p:cNvPr>
          <p:cNvSpPr txBox="1"/>
          <p:nvPr/>
        </p:nvSpPr>
        <p:spPr>
          <a:xfrm>
            <a:off x="1647645" y="140055"/>
            <a:ext cx="10886536" cy="52378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800"/>
              </a:spcAft>
              <a:buNone/>
            </a:pPr>
            <a:r>
              <a:rPr lang="en-IN" sz="1400" b="1" kern="100" dirty="0">
                <a:solidFill>
                  <a:srgbClr val="2E74B5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Visualizations:</a:t>
            </a:r>
            <a:endParaRPr lang="en-IN" sz="1200" kern="1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  <a:buNone/>
            </a:pPr>
            <a:r>
              <a:rPr lang="en-IN" sz="1400" b="1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By Pickup Time (10-Minute Intervals) - Area Chart</a:t>
            </a:r>
            <a:endParaRPr lang="en-IN" sz="1200" kern="1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4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Groups trip bookings into </a:t>
            </a:r>
            <a:r>
              <a:rPr lang="en-IN" sz="1400" b="1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10-minute intervals</a:t>
            </a:r>
            <a:r>
              <a:rPr lang="en-IN" sz="14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throughout the day.</a:t>
            </a:r>
            <a:endParaRPr lang="en-IN" sz="1200" kern="1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4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Helps in identifying peak and off-peak demand periods.</a:t>
            </a:r>
            <a:endParaRPr lang="en-IN" sz="1200" kern="1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  <a:buNone/>
            </a:pPr>
            <a:r>
              <a:rPr lang="en-IN" sz="1400" b="1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By Day Name - Line Chart</a:t>
            </a:r>
            <a:endParaRPr lang="en-IN" sz="1200" kern="1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4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Shows booking trends across </a:t>
            </a:r>
            <a:r>
              <a:rPr lang="en-IN" sz="1400" b="1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Monday to Sunday</a:t>
            </a:r>
            <a:r>
              <a:rPr lang="en-IN" sz="14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en-IN" sz="1200" kern="1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4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Useful for analysing weekday vs. weekend demand.</a:t>
            </a:r>
            <a:endParaRPr lang="en-IN" sz="1200" kern="1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  <a:buNone/>
            </a:pPr>
            <a:r>
              <a:rPr lang="en-IN" sz="1400" b="1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By Hour and Time - Heatmap (Matrix Grid)</a:t>
            </a:r>
            <a:endParaRPr lang="en-IN" sz="1200" kern="1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400" b="1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Rows:</a:t>
            </a:r>
            <a:r>
              <a:rPr lang="en-IN" sz="14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Hours of the Day (0–23)</a:t>
            </a:r>
            <a:endParaRPr lang="en-IN" sz="1200" kern="1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400" b="1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Columns:</a:t>
            </a:r>
            <a:r>
              <a:rPr lang="en-IN" sz="14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Days of the Week (Mon-Sun)</a:t>
            </a:r>
            <a:endParaRPr lang="en-IN" sz="1200" kern="1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400" b="1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Values:</a:t>
            </a:r>
            <a:r>
              <a:rPr lang="en-IN" sz="14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Selected Dynamic Measure (e.g., Total Bookings)</a:t>
            </a:r>
            <a:endParaRPr lang="en-IN" sz="1200" kern="1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4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Highlights peak booking hours across different days.</a:t>
            </a:r>
            <a:endParaRPr lang="en-IN" sz="1200" kern="1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337351-5C95-F08F-D895-1CB036095B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0913" y="1552576"/>
            <a:ext cx="4801424" cy="3495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2642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2FE8BF2-88CE-3C8F-B243-0B7F09AD3597}"/>
              </a:ext>
            </a:extLst>
          </p:cNvPr>
          <p:cNvSpPr txBox="1"/>
          <p:nvPr/>
        </p:nvSpPr>
        <p:spPr>
          <a:xfrm>
            <a:off x="1751161" y="336430"/>
            <a:ext cx="98686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u="sng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Dashboard 2 : - Time Analysis Using Power bi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E3DA65-590A-45D4-51ED-22CEA7DCA0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5960" y="808967"/>
            <a:ext cx="9707427" cy="5453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5662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C5CE70B-5210-966D-BA67-26232269C3FD}"/>
              </a:ext>
            </a:extLst>
          </p:cNvPr>
          <p:cNvSpPr txBox="1"/>
          <p:nvPr/>
        </p:nvSpPr>
        <p:spPr>
          <a:xfrm>
            <a:off x="1652345" y="307119"/>
            <a:ext cx="9790980" cy="58339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2000" b="1" u="sng" kern="100" dirty="0"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DAHBOARD 3: DETAILS TAB</a:t>
            </a:r>
            <a:endParaRPr lang="en-IN" sz="1600" u="sng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  <a:buNone/>
            </a:pPr>
            <a:r>
              <a:rPr lang="en-IN" sz="16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 provide in-depth insights and allow users to explore granular data, a </a:t>
            </a:r>
            <a:r>
              <a:rPr lang="en-IN" sz="1600" b="1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Grid Tab</a:t>
            </a:r>
            <a:r>
              <a:rPr lang="en-IN" sz="16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will be created. This tab will enable drill-through functionality, allowing users to access detailed records based on selections made in other dashboards.</a:t>
            </a:r>
            <a:endParaRPr lang="en-IN" sz="1400" kern="1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  <a:buNone/>
            </a:pPr>
            <a:r>
              <a:rPr lang="en-IN" sz="1600" b="1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Features of the Grid Tab:</a:t>
            </a:r>
            <a:endParaRPr lang="en-IN" sz="1400" kern="1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"/>
            </a:pPr>
            <a:r>
              <a:rPr lang="en-IN" sz="1600" b="1" kern="100" dirty="0">
                <a:solidFill>
                  <a:srgbClr val="2E74B5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Grid Table with Key Fields:</a:t>
            </a:r>
            <a:endParaRPr lang="en-IN" sz="1400" kern="1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6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Displays essential trip details</a:t>
            </a:r>
            <a:endParaRPr lang="en-IN" sz="1400" kern="1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"/>
            </a:pPr>
            <a:r>
              <a:rPr lang="en-IN" sz="1600" b="1" kern="100" dirty="0">
                <a:solidFill>
                  <a:srgbClr val="2E74B5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Drill-Through Functionality:</a:t>
            </a:r>
            <a:endParaRPr lang="en-IN" sz="1400" kern="1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6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Users can right-click on a data point from other visuals (e.g., charts, heatmaps) and </a:t>
            </a:r>
            <a:r>
              <a:rPr lang="en-IN" sz="1600" b="1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drill through to this Grid Tab</a:t>
            </a:r>
            <a:r>
              <a:rPr lang="en-IN" sz="16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en-IN" sz="1400" kern="1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6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Displays detailed records related to the selected data point.</a:t>
            </a:r>
            <a:endParaRPr lang="en-IN" sz="1400" kern="1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"/>
            </a:pPr>
            <a:r>
              <a:rPr lang="en-IN" sz="1600" b="1" kern="100" dirty="0">
                <a:solidFill>
                  <a:srgbClr val="2E74B5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Bookmark for Full Data View:</a:t>
            </a:r>
            <a:endParaRPr lang="en-IN" sz="1400" kern="1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6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 </a:t>
            </a:r>
            <a:r>
              <a:rPr lang="en-IN" sz="1600" b="1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"View Full Data"</a:t>
            </a:r>
            <a:r>
              <a:rPr lang="en-IN" sz="16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bookmark to toggle between filtered drill-through data and the complete dataset.</a:t>
            </a:r>
            <a:endParaRPr lang="en-IN" sz="1400" kern="1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6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Allows users to reset filters and see all records easily.</a:t>
            </a:r>
            <a:endParaRPr lang="en-IN" sz="1400" kern="1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80540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52F61E2-C3BD-C2B2-CCD1-A98D8537BA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7151" y="857250"/>
            <a:ext cx="9905774" cy="561022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C2CEBD4-3F18-D671-268C-81F77F830BAE}"/>
              </a:ext>
            </a:extLst>
          </p:cNvPr>
          <p:cNvSpPr txBox="1"/>
          <p:nvPr/>
        </p:nvSpPr>
        <p:spPr>
          <a:xfrm>
            <a:off x="2067151" y="257175"/>
            <a:ext cx="97628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u="sng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Dashboard 3 :- Detail Tab</a:t>
            </a:r>
          </a:p>
        </p:txBody>
      </p:sp>
    </p:spTree>
    <p:extLst>
      <p:ext uri="{BB962C8B-B14F-4D97-AF65-F5344CB8AC3E}">
        <p14:creationId xmlns:p14="http://schemas.microsoft.com/office/powerpoint/2010/main" val="9648153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D3662-EEAE-3252-202A-C19F21E20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375" y="4625841"/>
            <a:ext cx="8601249" cy="987205"/>
          </a:xfrm>
          <a:solidFill>
            <a:srgbClr val="0070C0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en-IN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DB945C-166E-B04F-6D85-21FAA6AB9A2D}"/>
              </a:ext>
            </a:extLst>
          </p:cNvPr>
          <p:cNvSpPr txBox="1"/>
          <p:nvPr/>
        </p:nvSpPr>
        <p:spPr>
          <a:xfrm>
            <a:off x="2281084" y="609600"/>
            <a:ext cx="72562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  <a:reflection blurRad="6350" stA="53000" endA="300" endPos="35500" dir="5400000" sy="-90000" algn="bl" rotWithShape="0"/>
                </a:effectLst>
                <a:latin typeface="Arial" panose="020B0604020202020204" pitchFamily="34" charset="0"/>
                <a:cs typeface="Arial" panose="020B0604020202020204" pitchFamily="34" charset="0"/>
              </a:rPr>
              <a:t>POWER BI PROJECT DATASET RESOURCE</a:t>
            </a:r>
            <a:endParaRPr lang="en-IN" sz="2400" b="1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innerShdw blurRad="63500" dist="50800" dir="16200000">
                  <a:prstClr val="black">
                    <a:alpha val="50000"/>
                  </a:prstClr>
                </a:innerShdw>
                <a:reflection blurRad="6350" stA="53000" endA="300" endPos="35500" dir="5400000" sy="-90000" algn="bl" rotWithShape="0"/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E5FD3F-C641-3ECC-0421-2299C176B0E5}"/>
              </a:ext>
            </a:extLst>
          </p:cNvPr>
          <p:cNvSpPr txBox="1"/>
          <p:nvPr/>
        </p:nvSpPr>
        <p:spPr>
          <a:xfrm>
            <a:off x="1449162" y="1435037"/>
            <a:ext cx="3119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Project Resource: - </a:t>
            </a:r>
            <a:endParaRPr lang="en-IN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8FC83C-2094-E382-0A38-126048FBDA4A}"/>
              </a:ext>
            </a:extLst>
          </p:cNvPr>
          <p:cNvSpPr txBox="1"/>
          <p:nvPr/>
        </p:nvSpPr>
        <p:spPr>
          <a:xfrm>
            <a:off x="1823884" y="1893606"/>
            <a:ext cx="82345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GitHub Project Link: https://github.com/SUNIL7978/Power-Bi-Uber-Trip-Analysis</a:t>
            </a:r>
            <a:endParaRPr lang="en-IN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EC54B0-1497-F05F-4E95-66D5A8A80EA6}"/>
              </a:ext>
            </a:extLst>
          </p:cNvPr>
          <p:cNvSpPr txBox="1"/>
          <p:nvPr/>
        </p:nvSpPr>
        <p:spPr>
          <a:xfrm>
            <a:off x="1453299" y="2217675"/>
            <a:ext cx="2369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Profile Link: - </a:t>
            </a:r>
            <a:endParaRPr lang="en-IN" b="1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8BAC82-02B3-E047-3F7C-B7E5C018FF74}"/>
              </a:ext>
            </a:extLst>
          </p:cNvPr>
          <p:cNvSpPr txBox="1"/>
          <p:nvPr/>
        </p:nvSpPr>
        <p:spPr>
          <a:xfrm>
            <a:off x="1923745" y="2669120"/>
            <a:ext cx="7924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LinkedIn Profile : </a:t>
            </a: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https://www.linkedin.com/in/sunil-kumar-prusty-5b0591343/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D7C0B2-7686-0F3C-92F4-CACE9721709C}"/>
              </a:ext>
            </a:extLst>
          </p:cNvPr>
          <p:cNvSpPr txBox="1"/>
          <p:nvPr/>
        </p:nvSpPr>
        <p:spPr>
          <a:xfrm>
            <a:off x="1923745" y="3035152"/>
            <a:ext cx="7393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GitHub Profile : </a:t>
            </a: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https://github.com/SUNIL7978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782DE1-8091-662B-8188-5D20747E8C0D}"/>
              </a:ext>
            </a:extLst>
          </p:cNvPr>
          <p:cNvSpPr txBox="1"/>
          <p:nvPr/>
        </p:nvSpPr>
        <p:spPr>
          <a:xfrm>
            <a:off x="1936530" y="3358171"/>
            <a:ext cx="7393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Mail Id : sunilprusty16@gmail.com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83AB5F1-262E-1ACF-BBB2-DC21DD6FFDD9}"/>
              </a:ext>
            </a:extLst>
          </p:cNvPr>
          <p:cNvSpPr txBox="1"/>
          <p:nvPr/>
        </p:nvSpPr>
        <p:spPr>
          <a:xfrm>
            <a:off x="1923745" y="3698533"/>
            <a:ext cx="4670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Contact : +918908676533</a:t>
            </a:r>
          </a:p>
        </p:txBody>
      </p:sp>
    </p:spTree>
    <p:extLst>
      <p:ext uri="{BB962C8B-B14F-4D97-AF65-F5344CB8AC3E}">
        <p14:creationId xmlns:p14="http://schemas.microsoft.com/office/powerpoint/2010/main" val="1290691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1B166-46D0-3379-6E7F-80AE85AB8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370936"/>
            <a:ext cx="10018713" cy="724619"/>
          </a:xfrm>
        </p:spPr>
        <p:txBody>
          <a:bodyPr>
            <a:normAutofit fontScale="90000"/>
          </a:bodyPr>
          <a:lstStyle/>
          <a:p>
            <a:r>
              <a:rPr lang="en-IN" sz="2800" b="1" u="sng" kern="100" dirty="0">
                <a:solidFill>
                  <a:schemeClr val="accent1">
                    <a:lumMod val="10000"/>
                  </a:schemeClr>
                </a:solidFill>
                <a:effectLst/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DAHBOARD 1: OVERVIEW ANALYSIS</a:t>
            </a:r>
            <a:br>
              <a:rPr lang="en-IN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54C24A-018A-8C05-BD5E-ABE7882D9A95}"/>
              </a:ext>
            </a:extLst>
          </p:cNvPr>
          <p:cNvSpPr txBox="1"/>
          <p:nvPr/>
        </p:nvSpPr>
        <p:spPr>
          <a:xfrm>
            <a:off x="1293962" y="1095555"/>
            <a:ext cx="105587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0" dirty="0">
                <a:solidFill>
                  <a:schemeClr val="accent1">
                    <a:lumMod val="1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"Analyze Uber trip data using Power BI to uncover insights into booking trends, revenue generation, and trip efficiency, enabling stakeholders to make informed, data-driven decisions.“</a:t>
            </a:r>
          </a:p>
          <a:p>
            <a:endParaRPr lang="en-IN" sz="1600" dirty="0">
              <a:solidFill>
                <a:schemeClr val="accent1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3822DD-62A5-94E6-D7B6-90E6F3999F4F}"/>
              </a:ext>
            </a:extLst>
          </p:cNvPr>
          <p:cNvSpPr txBox="1"/>
          <p:nvPr/>
        </p:nvSpPr>
        <p:spPr>
          <a:xfrm>
            <a:off x="1371600" y="1664898"/>
            <a:ext cx="9652958" cy="53790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2000" b="1" kern="100" dirty="0">
                <a:solidFill>
                  <a:srgbClr val="4472C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KPI’s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05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Total Bookings</a:t>
            </a:r>
            <a:r>
              <a:rPr lang="en-IN" sz="105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– How many trips were booked over a given period?</a:t>
            </a:r>
          </a:p>
          <a:p>
            <a:pPr>
              <a:lnSpc>
                <a:spcPct val="150000"/>
              </a:lnSpc>
            </a:pPr>
            <a:r>
              <a:rPr lang="en-IN" sz="1050" kern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Total Bookings = </a:t>
            </a:r>
            <a:r>
              <a:rPr lang="en-US" sz="1000" b="0" dirty="0">
                <a:solidFill>
                  <a:srgbClr val="3165BB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COUNT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00108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'Trip Details'[Trip ID]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)</a:t>
            </a:r>
            <a:endParaRPr lang="en-IN" sz="1000" b="1" kern="100" dirty="0">
              <a:effectLst/>
              <a:highlight>
                <a:srgbClr val="FFFF00"/>
              </a:highlight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>
              <a:lnSpc>
                <a:spcPct val="150000"/>
              </a:lnSpc>
            </a:pPr>
            <a:r>
              <a:rPr lang="en-IN" sz="105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   Total Booking Value</a:t>
            </a:r>
            <a:r>
              <a:rPr lang="en-IN" sz="105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– What is the total revenue generated from all bookings?</a:t>
            </a:r>
          </a:p>
          <a:p>
            <a:pPr lvl="1">
              <a:lnSpc>
                <a:spcPct val="150000"/>
              </a:lnSpc>
            </a:pP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Total Booking Value = </a:t>
            </a:r>
            <a:r>
              <a:rPr lang="en-US" sz="1000" b="0" dirty="0">
                <a:solidFill>
                  <a:srgbClr val="3165BB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sum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00108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'Trip Details'[</a:t>
            </a:r>
            <a:r>
              <a:rPr lang="en-US" sz="1000" b="0" dirty="0" err="1">
                <a:solidFill>
                  <a:srgbClr val="00108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fare_amount</a:t>
            </a:r>
            <a:r>
              <a:rPr lang="en-US" sz="1000" b="0" dirty="0">
                <a:solidFill>
                  <a:srgbClr val="00108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]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)+ </a:t>
            </a:r>
            <a:r>
              <a:rPr lang="en-US" sz="1000" b="0" dirty="0">
                <a:solidFill>
                  <a:srgbClr val="3165BB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SUM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00108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'Trip Details'[Surge Fee]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)</a:t>
            </a:r>
            <a:endParaRPr lang="en-IN" sz="1000" kern="100" dirty="0">
              <a:effectLst/>
              <a:highlight>
                <a:srgbClr val="FFFF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</a:pPr>
            <a:r>
              <a:rPr lang="en-IN" sz="105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3.   Average Booking Value</a:t>
            </a:r>
            <a:r>
              <a:rPr lang="en-IN" sz="105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– What is the average revenue per booking?</a:t>
            </a:r>
          </a:p>
          <a:p>
            <a:pPr>
              <a:lnSpc>
                <a:spcPct val="150000"/>
              </a:lnSpc>
            </a:pPr>
            <a:r>
              <a:rPr lang="en-IN" sz="1050" kern="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Avg Booking Value = </a:t>
            </a:r>
            <a:r>
              <a:rPr lang="en-US" sz="1000" b="0" dirty="0">
                <a:solidFill>
                  <a:srgbClr val="3165BB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DIVIDE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68349C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[Total Booking Value]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,</a:t>
            </a:r>
            <a:r>
              <a:rPr lang="en-US" sz="1000" b="0" dirty="0">
                <a:solidFill>
                  <a:srgbClr val="68349C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[Total Bookings]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,</a:t>
            </a:r>
            <a:r>
              <a:rPr lang="en-US" sz="1000" b="0" dirty="0">
                <a:solidFill>
                  <a:srgbClr val="3165BB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BLANK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())</a:t>
            </a:r>
          </a:p>
          <a:p>
            <a:pPr lvl="0">
              <a:lnSpc>
                <a:spcPct val="150000"/>
              </a:lnSpc>
            </a:pPr>
            <a:r>
              <a:rPr lang="en-IN" sz="1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4. </a:t>
            </a:r>
            <a:r>
              <a:rPr lang="en-IN" sz="105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Total Trip Distance</a:t>
            </a:r>
            <a:r>
              <a:rPr lang="en-IN" sz="105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– What is the total distance covered by all trips?</a:t>
            </a:r>
          </a:p>
          <a:p>
            <a:pPr>
              <a:lnSpc>
                <a:spcPts val="1350"/>
              </a:lnSpc>
              <a:buNone/>
            </a:pPr>
            <a:r>
              <a:rPr lang="en-IN" sz="1050" kern="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IN" sz="10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Total Trip Distance = </a:t>
            </a:r>
          </a:p>
          <a:p>
            <a:pPr>
              <a:lnSpc>
                <a:spcPts val="1350"/>
              </a:lnSpc>
              <a:buNone/>
            </a:pPr>
            <a:r>
              <a:rPr lang="en-I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1000" b="0" dirty="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VAR</a:t>
            </a:r>
            <a:r>
              <a:rPr lang="en-IN" sz="10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IN" sz="1000" b="0" dirty="0" err="1">
                <a:solidFill>
                  <a:srgbClr val="00808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TotalMiles</a:t>
            </a:r>
            <a:r>
              <a:rPr lang="en-IN" sz="10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= </a:t>
            </a:r>
            <a:r>
              <a:rPr lang="en-IN" sz="1000" b="0" dirty="0">
                <a:solidFill>
                  <a:srgbClr val="3165BB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SUM</a:t>
            </a:r>
            <a:r>
              <a:rPr lang="en-IN" sz="10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en-IN" sz="1000" b="0" dirty="0">
                <a:solidFill>
                  <a:srgbClr val="00108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'Trip Details'[trip_distance]</a:t>
            </a:r>
            <a:r>
              <a:rPr lang="en-IN" sz="10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) / </a:t>
            </a:r>
            <a:r>
              <a:rPr lang="en-IN" sz="1000" b="0" dirty="0">
                <a:solidFill>
                  <a:srgbClr val="098658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1000</a:t>
            </a:r>
            <a:r>
              <a:rPr lang="en-IN" sz="10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</a:p>
          <a:p>
            <a:pPr>
              <a:lnSpc>
                <a:spcPts val="1350"/>
              </a:lnSpc>
              <a:buNone/>
            </a:pPr>
            <a:r>
              <a:rPr lang="en-IN" sz="10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IN" sz="1000" b="0" dirty="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RETURN</a:t>
            </a:r>
            <a:endParaRPr lang="en-IN" sz="1000" b="0" dirty="0">
              <a:solidFill>
                <a:srgbClr val="000000"/>
              </a:solidFill>
              <a:effectLst/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pPr>
              <a:lnSpc>
                <a:spcPts val="1350"/>
              </a:lnSpc>
            </a:pPr>
            <a:r>
              <a:rPr lang="en-IN" sz="1000" b="0" dirty="0">
                <a:solidFill>
                  <a:srgbClr val="3165BB"/>
                </a:solidFill>
                <a:effectLst/>
                <a:latin typeface="Consolas" panose="020B0609020204030204" pitchFamily="49" charset="0"/>
              </a:rPr>
              <a:t>		</a:t>
            </a:r>
            <a:r>
              <a:rPr lang="en-IN" sz="1000" b="0" dirty="0">
                <a:solidFill>
                  <a:srgbClr val="3165BB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CONCATENATE</a:t>
            </a:r>
            <a:r>
              <a:rPr lang="en-IN" sz="10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en-IN" sz="1000" b="0" dirty="0">
                <a:solidFill>
                  <a:srgbClr val="3165BB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FORMAT</a:t>
            </a:r>
            <a:r>
              <a:rPr lang="en-IN" sz="10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en-IN" sz="1000" b="0" dirty="0">
                <a:solidFill>
                  <a:srgbClr val="00808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TotalMiles</a:t>
            </a:r>
            <a:r>
              <a:rPr lang="en-IN" sz="10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,</a:t>
            </a:r>
            <a:r>
              <a:rPr lang="en-IN" sz="1000" b="0" dirty="0">
                <a:solidFill>
                  <a:srgbClr val="A3151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"0"</a:t>
            </a:r>
            <a:r>
              <a:rPr lang="en-IN" sz="10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),</a:t>
            </a:r>
            <a:r>
              <a:rPr lang="en-IN" sz="1000" b="0" dirty="0">
                <a:solidFill>
                  <a:srgbClr val="A3151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"K Miles"</a:t>
            </a:r>
            <a:r>
              <a:rPr lang="en-IN" sz="10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)</a:t>
            </a:r>
            <a:endParaRPr lang="en-IN" sz="1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</a:pPr>
            <a:r>
              <a:rPr lang="en-IN" sz="105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5.  Average Trip Distance</a:t>
            </a:r>
            <a:r>
              <a:rPr lang="en-IN" sz="105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– How far are customers traveling on average per trip?</a:t>
            </a:r>
          </a:p>
          <a:p>
            <a:pPr>
              <a:lnSpc>
                <a:spcPts val="1350"/>
              </a:lnSpc>
              <a:buNone/>
            </a:pPr>
            <a:r>
              <a:rPr lang="en-IN" sz="1050" kern="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Average Trip Distance = </a:t>
            </a:r>
          </a:p>
          <a:p>
            <a:pPr>
              <a:lnSpc>
                <a:spcPts val="1350"/>
              </a:lnSpc>
              <a:buNone/>
            </a:pPr>
            <a:r>
              <a:rPr lang="en-US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		</a:t>
            </a:r>
            <a:r>
              <a:rPr lang="en-US" sz="1000" b="0" dirty="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VAR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00808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AvgMile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= </a:t>
            </a:r>
            <a:r>
              <a:rPr lang="en-US" sz="1000" b="0" dirty="0">
                <a:solidFill>
                  <a:srgbClr val="3165BB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ROUND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3165BB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AVERAGE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00108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'Trip Details'[</a:t>
            </a:r>
            <a:r>
              <a:rPr lang="en-US" sz="1000" b="0" dirty="0" err="1">
                <a:solidFill>
                  <a:srgbClr val="00108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trip_distance</a:t>
            </a:r>
            <a:r>
              <a:rPr lang="en-US" sz="1000" b="0" dirty="0">
                <a:solidFill>
                  <a:srgbClr val="00108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]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),</a:t>
            </a:r>
            <a:r>
              <a:rPr lang="en-US" sz="1000" b="0" dirty="0">
                <a:solidFill>
                  <a:srgbClr val="098658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0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350"/>
              </a:lnSpc>
              <a:buNone/>
            </a:pP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000" b="0" dirty="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RETURN</a:t>
            </a:r>
            <a:endParaRPr lang="en-US" sz="1000" b="0" dirty="0">
              <a:solidFill>
                <a:srgbClr val="000000"/>
              </a:solidFill>
              <a:effectLst/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pPr>
              <a:lnSpc>
                <a:spcPts val="1350"/>
              </a:lnSpc>
            </a:pPr>
            <a:r>
              <a:rPr lang="en-US" sz="1000" b="0" dirty="0">
                <a:solidFill>
                  <a:srgbClr val="3165BB"/>
                </a:solidFill>
                <a:effectLst/>
                <a:latin typeface="Consolas" panose="020B0609020204030204" pitchFamily="49" charset="0"/>
              </a:rPr>
              <a:t>		</a:t>
            </a:r>
            <a:r>
              <a:rPr lang="en-US" sz="1000" b="0" dirty="0">
                <a:solidFill>
                  <a:srgbClr val="3165BB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CONCATENATE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en-US" sz="1000" b="0" dirty="0" err="1">
                <a:solidFill>
                  <a:srgbClr val="00808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AvgMile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, </a:t>
            </a:r>
            <a:r>
              <a:rPr lang="en-US" sz="1000" b="0" dirty="0">
                <a:solidFill>
                  <a:srgbClr val="A3151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" Miles"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)</a:t>
            </a:r>
          </a:p>
          <a:p>
            <a:pPr lvl="0">
              <a:lnSpc>
                <a:spcPct val="150000"/>
              </a:lnSpc>
              <a:spcAft>
                <a:spcPts val="800"/>
              </a:spcAft>
            </a:pPr>
            <a:r>
              <a:rPr lang="en-IN" sz="10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6.  </a:t>
            </a:r>
            <a:r>
              <a:rPr lang="en-IN" sz="105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Average Trip Time</a:t>
            </a:r>
            <a:r>
              <a:rPr lang="en-IN" sz="105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– What is the average duration of trips?</a:t>
            </a:r>
          </a:p>
          <a:p>
            <a:pPr>
              <a:lnSpc>
                <a:spcPts val="1350"/>
              </a:lnSpc>
              <a:buNone/>
            </a:pPr>
            <a:r>
              <a:rPr lang="en-IN" sz="1050" kern="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IN" sz="10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Average Trip Time = </a:t>
            </a:r>
          </a:p>
          <a:p>
            <a:pPr>
              <a:lnSpc>
                <a:spcPts val="1350"/>
              </a:lnSpc>
              <a:buNone/>
            </a:pPr>
            <a:r>
              <a:rPr lang="en-IN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		</a:t>
            </a:r>
            <a:r>
              <a:rPr lang="en-IN" sz="1000" b="0" dirty="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VAR</a:t>
            </a:r>
            <a:r>
              <a:rPr lang="en-IN" sz="10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IN" sz="1000" b="0" dirty="0" err="1">
                <a:solidFill>
                  <a:srgbClr val="00808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AvgTime</a:t>
            </a:r>
            <a:r>
              <a:rPr lang="en-IN" sz="10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= </a:t>
            </a:r>
            <a:r>
              <a:rPr lang="en-IN" sz="1000" b="0" dirty="0">
                <a:solidFill>
                  <a:srgbClr val="3165BB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AVERAGEX</a:t>
            </a:r>
            <a:r>
              <a:rPr lang="en-IN" sz="10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en-IN" sz="1000" b="0" dirty="0">
                <a:solidFill>
                  <a:srgbClr val="00108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'Trip Details'</a:t>
            </a:r>
            <a:r>
              <a:rPr lang="en-IN" sz="10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,</a:t>
            </a:r>
          </a:p>
          <a:p>
            <a:pPr>
              <a:lnSpc>
                <a:spcPts val="1350"/>
              </a:lnSpc>
              <a:buNone/>
            </a:pPr>
            <a:r>
              <a:rPr lang="en-I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		</a:t>
            </a:r>
            <a:r>
              <a:rPr lang="en-IN" sz="1000" b="0" dirty="0">
                <a:solidFill>
                  <a:srgbClr val="3165BB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DATEDIFF</a:t>
            </a:r>
            <a:r>
              <a:rPr lang="en-IN" sz="10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en-IN" sz="1000" b="0" dirty="0">
                <a:solidFill>
                  <a:srgbClr val="00108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'Trip Details'[Pickup Time]</a:t>
            </a:r>
            <a:r>
              <a:rPr lang="en-IN" sz="10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,</a:t>
            </a:r>
            <a:r>
              <a:rPr lang="en-IN" sz="1000" b="0" dirty="0">
                <a:solidFill>
                  <a:srgbClr val="00108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'Trip Details'[Drop Off Time]</a:t>
            </a:r>
            <a:r>
              <a:rPr lang="en-IN" sz="10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,</a:t>
            </a:r>
            <a:r>
              <a:rPr lang="en-IN" sz="1000" b="0" dirty="0">
                <a:solidFill>
                  <a:srgbClr val="3165BB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MINUTE</a:t>
            </a:r>
            <a:r>
              <a:rPr lang="en-IN" sz="10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))</a:t>
            </a:r>
          </a:p>
          <a:p>
            <a:pPr>
              <a:lnSpc>
                <a:spcPts val="1350"/>
              </a:lnSpc>
              <a:buNone/>
            </a:pPr>
            <a:r>
              <a:rPr lang="en-IN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       </a:t>
            </a:r>
            <a:r>
              <a:rPr lang="en-IN" sz="1000" b="0" dirty="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RETURN</a:t>
            </a:r>
            <a:endParaRPr lang="en-IN" sz="1000" b="0" dirty="0">
              <a:solidFill>
                <a:srgbClr val="000000"/>
              </a:solidFill>
              <a:effectLst/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pPr>
              <a:lnSpc>
                <a:spcPts val="1350"/>
              </a:lnSpc>
            </a:pPr>
            <a:r>
              <a:rPr lang="en-IN" sz="1000" b="0" dirty="0">
                <a:solidFill>
                  <a:srgbClr val="3165BB"/>
                </a:solidFill>
                <a:effectLst/>
                <a:latin typeface="Consolas" panose="020B0609020204030204" pitchFamily="49" charset="0"/>
              </a:rPr>
              <a:t>			</a:t>
            </a:r>
            <a:r>
              <a:rPr lang="en-IN" sz="1000" b="0" dirty="0">
                <a:solidFill>
                  <a:srgbClr val="3165BB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CONCATENATE</a:t>
            </a:r>
            <a:r>
              <a:rPr lang="en-IN" sz="10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en-IN" sz="1000" b="0" dirty="0">
                <a:solidFill>
                  <a:srgbClr val="3165BB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FORMAT</a:t>
            </a:r>
            <a:r>
              <a:rPr lang="en-IN" sz="10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en-IN" sz="1000" b="0" dirty="0">
                <a:solidFill>
                  <a:srgbClr val="00808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AvgTime</a:t>
            </a:r>
            <a:r>
              <a:rPr lang="en-IN" sz="10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,</a:t>
            </a:r>
            <a:r>
              <a:rPr lang="en-IN" sz="1000" b="0" dirty="0">
                <a:solidFill>
                  <a:srgbClr val="A3151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"0"</a:t>
            </a:r>
            <a:r>
              <a:rPr lang="en-IN" sz="10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),</a:t>
            </a:r>
            <a:r>
              <a:rPr lang="en-IN" sz="1000" b="0" dirty="0">
                <a:solidFill>
                  <a:srgbClr val="A3151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"min"</a:t>
            </a:r>
            <a:r>
              <a:rPr lang="en-IN" sz="10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)</a:t>
            </a:r>
          </a:p>
          <a:p>
            <a:pPr lvl="0">
              <a:lnSpc>
                <a:spcPct val="150000"/>
              </a:lnSpc>
              <a:spcAft>
                <a:spcPts val="800"/>
              </a:spcAft>
            </a:pPr>
            <a:endParaRPr lang="en-IN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4543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696F720-75EB-50B4-C265-202ADD8AF7A7}"/>
              </a:ext>
            </a:extLst>
          </p:cNvPr>
          <p:cNvSpPr txBox="1"/>
          <p:nvPr/>
        </p:nvSpPr>
        <p:spPr>
          <a:xfrm>
            <a:off x="1457864" y="370937"/>
            <a:ext cx="7106009" cy="16895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600" b="1" kern="0" dirty="0">
                <a:solidFill>
                  <a:srgbClr val="53813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Expected Outcomes:</a:t>
            </a:r>
            <a:endParaRPr lang="en-IN" sz="1400" kern="1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buNone/>
            </a:pPr>
            <a:r>
              <a:rPr lang="en-IN" sz="16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✔ Identify trends in ride bookings and revenue generation.</a:t>
            </a:r>
            <a:br>
              <a:rPr lang="en-IN" sz="16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IN" sz="16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✔ Analyse trip efficiency in terms of distance and duration.</a:t>
            </a:r>
            <a:br>
              <a:rPr lang="en-IN" sz="16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IN" sz="16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✔ Compare booking values and trip patterns across different time periods.</a:t>
            </a:r>
            <a:br>
              <a:rPr lang="en-IN" sz="16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IN" sz="16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✔ Provide insights to optimize pricing models and improve customer satisfaction</a:t>
            </a:r>
            <a:endParaRPr lang="en-IN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1F51FC-4740-4235-8E8A-9F443C600661}"/>
              </a:ext>
            </a:extLst>
          </p:cNvPr>
          <p:cNvSpPr txBox="1"/>
          <p:nvPr/>
        </p:nvSpPr>
        <p:spPr>
          <a:xfrm>
            <a:off x="1431985" y="2224133"/>
            <a:ext cx="8962846" cy="34002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2000" b="1" kern="100" dirty="0">
                <a:solidFill>
                  <a:srgbClr val="4472C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CHART’s</a:t>
            </a:r>
            <a:endParaRPr lang="en-IN" sz="1600" kern="1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Create a Measure Selector using a Disconnected Table with the following values:</a:t>
            </a:r>
            <a:endParaRPr lang="en-IN" sz="1600" kern="1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Total Bookings</a:t>
            </a:r>
            <a:endParaRPr lang="en-IN" sz="1600" kern="1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Total Booking Value</a:t>
            </a:r>
            <a:endParaRPr lang="en-IN" sz="1600" kern="1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Total Trip Distance</a:t>
            </a:r>
            <a:endParaRPr lang="en-IN" sz="1600" kern="1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Then, use a measure to dynamically update the visualizations based on user selection.</a:t>
            </a:r>
            <a:endParaRPr lang="en-IN" sz="1600" kern="1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600" b="1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By Payment Type (Card, Cash, Wallet, etc.)</a:t>
            </a:r>
            <a:endParaRPr lang="en-IN" sz="1600" kern="1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600" b="1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By Trip Type (Day/Night)</a:t>
            </a:r>
            <a:br>
              <a:rPr lang="en-IN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8603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5AE6BDE-A5AC-9081-9DEB-FD37E07DE105}"/>
              </a:ext>
            </a:extLst>
          </p:cNvPr>
          <p:cNvSpPr txBox="1"/>
          <p:nvPr/>
        </p:nvSpPr>
        <p:spPr>
          <a:xfrm>
            <a:off x="1623921" y="417070"/>
            <a:ext cx="8874425" cy="27151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800"/>
              </a:spcAft>
              <a:buNone/>
            </a:pPr>
            <a:r>
              <a:rPr lang="en-IN" sz="1400" b="1" u="sng" kern="100" dirty="0">
                <a:solidFill>
                  <a:schemeClr val="accent1">
                    <a:lumMod val="10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Additional Enhancements:</a:t>
            </a:r>
            <a:endParaRPr lang="en-IN" sz="1200" b="1" u="sng" kern="100" dirty="0">
              <a:solidFill>
                <a:schemeClr val="accent1">
                  <a:lumMod val="10000"/>
                </a:schemeClr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50000"/>
              </a:lnSpc>
              <a:buClr>
                <a:srgbClr val="2E74B5"/>
              </a:buClr>
              <a:buFont typeface="Wingdings" panose="05000000000000000000" pitchFamily="2" charset="2"/>
              <a:buChar char=""/>
            </a:pPr>
            <a:r>
              <a:rPr lang="en-IN" sz="1400" b="1" kern="100" dirty="0">
                <a:solidFill>
                  <a:srgbClr val="2E74B5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Dynamic Title</a:t>
            </a:r>
            <a:r>
              <a:rPr lang="en-IN" sz="1400" kern="100" dirty="0">
                <a:solidFill>
                  <a:srgbClr val="2E74B5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N" sz="14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– Update the chart title based on the selected measure.</a:t>
            </a:r>
            <a:endParaRPr lang="en-IN" sz="1200" kern="1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50000"/>
              </a:lnSpc>
              <a:buClr>
                <a:srgbClr val="2E74B5"/>
              </a:buClr>
              <a:buFont typeface="Wingdings" panose="05000000000000000000" pitchFamily="2" charset="2"/>
              <a:buChar char=""/>
            </a:pPr>
            <a:r>
              <a:rPr lang="en-IN" sz="1400" b="1" kern="100" dirty="0">
                <a:solidFill>
                  <a:srgbClr val="2E74B5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Slicers </a:t>
            </a:r>
            <a:r>
              <a:rPr lang="en-IN" sz="14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– Add filters for Date, City, and other interactive filters for deeper analysis.</a:t>
            </a:r>
            <a:endParaRPr lang="en-IN" sz="1200" kern="1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Clr>
                <a:srgbClr val="2E74B5"/>
              </a:buClr>
              <a:buFont typeface="Wingdings" panose="05000000000000000000" pitchFamily="2" charset="2"/>
              <a:buChar char=""/>
            </a:pPr>
            <a:r>
              <a:rPr lang="en-IN" sz="1400" b="1" kern="100" dirty="0">
                <a:solidFill>
                  <a:srgbClr val="2E74B5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Tooltips</a:t>
            </a:r>
            <a:r>
              <a:rPr lang="en-IN" sz="14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– Show additional details like Average Booking Value or Trip Distance.</a:t>
            </a:r>
            <a:endParaRPr lang="en-IN" sz="1200" kern="1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  <a:buNone/>
            </a:pPr>
            <a:r>
              <a:rPr lang="en-IN" sz="1400" b="1" u="sng" kern="100" dirty="0">
                <a:solidFill>
                  <a:schemeClr val="accent1">
                    <a:lumMod val="1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Vehicle Type Analysis - Grid View in Power BI</a:t>
            </a:r>
            <a:endParaRPr lang="en-IN" sz="1200" b="1" u="sng" kern="100" dirty="0">
              <a:solidFill>
                <a:schemeClr val="accent1">
                  <a:lumMod val="10000"/>
                </a:schemeClr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IN" sz="14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Create a grid table (matrix or table visual) to analyse key performance indicators like Total Bookings, Total Booking Value, Avg Booking Value, Total Trip Distance across different Vehicle Types in Uber trips</a:t>
            </a:r>
            <a:r>
              <a:rPr lang="en-IN" sz="16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en-IN" sz="1400" kern="1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9C0896-9EEE-0003-9832-AD1A4AD6C85D}"/>
              </a:ext>
            </a:extLst>
          </p:cNvPr>
          <p:cNvSpPr txBox="1"/>
          <p:nvPr/>
        </p:nvSpPr>
        <p:spPr>
          <a:xfrm>
            <a:off x="1623921" y="3132172"/>
            <a:ext cx="8279202" cy="3401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800"/>
              </a:spcAft>
              <a:buNone/>
            </a:pPr>
            <a:r>
              <a:rPr lang="en-IN" sz="1600" b="1" u="sng" kern="100" dirty="0">
                <a:solidFill>
                  <a:srgbClr val="C4591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Power BI Implementation:</a:t>
            </a:r>
            <a:endParaRPr lang="en-IN" sz="1400" u="sng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Clr>
                <a:srgbClr val="2E74B5"/>
              </a:buClr>
              <a:buFont typeface="Wingdings" panose="05000000000000000000" pitchFamily="2" charset="2"/>
              <a:buChar char=""/>
            </a:pPr>
            <a:r>
              <a:rPr lang="en-IN" sz="1400" b="1" kern="100" dirty="0">
                <a:solidFill>
                  <a:srgbClr val="2E74B5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Use a Table or Matrix Visual</a:t>
            </a:r>
            <a:r>
              <a:rPr lang="en-IN" sz="14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to display Vehicle Type with the KPIs.</a:t>
            </a:r>
            <a:endParaRPr lang="en-IN" sz="1200" kern="1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50000"/>
              </a:lnSpc>
              <a:buClr>
                <a:srgbClr val="2E74B5"/>
              </a:buClr>
              <a:buFont typeface="Wingdings" panose="05000000000000000000" pitchFamily="2" charset="2"/>
              <a:buChar char=""/>
            </a:pPr>
            <a:r>
              <a:rPr lang="en-IN" sz="1400" b="1" kern="100" dirty="0">
                <a:solidFill>
                  <a:srgbClr val="2E74B5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Apply Conditional Formatting</a:t>
            </a:r>
            <a:r>
              <a:rPr lang="en-IN" sz="14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to highlight high and low values.</a:t>
            </a:r>
            <a:endParaRPr lang="en-IN" sz="1200" kern="1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Clr>
                <a:srgbClr val="2E74B5"/>
              </a:buClr>
              <a:buFont typeface="Wingdings" panose="05000000000000000000" pitchFamily="2" charset="2"/>
              <a:buChar char=""/>
            </a:pPr>
            <a:r>
              <a:rPr lang="en-IN" sz="1400" b="1" kern="100" dirty="0">
                <a:solidFill>
                  <a:srgbClr val="2E74B5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Enable Sorting &amp; Filtering</a:t>
            </a:r>
            <a:r>
              <a:rPr lang="en-IN" sz="14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for user interaction.</a:t>
            </a:r>
            <a:endParaRPr lang="en-IN" sz="1200" kern="1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  <a:buNone/>
            </a:pPr>
            <a:r>
              <a:rPr lang="en-IN" sz="1600" b="1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Total Bookings by Day</a:t>
            </a:r>
            <a:endParaRPr lang="en-IN" sz="1400" kern="1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50000"/>
              </a:lnSpc>
              <a:buClr>
                <a:srgbClr val="2E74B5"/>
              </a:buClr>
              <a:buFont typeface="Wingdings" panose="05000000000000000000" pitchFamily="2" charset="2"/>
              <a:buChar char=""/>
            </a:pPr>
            <a:r>
              <a:rPr lang="en-IN" sz="14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Detecting trends and fluctuations in daily trip volumes.</a:t>
            </a:r>
            <a:endParaRPr lang="en-IN" sz="1200" kern="1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50000"/>
              </a:lnSpc>
              <a:buClr>
                <a:srgbClr val="2E74B5"/>
              </a:buClr>
              <a:buFont typeface="Wingdings" panose="05000000000000000000" pitchFamily="2" charset="2"/>
              <a:buChar char=""/>
            </a:pPr>
            <a:r>
              <a:rPr lang="en-IN" sz="14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Identifying peak and off-peak booking days.</a:t>
            </a:r>
            <a:endParaRPr lang="en-IN" sz="1200" kern="1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50000"/>
              </a:lnSpc>
              <a:buClr>
                <a:srgbClr val="2E74B5"/>
              </a:buClr>
              <a:buFont typeface="Wingdings" panose="05000000000000000000" pitchFamily="2" charset="2"/>
              <a:buChar char=""/>
            </a:pPr>
            <a:r>
              <a:rPr lang="en-IN" sz="14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Understanding the impact of external factors (holidays, events, weather) on ride demand.</a:t>
            </a:r>
            <a:endParaRPr lang="en-IN" sz="1200" kern="1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Clr>
                <a:srgbClr val="2E74B5"/>
              </a:buClr>
              <a:buFont typeface="Wingdings" panose="05000000000000000000" pitchFamily="2" charset="2"/>
              <a:buChar char=""/>
            </a:pPr>
            <a:r>
              <a:rPr lang="en-IN" sz="14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Supporting strategic planning for resource allocation and pricing adjustments.</a:t>
            </a:r>
            <a:endParaRPr lang="en-IN" sz="1200" kern="1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81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D7B3E6B-9635-A054-FA64-41600BBF05ED}"/>
              </a:ext>
            </a:extLst>
          </p:cNvPr>
          <p:cNvSpPr txBox="1"/>
          <p:nvPr/>
        </p:nvSpPr>
        <p:spPr>
          <a:xfrm>
            <a:off x="1442048" y="379562"/>
            <a:ext cx="10816087" cy="48562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800"/>
              </a:spcAft>
              <a:buNone/>
            </a:pPr>
            <a:r>
              <a:rPr lang="en-IN" b="1" u="sng" kern="100" dirty="0">
                <a:effectLst/>
                <a:highlight>
                  <a:srgbClr val="FFFF00"/>
                </a:highlight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Location Analysis</a:t>
            </a:r>
            <a:endParaRPr lang="en-IN" sz="1400" b="1" u="sng" kern="100" dirty="0">
              <a:effectLst/>
              <a:highlight>
                <a:srgbClr val="FFFF00"/>
              </a:highlight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  <a:buNone/>
            </a:pPr>
            <a:r>
              <a:rPr lang="en-IN" sz="14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Understanding trip locations is crucial for optimizing ride distribution, demand forecasting, and operational efficiency. This analysis focuses on:</a:t>
            </a:r>
            <a:endParaRPr lang="en-IN" sz="1200" kern="1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"/>
            </a:pPr>
            <a:r>
              <a:rPr lang="en-IN" sz="1200" b="1" u="sng" kern="100" dirty="0">
                <a:solidFill>
                  <a:schemeClr val="accent1">
                    <a:lumMod val="10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Most Frequent Pickup Point</a:t>
            </a:r>
            <a:endParaRPr lang="en-IN" sz="1200" u="sng" kern="100" dirty="0">
              <a:solidFill>
                <a:schemeClr val="accent1">
                  <a:lumMod val="10000"/>
                </a:schemeClr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4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Identify the most common starting locations for trips.</a:t>
            </a:r>
            <a:endParaRPr lang="en-IN" sz="1200" kern="1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4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Helps in optimizing driver availability and dynamic pricing strategies.</a:t>
            </a:r>
            <a:endParaRPr lang="en-IN" sz="1200" kern="1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>
              <a:lnSpc>
                <a:spcPct val="150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IN" sz="1400" b="1" u="sng" kern="100" dirty="0">
                <a:effectLst/>
                <a:highlight>
                  <a:srgbClr val="FFFF00"/>
                </a:highlight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 using the Dax measure </a:t>
            </a:r>
          </a:p>
          <a:p>
            <a:pPr>
              <a:lnSpc>
                <a:spcPts val="1350"/>
              </a:lnSpc>
              <a:buNone/>
            </a:pPr>
            <a:r>
              <a:rPr lang="en-IN" sz="14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Most Frequent Pickup Point = </a:t>
            </a:r>
          </a:p>
          <a:p>
            <a:pPr>
              <a:lnSpc>
                <a:spcPts val="1350"/>
              </a:lnSpc>
              <a:buNone/>
            </a:pPr>
            <a:b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sz="1400" b="0" dirty="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VAR</a:t>
            </a:r>
            <a:r>
              <a:rPr lang="en-IN" sz="14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IN" sz="1400" b="0" dirty="0">
                <a:solidFill>
                  <a:srgbClr val="00808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PickPoint</a:t>
            </a:r>
            <a:r>
              <a:rPr lang="en-IN" sz="14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= </a:t>
            </a:r>
            <a:r>
              <a:rPr lang="en-IN" sz="1400" b="0" dirty="0">
                <a:solidFill>
                  <a:srgbClr val="3165BB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TOPN</a:t>
            </a:r>
            <a:r>
              <a:rPr lang="en-IN" sz="14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en-IN" sz="1400" b="0" dirty="0">
                <a:solidFill>
                  <a:srgbClr val="098658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1</a:t>
            </a:r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ts val="1350"/>
              </a:lnSpc>
              <a:buNone/>
            </a:pPr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  </a:t>
            </a:r>
            <a:r>
              <a:rPr lang="en-IN" sz="1400" b="0" dirty="0">
                <a:solidFill>
                  <a:srgbClr val="3165BB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SUMMARIZE</a:t>
            </a:r>
            <a:r>
              <a:rPr lang="en-IN" sz="14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en-IN" sz="1400" b="0" dirty="0">
                <a:solidFill>
                  <a:srgbClr val="00108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'Trip Details', 'Location Table'[Location]</a:t>
            </a:r>
            <a:r>
              <a:rPr lang="en-IN" sz="14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,</a:t>
            </a:r>
          </a:p>
          <a:p>
            <a:pPr>
              <a:lnSpc>
                <a:spcPts val="1350"/>
              </a:lnSpc>
              <a:buNone/>
            </a:pPr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  </a:t>
            </a:r>
            <a:r>
              <a:rPr lang="en-IN" sz="1400" b="0" dirty="0">
                <a:solidFill>
                  <a:srgbClr val="A3151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"Pickup Point"</a:t>
            </a:r>
            <a:r>
              <a:rPr lang="en-IN" sz="14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,</a:t>
            </a:r>
          </a:p>
          <a:p>
            <a:pPr>
              <a:lnSpc>
                <a:spcPts val="1350"/>
              </a:lnSpc>
              <a:buNone/>
            </a:pPr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  </a:t>
            </a:r>
            <a:r>
              <a:rPr lang="en-IN" sz="1400" b="0" dirty="0">
                <a:solidFill>
                  <a:srgbClr val="3165BB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COUNT</a:t>
            </a:r>
            <a:r>
              <a:rPr lang="en-IN" sz="14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en-IN" sz="1400" b="0" dirty="0">
                <a:solidFill>
                  <a:srgbClr val="00108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'Trip Details'[Trip ID]</a:t>
            </a:r>
            <a:r>
              <a:rPr lang="en-IN" sz="14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350"/>
              </a:lnSpc>
              <a:buNone/>
            </a:pPr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  </a:t>
            </a:r>
            <a:r>
              <a:rPr lang="en-IN" sz="14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),</a:t>
            </a:r>
          </a:p>
          <a:p>
            <a:pPr>
              <a:lnSpc>
                <a:spcPts val="1350"/>
              </a:lnSpc>
              <a:buNone/>
            </a:pPr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  </a:t>
            </a:r>
            <a:r>
              <a:rPr lang="en-IN" sz="1400" b="0" dirty="0">
                <a:solidFill>
                  <a:srgbClr val="00108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[Pickup Point]</a:t>
            </a:r>
            <a:r>
              <a:rPr lang="en-IN" sz="14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,</a:t>
            </a:r>
            <a:r>
              <a:rPr lang="en-IN" sz="1400" b="0" dirty="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DESC</a:t>
            </a:r>
            <a:r>
              <a:rPr lang="en-IN" sz="14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350"/>
              </a:lnSpc>
              <a:buNone/>
            </a:pPr>
            <a:r>
              <a:rPr lang="en-I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IN" sz="1400" b="0" dirty="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RETURN</a:t>
            </a:r>
            <a:endParaRPr lang="en-IN" sz="1400" b="0" dirty="0">
              <a:solidFill>
                <a:srgbClr val="000000"/>
              </a:solidFill>
              <a:effectLst/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pPr>
              <a:lnSpc>
                <a:spcPts val="1350"/>
              </a:lnSpc>
            </a:pPr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1400" b="0" dirty="0">
                <a:solidFill>
                  <a:srgbClr val="3165BB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CONCATENATEX</a:t>
            </a:r>
            <a:r>
              <a:rPr lang="en-IN" sz="14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en-IN" sz="1400" b="0" dirty="0">
                <a:solidFill>
                  <a:srgbClr val="00808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PickPoint, 'Location</a:t>
            </a:r>
            <a:r>
              <a:rPr lang="en-IN" sz="1400" b="0" dirty="0">
                <a:solidFill>
                  <a:srgbClr val="00108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Table'[Location]</a:t>
            </a:r>
            <a:r>
              <a:rPr lang="en-IN" sz="14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,</a:t>
            </a:r>
            <a:r>
              <a:rPr lang="en-IN" sz="1400" b="0" dirty="0">
                <a:solidFill>
                  <a:srgbClr val="A3151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","</a:t>
            </a:r>
            <a:r>
              <a:rPr lang="en-IN" sz="14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)</a:t>
            </a:r>
          </a:p>
          <a:p>
            <a:pPr lvl="0">
              <a:lnSpc>
                <a:spcPct val="150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endParaRPr lang="en-IN" sz="1400" b="1" u="sng" kern="100" dirty="0">
              <a:effectLst/>
              <a:highlight>
                <a:srgbClr val="FFFF00"/>
              </a:highlight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62537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822F83F-5534-8880-93DE-0581FD4A71AE}"/>
              </a:ext>
            </a:extLst>
          </p:cNvPr>
          <p:cNvSpPr txBox="1"/>
          <p:nvPr/>
        </p:nvSpPr>
        <p:spPr>
          <a:xfrm>
            <a:off x="1519686" y="276045"/>
            <a:ext cx="9152627" cy="53160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"/>
            </a:pPr>
            <a:r>
              <a:rPr lang="en-IN" sz="1600" b="1" u="sng" kern="100" dirty="0">
                <a:solidFill>
                  <a:schemeClr val="accent1">
                    <a:lumMod val="10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Most Frequent Drop-off Point</a:t>
            </a:r>
            <a:endParaRPr lang="en-IN" sz="1600" u="sng" kern="100" dirty="0">
              <a:solidFill>
                <a:schemeClr val="accent1">
                  <a:lumMod val="10000"/>
                </a:schemeClr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4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Find the most common drop-off locations.</a:t>
            </a:r>
            <a:endParaRPr lang="en-IN" sz="1200" kern="1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4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Requires activating an </a:t>
            </a:r>
            <a:r>
              <a:rPr lang="en-IN" sz="1400" b="1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inactive relationship</a:t>
            </a:r>
            <a:r>
              <a:rPr lang="en-IN" sz="14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in Power BI between </a:t>
            </a:r>
            <a:r>
              <a:rPr lang="en-IN" sz="1400" b="1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Pickup Location and Drop-off Location</a:t>
            </a:r>
            <a:r>
              <a:rPr lang="en-IN" sz="14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in the data model.</a:t>
            </a:r>
          </a:p>
          <a:p>
            <a:pPr lvl="0">
              <a:lnSpc>
                <a:spcPct val="150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IN" sz="1400" b="1" u="sng" kern="100" dirty="0">
                <a:highlight>
                  <a:srgbClr val="FFFF00"/>
                </a:highlight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How to resolve the using DAX</a:t>
            </a:r>
          </a:p>
          <a:p>
            <a:pPr>
              <a:lnSpc>
                <a:spcPts val="1350"/>
              </a:lnSpc>
              <a:buNone/>
            </a:pPr>
            <a:r>
              <a:rPr lang="en-IN" sz="12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Most Frequent Dropoff Point = </a:t>
            </a:r>
          </a:p>
          <a:p>
            <a:pPr>
              <a:lnSpc>
                <a:spcPts val="1350"/>
              </a:lnSpc>
              <a:buNone/>
            </a:pPr>
            <a:r>
              <a:rPr lang="en-IN" sz="1200" b="0" dirty="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VAR</a:t>
            </a:r>
            <a:r>
              <a:rPr lang="en-IN" sz="12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IN" sz="1200" b="0" dirty="0">
                <a:solidFill>
                  <a:srgbClr val="00808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DropOffCounts</a:t>
            </a:r>
            <a:r>
              <a:rPr lang="en-IN" sz="12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= </a:t>
            </a:r>
          </a:p>
          <a:p>
            <a:pPr>
              <a:lnSpc>
                <a:spcPts val="1350"/>
              </a:lnSpc>
              <a:buNone/>
            </a:pP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IN" sz="1200" b="0" dirty="0">
                <a:solidFill>
                  <a:srgbClr val="3165BB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ADDCOLUMNS</a:t>
            </a:r>
            <a:r>
              <a:rPr lang="en-IN" sz="12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</a:p>
          <a:p>
            <a:pPr>
              <a:lnSpc>
                <a:spcPts val="1350"/>
              </a:lnSpc>
              <a:buNone/>
            </a:pP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en-IN" sz="1200" b="0" dirty="0">
                <a:solidFill>
                  <a:srgbClr val="3165BB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SUMMARIZE</a:t>
            </a:r>
            <a:r>
              <a:rPr lang="en-IN" sz="12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</a:p>
          <a:p>
            <a:pPr>
              <a:lnSpc>
                <a:spcPts val="1350"/>
              </a:lnSpc>
              <a:buNone/>
            </a:pP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        </a:t>
            </a:r>
            <a:r>
              <a:rPr lang="en-IN" sz="1200" b="0" dirty="0">
                <a:solidFill>
                  <a:srgbClr val="00108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'Trip Details'</a:t>
            </a:r>
            <a:r>
              <a:rPr lang="en-IN" sz="12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,</a:t>
            </a:r>
          </a:p>
          <a:p>
            <a:pPr>
              <a:lnSpc>
                <a:spcPts val="1350"/>
              </a:lnSpc>
              <a:buNone/>
            </a:pP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        </a:t>
            </a:r>
            <a:r>
              <a:rPr lang="en-IN" sz="1200" b="0" dirty="0">
                <a:solidFill>
                  <a:srgbClr val="00108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'Location Table'[Location]</a:t>
            </a:r>
            <a:r>
              <a:rPr lang="en-IN" sz="12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),</a:t>
            </a:r>
          </a:p>
          <a:p>
            <a:pPr>
              <a:lnSpc>
                <a:spcPts val="1350"/>
              </a:lnSpc>
              <a:buNone/>
            </a:pP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IN" sz="1200" b="0" dirty="0">
                <a:solidFill>
                  <a:srgbClr val="A3151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"Drop Off Counts"</a:t>
            </a:r>
            <a:r>
              <a:rPr lang="en-IN" sz="12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,</a:t>
            </a:r>
          </a:p>
          <a:p>
            <a:pPr>
              <a:lnSpc>
                <a:spcPts val="1350"/>
              </a:lnSpc>
              <a:buNone/>
            </a:pP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IN" sz="1200" b="0" dirty="0">
                <a:solidFill>
                  <a:srgbClr val="3165BB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CALCULATE</a:t>
            </a:r>
            <a:r>
              <a:rPr lang="en-IN" sz="12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</a:p>
          <a:p>
            <a:pPr>
              <a:lnSpc>
                <a:spcPts val="1350"/>
              </a:lnSpc>
              <a:buNone/>
            </a:pP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        </a:t>
            </a:r>
            <a:r>
              <a:rPr lang="en-IN" sz="1200" b="0" dirty="0">
                <a:solidFill>
                  <a:srgbClr val="3165BB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COUNT</a:t>
            </a:r>
            <a:r>
              <a:rPr lang="en-IN" sz="12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en-IN" sz="1200" b="0" dirty="0">
                <a:solidFill>
                  <a:srgbClr val="00108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'Trip Details'[Trip ID]</a:t>
            </a:r>
            <a:r>
              <a:rPr lang="en-IN" sz="12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),</a:t>
            </a:r>
          </a:p>
          <a:p>
            <a:pPr>
              <a:lnSpc>
                <a:spcPts val="1350"/>
              </a:lnSpc>
              <a:buNone/>
            </a:pP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        </a:t>
            </a:r>
            <a:r>
              <a:rPr lang="en-IN" sz="1200" b="0" dirty="0">
                <a:solidFill>
                  <a:srgbClr val="3165BB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USERELATIONSHIP</a:t>
            </a:r>
            <a:r>
              <a:rPr lang="en-IN" sz="12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en-IN" sz="1200" b="0" dirty="0">
                <a:solidFill>
                  <a:srgbClr val="00108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'Trip Details'[</a:t>
            </a:r>
            <a:r>
              <a:rPr lang="en-IN" sz="1200" b="0" dirty="0" err="1">
                <a:solidFill>
                  <a:srgbClr val="00108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DOLocationID</a:t>
            </a:r>
            <a:r>
              <a:rPr lang="en-IN" sz="1200" b="0" dirty="0">
                <a:solidFill>
                  <a:srgbClr val="00108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]</a:t>
            </a:r>
            <a:r>
              <a:rPr lang="en-IN" sz="12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,</a:t>
            </a:r>
            <a:r>
              <a:rPr lang="en-IN" sz="1200" b="0" dirty="0">
                <a:solidFill>
                  <a:srgbClr val="00108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'Location Table'[</a:t>
            </a:r>
            <a:r>
              <a:rPr lang="en-IN" sz="1200" b="0" dirty="0" err="1">
                <a:solidFill>
                  <a:srgbClr val="00108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LocationID</a:t>
            </a:r>
            <a:r>
              <a:rPr lang="en-IN" sz="1200" b="0" dirty="0">
                <a:solidFill>
                  <a:srgbClr val="00108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]</a:t>
            </a:r>
            <a:r>
              <a:rPr lang="en-IN" sz="12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)))</a:t>
            </a:r>
          </a:p>
          <a:p>
            <a:pPr>
              <a:lnSpc>
                <a:spcPts val="1350"/>
              </a:lnSpc>
              <a:buNone/>
            </a:pPr>
            <a:r>
              <a:rPr lang="en-IN" sz="1200" b="0" dirty="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VAR</a:t>
            </a:r>
            <a:r>
              <a:rPr lang="en-IN" sz="12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IN" sz="1200" b="0" dirty="0" err="1">
                <a:solidFill>
                  <a:srgbClr val="00808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RankedDropOffs</a:t>
            </a:r>
            <a:r>
              <a:rPr lang="en-IN" sz="12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= </a:t>
            </a:r>
          </a:p>
          <a:p>
            <a:pPr>
              <a:lnSpc>
                <a:spcPts val="1350"/>
              </a:lnSpc>
              <a:buNone/>
            </a:pP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IN" sz="1200" b="0" dirty="0">
                <a:solidFill>
                  <a:srgbClr val="3165BB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ADDCOLUMNS</a:t>
            </a:r>
            <a:r>
              <a:rPr lang="en-IN" sz="12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</a:p>
          <a:p>
            <a:pPr>
              <a:lnSpc>
                <a:spcPts val="1350"/>
              </a:lnSpc>
              <a:buNone/>
            </a:pP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en-IN" sz="1200" b="0" dirty="0">
                <a:solidFill>
                  <a:srgbClr val="00808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DropOffCounts</a:t>
            </a:r>
            <a:r>
              <a:rPr lang="en-IN" sz="12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,</a:t>
            </a:r>
          </a:p>
          <a:p>
            <a:pPr>
              <a:lnSpc>
                <a:spcPts val="1350"/>
              </a:lnSpc>
              <a:buNone/>
            </a:pP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        </a:t>
            </a:r>
            <a:r>
              <a:rPr lang="en-IN" sz="1200" b="0" dirty="0">
                <a:solidFill>
                  <a:srgbClr val="A3151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"Rank"</a:t>
            </a:r>
            <a:r>
              <a:rPr lang="en-IN" sz="12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,</a:t>
            </a:r>
          </a:p>
          <a:p>
            <a:pPr>
              <a:lnSpc>
                <a:spcPts val="1350"/>
              </a:lnSpc>
              <a:buNone/>
            </a:pP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            </a:t>
            </a:r>
            <a:r>
              <a:rPr lang="en-IN" sz="1200" b="0" dirty="0">
                <a:solidFill>
                  <a:srgbClr val="3165BB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RANKX</a:t>
            </a:r>
            <a:r>
              <a:rPr lang="en-IN" sz="12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en-IN" sz="1200" b="0" dirty="0">
                <a:solidFill>
                  <a:srgbClr val="00808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DropOffCounts</a:t>
            </a:r>
            <a:r>
              <a:rPr lang="en-IN" sz="12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,</a:t>
            </a:r>
            <a:r>
              <a:rPr lang="en-IN" sz="1200" b="0" dirty="0">
                <a:solidFill>
                  <a:srgbClr val="00108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[Drop Off Counts]</a:t>
            </a:r>
            <a:r>
              <a:rPr lang="en-IN" sz="12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,,</a:t>
            </a:r>
            <a:r>
              <a:rPr lang="en-IN" sz="1200" b="0" dirty="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DESC</a:t>
            </a:r>
            <a:r>
              <a:rPr lang="en-IN" sz="12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,</a:t>
            </a:r>
            <a:r>
              <a:rPr lang="en-IN" sz="1200" b="0" dirty="0">
                <a:solidFill>
                  <a:srgbClr val="3165BB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Dense</a:t>
            </a:r>
            <a:r>
              <a:rPr lang="en-IN" sz="12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))</a:t>
            </a:r>
          </a:p>
          <a:p>
            <a:pPr>
              <a:lnSpc>
                <a:spcPts val="1350"/>
              </a:lnSpc>
              <a:buNone/>
            </a:pPr>
            <a:r>
              <a:rPr lang="en-IN" sz="1200" b="0" dirty="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VAR</a:t>
            </a:r>
            <a:r>
              <a:rPr lang="en-IN" sz="12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IN" sz="1200" b="0" dirty="0" err="1">
                <a:solidFill>
                  <a:srgbClr val="00808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TopDropOff</a:t>
            </a:r>
            <a:r>
              <a:rPr lang="en-IN" sz="12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= </a:t>
            </a:r>
            <a:r>
              <a:rPr lang="en-IN" sz="1200" b="0" dirty="0">
                <a:solidFill>
                  <a:srgbClr val="3165BB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FILTER</a:t>
            </a:r>
            <a:r>
              <a:rPr lang="en-IN" sz="12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en-IN" sz="1200" b="0" dirty="0" err="1">
                <a:solidFill>
                  <a:srgbClr val="00808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RankedDropOffs</a:t>
            </a:r>
            <a:r>
              <a:rPr lang="en-IN" sz="12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,</a:t>
            </a:r>
            <a:r>
              <a:rPr lang="en-IN" sz="1200" b="0" dirty="0">
                <a:solidFill>
                  <a:srgbClr val="00108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[Rank]</a:t>
            </a:r>
            <a:r>
              <a:rPr lang="en-IN" sz="12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= </a:t>
            </a:r>
            <a:r>
              <a:rPr lang="en-IN" sz="1200" b="0" dirty="0">
                <a:solidFill>
                  <a:srgbClr val="098658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1</a:t>
            </a:r>
            <a:r>
              <a:rPr lang="en-IN" sz="12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350"/>
              </a:lnSpc>
              <a:buNone/>
            </a:pPr>
            <a:r>
              <a:rPr lang="en-IN" sz="1200" b="0" dirty="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RETURN</a:t>
            </a:r>
            <a:endParaRPr lang="en-IN" sz="1200" b="0" dirty="0">
              <a:solidFill>
                <a:srgbClr val="000000"/>
              </a:solidFill>
              <a:effectLst/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pPr>
              <a:lnSpc>
                <a:spcPts val="1350"/>
              </a:lnSpc>
            </a:pP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1200" b="0" dirty="0">
                <a:solidFill>
                  <a:srgbClr val="3165BB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CONCATENATEX</a:t>
            </a:r>
            <a:r>
              <a:rPr lang="en-IN" sz="12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en-IN" sz="1200" b="0" dirty="0" err="1">
                <a:solidFill>
                  <a:srgbClr val="00808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TopDropOff</a:t>
            </a:r>
            <a:r>
              <a:rPr lang="en-IN" sz="12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,</a:t>
            </a:r>
            <a:r>
              <a:rPr lang="en-IN" sz="1200" b="0" dirty="0">
                <a:solidFill>
                  <a:srgbClr val="00108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'Location Table'[Location]</a:t>
            </a:r>
            <a:r>
              <a:rPr lang="en-IN" sz="12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,</a:t>
            </a:r>
            <a:r>
              <a:rPr lang="en-IN" sz="1200" b="0" dirty="0">
                <a:solidFill>
                  <a:srgbClr val="A3151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","</a:t>
            </a:r>
            <a:r>
              <a:rPr lang="en-IN" sz="12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)</a:t>
            </a:r>
          </a:p>
          <a:p>
            <a:pPr lvl="0">
              <a:lnSpc>
                <a:spcPct val="150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endParaRPr lang="en-IN" sz="1200" b="1" u="sng" kern="100" dirty="0">
              <a:effectLst/>
              <a:highlight>
                <a:srgbClr val="FFFF00"/>
              </a:highlight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57929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3417D9B-A424-5370-47A1-1F1100E843D3}"/>
              </a:ext>
            </a:extLst>
          </p:cNvPr>
          <p:cNvSpPr txBox="1"/>
          <p:nvPr/>
        </p:nvSpPr>
        <p:spPr>
          <a:xfrm>
            <a:off x="1536939" y="232913"/>
            <a:ext cx="9376914" cy="11131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"/>
            </a:pPr>
            <a:r>
              <a:rPr lang="en-IN" sz="1400" b="1" u="sng" kern="100" dirty="0">
                <a:solidFill>
                  <a:srgbClr val="2E74B5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Farthest Trip</a:t>
            </a:r>
            <a:endParaRPr lang="en-IN" sz="1400" b="1" u="sng" kern="1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6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Determine the longest trip based on distance travelled.</a:t>
            </a:r>
            <a:endParaRPr lang="en-IN" sz="1400" kern="1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6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Useful for analysing outlier trips, long-distance demand, and fare optimization.</a:t>
            </a:r>
            <a:endParaRPr lang="en-IN" sz="1400" kern="1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66B9C4-6217-6E03-C3C5-DA389690EDF2}"/>
              </a:ext>
            </a:extLst>
          </p:cNvPr>
          <p:cNvSpPr txBox="1"/>
          <p:nvPr/>
        </p:nvSpPr>
        <p:spPr>
          <a:xfrm>
            <a:off x="1536939" y="1670782"/>
            <a:ext cx="9790982" cy="4236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350"/>
              </a:lnSpc>
              <a:buNone/>
            </a:pPr>
            <a:r>
              <a:rPr lang="en-IN" sz="12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Father Trip = </a:t>
            </a:r>
          </a:p>
          <a:p>
            <a:pPr>
              <a:lnSpc>
                <a:spcPts val="1350"/>
              </a:lnSpc>
              <a:buNone/>
            </a:pPr>
            <a:b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sz="1200" b="0" dirty="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VAR</a:t>
            </a:r>
            <a:r>
              <a:rPr lang="en-IN" sz="12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IN" sz="1200" b="0" dirty="0" err="1">
                <a:solidFill>
                  <a:srgbClr val="00808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MaxDistance</a:t>
            </a:r>
            <a:r>
              <a:rPr lang="en-IN" sz="12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= </a:t>
            </a:r>
            <a:r>
              <a:rPr lang="en-IN" sz="1200" b="0" dirty="0">
                <a:solidFill>
                  <a:srgbClr val="3165BB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MAX</a:t>
            </a:r>
            <a:r>
              <a:rPr lang="en-IN" sz="12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en-IN" sz="1200" b="0" dirty="0">
                <a:solidFill>
                  <a:srgbClr val="00108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'Trip Details'[trip_distance]</a:t>
            </a:r>
            <a:r>
              <a:rPr lang="en-IN" sz="12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350"/>
              </a:lnSpc>
              <a:buNone/>
            </a:pPr>
            <a:b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sz="1200" b="0" dirty="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VAR</a:t>
            </a:r>
            <a:r>
              <a:rPr lang="en-IN" sz="12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IN" sz="1200" b="0" dirty="0" err="1">
                <a:solidFill>
                  <a:srgbClr val="00808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PickUpLocation</a:t>
            </a:r>
            <a:r>
              <a:rPr lang="en-IN" sz="12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= </a:t>
            </a:r>
          </a:p>
          <a:p>
            <a:pPr>
              <a:lnSpc>
                <a:spcPts val="1350"/>
              </a:lnSpc>
              <a:buNone/>
            </a:pP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IN" sz="1200" b="0" dirty="0">
                <a:solidFill>
                  <a:srgbClr val="3165BB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LOOKUPVALUE</a:t>
            </a:r>
            <a:r>
              <a:rPr lang="en-IN" sz="12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</a:p>
          <a:p>
            <a:pPr>
              <a:lnSpc>
                <a:spcPts val="1350"/>
              </a:lnSpc>
              <a:buNone/>
            </a:pP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en-IN" sz="1200" b="0" dirty="0">
                <a:solidFill>
                  <a:srgbClr val="00108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'Location Table'[Location]</a:t>
            </a:r>
            <a:r>
              <a:rPr lang="en-IN" sz="12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,</a:t>
            </a:r>
          </a:p>
          <a:p>
            <a:pPr>
              <a:lnSpc>
                <a:spcPts val="1350"/>
              </a:lnSpc>
              <a:buNone/>
            </a:pP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en-IN" sz="1200" b="0" dirty="0">
                <a:solidFill>
                  <a:srgbClr val="00108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'Location Table'[</a:t>
            </a:r>
            <a:r>
              <a:rPr lang="en-IN" sz="1200" b="0" dirty="0" err="1">
                <a:solidFill>
                  <a:srgbClr val="00108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LocationID</a:t>
            </a:r>
            <a:r>
              <a:rPr lang="en-IN" sz="1200" b="0" dirty="0">
                <a:solidFill>
                  <a:srgbClr val="00108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]</a:t>
            </a:r>
            <a:r>
              <a:rPr lang="en-IN" sz="12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,</a:t>
            </a:r>
          </a:p>
          <a:p>
            <a:pPr>
              <a:lnSpc>
                <a:spcPts val="1350"/>
              </a:lnSpc>
              <a:buNone/>
            </a:pP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IN" sz="1200" b="0" dirty="0">
                <a:solidFill>
                  <a:srgbClr val="3165BB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CALCULATE</a:t>
            </a:r>
            <a:r>
              <a:rPr lang="en-IN" sz="12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</a:p>
          <a:p>
            <a:pPr>
              <a:lnSpc>
                <a:spcPts val="1350"/>
              </a:lnSpc>
              <a:buNone/>
            </a:pP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en-IN" sz="1200" b="0" dirty="0">
                <a:solidFill>
                  <a:srgbClr val="3165BB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SELECTEDVALUE</a:t>
            </a:r>
            <a:r>
              <a:rPr lang="en-IN" sz="12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en-IN" sz="1200" b="0" dirty="0">
                <a:solidFill>
                  <a:srgbClr val="00108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'Trip Details'[</a:t>
            </a:r>
            <a:r>
              <a:rPr lang="en-IN" sz="1200" b="0" dirty="0" err="1">
                <a:solidFill>
                  <a:srgbClr val="00108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PULocationID</a:t>
            </a:r>
            <a:r>
              <a:rPr lang="en-IN" sz="1200" b="0" dirty="0">
                <a:solidFill>
                  <a:srgbClr val="00108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]</a:t>
            </a:r>
            <a:r>
              <a:rPr lang="en-IN" sz="12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),</a:t>
            </a:r>
          </a:p>
          <a:p>
            <a:pPr>
              <a:lnSpc>
                <a:spcPts val="1350"/>
              </a:lnSpc>
              <a:buNone/>
            </a:pP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en-IN" sz="1200" b="0" dirty="0">
                <a:solidFill>
                  <a:srgbClr val="00108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'Trip Details'[trip_distance]</a:t>
            </a:r>
            <a:r>
              <a:rPr lang="en-IN" sz="12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= </a:t>
            </a:r>
            <a:r>
              <a:rPr lang="en-IN" sz="1200" b="0" dirty="0" err="1">
                <a:solidFill>
                  <a:srgbClr val="00808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MaxDistance</a:t>
            </a:r>
            <a:r>
              <a:rPr lang="en-IN" sz="12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))</a:t>
            </a:r>
          </a:p>
          <a:p>
            <a:pPr>
              <a:lnSpc>
                <a:spcPts val="1350"/>
              </a:lnSpc>
              <a:buNone/>
            </a:pPr>
            <a:endParaRPr lang="en-IN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ts val="1350"/>
              </a:lnSpc>
              <a:buNone/>
            </a:pPr>
            <a:r>
              <a:rPr lang="en-IN" sz="1200" b="0" dirty="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VAR</a:t>
            </a:r>
            <a:r>
              <a:rPr lang="en-IN" sz="12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IN" sz="1200" b="0" dirty="0" err="1">
                <a:solidFill>
                  <a:srgbClr val="00808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DropOffLocation</a:t>
            </a:r>
            <a:r>
              <a:rPr lang="en-IN" sz="12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= </a:t>
            </a:r>
          </a:p>
          <a:p>
            <a:pPr>
              <a:lnSpc>
                <a:spcPts val="1350"/>
              </a:lnSpc>
              <a:buNone/>
            </a:pP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IN" sz="1200" b="0" dirty="0">
                <a:solidFill>
                  <a:srgbClr val="3165BB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LOOKUPVALUE</a:t>
            </a:r>
            <a:r>
              <a:rPr lang="en-IN" sz="12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</a:p>
          <a:p>
            <a:pPr>
              <a:lnSpc>
                <a:spcPts val="1350"/>
              </a:lnSpc>
              <a:buNone/>
            </a:pP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en-IN" sz="1200" b="0" dirty="0">
                <a:solidFill>
                  <a:srgbClr val="00108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'Location Table'[Location]</a:t>
            </a:r>
            <a:r>
              <a:rPr lang="en-IN" sz="12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,</a:t>
            </a:r>
          </a:p>
          <a:p>
            <a:pPr>
              <a:lnSpc>
                <a:spcPts val="1350"/>
              </a:lnSpc>
              <a:buNone/>
            </a:pP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en-IN" sz="1200" b="0" dirty="0">
                <a:solidFill>
                  <a:srgbClr val="00108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'Location Table'[</a:t>
            </a:r>
            <a:r>
              <a:rPr lang="en-IN" sz="1200" b="0" dirty="0" err="1">
                <a:solidFill>
                  <a:srgbClr val="00108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LocationID</a:t>
            </a:r>
            <a:r>
              <a:rPr lang="en-IN" sz="1200" b="0" dirty="0">
                <a:solidFill>
                  <a:srgbClr val="00108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]</a:t>
            </a:r>
            <a:r>
              <a:rPr lang="en-IN" sz="12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,</a:t>
            </a:r>
          </a:p>
          <a:p>
            <a:pPr>
              <a:lnSpc>
                <a:spcPts val="1350"/>
              </a:lnSpc>
              <a:buNone/>
            </a:pP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IN" sz="1200" b="0" dirty="0">
                <a:solidFill>
                  <a:srgbClr val="3165BB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CALCULATE</a:t>
            </a:r>
            <a:r>
              <a:rPr lang="en-IN" sz="12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</a:p>
          <a:p>
            <a:pPr>
              <a:lnSpc>
                <a:spcPts val="1350"/>
              </a:lnSpc>
              <a:buNone/>
            </a:pP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en-IN" sz="1200" b="0" dirty="0">
                <a:solidFill>
                  <a:srgbClr val="3165BB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SELECTEDVALUE</a:t>
            </a:r>
            <a:r>
              <a:rPr lang="en-IN" sz="12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en-IN" sz="1200" b="0" dirty="0">
                <a:solidFill>
                  <a:srgbClr val="00108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'Trip Details'[</a:t>
            </a:r>
            <a:r>
              <a:rPr lang="en-IN" sz="1200" b="0" dirty="0" err="1">
                <a:solidFill>
                  <a:srgbClr val="00108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DOLocationID</a:t>
            </a:r>
            <a:r>
              <a:rPr lang="en-IN" sz="1200" b="0" dirty="0">
                <a:solidFill>
                  <a:srgbClr val="00108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]</a:t>
            </a:r>
            <a:r>
              <a:rPr lang="en-IN" sz="12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),</a:t>
            </a:r>
          </a:p>
          <a:p>
            <a:pPr>
              <a:lnSpc>
                <a:spcPts val="1350"/>
              </a:lnSpc>
              <a:buNone/>
            </a:pP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en-IN" sz="1200" b="0" dirty="0">
                <a:solidFill>
                  <a:srgbClr val="00108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'Trip Details'[trip_distance]</a:t>
            </a:r>
            <a:r>
              <a:rPr lang="en-IN" sz="12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= </a:t>
            </a:r>
            <a:r>
              <a:rPr lang="en-IN" sz="1200" b="0" dirty="0" err="1">
                <a:solidFill>
                  <a:srgbClr val="00808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MaxDistance</a:t>
            </a:r>
            <a:r>
              <a:rPr lang="en-IN" sz="12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))</a:t>
            </a:r>
          </a:p>
          <a:p>
            <a:pPr>
              <a:lnSpc>
                <a:spcPts val="1350"/>
              </a:lnSpc>
              <a:buNone/>
            </a:pPr>
            <a:r>
              <a:rPr lang="en-IN" sz="12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 </a:t>
            </a:r>
          </a:p>
          <a:p>
            <a:pPr>
              <a:lnSpc>
                <a:spcPts val="1350"/>
              </a:lnSpc>
              <a:buNone/>
            </a:pPr>
            <a:r>
              <a:rPr lang="en-IN" sz="1200" b="0" dirty="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RETURN</a:t>
            </a:r>
            <a:endParaRPr lang="en-IN" sz="1200" b="0" dirty="0">
              <a:solidFill>
                <a:srgbClr val="000000"/>
              </a:solidFill>
              <a:effectLst/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pPr>
              <a:lnSpc>
                <a:spcPts val="1350"/>
              </a:lnSpc>
            </a:pP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1200" b="0" dirty="0">
                <a:solidFill>
                  <a:srgbClr val="A3151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"Pickup: "</a:t>
            </a:r>
            <a:r>
              <a:rPr lang="en-IN" sz="12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&amp; </a:t>
            </a:r>
            <a:r>
              <a:rPr lang="en-IN" sz="1200" b="0" dirty="0" err="1">
                <a:solidFill>
                  <a:srgbClr val="00808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PickUpLocation</a:t>
            </a:r>
            <a:r>
              <a:rPr lang="en-IN" sz="12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&amp; </a:t>
            </a:r>
            <a:r>
              <a:rPr lang="en-IN" sz="1200" b="0" dirty="0">
                <a:solidFill>
                  <a:srgbClr val="A3151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" → Drop-Off: "</a:t>
            </a:r>
            <a:r>
              <a:rPr lang="en-IN" sz="12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&amp; </a:t>
            </a:r>
            <a:r>
              <a:rPr lang="en-IN" sz="1200" b="0" dirty="0" err="1">
                <a:solidFill>
                  <a:srgbClr val="00808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DropOffLocation</a:t>
            </a:r>
            <a:r>
              <a:rPr lang="en-IN" sz="12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&amp; </a:t>
            </a:r>
            <a:r>
              <a:rPr lang="en-IN" sz="1200" b="0" dirty="0">
                <a:solidFill>
                  <a:srgbClr val="A3151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"("</a:t>
            </a:r>
            <a:r>
              <a:rPr lang="en-IN" sz="12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&amp; </a:t>
            </a:r>
            <a:r>
              <a:rPr lang="en-IN" sz="1200" b="0" dirty="0">
                <a:solidFill>
                  <a:srgbClr val="3165BB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FORMAT</a:t>
            </a:r>
            <a:r>
              <a:rPr lang="en-IN" sz="12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en-IN" sz="1200" b="0" dirty="0">
                <a:solidFill>
                  <a:srgbClr val="00808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MaxDistance</a:t>
            </a:r>
            <a:r>
              <a:rPr lang="en-IN" sz="12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,</a:t>
            </a:r>
            <a:r>
              <a:rPr lang="en-IN" sz="1200" b="0" dirty="0">
                <a:solidFill>
                  <a:srgbClr val="A3151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"0.0"</a:t>
            </a:r>
            <a:r>
              <a:rPr lang="en-IN" sz="12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) &amp; </a:t>
            </a:r>
            <a:r>
              <a:rPr lang="en-IN" sz="1200" b="0" dirty="0">
                <a:solidFill>
                  <a:srgbClr val="A3151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"Miles)"</a:t>
            </a:r>
            <a:endParaRPr lang="en-IN" sz="1200" b="0" dirty="0">
              <a:solidFill>
                <a:srgbClr val="000000"/>
              </a:solidFill>
              <a:effectLst/>
              <a:highlight>
                <a:srgbClr val="FFFF00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77908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5FF890B-3CE7-403A-AECE-2DE04FC7AF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99A4E160-6CFD-4514-9E20-CA6692CCD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3DCD16F5-8D15-45FD-BA62-ADAC08183A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E7CFAF28-6FDA-4C2C-BE51-123D1115F7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1FD12703-0627-4991-B2A4-F96519F908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A5758E0B-DF61-40A8-B765-BC6841906A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3E063A1F-9566-4436-B4E3-2890FBBC2C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9A6CDC80-7FB3-34BE-A087-7069AD47F417}"/>
              </a:ext>
            </a:extLst>
          </p:cNvPr>
          <p:cNvSpPr txBox="1"/>
          <p:nvPr/>
        </p:nvSpPr>
        <p:spPr>
          <a:xfrm>
            <a:off x="1427462" y="967596"/>
            <a:ext cx="10459738" cy="23375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</a:pPr>
            <a:r>
              <a:rPr lang="en-US" sz="1400" b="1" u="sng" dirty="0">
                <a:latin typeface="Arial" panose="020B0604020202020204" pitchFamily="34" charset="0"/>
                <a:cs typeface="Arial" panose="020B0604020202020204" pitchFamily="34" charset="0"/>
              </a:rPr>
              <a:t>Total Bookings by Location (Top 5)</a:t>
            </a:r>
            <a:endParaRPr lang="en-US" sz="1400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tabLst>
                <a:tab pos="457200" algn="l"/>
              </a:tabLst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Identify the 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top 5 locations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with the highest trip bookings.</a:t>
            </a: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tabLst>
                <a:tab pos="457200" algn="l"/>
              </a:tabLst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Helps in demand forecasting and optimizing driver availability in high-traffic areas.</a:t>
            </a: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</a:pPr>
            <a:r>
              <a:rPr lang="en-US" sz="1400" b="1" u="sng" dirty="0">
                <a:latin typeface="Arial" panose="020B0604020202020204" pitchFamily="34" charset="0"/>
                <a:cs typeface="Arial" panose="020B0604020202020204" pitchFamily="34" charset="0"/>
              </a:rPr>
              <a:t>Most Preferred Vehicle for Location Pickup</a:t>
            </a:r>
            <a:endParaRPr lang="en-US" sz="1400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tabLst>
                <a:tab pos="457200" algn="l"/>
              </a:tabLst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Determine the most frequently booked 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vehicle type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at each pickup location.</a:t>
            </a: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tabLst>
                <a:tab pos="457200" algn="l"/>
              </a:tabLst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Supports strategic vehicle distribution based on customer preferences and location demand.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DA5A89F-3901-D72C-2E93-042FD590B0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6675" y="3666982"/>
            <a:ext cx="5725324" cy="2038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9124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C9C7B99-BE46-0C04-24CC-E7EEA43E492E}"/>
              </a:ext>
            </a:extLst>
          </p:cNvPr>
          <p:cNvSpPr txBox="1"/>
          <p:nvPr/>
        </p:nvSpPr>
        <p:spPr>
          <a:xfrm>
            <a:off x="1682150" y="302398"/>
            <a:ext cx="9868620" cy="49410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800"/>
              </a:spcAft>
              <a:buNone/>
            </a:pPr>
            <a:r>
              <a:rPr lang="en-IN" sz="1400" b="1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Other Implementation Enhancements for Uber Trip Analysis Dashboard</a:t>
            </a:r>
            <a:endParaRPr lang="en-IN" sz="1100" kern="1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"/>
            </a:pPr>
            <a:r>
              <a:rPr lang="en-IN" sz="1200" b="1" kern="100" dirty="0">
                <a:solidFill>
                  <a:srgbClr val="2E74B5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Bookmark for Data Details</a:t>
            </a:r>
            <a:r>
              <a:rPr lang="en-IN" sz="1200" kern="100" dirty="0">
                <a:solidFill>
                  <a:srgbClr val="2E74B5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endParaRPr lang="en-IN" sz="1100" kern="1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2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Add a </a:t>
            </a:r>
            <a:r>
              <a:rPr lang="en-IN" sz="1200" b="1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"Data Details"</a:t>
            </a:r>
            <a:r>
              <a:rPr lang="en-IN" sz="12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bookmark to display a pop-up or side panel explaining:</a:t>
            </a:r>
            <a:endParaRPr lang="en-IN" sz="1100" kern="1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2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Meaning of key metrics (Total Bookings, Total Trip Distance, etc.).</a:t>
            </a:r>
            <a:endParaRPr lang="en-IN" sz="1100" kern="1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2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Description of tables used in the analysis.</a:t>
            </a:r>
            <a:endParaRPr lang="en-IN" sz="1100" kern="1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2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Data source and refresh frequency.</a:t>
            </a:r>
            <a:endParaRPr lang="en-IN" sz="1100" kern="1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"/>
            </a:pPr>
            <a:r>
              <a:rPr lang="en-IN" sz="1200" b="1" kern="100" dirty="0">
                <a:solidFill>
                  <a:srgbClr val="2E74B5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Clear Slicer Button</a:t>
            </a:r>
            <a:r>
              <a:rPr lang="en-IN" sz="1200" kern="100" dirty="0">
                <a:solidFill>
                  <a:srgbClr val="2E74B5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endParaRPr lang="en-IN" sz="1100" kern="1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2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Add a </a:t>
            </a:r>
            <a:r>
              <a:rPr lang="en-IN" sz="1200" b="1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"Clear Filters"</a:t>
            </a:r>
            <a:r>
              <a:rPr lang="en-IN" sz="12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button using a </a:t>
            </a:r>
            <a:r>
              <a:rPr lang="en-IN" sz="1200" b="1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blank button with a Reset Slicers action</a:t>
            </a:r>
            <a:r>
              <a:rPr lang="en-IN" sz="12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to reset all selections in one click.</a:t>
            </a:r>
            <a:endParaRPr lang="en-IN" sz="1100" kern="1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2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Improves user experience for quick dashboard resets.</a:t>
            </a:r>
            <a:endParaRPr lang="en-IN" sz="1100" kern="1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"/>
            </a:pPr>
            <a:r>
              <a:rPr lang="en-IN" sz="1200" b="1" kern="100" dirty="0">
                <a:solidFill>
                  <a:srgbClr val="2E74B5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Download Raw Data Button</a:t>
            </a:r>
            <a:r>
              <a:rPr lang="en-IN" sz="1200" kern="100" dirty="0">
                <a:solidFill>
                  <a:srgbClr val="2E74B5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endParaRPr lang="en-IN" sz="1100" kern="1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2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Add a </a:t>
            </a:r>
            <a:r>
              <a:rPr lang="en-IN" sz="1200" b="1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button to export raw data</a:t>
            </a:r>
            <a:r>
              <a:rPr lang="en-IN" sz="12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in CSV or Excel format.</a:t>
            </a:r>
            <a:endParaRPr lang="en-IN" sz="1100" kern="1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2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Use </a:t>
            </a:r>
            <a:r>
              <a:rPr lang="en-IN" sz="1200" b="1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Power Automate or built-in Power BI Export functionality</a:t>
            </a:r>
            <a:r>
              <a:rPr lang="en-IN" sz="12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en-IN" sz="1100" kern="1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2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Enables users to analyse raw data outside Power BI if needed.</a:t>
            </a:r>
            <a:endParaRPr lang="en-IN" sz="1100" kern="1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720980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XCLUDEHIDDENSLIDES" val="False"/>
  <p:tag name="NUMBEROFPAGES" val="2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F4F4D41-822D-40F2-A7AC-E4E6CB36CA7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19DAD249-BF80-48EF-9AFB-36A11BCDC2C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5A59D56-2157-4202-9D02-F44E447A24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3741da7a-79c1-417c-b408-16c0bfe99fca}" enabled="1" method="Standard" siteId="{1e355c04-e0a4-42ed-8e2d-7351591f0ef1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425</TotalTime>
  <Words>1587</Words>
  <Application>Microsoft Office PowerPoint</Application>
  <PresentationFormat>Widescreen</PresentationFormat>
  <Paragraphs>171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Arial</vt:lpstr>
      <vt:lpstr>Calibri</vt:lpstr>
      <vt:lpstr>Consolas</vt:lpstr>
      <vt:lpstr>Corbel</vt:lpstr>
      <vt:lpstr>Courier New</vt:lpstr>
      <vt:lpstr>Symbol</vt:lpstr>
      <vt:lpstr>Times New Roman</vt:lpstr>
      <vt:lpstr>Wingdings</vt:lpstr>
      <vt:lpstr>Parallax</vt:lpstr>
      <vt:lpstr>UBER TRIP ANALYSIS</vt:lpstr>
      <vt:lpstr>DAHBOARD 1: OVERVIEW ANALYSIS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Sunil Prusty (external)</dc:creator>
  <cp:lastModifiedBy>Sunil Prusty (external)</cp:lastModifiedBy>
  <cp:revision>5</cp:revision>
  <dcterms:created xsi:type="dcterms:W3CDTF">2025-06-07T05:37:50Z</dcterms:created>
  <dcterms:modified xsi:type="dcterms:W3CDTF">2025-06-07T12:43:04Z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