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256" r:id="rId2"/>
    <p:sldId id="257" r:id="rId3"/>
    <p:sldId id="258" r:id="rId4"/>
    <p:sldId id="259" r:id="rId5"/>
    <p:sldId id="260"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BR18CV082 MVK" initials="3M" lastIdx="1" clrIdx="0">
    <p:extLst>
      <p:ext uri="{19B8F6BF-5375-455C-9EA6-DF929625EA0E}">
        <p15:presenceInfo xmlns:p15="http://schemas.microsoft.com/office/powerpoint/2012/main" userId="3BR18CV082 MV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44"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47450-5961-48A6-BDC6-7284CD4C7F71}"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0802-932A-42E8-8473-212931DDBFB5}" type="slidenum">
              <a:rPr lang="en-IN" smtClean="0"/>
              <a:t>‹#›</a:t>
            </a:fld>
            <a:endParaRPr lang="en-IN"/>
          </a:p>
        </p:txBody>
      </p:sp>
    </p:spTree>
    <p:extLst>
      <p:ext uri="{BB962C8B-B14F-4D97-AF65-F5344CB8AC3E}">
        <p14:creationId xmlns:p14="http://schemas.microsoft.com/office/powerpoint/2010/main" val="1798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accent3">
                    <a:lumMod val="60000"/>
                    <a:lumOff val="40000"/>
                  </a:schemeClr>
                </a:solidFill>
              </a:rPr>
              <a:t>Attrition % is 16.12%</a:t>
            </a:r>
          </a:p>
          <a:p>
            <a:pPr marL="171450" indent="-171450">
              <a:buFont typeface="Arial" panose="020B0604020202020204" pitchFamily="34" charset="0"/>
              <a:buChar char="•"/>
            </a:pPr>
            <a:r>
              <a:rPr lang="en-IN" dirty="0">
                <a:solidFill>
                  <a:schemeClr val="accent3">
                    <a:lumMod val="60000"/>
                    <a:lumOff val="40000"/>
                  </a:schemeClr>
                </a:solidFill>
              </a:rPr>
              <a:t>Male have high attrition count.</a:t>
            </a:r>
          </a:p>
          <a:p>
            <a:pPr marL="171450" indent="-171450">
              <a:buFont typeface="Arial" panose="020B0604020202020204" pitchFamily="34" charset="0"/>
              <a:buChar char="•"/>
            </a:pPr>
            <a:r>
              <a:rPr lang="en-IN" dirty="0">
                <a:solidFill>
                  <a:schemeClr val="accent3">
                    <a:lumMod val="60000"/>
                    <a:lumOff val="40000"/>
                  </a:schemeClr>
                </a:solidFill>
              </a:rPr>
              <a:t>Research &amp; Development  Department has high employee attrition.</a:t>
            </a:r>
          </a:p>
          <a:p>
            <a:pPr marL="171450" indent="-171450">
              <a:buFont typeface="Arial" panose="020B0604020202020204" pitchFamily="34" charset="0"/>
              <a:buChar char="•"/>
            </a:pPr>
            <a:r>
              <a:rPr lang="en-IN" dirty="0">
                <a:solidFill>
                  <a:schemeClr val="accent3">
                    <a:lumMod val="60000"/>
                    <a:lumOff val="40000"/>
                  </a:schemeClr>
                </a:solidFill>
              </a:rPr>
              <a:t>Age group between 25-35 has high attrition.</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9CC0802-932A-42E8-8473-212931DDBFB5}" type="slidenum">
              <a:rPr lang="en-IN" smtClean="0"/>
              <a:t>7</a:t>
            </a:fld>
            <a:endParaRPr lang="en-IN"/>
          </a:p>
        </p:txBody>
      </p:sp>
    </p:spTree>
    <p:extLst>
      <p:ext uri="{BB962C8B-B14F-4D97-AF65-F5344CB8AC3E}">
        <p14:creationId xmlns:p14="http://schemas.microsoft.com/office/powerpoint/2010/main" val="172844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8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1321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03287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303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74143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26935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7/18/2024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8955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87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51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9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7/18/2024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6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7/18/2024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05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7/18/2024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29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7/18/2024</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4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7/18/2024</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47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7/18/2024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22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7/18/2024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86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7/18/2024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323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C6C-41EB-462E-90E3-4DF8BD14ECCB}"/>
              </a:ext>
            </a:extLst>
          </p:cNvPr>
          <p:cNvSpPr>
            <a:spLocks noGrp="1"/>
          </p:cNvSpPr>
          <p:nvPr>
            <p:ph type="ctrTitle"/>
          </p:nvPr>
        </p:nvSpPr>
        <p:spPr/>
        <p:txBody>
          <a:bodyPr/>
          <a:lstStyle/>
          <a:p>
            <a:r>
              <a:rPr lang="en-IN" dirty="0"/>
              <a:t>HR DASHBOARD</a:t>
            </a:r>
          </a:p>
        </p:txBody>
      </p:sp>
      <p:sp>
        <p:nvSpPr>
          <p:cNvPr id="3" name="Subtitle 2">
            <a:extLst>
              <a:ext uri="{FF2B5EF4-FFF2-40B4-BE49-F238E27FC236}">
                <a16:creationId xmlns:a16="http://schemas.microsoft.com/office/drawing/2014/main" id="{EFDFDB66-C819-475B-A8A4-3DC96CC9728A}"/>
              </a:ext>
            </a:extLst>
          </p:cNvPr>
          <p:cNvSpPr>
            <a:spLocks noGrp="1"/>
          </p:cNvSpPr>
          <p:nvPr>
            <p:ph type="subTitle" idx="1"/>
          </p:nvPr>
        </p:nvSpPr>
        <p:spPr>
          <a:xfrm>
            <a:off x="3121897" y="5507412"/>
            <a:ext cx="5357600" cy="1160213"/>
          </a:xfrm>
        </p:spPr>
        <p:txBody>
          <a:bodyPr>
            <a:normAutofit/>
          </a:bodyPr>
          <a:lstStyle/>
          <a:p>
            <a:r>
              <a:rPr lang="en-IN" sz="3200" dirty="0"/>
              <a:t>SUNIL KUMAR R</a:t>
            </a:r>
          </a:p>
        </p:txBody>
      </p:sp>
      <p:pic>
        <p:nvPicPr>
          <p:cNvPr id="5" name="Picture 4">
            <a:extLst>
              <a:ext uri="{FF2B5EF4-FFF2-40B4-BE49-F238E27FC236}">
                <a16:creationId xmlns:a16="http://schemas.microsoft.com/office/drawing/2014/main" id="{7DB3EB7B-E2C0-40D4-A7FE-ECD489AC8C8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1304640" y="367553"/>
            <a:ext cx="6772560" cy="3096854"/>
          </a:xfrm>
          <a:prstGeom prst="rect">
            <a:avLst/>
          </a:prstGeom>
        </p:spPr>
      </p:pic>
    </p:spTree>
    <p:extLst>
      <p:ext uri="{BB962C8B-B14F-4D97-AF65-F5344CB8AC3E}">
        <p14:creationId xmlns:p14="http://schemas.microsoft.com/office/powerpoint/2010/main" val="382398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4F3-1C6A-4810-88C9-6032FB586408}"/>
              </a:ext>
            </a:extLst>
          </p:cNvPr>
          <p:cNvSpPr>
            <a:spLocks noGrp="1"/>
          </p:cNvSpPr>
          <p:nvPr>
            <p:ph type="title"/>
          </p:nvPr>
        </p:nvSpPr>
        <p:spPr/>
        <p:txBody>
          <a:bodyPr/>
          <a:lstStyle/>
          <a:p>
            <a:pPr algn="l"/>
            <a:r>
              <a:rPr lang="en-IN" sz="3600" b="1" dirty="0"/>
              <a:t>9</a:t>
            </a:r>
            <a:r>
              <a:rPr lang="en-IN" sz="3600" b="1" i="0" u="none" strike="noStrike" baseline="0" dirty="0"/>
              <a:t>. Conclusion </a:t>
            </a:r>
            <a:br>
              <a:rPr lang="en-IN" sz="3600" b="1" i="0" u="none" strike="noStrike" baseline="0" dirty="0"/>
            </a:br>
            <a:endParaRPr lang="en-IN" b="1" dirty="0"/>
          </a:p>
        </p:txBody>
      </p:sp>
      <p:sp>
        <p:nvSpPr>
          <p:cNvPr id="3" name="Content Placeholder 2">
            <a:extLst>
              <a:ext uri="{FF2B5EF4-FFF2-40B4-BE49-F238E27FC236}">
                <a16:creationId xmlns:a16="http://schemas.microsoft.com/office/drawing/2014/main" id="{99B35F8B-8295-4617-B1B6-3628EAC5000D}"/>
              </a:ext>
            </a:extLst>
          </p:cNvPr>
          <p:cNvSpPr>
            <a:spLocks noGrp="1"/>
          </p:cNvSpPr>
          <p:nvPr>
            <p:ph idx="1"/>
          </p:nvPr>
        </p:nvSpPr>
        <p:spPr/>
        <p:txBody>
          <a:bodyPr/>
          <a:lstStyle/>
          <a:p>
            <a:r>
              <a:rPr lang="en-US" b="0" i="0" dirty="0">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dirty="0"/>
          </a:p>
        </p:txBody>
      </p:sp>
    </p:spTree>
    <p:extLst>
      <p:ext uri="{BB962C8B-B14F-4D97-AF65-F5344CB8AC3E}">
        <p14:creationId xmlns:p14="http://schemas.microsoft.com/office/powerpoint/2010/main" val="117585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045B-0B1C-4AA1-A02A-82E5A8DF60EA}"/>
              </a:ext>
            </a:extLst>
          </p:cNvPr>
          <p:cNvSpPr>
            <a:spLocks noGrp="1"/>
          </p:cNvSpPr>
          <p:nvPr>
            <p:ph type="title"/>
          </p:nvPr>
        </p:nvSpPr>
        <p:spPr/>
        <p:txBody>
          <a:bodyPr/>
          <a:lstStyle/>
          <a:p>
            <a:pPr algn="l"/>
            <a:r>
              <a:rPr lang="en-IN" b="1" dirty="0"/>
              <a:t>Q&amp;A</a:t>
            </a:r>
          </a:p>
        </p:txBody>
      </p:sp>
      <p:sp>
        <p:nvSpPr>
          <p:cNvPr id="3" name="Content Placeholder 2">
            <a:extLst>
              <a:ext uri="{FF2B5EF4-FFF2-40B4-BE49-F238E27FC236}">
                <a16:creationId xmlns:a16="http://schemas.microsoft.com/office/drawing/2014/main" id="{20FA4D7A-4AF7-43D5-88C9-56EA9BAF296B}"/>
              </a:ext>
            </a:extLst>
          </p:cNvPr>
          <p:cNvSpPr>
            <a:spLocks noGrp="1"/>
          </p:cNvSpPr>
          <p:nvPr>
            <p:ph idx="1"/>
          </p:nvPr>
        </p:nvSpPr>
        <p:spPr>
          <a:xfrm>
            <a:off x="2097741" y="1434353"/>
            <a:ext cx="8472398" cy="4615591"/>
          </a:xfrm>
        </p:spPr>
        <p:txBody>
          <a:bodyPr>
            <a:normAutofit fontScale="55000" lnSpcReduction="20000"/>
          </a:bodyPr>
          <a:lstStyle/>
          <a:p>
            <a:pPr marL="0" indent="0">
              <a:buNone/>
            </a:pPr>
            <a:r>
              <a:rPr lang="en-US" sz="3700" dirty="0"/>
              <a:t>Q1) What’s the source of data?</a:t>
            </a:r>
          </a:p>
          <a:p>
            <a:r>
              <a:rPr lang="en-US" sz="3700" dirty="0"/>
              <a:t>➢ The Dataset was taken from  Unified Mentor’s Provided Project Description Document.</a:t>
            </a:r>
          </a:p>
          <a:p>
            <a:pPr marL="0" indent="0">
              <a:buNone/>
            </a:pPr>
            <a:r>
              <a:rPr lang="en-US" sz="3700" dirty="0"/>
              <a:t>Q2) What was the type of data?</a:t>
            </a:r>
          </a:p>
          <a:p>
            <a:r>
              <a:rPr lang="en-US" sz="3700" dirty="0"/>
              <a:t>➢ The data was the combination of numerical and Categorical values.</a:t>
            </a:r>
          </a:p>
          <a:p>
            <a:pPr marL="0" indent="0">
              <a:buNone/>
            </a:pPr>
            <a:r>
              <a:rPr lang="en-US" sz="3700" dirty="0"/>
              <a:t>Q 3) What’s the complete flow you followed in this Project?</a:t>
            </a:r>
          </a:p>
          <a:p>
            <a:r>
              <a:rPr lang="en-US" sz="3700" dirty="0"/>
              <a:t>➢ Refer Architecture for better Understandings</a:t>
            </a:r>
          </a:p>
          <a:p>
            <a:pPr marL="0" indent="0">
              <a:buNone/>
            </a:pPr>
            <a:r>
              <a:rPr lang="en-US" sz="3700" dirty="0"/>
              <a:t>Q4) What techniques were you using for data?</a:t>
            </a:r>
          </a:p>
          <a:p>
            <a:r>
              <a:rPr lang="en-US" sz="3700" dirty="0"/>
              <a:t>➢ Removing unwanted attributes</a:t>
            </a:r>
          </a:p>
          <a:p>
            <a:r>
              <a:rPr lang="en-US" sz="3700" dirty="0"/>
              <a:t>➢ Visualizing relation of independent variables with each other</a:t>
            </a:r>
          </a:p>
          <a:p>
            <a:r>
              <a:rPr lang="en-US" sz="3700" dirty="0"/>
              <a:t>➢ Cleaning data by removing column with missing values</a:t>
            </a:r>
          </a:p>
          <a:p>
            <a:r>
              <a:rPr lang="en-US" sz="3700" dirty="0"/>
              <a:t>➢ Converting Numerical data into Categorical values</a:t>
            </a:r>
            <a:endParaRPr lang="en-IN" sz="3700" dirty="0"/>
          </a:p>
          <a:p>
            <a:endParaRPr lang="en-IN" dirty="0"/>
          </a:p>
        </p:txBody>
      </p:sp>
    </p:spTree>
    <p:extLst>
      <p:ext uri="{BB962C8B-B14F-4D97-AF65-F5344CB8AC3E}">
        <p14:creationId xmlns:p14="http://schemas.microsoft.com/office/powerpoint/2010/main" val="14477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CA3-4E99-46A4-B8D9-91EE4F1B02A6}"/>
              </a:ext>
            </a:extLst>
          </p:cNvPr>
          <p:cNvSpPr>
            <a:spLocks noGrp="1"/>
          </p:cNvSpPr>
          <p:nvPr>
            <p:ph type="title"/>
          </p:nvPr>
        </p:nvSpPr>
        <p:spPr/>
        <p:txBody>
          <a:bodyPr/>
          <a:lstStyle/>
          <a:p>
            <a:pPr algn="l"/>
            <a:r>
              <a:rPr lang="en-IN" sz="3600" b="1" i="0" u="none" strike="noStrike" baseline="0" dirty="0">
                <a:latin typeface="Segoe UI" panose="020B0502040204020203" pitchFamily="34" charset="0"/>
              </a:rPr>
              <a:t>1. </a:t>
            </a:r>
            <a:r>
              <a:rPr lang="en-IN" sz="3600" b="1" i="0" u="none" strike="noStrike" baseline="0" dirty="0"/>
              <a:t>Problem</a:t>
            </a:r>
            <a:r>
              <a:rPr lang="en-IN" sz="3600" b="1" i="0" u="none" strike="noStrike" baseline="0"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DBF3299D-4186-443B-8270-BABDDD252240}"/>
              </a:ext>
            </a:extLst>
          </p:cNvPr>
          <p:cNvSpPr>
            <a:spLocks noGrp="1"/>
          </p:cNvSpPr>
          <p:nvPr>
            <p:ph idx="1"/>
          </p:nvPr>
        </p:nvSpPr>
        <p:spPr/>
        <p:txBody>
          <a:bodyPr/>
          <a:lstStyle/>
          <a:p>
            <a:pPr algn="l"/>
            <a:r>
              <a:rPr lang="en-US" b="0" i="0" dirty="0">
                <a:effectLst/>
                <a:latin typeface="-apple-system"/>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b="0" i="0" dirty="0">
                <a:effectLst/>
                <a:latin typeface="-apple-system"/>
              </a:rPr>
              <a:t>She would like to know the attrition rate (% of people who left the company).</a:t>
            </a:r>
          </a:p>
          <a:p>
            <a:pPr algn="l"/>
            <a:r>
              <a:rPr lang="en-US" b="0" i="0" dirty="0">
                <a:effectLst/>
                <a:latin typeface="-apple-system"/>
              </a:rPr>
              <a:t>She would also know if factors like age, years at the company and income play a part in determining if people will leave or not.</a:t>
            </a:r>
          </a:p>
          <a:p>
            <a:endParaRPr lang="en-IN" dirty="0"/>
          </a:p>
        </p:txBody>
      </p:sp>
    </p:spTree>
    <p:extLst>
      <p:ext uri="{BB962C8B-B14F-4D97-AF65-F5344CB8AC3E}">
        <p14:creationId xmlns:p14="http://schemas.microsoft.com/office/powerpoint/2010/main" val="3454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B69-B95C-43B4-86CD-A0F47A6EFD90}"/>
              </a:ext>
            </a:extLst>
          </p:cNvPr>
          <p:cNvSpPr>
            <a:spLocks noGrp="1"/>
          </p:cNvSpPr>
          <p:nvPr>
            <p:ph type="title"/>
          </p:nvPr>
        </p:nvSpPr>
        <p:spPr/>
        <p:txBody>
          <a:bodyPr/>
          <a:lstStyle/>
          <a:p>
            <a:pPr algn="l"/>
            <a:r>
              <a:rPr lang="en-IN" b="1" dirty="0"/>
              <a:t>2.Objective</a:t>
            </a:r>
          </a:p>
        </p:txBody>
      </p:sp>
      <p:sp>
        <p:nvSpPr>
          <p:cNvPr id="3" name="Content Placeholder 2">
            <a:extLst>
              <a:ext uri="{FF2B5EF4-FFF2-40B4-BE49-F238E27FC236}">
                <a16:creationId xmlns:a16="http://schemas.microsoft.com/office/drawing/2014/main" id="{02238819-5009-46C3-9D7E-E3663682CF64}"/>
              </a:ext>
            </a:extLst>
          </p:cNvPr>
          <p:cNvSpPr>
            <a:spLocks noGrp="1"/>
          </p:cNvSpPr>
          <p:nvPr>
            <p:ph idx="1"/>
          </p:nvPr>
        </p:nvSpPr>
        <p:spPr>
          <a:xfrm>
            <a:off x="2101246" y="1576987"/>
            <a:ext cx="7796540" cy="3997828"/>
          </a:xfrm>
        </p:spPr>
        <p:txBody>
          <a:bodyPr/>
          <a:lstStyle/>
          <a:p>
            <a:pPr algn="l">
              <a:buFont typeface="Arial" panose="020B0604020202020204" pitchFamily="34" charset="0"/>
              <a:buChar char="•"/>
            </a:pPr>
            <a:r>
              <a:rPr lang="en-US" b="0" i="0" dirty="0">
                <a:effectLst/>
                <a:latin typeface="-apple-system"/>
              </a:rPr>
              <a:t>Provide Insights to Hr. Director for employee attrition.</a:t>
            </a:r>
          </a:p>
          <a:p>
            <a:pPr algn="l">
              <a:buFont typeface="Arial" panose="020B0604020202020204" pitchFamily="34" charset="0"/>
              <a:buChar char="•"/>
            </a:pPr>
            <a:r>
              <a:rPr lang="en-US" b="0" i="0" dirty="0">
                <a:effectLst/>
                <a:latin typeface="-apple-system"/>
              </a:rPr>
              <a:t>The staff of Green Destinations provided the data.</a:t>
            </a:r>
          </a:p>
          <a:p>
            <a:pPr algn="l">
              <a:buFont typeface="Arial" panose="020B0604020202020204" pitchFamily="34" charset="0"/>
              <a:buChar char="•"/>
            </a:pPr>
            <a:r>
              <a:rPr lang="en-US" b="0" i="0" dirty="0">
                <a:effectLst/>
                <a:latin typeface="-apple-system"/>
              </a:rPr>
              <a:t>Create the KPI's accordingly.</a:t>
            </a:r>
          </a:p>
          <a:p>
            <a:pPr algn="l">
              <a:buFont typeface="Arial" panose="020B0604020202020204" pitchFamily="34" charset="0"/>
              <a:buChar char="•"/>
            </a:pPr>
            <a:r>
              <a:rPr lang="en-US" b="0" i="0" dirty="0">
                <a:effectLst/>
                <a:latin typeface="-apple-system"/>
              </a:rPr>
              <a:t>Create a dashboard</a:t>
            </a:r>
          </a:p>
        </p:txBody>
      </p:sp>
    </p:spTree>
    <p:extLst>
      <p:ext uri="{BB962C8B-B14F-4D97-AF65-F5344CB8AC3E}">
        <p14:creationId xmlns:p14="http://schemas.microsoft.com/office/powerpoint/2010/main" val="144705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53C-7F30-49D1-9540-707FFB08D68D}"/>
              </a:ext>
            </a:extLst>
          </p:cNvPr>
          <p:cNvSpPr>
            <a:spLocks noGrp="1"/>
          </p:cNvSpPr>
          <p:nvPr>
            <p:ph type="title"/>
          </p:nvPr>
        </p:nvSpPr>
        <p:spPr/>
        <p:txBody>
          <a:bodyPr/>
          <a:lstStyle/>
          <a:p>
            <a:pPr algn="l"/>
            <a:r>
              <a:rPr lang="en-IN" sz="3600" b="1" i="0" u="none" strike="noStrike" baseline="0" dirty="0"/>
              <a:t>3. Benefits</a:t>
            </a:r>
            <a:endParaRPr lang="en-IN" dirty="0"/>
          </a:p>
        </p:txBody>
      </p:sp>
      <p:sp>
        <p:nvSpPr>
          <p:cNvPr id="3" name="Content Placeholder 2">
            <a:extLst>
              <a:ext uri="{FF2B5EF4-FFF2-40B4-BE49-F238E27FC236}">
                <a16:creationId xmlns:a16="http://schemas.microsoft.com/office/drawing/2014/main" id="{2BEC71D8-0B1C-4055-8B7B-2E7B131E9EE6}"/>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Cost savings: Reduced revenue means lower recruitment and training costs.</a:t>
            </a:r>
          </a:p>
          <a:p>
            <a:pPr algn="l">
              <a:buFont typeface="Arial" panose="020B0604020202020204" pitchFamily="34" charset="0"/>
              <a:buChar char="•"/>
            </a:pPr>
            <a:r>
              <a:rPr lang="en-US" b="0" i="0" dirty="0">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b="0" i="0" dirty="0">
                <a:effectLst/>
                <a:latin typeface="-apple-system"/>
              </a:rPr>
              <a:t>Enhanced productivity: Lower turnover rates lead to a more stable and productive workforce.</a:t>
            </a:r>
          </a:p>
          <a:p>
            <a:endParaRPr lang="en-IN" dirty="0"/>
          </a:p>
        </p:txBody>
      </p:sp>
    </p:spTree>
    <p:extLst>
      <p:ext uri="{BB962C8B-B14F-4D97-AF65-F5344CB8AC3E}">
        <p14:creationId xmlns:p14="http://schemas.microsoft.com/office/powerpoint/2010/main" val="35639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5D5-7B45-48AD-871F-F5766A4289D4}"/>
              </a:ext>
            </a:extLst>
          </p:cNvPr>
          <p:cNvSpPr>
            <a:spLocks noGrp="1"/>
          </p:cNvSpPr>
          <p:nvPr>
            <p:ph type="title"/>
          </p:nvPr>
        </p:nvSpPr>
        <p:spPr/>
        <p:txBody>
          <a:bodyPr/>
          <a:lstStyle/>
          <a:p>
            <a:pPr algn="l"/>
            <a:r>
              <a:rPr lang="en-IN" sz="3600" b="1" i="0" u="none" strike="noStrike" baseline="0" dirty="0"/>
              <a:t>4. Data attributes </a:t>
            </a:r>
            <a:endParaRPr lang="en-IN" dirty="0"/>
          </a:p>
        </p:txBody>
      </p:sp>
      <p:graphicFrame>
        <p:nvGraphicFramePr>
          <p:cNvPr id="4" name="Table 4">
            <a:extLst>
              <a:ext uri="{FF2B5EF4-FFF2-40B4-BE49-F238E27FC236}">
                <a16:creationId xmlns:a16="http://schemas.microsoft.com/office/drawing/2014/main" id="{741A0ACD-968B-4CE1-BAAC-1236AD8F7A17}"/>
              </a:ext>
            </a:extLst>
          </p:cNvPr>
          <p:cNvGraphicFramePr>
            <a:graphicFrameLocks noGrp="1"/>
          </p:cNvGraphicFramePr>
          <p:nvPr>
            <p:extLst>
              <p:ext uri="{D42A27DB-BD31-4B8C-83A1-F6EECF244321}">
                <p14:modId xmlns:p14="http://schemas.microsoft.com/office/powerpoint/2010/main" val="2632237002"/>
              </p:ext>
            </p:extLst>
          </p:nvPr>
        </p:nvGraphicFramePr>
        <p:xfrm>
          <a:off x="1107662" y="1654316"/>
          <a:ext cx="9976676" cy="3821503"/>
        </p:xfrm>
        <a:graphic>
          <a:graphicData uri="http://schemas.openxmlformats.org/drawingml/2006/table">
            <a:tbl>
              <a:tblPr firstRow="1" bandRow="1">
                <a:tableStyleId>{5940675A-B579-460E-94D1-54222C63F5DA}</a:tableStyleId>
              </a:tblPr>
              <a:tblGrid>
                <a:gridCol w="2517013">
                  <a:extLst>
                    <a:ext uri="{9D8B030D-6E8A-4147-A177-3AD203B41FA5}">
                      <a16:colId xmlns:a16="http://schemas.microsoft.com/office/drawing/2014/main" val="143411891"/>
                    </a:ext>
                  </a:extLst>
                </a:gridCol>
                <a:gridCol w="2574100">
                  <a:extLst>
                    <a:ext uri="{9D8B030D-6E8A-4147-A177-3AD203B41FA5}">
                      <a16:colId xmlns:a16="http://schemas.microsoft.com/office/drawing/2014/main" val="3664975478"/>
                    </a:ext>
                  </a:extLst>
                </a:gridCol>
                <a:gridCol w="2623693">
                  <a:extLst>
                    <a:ext uri="{9D8B030D-6E8A-4147-A177-3AD203B41FA5}">
                      <a16:colId xmlns:a16="http://schemas.microsoft.com/office/drawing/2014/main" val="711306505"/>
                    </a:ext>
                  </a:extLst>
                </a:gridCol>
                <a:gridCol w="2261870">
                  <a:extLst>
                    <a:ext uri="{9D8B030D-6E8A-4147-A177-3AD203B41FA5}">
                      <a16:colId xmlns:a16="http://schemas.microsoft.com/office/drawing/2014/main" val="3778181397"/>
                    </a:ext>
                  </a:extLst>
                </a:gridCol>
              </a:tblGrid>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Age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Attrition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BusinessTravel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DailyRate</a:t>
                      </a:r>
                      <a:r>
                        <a:rPr lang="en-IN" dirty="0">
                          <a:solidFill>
                            <a:schemeClr val="accent3">
                              <a:lumMod val="20000"/>
                              <a:lumOff val="80000"/>
                            </a:schemeClr>
                          </a:solidFill>
                        </a:rPr>
                        <a:t> </a:t>
                      </a:r>
                    </a:p>
                  </a:txBody>
                  <a:tcPr/>
                </a:tc>
                <a:extLst>
                  <a:ext uri="{0D108BD9-81ED-4DB2-BD59-A6C34878D82A}">
                    <a16:rowId xmlns:a16="http://schemas.microsoft.com/office/drawing/2014/main" val="3412187189"/>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Department</a:t>
                      </a:r>
                      <a:endParaRPr lang="en-IN" dirty="0">
                        <a:solidFill>
                          <a:schemeClr val="accent3">
                            <a:lumMod val="20000"/>
                            <a:lumOff val="80000"/>
                          </a:schemeClr>
                        </a:solidFill>
                      </a:endParaRPr>
                    </a:p>
                  </a:txBody>
                  <a:tcPr/>
                </a:tc>
                <a:tc>
                  <a:txBody>
                    <a:bodyPr/>
                    <a:lstStyle/>
                    <a:p>
                      <a:r>
                        <a:rPr lang="en-IN" sz="1800" b="0" i="0" u="none" strike="noStrike">
                          <a:solidFill>
                            <a:schemeClr val="accent3">
                              <a:lumMod val="20000"/>
                              <a:lumOff val="80000"/>
                            </a:schemeClr>
                          </a:solidFill>
                          <a:effectLst/>
                          <a:latin typeface="Calibri" panose="020F0502020204030204" pitchFamily="34" charset="0"/>
                        </a:rPr>
                        <a:t>DistanceFromHome</a:t>
                      </a:r>
                      <a:r>
                        <a:rPr lang="en-IN">
                          <a:solidFill>
                            <a:schemeClr val="accent3">
                              <a:lumMod val="20000"/>
                              <a:lumOff val="80000"/>
                            </a:schemeClr>
                          </a:solidFill>
                        </a:rPr>
                        <a:t> </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EducationField</a:t>
                      </a:r>
                      <a:endParaRPr lang="en-IN" dirty="0">
                        <a:solidFill>
                          <a:schemeClr val="accent3">
                            <a:lumMod val="20000"/>
                            <a:lumOff val="80000"/>
                          </a:schemeClr>
                        </a:solidFill>
                      </a:endParaRPr>
                    </a:p>
                  </a:txBody>
                  <a:tcPr/>
                </a:tc>
                <a:extLst>
                  <a:ext uri="{0D108BD9-81ED-4DB2-BD59-A6C34878D82A}">
                    <a16:rowId xmlns:a16="http://schemas.microsoft.com/office/drawing/2014/main" val="1042179690"/>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EmployeeCount</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EmployeeNumber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Environment Satisfaction</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Gender</a:t>
                      </a:r>
                      <a:endParaRPr lang="en-IN" dirty="0">
                        <a:solidFill>
                          <a:schemeClr val="accent3">
                            <a:lumMod val="20000"/>
                            <a:lumOff val="80000"/>
                          </a:schemeClr>
                        </a:solidFill>
                      </a:endParaRPr>
                    </a:p>
                  </a:txBody>
                  <a:tcPr/>
                </a:tc>
                <a:extLst>
                  <a:ext uri="{0D108BD9-81ED-4DB2-BD59-A6C34878D82A}">
                    <a16:rowId xmlns:a16="http://schemas.microsoft.com/office/drawing/2014/main" val="918161765"/>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HourlyRate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JobInvolvement</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 Level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JobRole</a:t>
                      </a:r>
                      <a:r>
                        <a:rPr lang="en-IN" dirty="0">
                          <a:solidFill>
                            <a:schemeClr val="accent3">
                              <a:lumMod val="20000"/>
                              <a:lumOff val="80000"/>
                            </a:schemeClr>
                          </a:solidFill>
                        </a:rPr>
                        <a:t> </a:t>
                      </a:r>
                    </a:p>
                  </a:txBody>
                  <a:tcPr/>
                </a:tc>
                <a:extLst>
                  <a:ext uri="{0D108BD9-81ED-4DB2-BD59-A6C34878D82A}">
                    <a16:rowId xmlns:a16="http://schemas.microsoft.com/office/drawing/2014/main" val="3416229276"/>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JobSatisfaction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MaritalStatus</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MonthlyIncome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MonthlyRate</a:t>
                      </a:r>
                    </a:p>
                  </a:txBody>
                  <a:tcPr/>
                </a:tc>
                <a:extLst>
                  <a:ext uri="{0D108BD9-81ED-4DB2-BD59-A6C34878D82A}">
                    <a16:rowId xmlns:a16="http://schemas.microsoft.com/office/drawing/2014/main" val="3934970663"/>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NumCompaniesWorked</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Over18</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OverTime</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PercentSalaryHike</a:t>
                      </a:r>
                    </a:p>
                  </a:txBody>
                  <a:tcPr/>
                </a:tc>
                <a:extLst>
                  <a:ext uri="{0D108BD9-81ED-4DB2-BD59-A6C34878D82A}">
                    <a16:rowId xmlns:a16="http://schemas.microsoft.com/office/drawing/2014/main" val="272034350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PerformanceRating</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RelationshipSatisfaction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StandardHours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StockOptionLevel</a:t>
                      </a:r>
                    </a:p>
                  </a:txBody>
                  <a:tcPr/>
                </a:tc>
                <a:extLst>
                  <a:ext uri="{0D108BD9-81ED-4DB2-BD59-A6C34878D82A}">
                    <a16:rowId xmlns:a16="http://schemas.microsoft.com/office/drawing/2014/main" val="158267589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TotalWorkingYears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TrainingTimesLastYear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WorkLifeBalance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YearsAtCompany</a:t>
                      </a:r>
                    </a:p>
                  </a:txBody>
                  <a:tcPr/>
                </a:tc>
                <a:extLst>
                  <a:ext uri="{0D108BD9-81ED-4DB2-BD59-A6C34878D82A}">
                    <a16:rowId xmlns:a16="http://schemas.microsoft.com/office/drawing/2014/main" val="605657639"/>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YearsInCurrentRole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YearsSinceLastPromotion</a:t>
                      </a:r>
                      <a:endParaRPr lang="en-IN" dirty="0">
                        <a:solidFill>
                          <a:schemeClr val="accent3">
                            <a:lumMod val="20000"/>
                            <a:lumOff val="8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dirty="0">
                          <a:solidFill>
                            <a:schemeClr val="accent3">
                              <a:lumMod val="20000"/>
                              <a:lumOff val="80000"/>
                            </a:schemeClr>
                          </a:solidFill>
                          <a:effectLst/>
                          <a:latin typeface="Calibri" panose="020F0502020204030204" pitchFamily="34" charset="0"/>
                        </a:rPr>
                        <a:t>YearsWithCurrManager</a:t>
                      </a:r>
                      <a:r>
                        <a:rPr lang="en-IN" dirty="0">
                          <a:solidFill>
                            <a:schemeClr val="accent3">
                              <a:lumMod val="20000"/>
                              <a:lumOff val="80000"/>
                            </a:schemeClr>
                          </a:solidFill>
                        </a:rPr>
                        <a:t> </a:t>
                      </a:r>
                    </a:p>
                    <a:p>
                      <a:endParaRPr lang="en-IN" dirty="0">
                        <a:solidFill>
                          <a:schemeClr val="accent3">
                            <a:lumMod val="20000"/>
                            <a:lumOff val="80000"/>
                          </a:schemeClr>
                        </a:solidFill>
                      </a:endParaRPr>
                    </a:p>
                  </a:txBody>
                  <a:tcPr/>
                </a:tc>
                <a:tc>
                  <a:txBody>
                    <a:bodyPr/>
                    <a:lstStyle/>
                    <a:p>
                      <a:endParaRPr lang="en-IN" sz="1800" b="0" i="0" u="none" strike="noStrike" dirty="0">
                        <a:solidFill>
                          <a:schemeClr val="accent3">
                            <a:lumMod val="20000"/>
                            <a:lumOff val="80000"/>
                          </a:schemeClr>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Tree>
    <p:extLst>
      <p:ext uri="{BB962C8B-B14F-4D97-AF65-F5344CB8AC3E}">
        <p14:creationId xmlns:p14="http://schemas.microsoft.com/office/powerpoint/2010/main" val="25102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2EE-80D3-4EB4-8DAD-2520E1B799D1}"/>
              </a:ext>
            </a:extLst>
          </p:cNvPr>
          <p:cNvSpPr>
            <a:spLocks noGrp="1"/>
          </p:cNvSpPr>
          <p:nvPr>
            <p:ph type="title"/>
          </p:nvPr>
        </p:nvSpPr>
        <p:spPr/>
        <p:txBody>
          <a:bodyPr/>
          <a:lstStyle/>
          <a:p>
            <a:pPr algn="l"/>
            <a:r>
              <a:rPr lang="en-IN" sz="3600" b="1" i="0" u="none" strike="noStrike" baseline="0" dirty="0"/>
              <a:t>5. Architecture </a:t>
            </a:r>
            <a:endParaRPr lang="en-IN" dirty="0"/>
          </a:p>
        </p:txBody>
      </p:sp>
      <p:sp>
        <p:nvSpPr>
          <p:cNvPr id="3" name="Content Placeholder 2">
            <a:extLst>
              <a:ext uri="{FF2B5EF4-FFF2-40B4-BE49-F238E27FC236}">
                <a16:creationId xmlns:a16="http://schemas.microsoft.com/office/drawing/2014/main" id="{2E49F87C-B6E1-4AC0-978B-1EF62CC80C01}"/>
              </a:ext>
            </a:extLst>
          </p:cNvPr>
          <p:cNvSpPr>
            <a:spLocks noGrp="1"/>
          </p:cNvSpPr>
          <p:nvPr>
            <p:ph idx="1"/>
          </p:nvPr>
        </p:nvSpPr>
        <p:spPr/>
        <p:txBody>
          <a:bodyPr>
            <a:normAutofit/>
          </a:bodyPr>
          <a:lstStyle/>
          <a:p>
            <a:r>
              <a:rPr lang="en-US" sz="2000" b="1" i="0" u="none" strike="noStrike" baseline="0" dirty="0">
                <a:solidFill>
                  <a:schemeClr val="accent3">
                    <a:lumMod val="60000"/>
                    <a:lumOff val="40000"/>
                  </a:schemeClr>
                </a:solidFill>
                <a:latin typeface="Segoe UI" panose="020B0502040204020203" pitchFamily="34" charset="0"/>
              </a:rPr>
              <a:t>1. Collect Raw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3">
                    <a:lumMod val="60000"/>
                    <a:lumOff val="40000"/>
                  </a:schemeClr>
                </a:solidFill>
                <a:latin typeface="Segoe UI" panose="020B0502040204020203" pitchFamily="34" charset="0"/>
              </a:rPr>
              <a:t>2. Data Wrangling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Contains following steps gathering data, assessing data, handling missing data and adding columns.</a:t>
            </a:r>
          </a:p>
          <a:p>
            <a:r>
              <a:rPr lang="en-US" sz="2000" b="1" dirty="0">
                <a:solidFill>
                  <a:schemeClr val="accent3">
                    <a:lumMod val="60000"/>
                    <a:lumOff val="40000"/>
                  </a:schemeClr>
                </a:solidFill>
                <a:latin typeface="Segoe UI" panose="020B0502040204020203" pitchFamily="34" charset="0"/>
              </a:rPr>
              <a:t>3</a:t>
            </a:r>
            <a:r>
              <a:rPr lang="en-US" sz="2000" b="1" i="0" u="none" strike="noStrike" baseline="0" dirty="0">
                <a:solidFill>
                  <a:schemeClr val="accent3">
                    <a:lumMod val="60000"/>
                    <a:lumOff val="40000"/>
                  </a:schemeClr>
                </a:solidFill>
                <a:latin typeface="Segoe UI" panose="020B0502040204020203" pitchFamily="34" charset="0"/>
              </a:rPr>
              <a:t>. Exploring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3">
                    <a:lumMod val="60000"/>
                    <a:lumOff val="40000"/>
                  </a:schemeClr>
                </a:solidFill>
                <a:latin typeface="Segoe UI" panose="020B0502040204020203" pitchFamily="34" charset="0"/>
              </a:rPr>
              <a:t>4</a:t>
            </a:r>
            <a:r>
              <a:rPr lang="en-US" sz="2000" b="1" i="0" u="none" strike="noStrike" baseline="0" dirty="0">
                <a:solidFill>
                  <a:schemeClr val="accent3">
                    <a:lumMod val="60000"/>
                    <a:lumOff val="40000"/>
                  </a:schemeClr>
                </a:solidFill>
                <a:latin typeface="Segoe UI" panose="020B0502040204020203" pitchFamily="34" charset="0"/>
              </a:rPr>
              <a:t>. Deployment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The prepared visualizations are deployed on the public.tableau.com site. Where they will be available publicly.</a:t>
            </a:r>
            <a:endParaRPr lang="en-IN" sz="2000" b="0" i="0" u="none" strike="noStrike" baseline="0" dirty="0">
              <a:latin typeface="Calibri" panose="020F0502020204030204" pitchFamily="34" charset="0"/>
            </a:endParaRPr>
          </a:p>
          <a:p>
            <a:endParaRPr lang="en-IN" dirty="0"/>
          </a:p>
        </p:txBody>
      </p:sp>
    </p:spTree>
    <p:extLst>
      <p:ext uri="{BB962C8B-B14F-4D97-AF65-F5344CB8AC3E}">
        <p14:creationId xmlns:p14="http://schemas.microsoft.com/office/powerpoint/2010/main" val="10581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17D-6C28-4915-883C-52FB70A29629}"/>
              </a:ext>
            </a:extLst>
          </p:cNvPr>
          <p:cNvSpPr>
            <a:spLocks noGrp="1"/>
          </p:cNvSpPr>
          <p:nvPr>
            <p:ph type="title"/>
          </p:nvPr>
        </p:nvSpPr>
        <p:spPr>
          <a:xfrm>
            <a:off x="241413" y="94346"/>
            <a:ext cx="7958331" cy="1077229"/>
          </a:xfrm>
        </p:spPr>
        <p:txBody>
          <a:bodyPr/>
          <a:lstStyle/>
          <a:p>
            <a:pPr algn="l"/>
            <a:r>
              <a:rPr lang="en-IN" sz="3600" b="1" i="0" u="none" strike="noStrike" baseline="0" dirty="0">
                <a:solidFill>
                  <a:schemeClr val="tx1"/>
                </a:solidFill>
              </a:rPr>
              <a:t>6. Insights </a:t>
            </a:r>
            <a:endParaRPr lang="en-IN" dirty="0">
              <a:solidFill>
                <a:schemeClr val="tx1"/>
              </a:solidFill>
            </a:endParaRPr>
          </a:p>
        </p:txBody>
      </p:sp>
      <p:pic>
        <p:nvPicPr>
          <p:cNvPr id="7" name="Content Placeholder 6">
            <a:extLst>
              <a:ext uri="{FF2B5EF4-FFF2-40B4-BE49-F238E27FC236}">
                <a16:creationId xmlns:a16="http://schemas.microsoft.com/office/drawing/2014/main" id="{2FC29B26-C512-F245-23F2-2E709F4D1715}"/>
              </a:ext>
            </a:extLst>
          </p:cNvPr>
          <p:cNvPicPr>
            <a:picLocks noGrp="1" noChangeAspect="1"/>
          </p:cNvPicPr>
          <p:nvPr>
            <p:ph idx="1"/>
          </p:nvPr>
        </p:nvPicPr>
        <p:blipFill>
          <a:blip r:embed="rId3"/>
          <a:stretch>
            <a:fillRect/>
          </a:stretch>
        </p:blipFill>
        <p:spPr>
          <a:xfrm>
            <a:off x="0" y="1055077"/>
            <a:ext cx="12205636" cy="5802923"/>
          </a:xfrm>
        </p:spPr>
      </p:pic>
    </p:spTree>
    <p:extLst>
      <p:ext uri="{BB962C8B-B14F-4D97-AF65-F5344CB8AC3E}">
        <p14:creationId xmlns:p14="http://schemas.microsoft.com/office/powerpoint/2010/main" val="10367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CBB-DFC1-49F8-AFF6-3D46909033AF}"/>
              </a:ext>
            </a:extLst>
          </p:cNvPr>
          <p:cNvSpPr>
            <a:spLocks noGrp="1"/>
          </p:cNvSpPr>
          <p:nvPr>
            <p:ph type="title"/>
          </p:nvPr>
        </p:nvSpPr>
        <p:spPr/>
        <p:txBody>
          <a:bodyPr/>
          <a:lstStyle/>
          <a:p>
            <a:pPr algn="l"/>
            <a:r>
              <a:rPr lang="en-IN" sz="3600" b="1" i="0" u="none" strike="noStrike" baseline="0" dirty="0"/>
              <a:t>7. Key Performance Indicator</a:t>
            </a:r>
            <a:endParaRPr lang="en-IN" dirty="0"/>
          </a:p>
        </p:txBody>
      </p:sp>
      <p:sp>
        <p:nvSpPr>
          <p:cNvPr id="3" name="Content Placeholder 2">
            <a:extLst>
              <a:ext uri="{FF2B5EF4-FFF2-40B4-BE49-F238E27FC236}">
                <a16:creationId xmlns:a16="http://schemas.microsoft.com/office/drawing/2014/main" id="{83670DAF-06AC-4A77-ADEB-95C3CC57C70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Total Employees.</a:t>
            </a:r>
          </a:p>
          <a:p>
            <a:pPr algn="l">
              <a:buFont typeface="Arial" panose="020B0604020202020204" pitchFamily="34" charset="0"/>
              <a:buChar char="•"/>
            </a:pPr>
            <a:r>
              <a:rPr lang="en-US" b="0" i="0" dirty="0">
                <a:effectLst/>
                <a:latin typeface="-apple-system"/>
              </a:rPr>
              <a:t>Active Employees.</a:t>
            </a:r>
          </a:p>
          <a:p>
            <a:pPr algn="l">
              <a:buFont typeface="Arial" panose="020B0604020202020204" pitchFamily="34" charset="0"/>
              <a:buChar char="•"/>
            </a:pPr>
            <a:r>
              <a:rPr lang="en-US" b="0" i="0" dirty="0">
                <a:effectLst/>
                <a:latin typeface="-apple-system"/>
              </a:rPr>
              <a:t>Attrition Count.</a:t>
            </a:r>
          </a:p>
          <a:p>
            <a:pPr algn="l">
              <a:buFont typeface="Arial" panose="020B0604020202020204" pitchFamily="34" charset="0"/>
              <a:buChar char="•"/>
            </a:pPr>
            <a:r>
              <a:rPr lang="en-US" b="0" i="0" dirty="0">
                <a:effectLst/>
                <a:latin typeface="-apple-system"/>
              </a:rPr>
              <a:t>Attrition Rate %.</a:t>
            </a:r>
          </a:p>
          <a:p>
            <a:pPr algn="l">
              <a:buFont typeface="Arial" panose="020B0604020202020204" pitchFamily="34" charset="0"/>
              <a:buChar char="•"/>
            </a:pPr>
            <a:r>
              <a:rPr lang="en-US" b="0" i="0" dirty="0">
                <a:effectLst/>
                <a:latin typeface="-apple-system"/>
              </a:rPr>
              <a:t>Average Monthly Income.</a:t>
            </a:r>
          </a:p>
          <a:p>
            <a:pPr algn="l">
              <a:buFont typeface="Arial" panose="020B0604020202020204" pitchFamily="34" charset="0"/>
              <a:buChar char="•"/>
            </a:pPr>
            <a:r>
              <a:rPr lang="en-US" dirty="0">
                <a:latin typeface="-apple-system"/>
              </a:rPr>
              <a:t>Average salary hike %.</a:t>
            </a:r>
            <a:endParaRPr lang="en-US" b="0" i="0" dirty="0">
              <a:effectLst/>
              <a:latin typeface="-apple-system"/>
            </a:endParaRPr>
          </a:p>
          <a:p>
            <a:endParaRPr lang="en-IN" dirty="0"/>
          </a:p>
        </p:txBody>
      </p:sp>
    </p:spTree>
    <p:extLst>
      <p:ext uri="{BB962C8B-B14F-4D97-AF65-F5344CB8AC3E}">
        <p14:creationId xmlns:p14="http://schemas.microsoft.com/office/powerpoint/2010/main" val="12627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33D-DB36-4327-848E-56AC9E58CE80}"/>
              </a:ext>
            </a:extLst>
          </p:cNvPr>
          <p:cNvSpPr>
            <a:spLocks noGrp="1"/>
          </p:cNvSpPr>
          <p:nvPr>
            <p:ph type="title"/>
          </p:nvPr>
        </p:nvSpPr>
        <p:spPr>
          <a:xfrm>
            <a:off x="646111" y="452718"/>
            <a:ext cx="9972359" cy="1400530"/>
          </a:xfrm>
        </p:spPr>
        <p:txBody>
          <a:bodyPr/>
          <a:lstStyle/>
          <a:p>
            <a:r>
              <a:rPr lang="en-US" sz="3600" b="1" i="0" dirty="0">
                <a:solidFill>
                  <a:schemeClr val="tx1"/>
                </a:solidFill>
                <a:effectLst/>
              </a:rPr>
              <a:t>8.Recommendations and improvement techniques:</a:t>
            </a:r>
            <a:br>
              <a:rPr lang="en-US" sz="3600" b="1" i="0" dirty="0">
                <a:solidFill>
                  <a:schemeClr val="tx1"/>
                </a:solidFill>
                <a:effectLst/>
              </a:rPr>
            </a:br>
            <a:endParaRPr lang="en-IN" sz="3600" dirty="0">
              <a:solidFill>
                <a:schemeClr val="tx1"/>
              </a:solidFill>
            </a:endParaRPr>
          </a:p>
        </p:txBody>
      </p:sp>
      <p:sp>
        <p:nvSpPr>
          <p:cNvPr id="3" name="Content Placeholder 2">
            <a:extLst>
              <a:ext uri="{FF2B5EF4-FFF2-40B4-BE49-F238E27FC236}">
                <a16:creationId xmlns:a16="http://schemas.microsoft.com/office/drawing/2014/main" id="{6F3B9E2B-9E43-4A1B-8B75-F5EEC6869662}"/>
              </a:ext>
            </a:extLst>
          </p:cNvPr>
          <p:cNvSpPr>
            <a:spLocks noGrp="1"/>
          </p:cNvSpPr>
          <p:nvPr>
            <p:ph idx="1"/>
          </p:nvPr>
        </p:nvSpPr>
        <p:spPr/>
        <p:txBody>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pPr marL="0" indent="0">
              <a:buNone/>
            </a:pPr>
            <a:endParaRPr lang="en-IN" dirty="0"/>
          </a:p>
        </p:txBody>
      </p:sp>
    </p:spTree>
    <p:extLst>
      <p:ext uri="{BB962C8B-B14F-4D97-AF65-F5344CB8AC3E}">
        <p14:creationId xmlns:p14="http://schemas.microsoft.com/office/powerpoint/2010/main" val="93162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367</TotalTime>
  <Words>613</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Gothic</vt:lpstr>
      <vt:lpstr>Segoe UI</vt:lpstr>
      <vt:lpstr>Wingdings 3</vt:lpstr>
      <vt:lpstr>Ion</vt:lpstr>
      <vt:lpstr>HR DASHBOARD</vt:lpstr>
      <vt:lpstr>1. Problem Statement:</vt:lpstr>
      <vt:lpstr>2.Objective</vt:lpstr>
      <vt:lpstr>3. Benefits</vt:lpstr>
      <vt:lpstr>4. Data attributes </vt:lpstr>
      <vt:lpstr>5. Architecture </vt:lpstr>
      <vt:lpstr>6. Insights </vt:lpstr>
      <vt:lpstr>7. Key Performance Indicator</vt:lpstr>
      <vt:lpstr>8.Recommendations and improvement techniques: </vt:lpstr>
      <vt:lpstr>9. Conclusion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dc:title>
  <dc:creator>3BR18CV082 MVK</dc:creator>
  <cp:lastModifiedBy>Sunil Kumar R</cp:lastModifiedBy>
  <cp:revision>8</cp:revision>
  <dcterms:created xsi:type="dcterms:W3CDTF">2024-04-30T08:45:40Z</dcterms:created>
  <dcterms:modified xsi:type="dcterms:W3CDTF">2024-07-18T12:39:21Z</dcterms:modified>
</cp:coreProperties>
</file>