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2"/>
  </p:normalViewPr>
  <p:slideViewPr>
    <p:cSldViewPr>
      <p:cViewPr varScale="1">
        <p:scale>
          <a:sx n="134" d="100"/>
          <a:sy n="134" d="100"/>
        </p:scale>
        <p:origin x="154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63D483-235C-45D9-8F60-C9222A695294}" type="datetimeFigureOut">
              <a:rPr lang="en-US" smtClean="0"/>
              <a:t>10/4/20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14F24-FDE3-4AC9-AC49-A7F9B3A676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63D483-235C-45D9-8F60-C9222A695294}" type="datetimeFigureOut">
              <a:rPr lang="en-US" smtClean="0"/>
              <a:t>10/4/20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14F24-FDE3-4AC9-AC49-A7F9B3A676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63D483-235C-45D9-8F60-C9222A695294}" type="datetimeFigureOut">
              <a:rPr lang="en-US" smtClean="0"/>
              <a:t>10/4/20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14F24-FDE3-4AC9-AC49-A7F9B3A676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63D483-235C-45D9-8F60-C9222A695294}" type="datetimeFigureOut">
              <a:rPr lang="en-US" smtClean="0"/>
              <a:t>10/4/20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14F24-FDE3-4AC9-AC49-A7F9B3A676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3D483-235C-45D9-8F60-C9222A695294}" type="datetimeFigureOut">
              <a:rPr lang="en-US" smtClean="0"/>
              <a:t>10/4/20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14F24-FDE3-4AC9-AC49-A7F9B3A676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63D483-235C-45D9-8F60-C9222A695294}" type="datetimeFigureOut">
              <a:rPr lang="en-US" smtClean="0"/>
              <a:t>10/4/20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14F24-FDE3-4AC9-AC49-A7F9B3A676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63D483-235C-45D9-8F60-C9222A695294}" type="datetimeFigureOut">
              <a:rPr lang="en-US" smtClean="0"/>
              <a:t>10/4/20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14F24-FDE3-4AC9-AC49-A7F9B3A676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63D483-235C-45D9-8F60-C9222A695294}" type="datetimeFigureOut">
              <a:rPr lang="en-US" smtClean="0"/>
              <a:t>10/4/20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14F24-FDE3-4AC9-AC49-A7F9B3A676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3D483-235C-45D9-8F60-C9222A695294}" type="datetimeFigureOut">
              <a:rPr lang="en-US" smtClean="0"/>
              <a:t>10/4/20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B14F24-FDE3-4AC9-AC49-A7F9B3A676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63D483-235C-45D9-8F60-C9222A695294}" type="datetimeFigureOut">
              <a:rPr lang="en-US" smtClean="0"/>
              <a:t>10/4/20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14F24-FDE3-4AC9-AC49-A7F9B3A676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63D483-235C-45D9-8F60-C9222A695294}" type="datetimeFigureOut">
              <a:rPr lang="en-US" smtClean="0"/>
              <a:t>10/4/20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14F24-FDE3-4AC9-AC49-A7F9B3A676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3D483-235C-45D9-8F60-C9222A695294}" type="datetimeFigureOut">
              <a:rPr lang="en-US" smtClean="0"/>
              <a:t>10/4/20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14F24-FDE3-4AC9-AC49-A7F9B3A676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457200" y="1143000"/>
            <a:ext cx="8229600" cy="4525963"/>
          </a:xfrm>
        </p:spPr>
        <p:txBody>
          <a:bodyPr>
            <a:normAutofit fontScale="85000" lnSpcReduction="20000"/>
          </a:bodyPr>
          <a:lstStyle/>
          <a:p>
            <a:r>
              <a:rPr lang="en-US" dirty="0"/>
              <a:t>Terms </a:t>
            </a:r>
          </a:p>
          <a:p>
            <a:pPr lvl="1"/>
            <a:r>
              <a:rPr lang="en-US" dirty="0"/>
              <a:t>Distributed Database</a:t>
            </a:r>
          </a:p>
          <a:p>
            <a:pPr lvl="1"/>
            <a:r>
              <a:rPr lang="en-US" dirty="0"/>
              <a:t>Homogeneous &amp; Heterogeneous Distributed Database</a:t>
            </a:r>
          </a:p>
          <a:p>
            <a:pPr lvl="1"/>
            <a:r>
              <a:rPr lang="en-US" dirty="0"/>
              <a:t>Query Processing &amp; Optimization</a:t>
            </a:r>
          </a:p>
          <a:p>
            <a:pPr lvl="1"/>
            <a:r>
              <a:rPr lang="en-US" dirty="0"/>
              <a:t>Write Ahead Log, Synchronous Commit &amp; Asynchronous Commit for SQL Server</a:t>
            </a:r>
          </a:p>
          <a:p>
            <a:pPr lvl="1"/>
            <a:r>
              <a:rPr lang="en-US" dirty="0"/>
              <a:t>Failover Clustering</a:t>
            </a:r>
          </a:p>
          <a:p>
            <a:pPr lvl="1"/>
            <a:r>
              <a:rPr lang="en-US" dirty="0"/>
              <a:t>Generic Connectivity for Oracle</a:t>
            </a:r>
          </a:p>
          <a:p>
            <a:pPr lvl="1"/>
            <a:r>
              <a:rPr lang="en-US" dirty="0"/>
              <a:t>DDBS Functionalities of SQL Server &amp; Oracle</a:t>
            </a:r>
          </a:p>
          <a:p>
            <a:pPr lvl="1"/>
            <a:r>
              <a:rPr lang="en-US" dirty="0"/>
              <a:t>Cost Based Optimization &amp; It’s Steps</a:t>
            </a:r>
          </a:p>
          <a:p>
            <a:pPr lvl="1"/>
            <a:r>
              <a:rPr lang="en-US" dirty="0"/>
              <a:t>Applications of SQL Server &amp; Oracle in DDBS </a:t>
            </a:r>
          </a:p>
          <a:p>
            <a:pPr lvl="1"/>
            <a:r>
              <a:rPr lang="en-US" dirty="0"/>
              <a:t>Conclusion</a:t>
            </a:r>
          </a:p>
          <a:p>
            <a:pPr lvl="1"/>
            <a:endParaRPr lang="en-US" dirty="0"/>
          </a:p>
          <a:p>
            <a:pPr lvl="1"/>
            <a:endParaRPr lang="en-US" dirty="0"/>
          </a:p>
          <a:p>
            <a:pPr lvl="1">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t>Query Optimizer considers the following factors</a:t>
            </a:r>
            <a:endParaRPr lang="en-US" dirty="0"/>
          </a:p>
          <a:p>
            <a:pPr lvl="0"/>
            <a:r>
              <a:rPr lang="en-US" dirty="0"/>
              <a:t>The execution order of relational operations in database records</a:t>
            </a:r>
          </a:p>
          <a:p>
            <a:pPr lvl="0"/>
            <a:r>
              <a:rPr lang="en-US" dirty="0"/>
              <a:t>The algorithms designed for operations like JOIN’s</a:t>
            </a:r>
          </a:p>
          <a:p>
            <a:pPr lvl="0"/>
            <a:r>
              <a:rPr lang="en-US" dirty="0"/>
              <a:t>Order of movements of data in between different sites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Query Optimizer takes query as a input and will modulate it’s representation (representation of query) in a way to make it easier for optimization.</a:t>
            </a:r>
          </a:p>
          <a:p>
            <a:r>
              <a:rPr lang="en-US" dirty="0"/>
              <a:t>Optimizer will select appropriate strategy for optimization</a:t>
            </a:r>
          </a:p>
          <a:p>
            <a:r>
              <a:rPr lang="en-US" dirty="0"/>
              <a:t>distributed query is processed mainly on the basis of cost of execution time.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a:t>execution time is a calculus of time when the query is submitted and the result is evaluated.</a:t>
            </a:r>
          </a:p>
          <a:p>
            <a:r>
              <a:rPr lang="en-US" dirty="0"/>
              <a:t>Cost optimizers works in background for query cost evaluation.</a:t>
            </a:r>
          </a:p>
          <a:p>
            <a:r>
              <a:rPr lang="en-US" dirty="0"/>
              <a:t>Examples of Optimized Queries</a:t>
            </a:r>
          </a:p>
          <a:p>
            <a:pPr>
              <a:buNone/>
            </a:pPr>
            <a:endParaRPr lang="en-US" dirty="0"/>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 1:- </a:t>
            </a:r>
          </a:p>
          <a:p>
            <a:pPr>
              <a:buNone/>
            </a:pPr>
            <a:r>
              <a:rPr lang="en-US" dirty="0"/>
              <a:t>	Query </a:t>
            </a:r>
          </a:p>
          <a:p>
            <a:r>
              <a:rPr lang="en-US" b="1" dirty="0"/>
              <a:t>SELECT count(subject), subject</a:t>
            </a:r>
            <a:br>
              <a:rPr lang="en-US" b="1" dirty="0"/>
            </a:br>
            <a:r>
              <a:rPr lang="en-US" b="1" dirty="0"/>
              <a:t>FROM student </a:t>
            </a:r>
            <a:br>
              <a:rPr lang="en-US" b="1" dirty="0"/>
            </a:br>
            <a:r>
              <a:rPr lang="en-US" b="1" dirty="0"/>
              <a:t>GROUP BY subject </a:t>
            </a:r>
            <a:br>
              <a:rPr lang="en-US" b="1" dirty="0"/>
            </a:br>
            <a:r>
              <a:rPr lang="en-US" b="1" dirty="0"/>
              <a:t>HAVING subject!= 'Physics' AND subject!= 'Mathematics';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a:t>Example 1</a:t>
            </a:r>
          </a:p>
          <a:p>
            <a:pPr>
              <a:buNone/>
            </a:pPr>
            <a:r>
              <a:rPr lang="en-US" dirty="0"/>
              <a:t>Query </a:t>
            </a:r>
          </a:p>
          <a:p>
            <a:pPr>
              <a:buNone/>
            </a:pPr>
            <a:r>
              <a:rPr lang="en-US" dirty="0"/>
              <a:t> </a:t>
            </a:r>
          </a:p>
          <a:p>
            <a:r>
              <a:rPr lang="en-US" dirty="0"/>
              <a:t>SELECT count(subject), subject</a:t>
            </a:r>
            <a:br>
              <a:rPr lang="en-US" dirty="0"/>
            </a:br>
            <a:r>
              <a:rPr lang="en-US" dirty="0"/>
              <a:t>FROM student </a:t>
            </a:r>
            <a:br>
              <a:rPr lang="en-US" dirty="0"/>
            </a:br>
            <a:r>
              <a:rPr lang="en-US" dirty="0"/>
              <a:t>GROUP BY subject </a:t>
            </a:r>
            <a:br>
              <a:rPr lang="en-US" dirty="0"/>
            </a:br>
            <a:r>
              <a:rPr lang="en-US" dirty="0"/>
              <a:t>HAVING subject!= 'Physics' AND subject!= 'Mathematics';</a:t>
            </a:r>
          </a:p>
          <a:p>
            <a:pPr>
              <a:buNone/>
            </a:pPr>
            <a:r>
              <a:rPr lang="en-US" dirty="0"/>
              <a:t> </a:t>
            </a:r>
          </a:p>
          <a:p>
            <a:r>
              <a:rPr lang="en-US" dirty="0"/>
              <a:t>Can be re-written as an Optimized Query</a:t>
            </a:r>
          </a:p>
          <a:p>
            <a:pPr>
              <a:buNone/>
            </a:pPr>
            <a:r>
              <a:rPr lang="en-US" dirty="0"/>
              <a:t> </a:t>
            </a:r>
          </a:p>
          <a:p>
            <a:r>
              <a:rPr lang="en-US" dirty="0"/>
              <a:t>SELECT count(subject), subject </a:t>
            </a:r>
            <a:br>
              <a:rPr lang="en-US" dirty="0"/>
            </a:br>
            <a:r>
              <a:rPr lang="en-US" dirty="0"/>
              <a:t>FROM student </a:t>
            </a:r>
            <a:br>
              <a:rPr lang="en-US" dirty="0"/>
            </a:br>
            <a:r>
              <a:rPr lang="en-US" dirty="0"/>
              <a:t>WHERE subject != 'Physics' </a:t>
            </a:r>
            <a:br>
              <a:rPr lang="en-US" dirty="0"/>
            </a:br>
            <a:r>
              <a:rPr lang="en-US" dirty="0"/>
              <a:t>AND subject != ' Mathematics' </a:t>
            </a:r>
            <a:br>
              <a:rPr lang="en-US" dirty="0"/>
            </a:br>
            <a:r>
              <a:rPr lang="en-US" dirty="0"/>
              <a:t>GROUP BY subject;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77500" lnSpcReduction="20000"/>
          </a:bodyPr>
          <a:lstStyle/>
          <a:p>
            <a:r>
              <a:rPr lang="en-US" dirty="0"/>
              <a:t>Example 2 : - </a:t>
            </a:r>
          </a:p>
          <a:p>
            <a:r>
              <a:rPr lang="en-US" dirty="0"/>
              <a:t>SELECT name, Dob, </a:t>
            </a:r>
            <a:r>
              <a:rPr lang="en-US" dirty="0" err="1"/>
              <a:t>Lname</a:t>
            </a:r>
            <a:br>
              <a:rPr lang="en-US" dirty="0"/>
            </a:br>
            <a:r>
              <a:rPr lang="en-US" dirty="0"/>
              <a:t>FROM employee</a:t>
            </a:r>
            <a:br>
              <a:rPr lang="en-US" dirty="0"/>
            </a:br>
            <a:r>
              <a:rPr lang="en-US" dirty="0"/>
              <a:t>WHERE salary = (SELECT MAX(salary), </a:t>
            </a:r>
            <a:r>
              <a:rPr lang="en-US" dirty="0" err="1"/>
              <a:t>Lname</a:t>
            </a:r>
            <a:r>
              <a:rPr lang="en-US" dirty="0"/>
              <a:t>, </a:t>
            </a:r>
            <a:r>
              <a:rPr lang="en-US" dirty="0" err="1"/>
              <a:t>Fname</a:t>
            </a:r>
            <a:r>
              <a:rPr lang="en-US" dirty="0"/>
              <a:t> FROM </a:t>
            </a:r>
            <a:r>
              <a:rPr lang="en-US" dirty="0" err="1"/>
              <a:t>employee_details</a:t>
            </a:r>
            <a:r>
              <a:rPr lang="en-US" dirty="0"/>
              <a:t>) </a:t>
            </a:r>
            <a:br>
              <a:rPr lang="en-US" dirty="0"/>
            </a:br>
            <a:r>
              <a:rPr lang="en-US" dirty="0"/>
              <a:t>AND age = (SELECT MAX(age) FROM </a:t>
            </a:r>
            <a:r>
              <a:rPr lang="en-US" dirty="0" err="1"/>
              <a:t>employee_credentials</a:t>
            </a:r>
            <a:r>
              <a:rPr lang="en-US" dirty="0"/>
              <a:t>) </a:t>
            </a:r>
            <a:br>
              <a:rPr lang="en-US" dirty="0"/>
            </a:br>
            <a:r>
              <a:rPr lang="en-US" dirty="0"/>
              <a:t>AND </a:t>
            </a:r>
            <a:r>
              <a:rPr lang="en-US" dirty="0" err="1"/>
              <a:t>emp_dept</a:t>
            </a:r>
            <a:r>
              <a:rPr lang="en-US" dirty="0"/>
              <a:t> = 'Information Technology';</a:t>
            </a:r>
          </a:p>
          <a:p>
            <a:pPr>
              <a:buNone/>
            </a:pPr>
            <a:r>
              <a:rPr lang="en-US" dirty="0"/>
              <a:t> </a:t>
            </a:r>
          </a:p>
          <a:p>
            <a:r>
              <a:rPr lang="en-US" dirty="0"/>
              <a:t>Can be re-rewritten as an optimized query</a:t>
            </a:r>
          </a:p>
          <a:p>
            <a:pPr>
              <a:buNone/>
            </a:pPr>
            <a:r>
              <a:rPr lang="en-US" dirty="0"/>
              <a:t> </a:t>
            </a:r>
          </a:p>
          <a:p>
            <a:r>
              <a:rPr lang="en-US" dirty="0"/>
              <a:t>SELECT name, Dob, </a:t>
            </a:r>
            <a:r>
              <a:rPr lang="en-US" dirty="0" err="1"/>
              <a:t>Lname</a:t>
            </a:r>
            <a:br>
              <a:rPr lang="en-US" dirty="0"/>
            </a:br>
            <a:r>
              <a:rPr lang="en-US" dirty="0"/>
              <a:t>FROM employee </a:t>
            </a:r>
            <a:br>
              <a:rPr lang="en-US" dirty="0"/>
            </a:br>
            <a:r>
              <a:rPr lang="en-US" dirty="0"/>
              <a:t>WHERE (salary, age ) = (SELECT MAX (salary), </a:t>
            </a:r>
            <a:r>
              <a:rPr lang="en-US" dirty="0" err="1"/>
              <a:t>Lname</a:t>
            </a:r>
            <a:r>
              <a:rPr lang="en-US" dirty="0"/>
              <a:t>, </a:t>
            </a:r>
            <a:r>
              <a:rPr lang="en-US" dirty="0" err="1"/>
              <a:t>Fname</a:t>
            </a:r>
            <a:r>
              <a:rPr lang="en-US" dirty="0"/>
              <a:t>, MAX (age) </a:t>
            </a:r>
            <a:br>
              <a:rPr lang="en-US" dirty="0"/>
            </a:br>
            <a:r>
              <a:rPr lang="en-US" dirty="0"/>
              <a:t>FROM employee_ credentials) </a:t>
            </a:r>
            <a:br>
              <a:rPr lang="en-US" dirty="0"/>
            </a:br>
            <a:r>
              <a:rPr lang="en-US" dirty="0"/>
              <a:t>AND dept = ' Information Technology ';</a:t>
            </a:r>
          </a:p>
          <a:p>
            <a:r>
              <a:rPr lang="en-US" dirty="0"/>
              <a:t>It minimized the number of </a:t>
            </a:r>
            <a:r>
              <a:rPr lang="en-US" dirty="0" err="1"/>
              <a:t>Subqueries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To achieve this optimization in distributed environment, let’s look at SQL Server functionalities.</a:t>
            </a:r>
          </a:p>
          <a:p>
            <a:r>
              <a:rPr lang="en-US" dirty="0"/>
              <a:t>Term Write Ahead Log</a:t>
            </a:r>
          </a:p>
          <a:p>
            <a:r>
              <a:rPr lang="en-US" dirty="0" err="1"/>
              <a:t>Wal_level</a:t>
            </a:r>
            <a:r>
              <a:rPr lang="en-US" dirty="0"/>
              <a:t> (</a:t>
            </a:r>
            <a:r>
              <a:rPr lang="en-US" dirty="0" err="1"/>
              <a:t>Wal</a:t>
            </a:r>
            <a:r>
              <a:rPr lang="en-US" dirty="0"/>
              <a:t> log file) contains the information which is required for recovery if there is a crash or immediate system shutdown.  </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b="1" dirty="0"/>
              <a:t>Failover Clustering</a:t>
            </a:r>
            <a:endParaRPr lang="en-US" b="1" i="1" dirty="0"/>
          </a:p>
          <a:p>
            <a:r>
              <a:rPr lang="en-US" dirty="0"/>
              <a:t>Whenever any of the system connected through network fails</a:t>
            </a:r>
            <a:r>
              <a:rPr lang="en-US" b="1" dirty="0"/>
              <a:t>, failover cluster </a:t>
            </a:r>
            <a:r>
              <a:rPr lang="en-US" dirty="0"/>
              <a:t>can be defined as a system in a network of interconnected computers  which are working together  which system increases the availability, performance and scalability of clustered application.</a:t>
            </a:r>
          </a:p>
          <a:p>
            <a:r>
              <a:rPr lang="en-US" dirty="0"/>
              <a:t>whenever one or more of the connected systems fails, other clustered (interconnected) systems starts to provide the services and this process is known as </a:t>
            </a:r>
            <a:r>
              <a:rPr lang="en-US" b="1" dirty="0"/>
              <a:t>failover</a:t>
            </a:r>
            <a:r>
              <a:rPr 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SQL Server defines the clustered systems through which we can incorporate &amp; monitor clusters in order to increase availability of SQL server over distributed network</a:t>
            </a:r>
          </a:p>
          <a:p>
            <a:r>
              <a:rPr lang="en-US" dirty="0"/>
              <a:t>It also gives a way to connect system of interconnected networks by using Add Linked Server’s Option and there is one more way for connecting it to different systems by using Always On Availability Group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a:t>Always On Availability Group</a:t>
            </a:r>
            <a:r>
              <a:rPr lang="en-US" dirty="0"/>
              <a:t> supports a set of a primary databases (defined cluster) and up to four sets of secondary databases. </a:t>
            </a:r>
          </a:p>
          <a:p>
            <a:r>
              <a:rPr lang="en-US" dirty="0"/>
              <a:t>This also supports a discreet set of read-write operations on connected databases. </a:t>
            </a:r>
          </a:p>
          <a:p>
            <a:r>
              <a:rPr lang="en-US" dirty="0"/>
              <a:t>Main benefit of using Always On Availability Group is that, it supports different types of failovers like automatic, planned, manual &amp; even for availability group failovers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248400"/>
          </a:xfrm>
        </p:spPr>
        <p:txBody>
          <a:bodyPr>
            <a:normAutofit/>
          </a:bodyPr>
          <a:lstStyle/>
          <a:p>
            <a:pPr marL="342900" lvl="1" indent="-342900">
              <a:buFont typeface="Arial" pitchFamily="34" charset="0"/>
              <a:buChar char="•"/>
            </a:pPr>
            <a:r>
              <a:rPr lang="en-US" dirty="0"/>
              <a:t>Distributed Database</a:t>
            </a:r>
          </a:p>
          <a:p>
            <a:pPr lvl="1"/>
            <a:r>
              <a:rPr lang="en-US" b="1" dirty="0"/>
              <a:t>Database</a:t>
            </a:r>
            <a:r>
              <a:rPr lang="en-US" dirty="0"/>
              <a:t> is a collection of data organized in such a way that, access to it is made easier to individuals. This database can be a collection of information on single machine or can be on a distributed network.  And the concept of </a:t>
            </a:r>
            <a:r>
              <a:rPr lang="en-US" b="1" dirty="0"/>
              <a:t>Distributed Database</a:t>
            </a:r>
            <a:r>
              <a:rPr lang="en-US" dirty="0"/>
              <a:t> system is specifically related to the database spread over the interconnected network which is also known as federated database systems.</a:t>
            </a:r>
          </a:p>
          <a:p>
            <a:pPr lvl="1"/>
            <a:r>
              <a:rPr lang="en-US" dirty="0"/>
              <a:t>Following diagram depicts the concept of distributed database in deep. </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r>
              <a:rPr lang="en-US" dirty="0"/>
              <a:t>SQL Server Uses PCA (Principal Component Analysis) with SQL Server Query Optimizer which provides expert optimization for SQL Server.</a:t>
            </a:r>
          </a:p>
          <a:p>
            <a:r>
              <a:rPr lang="en-US" dirty="0"/>
              <a:t>The Query Optimizer of SQL Server is cost-based </a:t>
            </a:r>
          </a:p>
          <a:p>
            <a:r>
              <a:rPr lang="en-US" dirty="0"/>
              <a:t>Analyzes a different execution plans for provided query and calculates the cost for every plan and selects optimum plan</a:t>
            </a:r>
          </a:p>
          <a:p>
            <a:r>
              <a:rPr lang="en-US" dirty="0"/>
              <a:t>In fact, query optimizer can’t see for every possible solution for every query so it has to follow the cost calculation act before processing.</a:t>
            </a:r>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r>
              <a:rPr lang="en-US" dirty="0"/>
              <a:t>The biggest challenge in query optimization is cost estimations</a:t>
            </a:r>
          </a:p>
          <a:p>
            <a:r>
              <a:rPr lang="en-US" dirty="0"/>
              <a:t>Joins ordering is one more obstacle in processing</a:t>
            </a:r>
          </a:p>
          <a:p>
            <a:r>
              <a:rPr lang="en-US" dirty="0"/>
              <a:t>It’s the responsibility of DBA to state JOIN operations of tables in a way to make it easier for Optimization.</a:t>
            </a:r>
          </a:p>
          <a:p>
            <a:r>
              <a:rPr lang="en-US" dirty="0"/>
              <a:t>SQL Server  - There are many ways for optimization</a:t>
            </a:r>
          </a:p>
          <a:p>
            <a:r>
              <a:rPr lang="en-US" dirty="0"/>
              <a:t>SQL Database Structure Optimization, Application Optimization &amp; Language Optimization</a:t>
            </a:r>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US" b="1" dirty="0"/>
              <a:t>Structure Optimization </a:t>
            </a:r>
            <a:r>
              <a:rPr lang="en-US" dirty="0"/>
              <a:t>strategy checks whether the indexes of database tables are structured correctly or not.  By creating and resetting the appropriate indexes, query optimization is increased by 10 times.</a:t>
            </a:r>
          </a:p>
          <a:p>
            <a:r>
              <a:rPr lang="en-US" b="1" dirty="0"/>
              <a:t>Application Optimization </a:t>
            </a:r>
            <a:r>
              <a:rPr lang="en-US" dirty="0"/>
              <a:t>is achieved in SQL server by its existing capability of revealing application code which requests all over related data. – Important as multiple running applications can cause network blocking and timeouts in databases.</a:t>
            </a:r>
          </a:p>
          <a:p>
            <a:r>
              <a:rPr lang="en-US" b="1" dirty="0"/>
              <a:t>Language Optimization</a:t>
            </a:r>
            <a:r>
              <a:rPr lang="en-US" dirty="0"/>
              <a:t> helps in designing databases in a way which avoids needless joins, un-necessary user defined functions or groupings in queries.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Oracle uses the term Generic Connectivity for establishing connection to network</a:t>
            </a:r>
          </a:p>
          <a:p>
            <a:r>
              <a:rPr lang="en-US" dirty="0"/>
              <a:t>Locally created database server splits up the distributed query in number of remotely fired queries and then it sends them to the remotely connected systems</a:t>
            </a:r>
          </a:p>
          <a:p>
            <a:r>
              <a:rPr lang="en-US" dirty="0"/>
              <a:t>Oracle also uses Optimizer Statistics like SQL Server for producing optimum results through distributed queries.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dirty="0"/>
              <a:t> One way to optimize the distributed query is to minimize the remote database access and fetch only the required data.</a:t>
            </a:r>
          </a:p>
          <a:p>
            <a:r>
              <a:rPr lang="en-US" dirty="0"/>
              <a:t>Example of Cost Based Optimization in SQL Server &amp; Oracle (DDBS)</a:t>
            </a:r>
          </a:p>
          <a:p>
            <a:r>
              <a:rPr lang="en-US" dirty="0"/>
              <a:t>CREATE TABLE </a:t>
            </a:r>
            <a:r>
              <a:rPr lang="en-US" dirty="0" err="1"/>
              <a:t>UnOptimized</a:t>
            </a:r>
            <a:r>
              <a:rPr lang="en-US" dirty="0"/>
              <a:t> AS (</a:t>
            </a:r>
          </a:p>
          <a:p>
            <a:pPr>
              <a:buNone/>
            </a:pPr>
            <a:r>
              <a:rPr lang="en-US" dirty="0"/>
              <a:t>                 SELECT </a:t>
            </a:r>
            <a:r>
              <a:rPr lang="en-US" dirty="0" err="1"/>
              <a:t>loc.a</a:t>
            </a:r>
            <a:r>
              <a:rPr lang="en-US" dirty="0"/>
              <a:t>, </a:t>
            </a:r>
            <a:r>
              <a:rPr lang="en-US" dirty="0" err="1"/>
              <a:t>loc.b</a:t>
            </a:r>
            <a:r>
              <a:rPr lang="en-US" dirty="0"/>
              <a:t>, rem1.c, rem1.d, rem1.e, rem2.b, rem2.c</a:t>
            </a:r>
          </a:p>
          <a:p>
            <a:pPr>
              <a:buNone/>
            </a:pPr>
            <a:r>
              <a:rPr lang="en-US" dirty="0"/>
              <a:t>                 FROM local loc, remote1 rem1, remote2 rem2 </a:t>
            </a:r>
          </a:p>
          <a:p>
            <a:pPr>
              <a:buNone/>
            </a:pPr>
            <a:r>
              <a:rPr lang="en-US" dirty="0"/>
              <a:t>                    WHERE </a:t>
            </a:r>
            <a:r>
              <a:rPr lang="en-US" dirty="0" err="1"/>
              <a:t>loc.c</a:t>
            </a:r>
            <a:r>
              <a:rPr lang="en-US" dirty="0"/>
              <a:t> = rem1.c </a:t>
            </a:r>
          </a:p>
          <a:p>
            <a:pPr>
              <a:buNone/>
            </a:pPr>
            <a:r>
              <a:rPr lang="en-US" dirty="0"/>
              <a:t>                    AND rem1.c = rem2.c </a:t>
            </a:r>
          </a:p>
          <a:p>
            <a:pPr>
              <a:buNone/>
            </a:pPr>
            <a:r>
              <a:rPr lang="en-US" dirty="0"/>
              <a:t>                    AND rem2.e &gt; 300</a:t>
            </a:r>
          </a:p>
          <a:p>
            <a:pPr>
              <a:buNone/>
            </a:pPr>
            <a:r>
              <a:rPr lang="en-US" dirty="0"/>
              <a:t>                );</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a:t>CREATE TABLE Optimized AS (                </a:t>
            </a:r>
          </a:p>
          <a:p>
            <a:pPr>
              <a:buNone/>
            </a:pPr>
            <a:r>
              <a:rPr lang="en-US" dirty="0"/>
              <a:t>    SELECT </a:t>
            </a:r>
            <a:r>
              <a:rPr lang="en-US" dirty="0" err="1"/>
              <a:t>loc.a</a:t>
            </a:r>
            <a:r>
              <a:rPr lang="en-US" dirty="0"/>
              <a:t>, </a:t>
            </a:r>
            <a:r>
              <a:rPr lang="en-US" dirty="0" err="1"/>
              <a:t>loc.b</a:t>
            </a:r>
            <a:r>
              <a:rPr lang="en-US" dirty="0"/>
              <a:t>, </a:t>
            </a:r>
            <a:r>
              <a:rPr lang="en-US" dirty="0" err="1"/>
              <a:t>v.c</a:t>
            </a:r>
            <a:r>
              <a:rPr lang="en-US" dirty="0"/>
              <a:t>, </a:t>
            </a:r>
            <a:r>
              <a:rPr lang="en-US" dirty="0" err="1"/>
              <a:t>v.d</a:t>
            </a:r>
            <a:r>
              <a:rPr lang="en-US" dirty="0"/>
              <a:t>, </a:t>
            </a:r>
            <a:r>
              <a:rPr lang="en-US" dirty="0" err="1"/>
              <a:t>v.e</a:t>
            </a:r>
            <a:r>
              <a:rPr lang="en-US" dirty="0"/>
              <a:t>                 </a:t>
            </a:r>
          </a:p>
          <a:p>
            <a:pPr>
              <a:buNone/>
            </a:pPr>
            <a:r>
              <a:rPr lang="en-US" dirty="0"/>
              <a:t>    FROM </a:t>
            </a:r>
          </a:p>
          <a:p>
            <a:pPr>
              <a:buNone/>
            </a:pPr>
            <a:r>
              <a:rPr lang="en-US" dirty="0"/>
              <a:t>   (SELECT rem1.c, rem1.d, rem1.e, rem2.b, rem2.c FROM remote1 rem1, remote2 rem2                         WHERE rem1.c = rem2.c  AND rem1.e &gt; 300                      )v, local loc WHERE </a:t>
            </a:r>
            <a:r>
              <a:rPr lang="en-US" dirty="0" err="1"/>
              <a:t>loc.c</a:t>
            </a:r>
            <a:r>
              <a:rPr lang="en-US" dirty="0"/>
              <a:t> = rem1.c  );</a:t>
            </a:r>
          </a:p>
          <a:p>
            <a:pPr>
              <a:buNone/>
            </a:pPr>
            <a:endParaRPr lang="en-US" dirty="0"/>
          </a:p>
          <a:p>
            <a:pPr>
              <a:buNone/>
            </a:pPr>
            <a:r>
              <a:rPr lang="en-US" dirty="0"/>
              <a:t>	v is used as an alias for created inline view.</a:t>
            </a:r>
          </a:p>
          <a:p>
            <a:pPr>
              <a:buNone/>
            </a:pPr>
            <a:r>
              <a:rPr lang="en-US" dirty="0"/>
              <a:t>	Creating a view in such a way will reduce the total amount of performed queries at a remotely situated site which will reduce the network bytes transfer cost.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a:t>Applications which uses Distributed Query Optimization using SQL server and Oracle</a:t>
            </a:r>
          </a:p>
          <a:p>
            <a:pPr>
              <a:buNone/>
            </a:pPr>
            <a:endParaRPr lang="en-US" dirty="0"/>
          </a:p>
          <a:p>
            <a:pPr>
              <a:buNone/>
            </a:pPr>
            <a:r>
              <a:rPr lang="en-US" dirty="0"/>
              <a:t> - Distributed Client Server Web Applications </a:t>
            </a:r>
          </a:p>
          <a:p>
            <a:pPr>
              <a:buNone/>
            </a:pPr>
            <a:endParaRPr lang="en-US" dirty="0"/>
          </a:p>
          <a:p>
            <a:pPr>
              <a:buNone/>
            </a:pPr>
            <a:r>
              <a:rPr lang="en-US" dirty="0"/>
              <a:t> - Remotely Located Data Warehouses</a:t>
            </a:r>
          </a:p>
          <a:p>
            <a:pPr>
              <a:buNone/>
            </a:pPr>
            <a:endParaRPr lang="en-US" dirty="0"/>
          </a:p>
          <a:p>
            <a:pPr>
              <a:buNone/>
            </a:pPr>
            <a:r>
              <a:rPr lang="en-US" dirty="0"/>
              <a:t> - Privately Owned Client’s Project located at multiple sites</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Conclusion</a:t>
            </a:r>
          </a:p>
          <a:p>
            <a:pPr>
              <a:buNone/>
            </a:pPr>
            <a:r>
              <a:rPr lang="en-US" dirty="0"/>
              <a:t>	-	Query processing with optimization contribute heavily for both of the database engines performance in distributed environment.</a:t>
            </a:r>
          </a:p>
          <a:p>
            <a:pPr>
              <a:buNone/>
            </a:pPr>
            <a:r>
              <a:rPr lang="en-US" dirty="0"/>
              <a:t>	-	Existing functionalities of SQL Server &amp; Oracle can be used effectively in distributed environments</a:t>
            </a:r>
          </a:p>
          <a:p>
            <a:pPr>
              <a:buNone/>
            </a:pPr>
            <a:endParaRPr lang="en-US" dirty="0"/>
          </a:p>
          <a:p>
            <a:pPr>
              <a:buNone/>
            </a:pPr>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HREE\Desktop\Distributed Datebase Processing\Distributed_Databasejpg.jpg"/>
          <p:cNvPicPr>
            <a:picLocks noGrp="1"/>
          </p:cNvPicPr>
          <p:nvPr>
            <p:ph idx="1"/>
          </p:nvPr>
        </p:nvPicPr>
        <p:blipFill>
          <a:blip r:embed="rId2"/>
          <a:srcRect/>
          <a:stretch>
            <a:fillRect/>
          </a:stretch>
        </p:blipFill>
        <p:spPr bwMode="auto">
          <a:xfrm>
            <a:off x="3581400" y="609600"/>
            <a:ext cx="5562600" cy="5867400"/>
          </a:xfrm>
          <a:prstGeom prst="rect">
            <a:avLst/>
          </a:prstGeom>
          <a:noFill/>
          <a:ln w="9525">
            <a:noFill/>
            <a:miter lim="800000"/>
            <a:headEnd/>
            <a:tailEnd/>
          </a:ln>
        </p:spPr>
      </p:pic>
      <p:sp>
        <p:nvSpPr>
          <p:cNvPr id="5" name="Rectangle 4"/>
          <p:cNvSpPr/>
          <p:nvPr/>
        </p:nvSpPr>
        <p:spPr>
          <a:xfrm>
            <a:off x="0" y="609600"/>
            <a:ext cx="3657600" cy="586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eriod"/>
            </a:pPr>
            <a:r>
              <a:rPr lang="en-US" sz="2000" b="1" dirty="0"/>
              <a:t>Figure depicts an example of heterogeneous database system where CRM Database, CMS Database and ERP Databases are inter-connected through middleware.  </a:t>
            </a:r>
          </a:p>
          <a:p>
            <a:pPr marL="457200" indent="-457200"/>
            <a:endParaRPr lang="en-US" sz="2000" b="1" dirty="0"/>
          </a:p>
          <a:p>
            <a:pPr marL="457200" indent="-457200"/>
            <a:r>
              <a:rPr lang="en-US" sz="2000" b="1" dirty="0"/>
              <a:t>2.	This middleware gives the actual distributed database schema.</a:t>
            </a:r>
          </a:p>
          <a:p>
            <a:pPr marL="457200" indent="-457200"/>
            <a:endParaRPr lang="en-US" sz="2000" b="1" dirty="0"/>
          </a:p>
          <a:p>
            <a:pPr marL="457200" indent="-457200"/>
            <a:r>
              <a:rPr lang="en-US" sz="2000" b="1" dirty="0"/>
              <a:t>3.	Middleware also provides interface for different sites having different database engines for accessing database of centralized site.</a:t>
            </a:r>
          </a:p>
          <a:p>
            <a:pPr algn="ctr"/>
            <a:endParaRPr 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ers\SHREE\Desktop\Distributed Datebase Processing\Distributed_Databasejpg.jpg"/>
          <p:cNvPicPr>
            <a:picLocks noGrp="1"/>
          </p:cNvPicPr>
          <p:nvPr>
            <p:ph idx="1"/>
          </p:nvPr>
        </p:nvPicPr>
        <p:blipFill>
          <a:blip r:embed="rId2" cstate="print"/>
          <a:srcRect/>
          <a:stretch>
            <a:fillRect/>
          </a:stretch>
        </p:blipFill>
        <p:spPr bwMode="auto">
          <a:xfrm>
            <a:off x="533400" y="381000"/>
            <a:ext cx="3624334" cy="3810000"/>
          </a:xfrm>
          <a:prstGeom prst="rect">
            <a:avLst/>
          </a:prstGeom>
          <a:noFill/>
          <a:ln w="9525">
            <a:noFill/>
            <a:miter lim="800000"/>
            <a:headEnd/>
            <a:tailEnd/>
          </a:ln>
        </p:spPr>
      </p:pic>
      <p:sp>
        <p:nvSpPr>
          <p:cNvPr id="7" name="Oval 6"/>
          <p:cNvSpPr/>
          <p:nvPr/>
        </p:nvSpPr>
        <p:spPr>
          <a:xfrm>
            <a:off x="4800600" y="381000"/>
            <a:ext cx="3657600" cy="3962400"/>
          </a:xfrm>
          <a:prstGeom prst="ellipse">
            <a:avLst/>
          </a:prstGeom>
          <a:solidFill>
            <a:schemeClr val="tx1">
              <a:lumMod val="50000"/>
              <a:lumOff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Eeach</a:t>
            </a:r>
            <a:r>
              <a:rPr lang="en-US" b="1" dirty="0"/>
              <a:t> site is autonomous processing site which is capable of performing local operations.  </a:t>
            </a:r>
          </a:p>
        </p:txBody>
      </p:sp>
      <p:sp>
        <p:nvSpPr>
          <p:cNvPr id="8" name="Rectangle 7"/>
          <p:cNvSpPr/>
          <p:nvPr/>
        </p:nvSpPr>
        <p:spPr>
          <a:xfrm>
            <a:off x="609600" y="4572000"/>
            <a:ext cx="81534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Each site also participates in the execution of central/global application which accesses the data at several sites.</a:t>
            </a:r>
          </a:p>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a:t>Homogeneous Distributed Database</a:t>
            </a:r>
          </a:p>
          <a:p>
            <a:pPr lvl="0">
              <a:buNone/>
            </a:pPr>
            <a:r>
              <a:rPr lang="en-US" dirty="0"/>
              <a:t>	-	(Identical database engines)</a:t>
            </a:r>
          </a:p>
          <a:p>
            <a:pPr lvl="0">
              <a:buNone/>
            </a:pPr>
            <a:r>
              <a:rPr lang="en-US" dirty="0"/>
              <a:t>	- 	Every site is agreed to process each other site’s requests.</a:t>
            </a:r>
          </a:p>
          <a:p>
            <a:pPr>
              <a:buNone/>
            </a:pPr>
            <a:r>
              <a:rPr lang="en-US" dirty="0"/>
              <a:t>	-	Database System appears to user as a single system which can process every type of user queries in order to generate the requested result</a:t>
            </a:r>
          </a:p>
          <a:p>
            <a:pPr lvl="0">
              <a:buNone/>
            </a:pPr>
            <a:r>
              <a:rPr lang="en-US" dirty="0"/>
              <a:t>	-	This system provides a modular view of </a:t>
            </a:r>
          </a:p>
          <a:p>
            <a:pPr lvl="0">
              <a:buNone/>
            </a:pPr>
            <a:r>
              <a:rPr lang="en-US" dirty="0"/>
              <a:t>	-	Each site gives it’s part of autonomy to other site which have a right to change the schemas or view</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a:t>-	Heterogeneous Distributed Database</a:t>
            </a:r>
          </a:p>
          <a:p>
            <a:pPr lvl="0">
              <a:buNone/>
            </a:pPr>
            <a:r>
              <a:rPr lang="en-US" dirty="0"/>
              <a:t>	Different sites involved has different software packages installed for database processing (Different Database Engines)</a:t>
            </a:r>
          </a:p>
          <a:p>
            <a:pPr>
              <a:buNone/>
            </a:pPr>
            <a:r>
              <a:rPr lang="en-US" dirty="0"/>
              <a:t>-	Different sites involved has different software packages installed for database processing (Different Database Engines)</a:t>
            </a:r>
          </a:p>
          <a:p>
            <a:pPr>
              <a:buNone/>
            </a:pPr>
            <a:r>
              <a:rPr lang="en-US" dirty="0"/>
              <a:t>-	It’s all up to the sites to provide the full access or the limited access to other sites</a:t>
            </a:r>
          </a:p>
          <a:p>
            <a:pPr lvl="0">
              <a:buNone/>
            </a:pPr>
            <a:endParaRPr lang="en-US"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dirty="0"/>
              <a:t>Terms - Query Processing and Optimization</a:t>
            </a:r>
          </a:p>
          <a:p>
            <a:pPr>
              <a:buFontTx/>
              <a:buChar char="-"/>
            </a:pPr>
            <a:r>
              <a:rPr lang="en-US" b="1" dirty="0"/>
              <a:t>Query Optimizer </a:t>
            </a:r>
            <a:r>
              <a:rPr lang="en-US" dirty="0"/>
              <a:t>is important factor in relational Database Management Systems or Distributed DBMS.  Whenever a user requests the data fetch operation, the request is generally expressed using a </a:t>
            </a:r>
            <a:r>
              <a:rPr lang="en-US" b="1" dirty="0"/>
              <a:t>high-level and non-procedural </a:t>
            </a:r>
            <a:r>
              <a:rPr lang="en-US" dirty="0"/>
              <a:t>condition in such a way that the result produced has to satisfy the user. </a:t>
            </a:r>
          </a:p>
          <a:p>
            <a:pPr>
              <a:buFontTx/>
              <a:buChar char="-"/>
            </a:pPr>
            <a:r>
              <a:rPr lang="en-US" dirty="0"/>
              <a:t>When such a request is processed, it’s the responsibility of query optimizer to create a plan for query evaluation also know as </a:t>
            </a:r>
            <a:r>
              <a:rPr lang="en-US" b="1" dirty="0"/>
              <a:t>QEP(Query Evaluation Plan)</a:t>
            </a:r>
            <a:r>
              <a:rPr lang="en-US" dirty="0"/>
              <a:t> referred by Johann </a:t>
            </a:r>
            <a:r>
              <a:rPr lang="en-US" dirty="0" err="1"/>
              <a:t>Christoph</a:t>
            </a:r>
            <a:r>
              <a:rPr lang="en-US" dirty="0"/>
              <a:t> Freytag.</a:t>
            </a:r>
            <a:endParaRPr lang="en-US" i="1"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dirty="0"/>
              <a:t>Query Processing refers to building of database queries in such a way that, they will produce the desired data result by fetching the exact content out of database objects.</a:t>
            </a:r>
          </a:p>
          <a:p>
            <a:r>
              <a:rPr lang="en-US" dirty="0"/>
              <a:t>While building the queries according to the requirements of applications, there are </a:t>
            </a:r>
            <a:r>
              <a:rPr lang="en-US" b="1" dirty="0"/>
              <a:t>multiple ways for setting up the queries </a:t>
            </a:r>
            <a:r>
              <a:rPr lang="en-US" dirty="0"/>
              <a:t>in order to take out the desired results.  And finding </a:t>
            </a:r>
            <a:r>
              <a:rPr lang="en-US" b="1" dirty="0"/>
              <a:t>the best optimum solution</a:t>
            </a:r>
            <a:r>
              <a:rPr lang="en-US" dirty="0"/>
              <a:t> for data-fetch operation is the term described as </a:t>
            </a:r>
            <a:r>
              <a:rPr lang="en-US" b="1" dirty="0"/>
              <a:t>Query Optimization.  </a:t>
            </a:r>
            <a:r>
              <a:rPr lang="en-US" dirty="0"/>
              <a:t>At this point, an optimized query will give the output in </a:t>
            </a:r>
            <a:r>
              <a:rPr lang="en-US" b="1" dirty="0"/>
              <a:t>minimum time frame</a:t>
            </a:r>
            <a:r>
              <a:rPr lang="en-US" dirty="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As, optimized queries will produce the desired result in shortest time which can improve the functionalities of databases engines.</a:t>
            </a:r>
          </a:p>
          <a:p>
            <a:r>
              <a:rPr lang="en-US" dirty="0"/>
              <a:t>Query Optimization is achieved by means of Query Optimizer which works according to </a:t>
            </a:r>
            <a:r>
              <a:rPr lang="en-US" b="1" dirty="0"/>
              <a:t>calculations of relational algebraic expressions </a:t>
            </a:r>
            <a:r>
              <a:rPr lang="en-US" dirty="0"/>
              <a:t>or equivalent considerations.</a:t>
            </a:r>
          </a:p>
          <a:p>
            <a:r>
              <a:rPr lang="en-US" dirty="0"/>
              <a:t>Necessity of these calculations arises as there are again a multiple ways to optimize the query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TotalTime>
  <Words>1751</Words>
  <Application>Microsoft Macintosh PowerPoint</Application>
  <PresentationFormat>On-screen Show (4:3)</PresentationFormat>
  <Paragraphs>123</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641  Distributed DBMS Capabilities of SQL Server &amp; Oracle</dc:title>
  <dc:subject/>
  <dc:creator>SUNIL POUDEL</dc:creator>
  <cp:keywords/>
  <dc:description/>
  <cp:lastModifiedBy>Poudel, Sunil</cp:lastModifiedBy>
  <cp:revision>43</cp:revision>
  <dcterms:created xsi:type="dcterms:W3CDTF">2013-12-02T14:42:50Z</dcterms:created>
  <dcterms:modified xsi:type="dcterms:W3CDTF">2020-10-04T21:06:06Z</dcterms:modified>
  <cp:category/>
</cp:coreProperties>
</file>