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3" r:id="rId3"/>
    <p:sldId id="260" r:id="rId4"/>
    <p:sldId id="259" r:id="rId5"/>
    <p:sldId id="261" r:id="rId6"/>
    <p:sldId id="265" r:id="rId7"/>
    <p:sldId id="262" r:id="rId8"/>
    <p:sldId id="266" r:id="rId9"/>
    <p:sldId id="264" r:id="rId10"/>
    <p:sldId id="270" r:id="rId11"/>
    <p:sldId id="271" r:id="rId12"/>
    <p:sldId id="27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19T18:04:47.24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D740911-1616-4A9F-ADB7-61C16B11A965}" emma:medium="tactile" emma:mode="ink">
          <msink:context xmlns:msink="http://schemas.microsoft.com/ink/2010/main" type="writingRegion" rotatedBoundingBox="30272,10894 23249,11403 23089,9195 30112,8686"/>
        </emma:interpretation>
      </emma:emma>
    </inkml:annotationXML>
    <inkml:traceGroup>
      <inkml:annotationXML>
        <emma:emma xmlns:emma="http://www.w3.org/2003/04/emma" version="1.0">
          <emma:interpretation id="{BED1C8C7-38CD-45E3-8591-DDBFC9B65C3A}" emma:medium="tactile" emma:mode="ink">
            <msink:context xmlns:msink="http://schemas.microsoft.com/ink/2010/main" type="paragraph" rotatedBoundingBox="30272,10894 23249,11403 23089,9195 30112,8686" alignmentLevel="1"/>
          </emma:interpretation>
        </emma:emma>
      </inkml:annotationXML>
      <inkml:traceGroup>
        <inkml:annotationXML>
          <emma:emma xmlns:emma="http://www.w3.org/2003/04/emma" version="1.0">
            <emma:interpretation id="{51A21F7B-742A-4164-A10A-2953E7D28C35}" emma:medium="tactile" emma:mode="ink">
              <msink:context xmlns:msink="http://schemas.microsoft.com/ink/2010/main" type="line" rotatedBoundingBox="30272,10894 23249,11403 23089,9195 30112,8686"/>
            </emma:interpretation>
          </emma:emma>
        </inkml:annotationXML>
        <inkml:traceGroup>
          <inkml:annotationXML>
            <emma:emma xmlns:emma="http://www.w3.org/2003/04/emma" version="1.0">
              <emma:interpretation id="{F4718B87-515F-4A68-B715-8A41DAFF9F59}" emma:medium="tactile" emma:mode="ink">
                <msink:context xmlns:msink="http://schemas.microsoft.com/ink/2010/main" type="inkWord" rotatedBoundingBox="30272,10894 26578,11161 26418,8954 30112,8686"/>
              </emma:interpretation>
            </emma:emma>
          </inkml:annotationXML>
          <inkml:trace contextRef="#ctx0" brushRef="#br0">3250 171 0,'-37'0'234,"-35"0"-234,-1 0 0,-36 0 16,37 0-16,-1 0 16,1 0-16,35 0 15,-35 0-15,-1 0 16,1 0-16,35 0 16,-35-37-16,36 37 15,-1 0-15,1 0 16,0 0-16,-1 0 0,1 0 15,0 0 1,0 0 0,-37 0-1,37-36-15,-37 36 16,37-36-16,-73 36 16,36-37-16,1 37 0,-1 0 15,1 0-15,35 0 16,1 0-16,0 0 15,0 0 1,-1 0-16,1 0 16,0 0-1,-1 0 1,1 0-16,0 0 16,-37 0-1,37 0 1,0 0-1,-1 0 1,1 0-16,0 0 16,0 0-1,-1 37-15,1-37 16,0 0 0,36 36-16,-37-36 15,1 0-15,0 0 16,36 36-16,-36-36 31,36 37-31,-73-37 0,37 36 16,-37 0-16,37-36 15,36 36-15,-36-36 16,36 37-16,-37-1 16,1-36-16,36 36 15,-36-36-15,36 37 31,0-1-15,0 0 15,-37-36-31,1 36 16,0 37 0,36-37-1,-36-36-15,36 37 16,-37-1-16,37 0 15,0 0 1,0 1-16,0-1 16,0 0-1,0 1 1,0-1 0,0 0-16,0 0 0,0 37 15,0-37 1,0 1-16,0 35 15,0 1-15,0-37 16,0 0-16,0 1 16,0-1-1,0 0-15,0 0 16,37-36-16,-37 37 0,36-37 16,-36 36-16,36 0 15,0 1 1,1-1-16,-1-36 15,-36 36-15,36 0 16,1-36-16,-37 37 16,72-37-16,-36 36 15,1 0-15,-37 1 0,72-1 16,-35 0 0,-1-36-16,36 0 15,-35 0 1,-1 36-16,0-36 15,37 0 1,-1 0-16,-35 0 16,-1 37-16,37-37 0,-1 0 15,1 0 1,-37 0-16,0 0 16,37 0-16,-1 0 15,1 0-15,36 0 16,-73 0-16,0 0 15,37 0-15,-37 0 0,37 0 16,-37 0-16,0 0 16,37 0-16,-37 0 15,37 0-15,-37 0 16,37 0-16,-37 0 16,0 0-16,37 0 15,-1 0-15,-35 0 0,-1 0 16,0 0-1,1 0-15,-1 0 16,0 0 15,0 0 1,1 0-1,35 0 0,-35 0 0,-1 0-15,0-37-16,0 1 16,37 36-16,-37 0 15,1-36-15,-1 0 16,0 36-16,37-37 15,-37 37 1,0 0 0,1 0 46,-37-36-46,0 0 15,0-1-15,0 1 15,0-36-15,0 35-1,36 37-15,0-36 16,-36 0-1,36-1-15,1-71 16,-37 71-16,36 1 16,0-37-16,1 37 15,-1-36-15,-36 35 16,0 1 0,0 0-1,0-1 1,0 1-16,0 0 0,0 0 15,0-1 17,0 1-17,0 0 1,0-1 31,0 1-32,0 0-15,0 0 16,0-1 15,0-35 1,0 35-32,0 1 31,0 0-16,0 0 1,0-1 31,-36 37-31,36-36-16,-37 36 15,37-36 1,0-1 15,-36 37-15,0 0 15,-37 0 16,37 0-16,0 0 0,-1 0 63,1 0 0,0 0 15,-1 0-93,1-36-16,0 36 15,0-36 1,36 0 15,-37 36-15,1 0 15</inkml:trace>
        </inkml:traceGroup>
        <inkml:traceGroup>
          <inkml:annotationXML>
            <emma:emma xmlns:emma="http://www.w3.org/2003/04/emma" version="1.0">
              <emma:interpretation id="{5C3091FA-2741-48EF-A7C1-19DE06CBC73E}" emma:medium="tactile" emma:mode="ink">
                <msink:context xmlns:msink="http://schemas.microsoft.com/ink/2010/main" type="inkWord" rotatedBoundingBox="25900,10750 23216,10944 23123,9655 25807,9461"/>
              </emma:interpretation>
            </emma:emma>
          </inkml:annotationXML>
          <inkml:trace contextRef="#ctx0" brushRef="#br0" timeOffset="5390.0441">-1685 787 0,'-36'0'219,"-37"0"-204,0 0-15,-35 0 16,-1 0-16,72 0 16,-35 0-16,36 0 15,-37 0-15,37 0 16,-1 0-16,-35 0 0,-1 0 15,37 0 1,0 0 0,-1 0-1,1 0-15,0 0 16,0 0 0,-1 0-1,1 0-15,0 0 16,-1 0-16,1 0 15,0 0 1,0 0 0,-1 0-1,-35 0 1,35 0-16,1 0 16,0 0-1,0 0 1,-1 0-1,1 0 79,36 37-63,0-1 32,0 0-16,0 1-32,0-1 1,0 0-16,0 0 16,0 1-1,0-1 32,0 0-16,0 1-15,0-1 0,0 0-1,0 0 1,0 1-16,0-1 16,0 0 46,0 1-62,0-1 16,0 0 15,0 0-15,0 1-16,0-1 15,0 0-15,36 1 16,-36-1-1,37 0 1,-1 0 0,-36 37-1,36-73 1,-36 36-16,36-36 16,37 0-1,-37 0 1,-36 37-1,37-37-15,-1 0 16,0 0 0,0 0-1,1 0-15,-1 0 0,0 0 16,1 0 15,-1 0 0,0 0-15,0 0-16,1 0 16,-1 0-1,0 0-15,1 0 32,-1 0-32,0 0 15,0 0 1,1 0-1,-1 0 1,0 0-16,1 0 16,35 0-16,-36 0 15,1 0-15,35 0 16,1 0-16,-37 0 16,0 0-16,1 0 15,-1 0-15,0 0 16,1 0-16,-1 0 15,0 0-15,0 0 16,1 0 0,-1 0-1,0 0-15,1 0 16,-1-37 0,0 37-16,37-36 15,-37 36-15,37 0 16,-37-36-1,73 36-15,-73 0 16,0 0-16,37-37 16,-1 37-16,-35 0 15,-1 0-15,0 0 16,1 0 0,35 0-1,-72-36 313,0-36-312,0 35 0,0 1-1,0 0-15,0-1 16,0 1-16,0 0 15,-36 0 1,36-1-16,0 1 31,-36 36-15,36-36 0,0-1-1,0 1 1,-37 36-16,37-36 31,-36 36 0,0 0-15,36-36-16,0-1 0,-37 1 16,37-37-1,-36 37 1,0 0-1,36 0 1,0-1 0,0 1-1,-36 36 1,-1 0 46,1 0-30,0 0-17,-1 0 1,1 0 31,0 0 0,0 0-32,-1 0 1,1 0-16,0 0 16,-1 0-1,1 0 1,0 0-1,0 0-15,-1 0 0,1 0 94,0 0-78,-1 0-16,1 0 15,0 0 1,0 0 0,-1 0-1,1 0 1,0 0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21A4E-FBFB-4C47-8954-39921E819D34}" type="datetimeFigureOut">
              <a:rPr lang="en-IN" smtClean="0"/>
              <a:t>28-09-2019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8013F-1BC8-40EC-9A93-5516A2FEF742}" type="slidenum">
              <a:rPr lang="en-IN" smtClean="0"/>
              <a:t>‹#›</a:t>
            </a:fld>
            <a:endParaRPr lang="en-IN" dirty="0"/>
          </a:p>
        </p:txBody>
      </p:sp>
    </p:spTree>
    <p:extLst>
      <p:ext uri="{BB962C8B-B14F-4D97-AF65-F5344CB8AC3E}">
        <p14:creationId xmlns:p14="http://schemas.microsoft.com/office/powerpoint/2010/main" val="156337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39932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33752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2777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99131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915336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43254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54740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860825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96156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493956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69603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594251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104073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83085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71557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51195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76694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18382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46846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43417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10719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28-09-2019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83874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A5E45-E77F-4EBE-88D4-01D5FB83C9AF}" type="datetimeFigureOut">
              <a:rPr lang="en-IN" smtClean="0"/>
              <a:t>28-09-2019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7976B-122A-4BE0-A281-4E46B0DCDEB0}" type="slidenum">
              <a:rPr lang="en-IN" smtClean="0"/>
              <a:t>‹#›</a:t>
            </a:fld>
            <a:endParaRPr lang="en-IN" dirty="0"/>
          </a:p>
        </p:txBody>
      </p:sp>
    </p:spTree>
    <p:extLst>
      <p:ext uri="{BB962C8B-B14F-4D97-AF65-F5344CB8AC3E}">
        <p14:creationId xmlns:p14="http://schemas.microsoft.com/office/powerpoint/2010/main" val="75644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A5E45-E77F-4EBE-88D4-01D5FB83C9AF}" type="datetimeFigureOut">
              <a:rPr lang="en-IN" smtClean="0"/>
              <a:t>28-09-2019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7976B-122A-4BE0-A281-4E46B0DCDEB0}" type="slidenum">
              <a:rPr lang="en-IN" smtClean="0"/>
              <a:t>‹#›</a:t>
            </a:fld>
            <a:endParaRPr lang="en-IN" dirty="0"/>
          </a:p>
        </p:txBody>
      </p:sp>
    </p:spTree>
    <p:extLst>
      <p:ext uri="{BB962C8B-B14F-4D97-AF65-F5344CB8AC3E}">
        <p14:creationId xmlns:p14="http://schemas.microsoft.com/office/powerpoint/2010/main" val="173925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8251" y="1688719"/>
            <a:ext cx="7644400" cy="2974854"/>
          </a:xfrm>
          <a:prstGeom prst="rect">
            <a:avLst/>
          </a:prstGeom>
        </p:spPr>
      </p:pic>
    </p:spTree>
    <p:extLst>
      <p:ext uri="{BB962C8B-B14F-4D97-AF65-F5344CB8AC3E}">
        <p14:creationId xmlns:p14="http://schemas.microsoft.com/office/powerpoint/2010/main" val="1801778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IN" sz="6600" b="1" dirty="0" smtClean="0">
                <a:latin typeface="Gill Sans MT" panose="020B0502020104020203" pitchFamily="34" charset="0"/>
              </a:rPr>
              <a:t>REQUIREMENT ANALYSIS</a:t>
            </a:r>
            <a:endParaRPr lang="en-IN" sz="6600" b="1" dirty="0">
              <a:latin typeface="Gill Sans MT" panose="020B0502020104020203"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GB" b="1" smtClean="0">
                <a:latin typeface="Gill Sans MT" panose="020B0502020104020203" pitchFamily="34" charset="0"/>
              </a:rPr>
              <a:t>1.Driver</a:t>
            </a:r>
            <a:r>
              <a:rPr lang="en-GB" smtClean="0">
                <a:latin typeface="Gill Sans MT" panose="020B0502020104020203" pitchFamily="34" charset="0"/>
              </a:rPr>
              <a:t> </a:t>
            </a:r>
            <a:r>
              <a:rPr lang="en-GB" b="1" dirty="0" smtClean="0">
                <a:latin typeface="Gill Sans MT" panose="020B0502020104020203" pitchFamily="34" charset="0"/>
              </a:rPr>
              <a:t>:</a:t>
            </a:r>
            <a:endParaRPr lang="en-IN" dirty="0">
              <a:latin typeface="Gill Sans MT" panose="020B0502020104020203" pitchFamily="34" charset="0"/>
            </a:endParaRPr>
          </a:p>
          <a:p>
            <a:r>
              <a:rPr lang="en-GB" dirty="0" smtClean="0">
                <a:latin typeface="Gill Sans MT" panose="020B0502020104020203" pitchFamily="34" charset="0"/>
              </a:rPr>
              <a:t> Driver </a:t>
            </a:r>
            <a:r>
              <a:rPr lang="en-GB" dirty="0">
                <a:latin typeface="Gill Sans MT" panose="020B0502020104020203" pitchFamily="34" charset="0"/>
              </a:rPr>
              <a:t>must have a car.</a:t>
            </a:r>
            <a:endParaRPr lang="en-IN" dirty="0">
              <a:latin typeface="Gill Sans MT" panose="020B0502020104020203" pitchFamily="34" charset="0"/>
            </a:endParaRPr>
          </a:p>
          <a:p>
            <a:r>
              <a:rPr lang="en-GB" dirty="0" smtClean="0">
                <a:latin typeface="Gill Sans MT" panose="020B0502020104020203" pitchFamily="34" charset="0"/>
              </a:rPr>
              <a:t> </a:t>
            </a:r>
            <a:r>
              <a:rPr lang="en-GB" dirty="0">
                <a:latin typeface="Gill Sans MT" panose="020B0502020104020203" pitchFamily="34" charset="0"/>
              </a:rPr>
              <a:t>He must be at least owner or </a:t>
            </a:r>
            <a:r>
              <a:rPr lang="en-GB" dirty="0" smtClean="0">
                <a:latin typeface="Gill Sans MT" panose="020B0502020104020203" pitchFamily="34" charset="0"/>
              </a:rPr>
              <a:t>employee</a:t>
            </a:r>
          </a:p>
          <a:p>
            <a:pPr marL="0" indent="0">
              <a:buNone/>
            </a:pPr>
            <a:r>
              <a:rPr lang="en-GB" dirty="0">
                <a:latin typeface="Gill Sans MT" panose="020B0502020104020203" pitchFamily="34" charset="0"/>
              </a:rPr>
              <a:t> </a:t>
            </a:r>
            <a:r>
              <a:rPr lang="en-GB" dirty="0" smtClean="0">
                <a:latin typeface="Gill Sans MT" panose="020B0502020104020203" pitchFamily="34" charset="0"/>
              </a:rPr>
              <a:t>   </a:t>
            </a:r>
            <a:r>
              <a:rPr lang="en-GB" dirty="0">
                <a:latin typeface="Gill Sans MT" panose="020B0502020104020203" pitchFamily="34" charset="0"/>
              </a:rPr>
              <a:t>for the car.</a:t>
            </a:r>
            <a:endParaRPr lang="en-IN" dirty="0">
              <a:latin typeface="Gill Sans MT" panose="020B0502020104020203" pitchFamily="34" charset="0"/>
            </a:endParaRPr>
          </a:p>
          <a:p>
            <a:r>
              <a:rPr lang="en-GB" dirty="0" smtClean="0">
                <a:latin typeface="Gill Sans MT" panose="020B0502020104020203" pitchFamily="34" charset="0"/>
              </a:rPr>
              <a:t> </a:t>
            </a:r>
            <a:r>
              <a:rPr lang="en-GB" dirty="0">
                <a:latin typeface="Gill Sans MT" panose="020B0502020104020203" pitchFamily="34" charset="0"/>
              </a:rPr>
              <a:t>The Driver either will be Part time or </a:t>
            </a:r>
            <a:r>
              <a:rPr lang="en-GB" dirty="0" smtClean="0">
                <a:latin typeface="Gill Sans MT" panose="020B0502020104020203" pitchFamily="34" charset="0"/>
              </a:rPr>
              <a:t>a</a:t>
            </a:r>
          </a:p>
          <a:p>
            <a:pPr marL="0" indent="0">
              <a:buNone/>
            </a:pPr>
            <a:r>
              <a:rPr lang="en-GB" dirty="0">
                <a:latin typeface="Gill Sans MT" panose="020B0502020104020203" pitchFamily="34" charset="0"/>
              </a:rPr>
              <a:t> </a:t>
            </a:r>
            <a:r>
              <a:rPr lang="en-GB" dirty="0" smtClean="0">
                <a:latin typeface="Gill Sans MT" panose="020B0502020104020203" pitchFamily="34" charset="0"/>
              </a:rPr>
              <a:t>   </a:t>
            </a:r>
            <a:r>
              <a:rPr lang="en-GB" dirty="0">
                <a:latin typeface="Gill Sans MT" panose="020B0502020104020203" pitchFamily="34" charset="0"/>
              </a:rPr>
              <a:t>contract driver.</a:t>
            </a:r>
            <a:endParaRPr lang="en-IN" dirty="0">
              <a:latin typeface="Gill Sans MT" panose="020B0502020104020203" pitchFamily="34" charset="0"/>
            </a:endParaRPr>
          </a:p>
          <a:p>
            <a:r>
              <a:rPr lang="en-GB" dirty="0" smtClean="0">
                <a:latin typeface="Gill Sans MT" panose="020B0502020104020203" pitchFamily="34" charset="0"/>
              </a:rPr>
              <a:t> Driver </a:t>
            </a:r>
            <a:r>
              <a:rPr lang="en-GB" dirty="0">
                <a:latin typeface="Gill Sans MT" panose="020B0502020104020203" pitchFamily="34" charset="0"/>
              </a:rPr>
              <a:t>must </a:t>
            </a:r>
            <a:r>
              <a:rPr lang="en-GB" dirty="0" smtClean="0">
                <a:latin typeface="Gill Sans MT" panose="020B0502020104020203" pitchFamily="34" charset="0"/>
              </a:rPr>
              <a:t>accept </a:t>
            </a:r>
            <a:r>
              <a:rPr lang="en-GB" dirty="0">
                <a:latin typeface="Gill Sans MT" panose="020B0502020104020203" pitchFamily="34" charset="0"/>
              </a:rPr>
              <a:t>the </a:t>
            </a:r>
            <a:r>
              <a:rPr lang="en-GB" dirty="0" smtClean="0">
                <a:latin typeface="Gill Sans MT" panose="020B0502020104020203" pitchFamily="34" charset="0"/>
              </a:rPr>
              <a:t>request</a:t>
            </a:r>
          </a:p>
          <a:p>
            <a:pPr marL="0" indent="0">
              <a:buNone/>
            </a:pPr>
            <a:r>
              <a:rPr lang="en-GB" dirty="0">
                <a:latin typeface="Gill Sans MT" panose="020B0502020104020203" pitchFamily="34" charset="0"/>
              </a:rPr>
              <a:t> </a:t>
            </a:r>
            <a:r>
              <a:rPr lang="en-GB" dirty="0" smtClean="0">
                <a:latin typeface="Gill Sans MT" panose="020B0502020104020203" pitchFamily="34" charset="0"/>
              </a:rPr>
              <a:t>   from </a:t>
            </a:r>
            <a:r>
              <a:rPr lang="en-GB" dirty="0">
                <a:latin typeface="Gill Sans MT" panose="020B0502020104020203" pitchFamily="34" charset="0"/>
              </a:rPr>
              <a:t>the company.</a:t>
            </a:r>
            <a:endParaRPr lang="en-IN" dirty="0">
              <a:latin typeface="Gill Sans MT" panose="020B0502020104020203" pitchFamily="34" charset="0"/>
            </a:endParaRPr>
          </a:p>
          <a:p>
            <a:r>
              <a:rPr lang="en-GB" dirty="0">
                <a:latin typeface="Gill Sans MT" panose="020B0502020104020203" pitchFamily="34" charset="0"/>
              </a:rPr>
              <a:t> D</a:t>
            </a:r>
            <a:r>
              <a:rPr lang="en-GB" dirty="0" smtClean="0">
                <a:latin typeface="Gill Sans MT" panose="020B0502020104020203" pitchFamily="34" charset="0"/>
              </a:rPr>
              <a:t>river </a:t>
            </a:r>
            <a:r>
              <a:rPr lang="en-GB" dirty="0">
                <a:latin typeface="Gill Sans MT" panose="020B0502020104020203" pitchFamily="34" charset="0"/>
              </a:rPr>
              <a:t>must </a:t>
            </a:r>
            <a:r>
              <a:rPr lang="en-GB" dirty="0" smtClean="0">
                <a:latin typeface="Gill Sans MT" panose="020B0502020104020203" pitchFamily="34" charset="0"/>
              </a:rPr>
              <a:t>accept </a:t>
            </a:r>
            <a:r>
              <a:rPr lang="en-GB" dirty="0">
                <a:latin typeface="Gill Sans MT" panose="020B0502020104020203" pitchFamily="34" charset="0"/>
              </a:rPr>
              <a:t>the trip </a:t>
            </a:r>
            <a:endParaRPr lang="en-IN" dirty="0">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729" y="1555461"/>
            <a:ext cx="4318222" cy="4191215"/>
          </a:xfrm>
          <a:prstGeom prst="rect">
            <a:avLst/>
          </a:prstGeom>
        </p:spPr>
      </p:pic>
    </p:spTree>
    <p:extLst>
      <p:ext uri="{BB962C8B-B14F-4D97-AF65-F5344CB8AC3E}">
        <p14:creationId xmlns:p14="http://schemas.microsoft.com/office/powerpoint/2010/main" val="1927046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b="1" dirty="0" smtClean="0">
                <a:latin typeface="Gill Sans MT" panose="020B0502020104020203" pitchFamily="34" charset="0"/>
              </a:rPr>
              <a:t>2.Client</a:t>
            </a:r>
            <a:r>
              <a:rPr lang="en-GB" b="1" dirty="0">
                <a:latin typeface="Gill Sans MT" panose="020B0502020104020203" pitchFamily="34" charset="0"/>
              </a:rPr>
              <a:t>:</a:t>
            </a:r>
            <a:r>
              <a:rPr lang="en-GB" dirty="0">
                <a:latin typeface="Gill Sans MT" panose="020B0502020104020203" pitchFamily="34" charset="0"/>
              </a:rPr>
              <a:t> </a:t>
            </a:r>
            <a:endParaRPr lang="en-IN" dirty="0">
              <a:latin typeface="Gill Sans MT" panose="020B0502020104020203" pitchFamily="34" charset="0"/>
            </a:endParaRPr>
          </a:p>
          <a:p>
            <a:r>
              <a:rPr lang="en-GB" dirty="0" smtClean="0">
                <a:latin typeface="Gill Sans MT" panose="020B0502020104020203" pitchFamily="34" charset="0"/>
              </a:rPr>
              <a:t> Client </a:t>
            </a:r>
            <a:r>
              <a:rPr lang="en-GB" dirty="0">
                <a:latin typeface="Gill Sans MT" panose="020B0502020104020203" pitchFamily="34" charset="0"/>
              </a:rPr>
              <a:t>must add a request.</a:t>
            </a:r>
            <a:endParaRPr lang="en-IN" dirty="0">
              <a:latin typeface="Gill Sans MT" panose="020B0502020104020203" pitchFamily="34" charset="0"/>
            </a:endParaRPr>
          </a:p>
          <a:p>
            <a:r>
              <a:rPr lang="en-GB" dirty="0">
                <a:latin typeface="Gill Sans MT" panose="020B0502020104020203" pitchFamily="34" charset="0"/>
              </a:rPr>
              <a:t> C</a:t>
            </a:r>
            <a:r>
              <a:rPr lang="en-GB" dirty="0" smtClean="0">
                <a:latin typeface="Gill Sans MT" panose="020B0502020104020203" pitchFamily="34" charset="0"/>
              </a:rPr>
              <a:t>lient </a:t>
            </a:r>
            <a:r>
              <a:rPr lang="en-GB" dirty="0">
                <a:latin typeface="Gill Sans MT" panose="020B0502020104020203" pitchFamily="34" charset="0"/>
              </a:rPr>
              <a:t>must pay the bill to the driver.</a:t>
            </a:r>
            <a:endParaRPr lang="en-IN" dirty="0">
              <a:latin typeface="Gill Sans MT" panose="020B0502020104020203" pitchFamily="34" charset="0"/>
            </a:endParaRPr>
          </a:p>
          <a:p>
            <a:r>
              <a:rPr lang="en-GB" dirty="0" smtClean="0">
                <a:latin typeface="Gill Sans MT" panose="020B0502020104020203" pitchFamily="34" charset="0"/>
              </a:rPr>
              <a:t> </a:t>
            </a:r>
            <a:r>
              <a:rPr lang="en-GB" dirty="0">
                <a:latin typeface="Gill Sans MT" panose="020B0502020104020203" pitchFamily="34" charset="0"/>
              </a:rPr>
              <a:t>The bill must be paid by either </a:t>
            </a:r>
            <a:r>
              <a:rPr lang="en-GB" dirty="0" smtClean="0">
                <a:latin typeface="Gill Sans MT" panose="020B0502020104020203" pitchFamily="34" charset="0"/>
              </a:rPr>
              <a:t>Paytm </a:t>
            </a:r>
            <a:r>
              <a:rPr lang="en-GB" dirty="0">
                <a:latin typeface="Gill Sans MT" panose="020B0502020104020203" pitchFamily="34" charset="0"/>
              </a:rPr>
              <a:t>wallet </a:t>
            </a:r>
            <a:endParaRPr lang="en-GB" dirty="0" smtClean="0">
              <a:latin typeface="Gill Sans MT" panose="020B0502020104020203" pitchFamily="34" charset="0"/>
            </a:endParaRPr>
          </a:p>
          <a:p>
            <a:pPr marL="0" indent="0">
              <a:buNone/>
            </a:pPr>
            <a:r>
              <a:rPr lang="en-GB" dirty="0">
                <a:latin typeface="Gill Sans MT" panose="020B0502020104020203" pitchFamily="34" charset="0"/>
              </a:rPr>
              <a:t> </a:t>
            </a:r>
            <a:r>
              <a:rPr lang="en-GB" dirty="0" smtClean="0">
                <a:latin typeface="Gill Sans MT" panose="020B0502020104020203" pitchFamily="34" charset="0"/>
              </a:rPr>
              <a:t>   or </a:t>
            </a:r>
            <a:r>
              <a:rPr lang="en-GB" dirty="0">
                <a:latin typeface="Gill Sans MT" panose="020B0502020104020203" pitchFamily="34" charset="0"/>
              </a:rPr>
              <a:t>Uber wallet.</a:t>
            </a:r>
            <a:endParaRPr lang="en-IN" dirty="0">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0461" y="489994"/>
            <a:ext cx="3197321" cy="568696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8339246" y="3191246"/>
              <a:ext cx="2520720" cy="772200"/>
            </p14:xfrm>
          </p:contentPart>
        </mc:Choice>
        <mc:Fallback xmlns="">
          <p:pic>
            <p:nvPicPr>
              <p:cNvPr id="9" name="Ink 8"/>
              <p:cNvPicPr/>
              <p:nvPr/>
            </p:nvPicPr>
            <p:blipFill>
              <a:blip r:embed="rId4"/>
              <a:stretch>
                <a:fillRect/>
              </a:stretch>
            </p:blipFill>
            <p:spPr>
              <a:xfrm>
                <a:off x="8327366" y="3179366"/>
                <a:ext cx="2544480" cy="795960"/>
              </a:xfrm>
              <a:prstGeom prst="rect">
                <a:avLst/>
              </a:prstGeom>
            </p:spPr>
          </p:pic>
        </mc:Fallback>
      </mc:AlternateContent>
    </p:spTree>
    <p:extLst>
      <p:ext uri="{BB962C8B-B14F-4D97-AF65-F5344CB8AC3E}">
        <p14:creationId xmlns:p14="http://schemas.microsoft.com/office/powerpoint/2010/main" val="287704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7257" y="628878"/>
            <a:ext cx="9144000" cy="2387600"/>
          </a:xfrm>
        </p:spPr>
        <p:txBody>
          <a:bodyPr/>
          <a:lstStyle/>
          <a:p>
            <a:r>
              <a:rPr lang="en-IN" sz="8000" b="1" dirty="0" smtClean="0">
                <a:latin typeface="Gill Sans MT" panose="020B0502020104020203" pitchFamily="34" charset="0"/>
              </a:rPr>
              <a:t>THANK YOU</a:t>
            </a:r>
            <a:endParaRPr lang="en-IN" dirty="0">
              <a:latin typeface="Gill Sans MT" panose="020B0502020104020203" pitchFamily="34" charset="0"/>
            </a:endParaRPr>
          </a:p>
        </p:txBody>
      </p:sp>
      <p:sp>
        <p:nvSpPr>
          <p:cNvPr id="5" name="TextBox 4"/>
          <p:cNvSpPr txBox="1"/>
          <p:nvPr/>
        </p:nvSpPr>
        <p:spPr>
          <a:xfrm>
            <a:off x="7271657" y="4267200"/>
            <a:ext cx="4499429" cy="1261884"/>
          </a:xfrm>
          <a:prstGeom prst="rect">
            <a:avLst/>
          </a:prstGeom>
          <a:noFill/>
        </p:spPr>
        <p:txBody>
          <a:bodyPr wrap="square" rtlCol="0">
            <a:spAutoFit/>
          </a:bodyPr>
          <a:lstStyle/>
          <a:p>
            <a:r>
              <a:rPr lang="en-IN" sz="4000" b="1" i="1" dirty="0" smtClean="0"/>
              <a:t>By:</a:t>
            </a:r>
          </a:p>
          <a:p>
            <a:r>
              <a:rPr lang="en-IN" sz="3600" dirty="0" smtClean="0">
                <a:latin typeface="Gill Sans MT" panose="020B0502020104020203" pitchFamily="34" charset="0"/>
              </a:rPr>
              <a:t>E SRIJAN REDDY</a:t>
            </a:r>
            <a:endParaRPr lang="en-IN" sz="3600" dirty="0">
              <a:latin typeface="Gill Sans MT" panose="020B0502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257" y="628878"/>
            <a:ext cx="1262713" cy="1100364"/>
          </a:xfrm>
          <a:prstGeom prst="rect">
            <a:avLst/>
          </a:prstGeom>
        </p:spPr>
      </p:pic>
    </p:spTree>
    <p:extLst>
      <p:ext uri="{BB962C8B-B14F-4D97-AF65-F5344CB8AC3E}">
        <p14:creationId xmlns:p14="http://schemas.microsoft.com/office/powerpoint/2010/main" val="46365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600" b="1" dirty="0" smtClean="0">
                <a:latin typeface="Gill Sans MT" panose="020B0502020104020203" pitchFamily="34" charset="0"/>
                <a:ea typeface="Adobe Fan Heiti Std B" panose="020B0700000000000000" pitchFamily="34" charset="-128"/>
              </a:rPr>
              <a:t>UBER Database Management System</a:t>
            </a:r>
            <a:endParaRPr lang="en-IN" sz="6600" b="1" dirty="0">
              <a:latin typeface="Gill Sans MT" panose="020B0502020104020203" pitchFamily="34" charset="0"/>
              <a:ea typeface="Adobe Fan Heiti Std B" panose="020B0700000000000000" pitchFamily="34" charset="-128"/>
            </a:endParaRPr>
          </a:p>
        </p:txBody>
      </p:sp>
      <p:sp>
        <p:nvSpPr>
          <p:cNvPr id="4" name="TextBox 3"/>
          <p:cNvSpPr txBox="1"/>
          <p:nvPr/>
        </p:nvSpPr>
        <p:spPr>
          <a:xfrm>
            <a:off x="7407728" y="4419336"/>
            <a:ext cx="4663440" cy="707886"/>
          </a:xfrm>
          <a:prstGeom prst="rect">
            <a:avLst/>
          </a:prstGeom>
          <a:noFill/>
        </p:spPr>
        <p:txBody>
          <a:bodyPr wrap="square" rtlCol="0">
            <a:spAutoFit/>
          </a:bodyPr>
          <a:lstStyle/>
          <a:p>
            <a:r>
              <a:rPr lang="en-US" sz="2000" b="1" dirty="0" smtClean="0"/>
              <a:t>E </a:t>
            </a:r>
            <a:r>
              <a:rPr lang="en-US" sz="2000" b="1" dirty="0"/>
              <a:t>SRIJAN REDDY    	</a:t>
            </a:r>
            <a:r>
              <a:rPr lang="en-US" sz="2000" b="1" dirty="0" smtClean="0"/>
              <a:t>  </a:t>
            </a:r>
            <a:r>
              <a:rPr lang="en-US" sz="2000" b="1" dirty="0" smtClean="0"/>
              <a:t>1215316211</a:t>
            </a:r>
          </a:p>
          <a:p>
            <a:r>
              <a:rPr lang="en-US" sz="2000" b="1" dirty="0"/>
              <a:t>M MEHER SUNEEL       	  1215316234</a:t>
            </a:r>
            <a:endParaRPr lang="en-IN"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63" y="2558960"/>
            <a:ext cx="5715000" cy="3333750"/>
          </a:xfrm>
          <a:prstGeom prst="rect">
            <a:avLst/>
          </a:prstGeom>
        </p:spPr>
      </p:pic>
      <p:sp>
        <p:nvSpPr>
          <p:cNvPr id="6" name="TextBox 5"/>
          <p:cNvSpPr txBox="1"/>
          <p:nvPr/>
        </p:nvSpPr>
        <p:spPr>
          <a:xfrm>
            <a:off x="6714307" y="3076303"/>
            <a:ext cx="1750423" cy="1323439"/>
          </a:xfrm>
          <a:prstGeom prst="rect">
            <a:avLst/>
          </a:prstGeom>
          <a:noFill/>
        </p:spPr>
        <p:txBody>
          <a:bodyPr wrap="square" rtlCol="0">
            <a:spAutoFit/>
          </a:bodyPr>
          <a:lstStyle/>
          <a:p>
            <a:endParaRPr lang="en-IN" sz="2000" b="1" dirty="0" smtClean="0"/>
          </a:p>
          <a:p>
            <a:endParaRPr lang="en-IN" sz="2000" b="1" dirty="0"/>
          </a:p>
          <a:p>
            <a:endParaRPr lang="en-IN" sz="2000" b="1" dirty="0" smtClean="0"/>
          </a:p>
          <a:p>
            <a:r>
              <a:rPr lang="en-IN" sz="2000" b="1" dirty="0" smtClean="0">
                <a:latin typeface="Gill Sans MT" panose="020B0502020104020203" pitchFamily="34" charset="0"/>
              </a:rPr>
              <a:t>Group 14-</a:t>
            </a:r>
            <a:endParaRPr lang="en-IN" sz="2000" b="1" dirty="0">
              <a:latin typeface="Gill Sans MT" panose="020B0502020104020203" pitchFamily="34" charset="0"/>
            </a:endParaRPr>
          </a:p>
        </p:txBody>
      </p:sp>
      <p:sp>
        <p:nvSpPr>
          <p:cNvPr id="7" name="TextBox 6"/>
          <p:cNvSpPr txBox="1"/>
          <p:nvPr/>
        </p:nvSpPr>
        <p:spPr>
          <a:xfrm>
            <a:off x="6591297" y="3526784"/>
            <a:ext cx="2638697" cy="461665"/>
          </a:xfrm>
          <a:prstGeom prst="rect">
            <a:avLst/>
          </a:prstGeom>
          <a:noFill/>
        </p:spPr>
        <p:txBody>
          <a:bodyPr wrap="square" rtlCol="0">
            <a:spAutoFit/>
          </a:bodyPr>
          <a:lstStyle/>
          <a:p>
            <a:r>
              <a:rPr lang="en-IN" sz="2400" b="1" dirty="0" smtClean="0">
                <a:latin typeface="Gill Sans MT" panose="020B0502020104020203" pitchFamily="34" charset="0"/>
              </a:rPr>
              <a:t>Project by:</a:t>
            </a:r>
            <a:endParaRPr lang="en-IN" sz="2400" b="1" dirty="0">
              <a:latin typeface="Gill Sans MT" panose="020B0502020104020203" pitchFamily="34" charset="0"/>
            </a:endParaRPr>
          </a:p>
        </p:txBody>
      </p:sp>
    </p:spTree>
    <p:extLst>
      <p:ext uri="{BB962C8B-B14F-4D97-AF65-F5344CB8AC3E}">
        <p14:creationId xmlns:p14="http://schemas.microsoft.com/office/powerpoint/2010/main" val="957840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latin typeface="Gill Sans MT" panose="020B0502020104020203" pitchFamily="34" charset="0"/>
              </a:rPr>
              <a:t>Abstract</a:t>
            </a:r>
            <a:endParaRPr lang="en-IN" sz="6600" b="1" dirty="0">
              <a:latin typeface="Gill Sans MT" panose="020B0502020104020203" pitchFamily="34"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Gill Sans MT" panose="020B0502020104020203" pitchFamily="34" charset="0"/>
              </a:rPr>
              <a:t>This project is aimed at developing an </a:t>
            </a:r>
            <a:r>
              <a:rPr lang="en-IN" dirty="0">
                <a:latin typeface="Gill Sans MT" panose="020B0502020104020203" pitchFamily="34" charset="0"/>
              </a:rPr>
              <a:t>Minicab Operator</a:t>
            </a:r>
            <a:r>
              <a:rPr lang="en-US" dirty="0" smtClean="0">
                <a:latin typeface="Gill Sans MT" panose="020B0502020104020203" pitchFamily="34" charset="0"/>
              </a:rPr>
              <a:t>.</a:t>
            </a:r>
            <a:r>
              <a:rPr lang="en-GB" dirty="0" smtClean="0">
                <a:latin typeface="Gill Sans MT" panose="020B0502020104020203" pitchFamily="34" charset="0"/>
              </a:rPr>
              <a:t>Here</a:t>
            </a:r>
            <a:r>
              <a:rPr lang="en-GB" dirty="0">
                <a:latin typeface="Gill Sans MT" panose="020B0502020104020203" pitchFamily="34" charset="0"/>
              </a:rPr>
              <a:t>, we mentioned Uber as Company. The Company pays for many advertising companies as shown. A Driver is identified by Driver Id while driving a car, has a constraint that he can only drive 4 people per ride. The Client includes Rate, Password, CP.no (client phone number), Client Id, Location (The Location of the Client).The Client adds a request for a ride, which is being sent to the Company. The Company sends back the request, which is being received by the Driver with specific Driver ID. Driver who drives a Car, maybe an Owner or Employee for the car. A Driver can be a Part-time or Contract Driver. This Driver when he accepts the request gets the trip details. Bill is paid by Client to Driver from Uber wallet, Paytm wallet, by adding Paytm balance to Uber wallet</a:t>
            </a:r>
            <a:endParaRPr lang="en-IN" dirty="0">
              <a:latin typeface="Gill Sans MT" panose="020B0502020104020203" pitchFamily="34" charset="0"/>
            </a:endParaRPr>
          </a:p>
        </p:txBody>
      </p:sp>
    </p:spTree>
    <p:extLst>
      <p:ext uri="{BB962C8B-B14F-4D97-AF65-F5344CB8AC3E}">
        <p14:creationId xmlns:p14="http://schemas.microsoft.com/office/powerpoint/2010/main" val="311314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7377"/>
            <a:ext cx="10515600" cy="1325563"/>
          </a:xfrm>
        </p:spPr>
        <p:txBody>
          <a:bodyPr>
            <a:normAutofit/>
          </a:bodyPr>
          <a:lstStyle/>
          <a:p>
            <a:r>
              <a:rPr lang="en-IN" sz="6600" b="1" dirty="0" smtClean="0">
                <a:latin typeface="Gill Sans MT" panose="020B0502020104020203" pitchFamily="34" charset="0"/>
              </a:rPr>
              <a:t>Goals of our project</a:t>
            </a:r>
            <a:endParaRPr lang="en-IN" sz="6600" b="1" dirty="0">
              <a:latin typeface="Gill Sans MT" panose="020B0502020104020203" pitchFamily="34" charset="0"/>
            </a:endParaRPr>
          </a:p>
        </p:txBody>
      </p:sp>
      <p:sp>
        <p:nvSpPr>
          <p:cNvPr id="3" name="Content Placeholder 2"/>
          <p:cNvSpPr>
            <a:spLocks noGrp="1"/>
          </p:cNvSpPr>
          <p:nvPr>
            <p:ph idx="1"/>
          </p:nvPr>
        </p:nvSpPr>
        <p:spPr>
          <a:xfrm>
            <a:off x="838200" y="1917065"/>
            <a:ext cx="10515600" cy="4351338"/>
          </a:xfrm>
        </p:spPr>
        <p:txBody>
          <a:bodyPr/>
          <a:lstStyle/>
          <a:p>
            <a:r>
              <a:rPr lang="en-IN" dirty="0">
                <a:latin typeface="Gill Sans MT" panose="020B0502020104020203" pitchFamily="34" charset="0"/>
              </a:rPr>
              <a:t>T</a:t>
            </a:r>
            <a:r>
              <a:rPr lang="en-IN" dirty="0" smtClean="0">
                <a:latin typeface="Gill Sans MT" panose="020B0502020104020203" pitchFamily="34" charset="0"/>
              </a:rPr>
              <a:t>o provide anytime transportation service to the customer.</a:t>
            </a:r>
          </a:p>
          <a:p>
            <a:r>
              <a:rPr lang="en-IN" dirty="0" smtClean="0">
                <a:latin typeface="Gill Sans MT" panose="020B0502020104020203" pitchFamily="34" charset="0"/>
              </a:rPr>
              <a:t>Make </a:t>
            </a:r>
            <a:r>
              <a:rPr lang="en-IN" dirty="0">
                <a:latin typeface="Gill Sans MT" panose="020B0502020104020203" pitchFamily="34" charset="0"/>
              </a:rPr>
              <a:t>transportation as reliable as running water, everywhere, for everyone</a:t>
            </a:r>
            <a:r>
              <a:rPr lang="en-IN" dirty="0" smtClean="0"/>
              <a:t>.</a:t>
            </a:r>
          </a:p>
          <a:p>
            <a:r>
              <a:rPr lang="en-IN" dirty="0" smtClean="0">
                <a:latin typeface="Gill Sans MT" panose="020B0502020104020203" pitchFamily="34" charset="0"/>
              </a:rPr>
              <a:t>To increase the profit.</a:t>
            </a:r>
          </a:p>
          <a:p>
            <a:endParaRPr lang="en-IN" dirty="0" smtClean="0">
              <a:latin typeface="Gill Sans MT" panose="020B0502020104020203" pitchFamily="34" charset="0"/>
            </a:endParaRPr>
          </a:p>
          <a:p>
            <a:endParaRPr lang="en-IN" dirty="0"/>
          </a:p>
          <a:p>
            <a:endParaRPr lang="en-IN" dirty="0" smtClean="0"/>
          </a:p>
          <a:p>
            <a:endParaRPr lang="en-IN" dirty="0" smtClean="0"/>
          </a:p>
          <a:p>
            <a:endParaRPr lang="en-IN" dirty="0" smtClean="0"/>
          </a:p>
        </p:txBody>
      </p:sp>
    </p:spTree>
    <p:extLst>
      <p:ext uri="{BB962C8B-B14F-4D97-AF65-F5344CB8AC3E}">
        <p14:creationId xmlns:p14="http://schemas.microsoft.com/office/powerpoint/2010/main" val="36740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sz="6600" b="1" dirty="0" smtClean="0">
                <a:latin typeface="Gill Sans MT" panose="020B0502020104020203" pitchFamily="34" charset="0"/>
              </a:rPr>
              <a:t>Purpose</a:t>
            </a:r>
            <a:endParaRPr lang="en-IN" sz="6600" b="1"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endParaRPr lang="en-IN" dirty="0">
              <a:latin typeface="Gill Sans MT" panose="020B0502020104020203" pitchFamily="34" charset="0"/>
            </a:endParaRPr>
          </a:p>
          <a:p>
            <a:r>
              <a:rPr lang="en-IN" dirty="0" smtClean="0">
                <a:latin typeface="Gill Sans MT" panose="020B0502020104020203" pitchFamily="34" charset="0"/>
              </a:rPr>
              <a:t>Alternative Way instead of Taxi or Auto-Rickshaw.</a:t>
            </a:r>
          </a:p>
          <a:p>
            <a:endParaRPr lang="en-IN" dirty="0" smtClean="0">
              <a:latin typeface="Gill Sans MT" panose="020B0502020104020203" pitchFamily="34" charset="0"/>
            </a:endParaRPr>
          </a:p>
          <a:p>
            <a:r>
              <a:rPr lang="en-IN" dirty="0" smtClean="0">
                <a:latin typeface="Gill Sans MT" panose="020B0502020104020203" pitchFamily="34" charset="0"/>
              </a:rPr>
              <a:t>Is Not to Operate Alongside Public Transit but to Replace It.</a:t>
            </a:r>
            <a:endParaRPr lang="en-IN" sz="2400" dirty="0">
              <a:latin typeface="Gill Sans MT" panose="020B05020201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395" y="4307545"/>
            <a:ext cx="3621405" cy="2414270"/>
          </a:xfrm>
          <a:prstGeom prst="rect">
            <a:avLst/>
          </a:prstGeom>
        </p:spPr>
      </p:pic>
    </p:spTree>
    <p:extLst>
      <p:ext uri="{BB962C8B-B14F-4D97-AF65-F5344CB8AC3E}">
        <p14:creationId xmlns:p14="http://schemas.microsoft.com/office/powerpoint/2010/main" val="15727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573494"/>
            <a:ext cx="10515600" cy="1325563"/>
          </a:xfrm>
        </p:spPr>
        <p:txBody>
          <a:bodyPr>
            <a:normAutofit/>
          </a:bodyPr>
          <a:lstStyle/>
          <a:p>
            <a:r>
              <a:rPr lang="en-IN" sz="6600" b="1" dirty="0" smtClean="0">
                <a:latin typeface="Gill Sans MT" panose="020B0502020104020203" pitchFamily="34" charset="0"/>
              </a:rPr>
              <a:t>Features</a:t>
            </a:r>
            <a:endParaRPr lang="en-IN" sz="6600" dirty="0">
              <a:latin typeface="Gill Sans MT" panose="020B05020201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6297" y="957062"/>
            <a:ext cx="6090087" cy="4934762"/>
          </a:xfrm>
        </p:spPr>
      </p:pic>
      <p:sp>
        <p:nvSpPr>
          <p:cNvPr id="5" name="TextBox 4"/>
          <p:cNvSpPr txBox="1"/>
          <p:nvPr/>
        </p:nvSpPr>
        <p:spPr>
          <a:xfrm>
            <a:off x="613954" y="2690948"/>
            <a:ext cx="11158476" cy="320087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latin typeface="Gill Sans MT" panose="020B0502020104020203" pitchFamily="34" charset="0"/>
              </a:rPr>
              <a:t>User friendly Interface</a:t>
            </a:r>
          </a:p>
          <a:p>
            <a:pPr marL="285750" indent="-285750">
              <a:buFont typeface="Arial" panose="020B0604020202020204" pitchFamily="34" charset="0"/>
              <a:buChar char="•"/>
            </a:pPr>
            <a:r>
              <a:rPr lang="en-IN" sz="2800" dirty="0" smtClean="0">
                <a:latin typeface="Gill Sans MT" panose="020B0502020104020203" pitchFamily="34" charset="0"/>
              </a:rPr>
              <a:t>Wait </a:t>
            </a:r>
            <a:r>
              <a:rPr lang="en-IN" sz="2800" dirty="0">
                <a:latin typeface="Gill Sans MT" panose="020B0502020104020203" pitchFamily="34" charset="0"/>
              </a:rPr>
              <a:t>time &amp; </a:t>
            </a:r>
            <a:r>
              <a:rPr lang="en-IN" sz="2800" dirty="0" smtClean="0">
                <a:latin typeface="Gill Sans MT" panose="020B0502020104020203" pitchFamily="34" charset="0"/>
              </a:rPr>
              <a:t>cancellation</a:t>
            </a:r>
          </a:p>
          <a:p>
            <a:pPr marL="285750" indent="-285750">
              <a:buFont typeface="Arial" panose="020B0604020202020204" pitchFamily="34" charset="0"/>
              <a:buChar char="•"/>
            </a:pPr>
            <a:r>
              <a:rPr lang="en-IN" sz="2800" dirty="0" smtClean="0">
                <a:latin typeface="Gill Sans MT" panose="020B0502020104020203" pitchFamily="34" charset="0"/>
              </a:rPr>
              <a:t>Filtering the drivers as per highest rating</a:t>
            </a:r>
          </a:p>
          <a:p>
            <a:pPr marL="285750" indent="-285750">
              <a:buFont typeface="Arial" panose="020B0604020202020204" pitchFamily="34" charset="0"/>
              <a:buChar char="•"/>
            </a:pPr>
            <a:r>
              <a:rPr lang="en-IN" sz="2800" dirty="0" smtClean="0">
                <a:latin typeface="Gill Sans MT" panose="020B0502020104020203" pitchFamily="34" charset="0"/>
              </a:rPr>
              <a:t>Can pay Online or Offline</a:t>
            </a:r>
          </a:p>
          <a:p>
            <a:pPr marL="285750" indent="-285750">
              <a:buFont typeface="Arial" panose="020B0604020202020204" pitchFamily="34" charset="0"/>
              <a:buChar char="•"/>
            </a:pPr>
            <a:r>
              <a:rPr lang="en-IN" sz="2800" dirty="0" smtClean="0">
                <a:latin typeface="Gill Sans MT" panose="020B0502020104020203" pitchFamily="34" charset="0"/>
              </a:rPr>
              <a:t>Access from any location</a:t>
            </a:r>
          </a:p>
          <a:p>
            <a:endParaRPr lang="en-IN" sz="2400" dirty="0" smtClean="0">
              <a:latin typeface="Gill Sans MT" panose="020B0502020104020203" pitchFamily="34" charset="0"/>
            </a:endParaRPr>
          </a:p>
          <a:p>
            <a:pPr marL="285750" indent="-285750">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70292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1972491"/>
            <a:ext cx="10709366"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latin typeface="Gill Sans MT" panose="020B0502020104020203" pitchFamily="34" charset="0"/>
              </a:rPr>
              <a:t>Can choose preferred vehicle</a:t>
            </a:r>
          </a:p>
          <a:p>
            <a:pPr marL="285750" indent="-285750">
              <a:buFont typeface="Arial" panose="020B0604020202020204" pitchFamily="34" charset="0"/>
              <a:buChar char="•"/>
            </a:pPr>
            <a:r>
              <a:rPr lang="en-IN" sz="2800" dirty="0" smtClean="0">
                <a:latin typeface="Gill Sans MT" panose="020B0502020104020203" pitchFamily="34" charset="0"/>
              </a:rPr>
              <a:t>Sharing the Trip is Possible</a:t>
            </a:r>
          </a:p>
          <a:p>
            <a:pPr marL="285750" indent="-285750">
              <a:buFont typeface="Arial" panose="020B0604020202020204" pitchFamily="34" charset="0"/>
              <a:buChar char="•"/>
            </a:pPr>
            <a:r>
              <a:rPr lang="en-IN" sz="2800" dirty="0" smtClean="0">
                <a:latin typeface="Gill Sans MT" panose="020B0502020104020203" pitchFamily="34" charset="0"/>
              </a:rPr>
              <a:t>Will be connected to nearest Vehicle possible </a:t>
            </a:r>
            <a:endParaRPr lang="en-IN" sz="2800" dirty="0">
              <a:latin typeface="Gill Sans MT" panose="020B0502020104020203"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2700" y="3357486"/>
            <a:ext cx="4185633" cy="280437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5291" y="645689"/>
            <a:ext cx="3600450" cy="2019300"/>
          </a:xfrm>
          <a:prstGeom prst="rect">
            <a:avLst/>
          </a:prstGeom>
        </p:spPr>
      </p:pic>
    </p:spTree>
    <p:extLst>
      <p:ext uri="{BB962C8B-B14F-4D97-AF65-F5344CB8AC3E}">
        <p14:creationId xmlns:p14="http://schemas.microsoft.com/office/powerpoint/2010/main" val="3979316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latin typeface="Gill Sans MT" panose="020B0502020104020203" pitchFamily="34" charset="0"/>
              </a:rPr>
              <a:t>Driver consists of :</a:t>
            </a:r>
          </a:p>
          <a:p>
            <a:pPr marL="514350" indent="-514350">
              <a:buFont typeface="+mj-lt"/>
              <a:buAutoNum type="arabicPeriod"/>
            </a:pPr>
            <a:r>
              <a:rPr lang="en-IN" dirty="0" smtClean="0">
                <a:latin typeface="Gill Sans MT" panose="020B0502020104020203" pitchFamily="34" charset="0"/>
              </a:rPr>
              <a:t>Driver ID</a:t>
            </a:r>
          </a:p>
          <a:p>
            <a:pPr marL="514350" indent="-514350">
              <a:buFont typeface="+mj-lt"/>
              <a:buAutoNum type="arabicPeriod"/>
            </a:pPr>
            <a:r>
              <a:rPr lang="en-IN" dirty="0" smtClean="0">
                <a:latin typeface="Gill Sans MT" panose="020B0502020104020203" pitchFamily="34" charset="0"/>
              </a:rPr>
              <a:t>Driver Name</a:t>
            </a:r>
          </a:p>
          <a:p>
            <a:pPr marL="514350" indent="-514350">
              <a:buFont typeface="+mj-lt"/>
              <a:buAutoNum type="arabicPeriod"/>
            </a:pPr>
            <a:r>
              <a:rPr lang="en-IN" dirty="0" smtClean="0">
                <a:latin typeface="Gill Sans MT" panose="020B0502020104020203" pitchFamily="34" charset="0"/>
              </a:rPr>
              <a:t>Phone Number</a:t>
            </a:r>
          </a:p>
          <a:p>
            <a:pPr marL="514350" indent="-514350">
              <a:buFont typeface="+mj-lt"/>
              <a:buAutoNum type="arabicPeriod"/>
            </a:pPr>
            <a:r>
              <a:rPr lang="en-IN" dirty="0" smtClean="0">
                <a:latin typeface="Gill Sans MT" panose="020B0502020104020203" pitchFamily="34" charset="0"/>
              </a:rPr>
              <a:t>Rating</a:t>
            </a:r>
          </a:p>
          <a:p>
            <a:pPr marL="514350" indent="-514350">
              <a:buFont typeface="+mj-lt"/>
              <a:buAutoNum type="arabicPeriod"/>
            </a:pPr>
            <a:r>
              <a:rPr lang="en-IN" dirty="0" smtClean="0">
                <a:latin typeface="Gill Sans MT" panose="020B0502020104020203" pitchFamily="34" charset="0"/>
              </a:rPr>
              <a:t>Gender</a:t>
            </a:r>
          </a:p>
          <a:p>
            <a:endParaRPr lang="en-IN" dirty="0" smtClean="0"/>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473" y="247559"/>
            <a:ext cx="3571875" cy="6353175"/>
          </a:xfrm>
          <a:prstGeom prst="rect">
            <a:avLst/>
          </a:prstGeom>
        </p:spPr>
      </p:pic>
    </p:spTree>
    <p:extLst>
      <p:ext uri="{BB962C8B-B14F-4D97-AF65-F5344CB8AC3E}">
        <p14:creationId xmlns:p14="http://schemas.microsoft.com/office/powerpoint/2010/main" val="77040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latin typeface="Gill Sans MT" panose="020B0502020104020203" pitchFamily="34" charset="0"/>
              </a:rPr>
              <a:t>ER MODEL</a:t>
            </a:r>
            <a:endParaRPr lang="en-IN" sz="6600" b="1" dirty="0">
              <a:latin typeface="Gill Sans MT" panose="020B05020201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58538"/>
            <a:ext cx="10279743" cy="5378168"/>
          </a:xfrm>
          <a:prstGeom prst="rect">
            <a:avLst/>
          </a:prstGeom>
        </p:spPr>
      </p:pic>
    </p:spTree>
    <p:extLst>
      <p:ext uri="{BB962C8B-B14F-4D97-AF65-F5344CB8AC3E}">
        <p14:creationId xmlns:p14="http://schemas.microsoft.com/office/powerpoint/2010/main" val="1680772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TotalTime>
  <Words>387</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Adobe Fan Heiti Std B</vt:lpstr>
      <vt:lpstr>Arial</vt:lpstr>
      <vt:lpstr>Calibri</vt:lpstr>
      <vt:lpstr>Calibri Light</vt:lpstr>
      <vt:lpstr>Gill Sans MT</vt:lpstr>
      <vt:lpstr>Office Theme</vt:lpstr>
      <vt:lpstr>1_Office Theme</vt:lpstr>
      <vt:lpstr>PowerPoint Presentation</vt:lpstr>
      <vt:lpstr>UBER Database Management System</vt:lpstr>
      <vt:lpstr>Abstract</vt:lpstr>
      <vt:lpstr>Goals of our project</vt:lpstr>
      <vt:lpstr>Purpose</vt:lpstr>
      <vt:lpstr>Features</vt:lpstr>
      <vt:lpstr>PowerPoint Presentation</vt:lpstr>
      <vt:lpstr>PowerPoint Presentation</vt:lpstr>
      <vt:lpstr>ER MODEL</vt:lpstr>
      <vt:lpstr>REQUIREMENT ANALYSIS</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Srijan Reddy</dc:creator>
  <cp:lastModifiedBy>Srijan Reddy</cp:lastModifiedBy>
  <cp:revision>28</cp:revision>
  <dcterms:created xsi:type="dcterms:W3CDTF">2018-08-19T09:57:12Z</dcterms:created>
  <dcterms:modified xsi:type="dcterms:W3CDTF">2019-09-28T13:51:24Z</dcterms:modified>
</cp:coreProperties>
</file>