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5BF9E1-0C1A-4043-BB09-85D1FC9DB972}" type="doc">
      <dgm:prSet loTypeId="urn:microsoft.com/office/officeart/2005/8/layout/arrow1" loCatId="relationship" qsTypeId="urn:microsoft.com/office/officeart/2005/8/quickstyle/simple1#1" qsCatId="simple" csTypeId="urn:microsoft.com/office/officeart/2005/8/colors/accent1_2#1" csCatId="accent1" phldr="0"/>
      <dgm:spPr/>
      <dgm:t>
        <a:bodyPr/>
        <a:lstStyle/>
        <a:p>
          <a:endParaRPr lang="en-US"/>
        </a:p>
      </dgm:t>
    </dgm:pt>
    <dgm:pt modelId="{40F21FDA-305A-470A-9F13-53CE6B264B08}">
      <dgm:prSet phldrT="[Text]" phldr="0" custT="0"/>
      <dgm:spPr/>
      <dgm:t>
        <a:bodyPr vert="horz" wrap="square"/>
        <a:lstStyle/>
        <a:p>
          <a:pPr>
            <a:lnSpc>
              <a:spcPct val="100000"/>
            </a:lnSpc>
            <a:spcBef>
              <a:spcPct val="0"/>
            </a:spcBef>
            <a:spcAft>
              <a:spcPct val="35000"/>
            </a:spcAft>
          </a:pPr>
          <a:r>
            <a:rPr lang="en-US"/>
            <a:t> </a:t>
          </a:r>
        </a:p>
      </dgm:t>
    </dgm:pt>
    <dgm:pt modelId="{2344895C-6CF9-45DD-B3B9-F158B0CAE572}" type="parTrans" cxnId="{DE86C71E-FC32-4961-BA18-C7B4C0F322B7}">
      <dgm:prSet/>
      <dgm:spPr/>
      <dgm:t>
        <a:bodyPr/>
        <a:lstStyle/>
        <a:p>
          <a:endParaRPr lang="en-US"/>
        </a:p>
      </dgm:t>
    </dgm:pt>
    <dgm:pt modelId="{EA8F5F98-5895-4704-875C-F8198E1E23A7}" type="sibTrans" cxnId="{DE86C71E-FC32-4961-BA18-C7B4C0F322B7}">
      <dgm:prSet/>
      <dgm:spPr/>
      <dgm:t>
        <a:bodyPr/>
        <a:lstStyle/>
        <a:p>
          <a:endParaRPr lang="en-US"/>
        </a:p>
      </dgm:t>
    </dgm:pt>
    <dgm:pt modelId="{9A244F05-1801-4602-934B-AF1BCBF5B90F}">
      <dgm:prSet phldrT="[Text]" phldr="0" custT="0"/>
      <dgm:spPr/>
      <dgm:t>
        <a:bodyPr vert="horz" wrap="square"/>
        <a:lstStyle/>
        <a:p>
          <a:pPr>
            <a:lnSpc>
              <a:spcPct val="100000"/>
            </a:lnSpc>
            <a:spcBef>
              <a:spcPct val="0"/>
            </a:spcBef>
            <a:spcAft>
              <a:spcPct val="35000"/>
            </a:spcAft>
          </a:pPr>
          <a:r>
            <a:rPr lang="en-US"/>
            <a:t> </a:t>
          </a:r>
        </a:p>
      </dgm:t>
    </dgm:pt>
    <dgm:pt modelId="{AB698F9A-8A25-40B0-9602-02B8C0292676}" type="parTrans" cxnId="{315DCC20-539C-4746-8A80-C3B2570D08ED}">
      <dgm:prSet/>
      <dgm:spPr/>
      <dgm:t>
        <a:bodyPr/>
        <a:lstStyle/>
        <a:p>
          <a:endParaRPr lang="en-US"/>
        </a:p>
      </dgm:t>
    </dgm:pt>
    <dgm:pt modelId="{B194D85A-6A7B-4F53-A409-521901B6B0CA}" type="sibTrans" cxnId="{315DCC20-539C-4746-8A80-C3B2570D08ED}">
      <dgm:prSet/>
      <dgm:spPr/>
      <dgm:t>
        <a:bodyPr/>
        <a:lstStyle/>
        <a:p>
          <a:endParaRPr lang="en-US"/>
        </a:p>
      </dgm:t>
    </dgm:pt>
    <dgm:pt modelId="{2DB0A417-8641-4579-AFE3-7716B19EB3F5}" type="pres">
      <dgm:prSet presAssocID="{BA5BF9E1-0C1A-4043-BB09-85D1FC9DB972}" presName="cycle" presStyleCnt="0">
        <dgm:presLayoutVars>
          <dgm:dir/>
          <dgm:resizeHandles val="exact"/>
        </dgm:presLayoutVars>
      </dgm:prSet>
      <dgm:spPr/>
      <dgm:t>
        <a:bodyPr/>
        <a:lstStyle/>
        <a:p>
          <a:endParaRPr lang="en-US"/>
        </a:p>
      </dgm:t>
    </dgm:pt>
    <dgm:pt modelId="{CBA28F03-EC7C-42D1-A65C-4ACF2172944D}" type="pres">
      <dgm:prSet presAssocID="{40F21FDA-305A-470A-9F13-53CE6B264B08}" presName="arrow" presStyleLbl="node1" presStyleIdx="0" presStyleCnt="2">
        <dgm:presLayoutVars>
          <dgm:bulletEnabled val="1"/>
        </dgm:presLayoutVars>
      </dgm:prSet>
      <dgm:spPr/>
      <dgm:t>
        <a:bodyPr/>
        <a:lstStyle/>
        <a:p>
          <a:endParaRPr lang="en-US"/>
        </a:p>
      </dgm:t>
    </dgm:pt>
    <dgm:pt modelId="{A43608A1-D273-43C4-B238-5DFB8DED051C}" type="pres">
      <dgm:prSet presAssocID="{9A244F05-1801-4602-934B-AF1BCBF5B90F}" presName="arrow" presStyleLbl="node1" presStyleIdx="1" presStyleCnt="2">
        <dgm:presLayoutVars>
          <dgm:bulletEnabled val="1"/>
        </dgm:presLayoutVars>
      </dgm:prSet>
      <dgm:spPr/>
      <dgm:t>
        <a:bodyPr/>
        <a:lstStyle/>
        <a:p>
          <a:endParaRPr lang="en-US"/>
        </a:p>
      </dgm:t>
    </dgm:pt>
  </dgm:ptLst>
  <dgm:cxnLst>
    <dgm:cxn modelId="{DE86C71E-FC32-4961-BA18-C7B4C0F322B7}" srcId="{BA5BF9E1-0C1A-4043-BB09-85D1FC9DB972}" destId="{40F21FDA-305A-470A-9F13-53CE6B264B08}" srcOrd="0" destOrd="0" parTransId="{2344895C-6CF9-45DD-B3B9-F158B0CAE572}" sibTransId="{EA8F5F98-5895-4704-875C-F8198E1E23A7}"/>
    <dgm:cxn modelId="{0BC24AFC-5A32-4E37-A040-E0528C9A362E}" type="presOf" srcId="{BA5BF9E1-0C1A-4043-BB09-85D1FC9DB972}" destId="{2DB0A417-8641-4579-AFE3-7716B19EB3F5}" srcOrd="0" destOrd="0" presId="urn:microsoft.com/office/officeart/2005/8/layout/arrow1"/>
    <dgm:cxn modelId="{0AC03C83-D6BC-42C8-B501-9F1241D05960}" type="presOf" srcId="{9A244F05-1801-4602-934B-AF1BCBF5B90F}" destId="{A43608A1-D273-43C4-B238-5DFB8DED051C}" srcOrd="0" destOrd="0" presId="urn:microsoft.com/office/officeart/2005/8/layout/arrow1"/>
    <dgm:cxn modelId="{02A32E8E-BDB0-48FD-87E0-EA32CDA09C7E}" type="presOf" srcId="{40F21FDA-305A-470A-9F13-53CE6B264B08}" destId="{CBA28F03-EC7C-42D1-A65C-4ACF2172944D}" srcOrd="0" destOrd="0" presId="urn:microsoft.com/office/officeart/2005/8/layout/arrow1"/>
    <dgm:cxn modelId="{315DCC20-539C-4746-8A80-C3B2570D08ED}" srcId="{BA5BF9E1-0C1A-4043-BB09-85D1FC9DB972}" destId="{9A244F05-1801-4602-934B-AF1BCBF5B90F}" srcOrd="1" destOrd="0" parTransId="{AB698F9A-8A25-40B0-9602-02B8C0292676}" sibTransId="{B194D85A-6A7B-4F53-A409-521901B6B0CA}"/>
    <dgm:cxn modelId="{569DAEA7-E389-4E32-847A-CE449DC979C8}" type="presParOf" srcId="{2DB0A417-8641-4579-AFE3-7716B19EB3F5}" destId="{CBA28F03-EC7C-42D1-A65C-4ACF2172944D}" srcOrd="0" destOrd="0" presId="urn:microsoft.com/office/officeart/2005/8/layout/arrow1"/>
    <dgm:cxn modelId="{CC819E6A-EBE3-4370-BA01-1DD1AF309EEA}" type="presParOf" srcId="{2DB0A417-8641-4579-AFE3-7716B19EB3F5}" destId="{A43608A1-D273-43C4-B238-5DFB8DED051C}"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28F03-EC7C-42D1-A65C-4ACF2172944D}">
      <dsp:nvSpPr>
        <dsp:cNvPr id="0" name=""/>
        <dsp:cNvSpPr/>
      </dsp:nvSpPr>
      <dsp:spPr>
        <a:xfrm rot="16200000">
          <a:off x="87" y="237989"/>
          <a:ext cx="999125" cy="999125"/>
        </a:xfrm>
        <a:prstGeom prst="upArrow">
          <a:avLst>
            <a:gd name="adj1" fmla="val 50000"/>
            <a:gd name="adj2" fmla="val 3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ct val="35000"/>
            </a:spcAft>
          </a:pPr>
          <a:r>
            <a:rPr lang="en-US" sz="1600" kern="1200"/>
            <a:t> </a:t>
          </a:r>
        </a:p>
      </dsp:txBody>
      <dsp:txXfrm rot="5400000">
        <a:off x="174935" y="487770"/>
        <a:ext cx="824278" cy="499563"/>
      </dsp:txXfrm>
    </dsp:sp>
    <dsp:sp modelId="{A43608A1-D273-43C4-B238-5DFB8DED051C}">
      <dsp:nvSpPr>
        <dsp:cNvPr id="0" name=""/>
        <dsp:cNvSpPr/>
      </dsp:nvSpPr>
      <dsp:spPr>
        <a:xfrm rot="5400000">
          <a:off x="1099462" y="237989"/>
          <a:ext cx="999125" cy="999125"/>
        </a:xfrm>
        <a:prstGeom prst="upArrow">
          <a:avLst>
            <a:gd name="adj1" fmla="val 50000"/>
            <a:gd name="adj2" fmla="val 3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100000"/>
            </a:lnSpc>
            <a:spcBef>
              <a:spcPct val="0"/>
            </a:spcBef>
            <a:spcAft>
              <a:spcPct val="35000"/>
            </a:spcAft>
          </a:pPr>
          <a:r>
            <a:rPr lang="en-US" sz="1600" kern="1200"/>
            <a:t> </a:t>
          </a:r>
        </a:p>
      </dsp:txBody>
      <dsp:txXfrm rot="-5400000">
        <a:off x="1099463" y="487770"/>
        <a:ext cx="824278" cy="499563"/>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8731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966832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898796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99293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6299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35162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426592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778918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t>10/8/2021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230577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t>10/8/2021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941411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98852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t>10/8/2021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050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8205"/>
            <a:ext cx="9144000" cy="1199515"/>
          </a:xfrm>
        </p:spPr>
        <p:txBody>
          <a:bodyPr/>
          <a:lstStyle/>
          <a:p>
            <a:pPr algn="ctr"/>
            <a:r>
              <a:rPr lang="en-US" dirty="0"/>
              <a:t>eChunab</a:t>
            </a:r>
          </a:p>
        </p:txBody>
      </p:sp>
      <p:sp>
        <p:nvSpPr>
          <p:cNvPr id="3" name="Subtitle 2"/>
          <p:cNvSpPr>
            <a:spLocks noGrp="1"/>
          </p:cNvSpPr>
          <p:nvPr>
            <p:ph type="subTitle" idx="1"/>
          </p:nvPr>
        </p:nvSpPr>
        <p:spPr>
          <a:xfrm>
            <a:off x="1524000" y="2295208"/>
            <a:ext cx="9144000" cy="1655762"/>
          </a:xfrm>
        </p:spPr>
        <p:txBody>
          <a:bodyPr/>
          <a:lstStyle/>
          <a:p>
            <a:pPr algn="ctr"/>
            <a:r>
              <a:rPr lang="en-US" dirty="0" smtClean="0"/>
              <a:t>Itahari-9, Sunsari</a:t>
            </a:r>
          </a:p>
          <a:p>
            <a:pPr algn="ctr"/>
            <a:r>
              <a:rPr lang="en-US" dirty="0" smtClean="0"/>
              <a:t>22/06/2078</a:t>
            </a:r>
            <a:endParaRPr lang="en-US" dirty="0"/>
          </a:p>
          <a:p>
            <a:pPr algn="ctr"/>
            <a:r>
              <a:rPr lang="en-US" dirty="0" smtClean="0"/>
              <a:t>Godawari </a:t>
            </a:r>
            <a:r>
              <a:rPr lang="en-US" dirty="0"/>
              <a:t>College</a:t>
            </a:r>
          </a:p>
        </p:txBody>
      </p:sp>
      <p:sp>
        <p:nvSpPr>
          <p:cNvPr id="4" name="Subtitle 2"/>
          <p:cNvSpPr>
            <a:spLocks noGrp="1"/>
          </p:cNvSpPr>
          <p:nvPr/>
        </p:nvSpPr>
        <p:spPr>
          <a:xfrm>
            <a:off x="1127794" y="4034927"/>
            <a:ext cx="4205605"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600" b="1" dirty="0" smtClean="0">
                <a:cs typeface="+mn-lt"/>
              </a:rPr>
              <a:t> Authors</a:t>
            </a:r>
            <a:r>
              <a:rPr lang="en-US" sz="1600" b="1" dirty="0">
                <a:cs typeface="+mn-lt"/>
              </a:rPr>
              <a:t>:</a:t>
            </a:r>
          </a:p>
          <a:p>
            <a:pPr algn="l">
              <a:lnSpc>
                <a:spcPct val="100000"/>
              </a:lnSpc>
            </a:pPr>
            <a:r>
              <a:rPr lang="en-US" sz="1600" dirty="0" smtClean="0">
                <a:cs typeface="+mn-lt"/>
              </a:rPr>
              <a:t>1. Arash Thapa</a:t>
            </a:r>
            <a:endParaRPr lang="en-US" sz="1600" dirty="0">
              <a:cs typeface="+mn-lt"/>
            </a:endParaRPr>
          </a:p>
          <a:p>
            <a:pPr algn="l">
              <a:lnSpc>
                <a:spcPct val="100000"/>
              </a:lnSpc>
            </a:pPr>
            <a:r>
              <a:rPr lang="en-US" sz="1600" dirty="0">
                <a:cs typeface="+mn-lt"/>
              </a:rPr>
              <a:t>2</a:t>
            </a:r>
            <a:r>
              <a:rPr lang="en-US" sz="1600" dirty="0" smtClean="0">
                <a:cs typeface="+mn-lt"/>
              </a:rPr>
              <a:t>. Doleshwor Khadka</a:t>
            </a:r>
            <a:endParaRPr lang="en-US" sz="1600" dirty="0">
              <a:cs typeface="+mn-lt"/>
            </a:endParaRPr>
          </a:p>
          <a:p>
            <a:pPr algn="l">
              <a:lnSpc>
                <a:spcPct val="100000"/>
              </a:lnSpc>
            </a:pPr>
            <a:r>
              <a:rPr lang="en-US" sz="1600" dirty="0">
                <a:cs typeface="+mn-lt"/>
              </a:rPr>
              <a:t>3</a:t>
            </a:r>
            <a:r>
              <a:rPr lang="en-US" sz="1600" dirty="0" smtClean="0">
                <a:cs typeface="+mn-lt"/>
              </a:rPr>
              <a:t>. Prabesh Guragain</a:t>
            </a:r>
            <a:endParaRPr lang="en-US" sz="1600" dirty="0">
              <a:cs typeface="+mn-lt"/>
            </a:endParaRPr>
          </a:p>
        </p:txBody>
      </p:sp>
      <p:sp>
        <p:nvSpPr>
          <p:cNvPr id="5" name="Subtitle 2"/>
          <p:cNvSpPr>
            <a:spLocks noGrp="1"/>
          </p:cNvSpPr>
          <p:nvPr/>
        </p:nvSpPr>
        <p:spPr>
          <a:xfrm>
            <a:off x="8938055" y="4031615"/>
            <a:ext cx="2386536"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smtClean="0"/>
              <a:t>Submitted to</a:t>
            </a:r>
            <a:r>
              <a:rPr lang="en-US" sz="1600" b="1" dirty="0" smtClean="0"/>
              <a:t>:</a:t>
            </a:r>
            <a:endParaRPr lang="en-US" sz="1600" b="1" dirty="0"/>
          </a:p>
          <a:p>
            <a:pPr algn="l"/>
            <a:r>
              <a:rPr lang="en-US" sz="1600" dirty="0" smtClean="0"/>
              <a:t>Department of Bsc.CSIT</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4. Methodology</a:t>
            </a:r>
            <a:endParaRPr lang="en-US"/>
          </a:p>
        </p:txBody>
      </p:sp>
      <p:sp>
        <p:nvSpPr>
          <p:cNvPr id="3" name="Content Placeholder 2"/>
          <p:cNvSpPr>
            <a:spLocks noGrp="1"/>
          </p:cNvSpPr>
          <p:nvPr>
            <p:ph sz="half" idx="1"/>
          </p:nvPr>
        </p:nvSpPr>
        <p:spPr>
          <a:xfrm>
            <a:off x="1165129" y="1799990"/>
            <a:ext cx="5174293" cy="4563232"/>
          </a:xfrm>
        </p:spPr>
        <p:txBody>
          <a:bodyPr>
            <a:normAutofit/>
          </a:bodyPr>
          <a:lstStyle/>
          <a:p>
            <a:pPr marL="0" indent="0">
              <a:buNone/>
            </a:pPr>
            <a:r>
              <a:rPr lang="en-US" sz="2400" b="1" u="sng" dirty="0"/>
              <a:t>Feasibility Study</a:t>
            </a:r>
            <a:r>
              <a:rPr lang="en-US" sz="2400" b="1" u="sng" dirty="0" smtClean="0"/>
              <a:t>:</a:t>
            </a:r>
            <a:endParaRPr lang="en-US" sz="2400" b="1" u="sng" dirty="0"/>
          </a:p>
          <a:p>
            <a:pPr marL="0" indent="0" algn="ctr">
              <a:buNone/>
            </a:pPr>
            <a:r>
              <a:rPr lang="en-US" sz="2400" dirty="0" smtClean="0">
                <a:solidFill>
                  <a:srgbClr val="C00000"/>
                </a:solidFill>
                <a:latin typeface="Bahnschrift" panose="020B0502040204020203" pitchFamily="34" charset="0"/>
              </a:rPr>
              <a:t>Is Technically Feasible ?</a:t>
            </a:r>
          </a:p>
          <a:p>
            <a:pPr marL="0" indent="0">
              <a:buNone/>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184315660"/>
              </p:ext>
            </p:extLst>
          </p:nvPr>
        </p:nvGraphicFramePr>
        <p:xfrm>
          <a:off x="1490597" y="2774758"/>
          <a:ext cx="9006213" cy="3413760"/>
        </p:xfrm>
        <a:graphic>
          <a:graphicData uri="http://schemas.openxmlformats.org/drawingml/2006/table">
            <a:tbl>
              <a:tblPr firstRow="1" bandRow="1">
                <a:tableStyleId>{5C22544A-7EE6-4342-B048-85BDC9FD1C3A}</a:tableStyleId>
              </a:tblPr>
              <a:tblGrid>
                <a:gridCol w="4538522">
                  <a:extLst>
                    <a:ext uri="{9D8B030D-6E8A-4147-A177-3AD203B41FA5}">
                      <a16:colId xmlns:a16="http://schemas.microsoft.com/office/drawing/2014/main" val="201606665"/>
                    </a:ext>
                  </a:extLst>
                </a:gridCol>
                <a:gridCol w="4467691">
                  <a:extLst>
                    <a:ext uri="{9D8B030D-6E8A-4147-A177-3AD203B41FA5}">
                      <a16:colId xmlns:a16="http://schemas.microsoft.com/office/drawing/2014/main" val="4184937470"/>
                    </a:ext>
                  </a:extLst>
                </a:gridCol>
              </a:tblGrid>
              <a:tr h="197911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The system we are designing is based on web, so it is portable i.e usable in various devices like laptop, desktop, mobiles, and many more. This system provides comprehensive function to make it user friendly. The data entry and result generations is also made easy. It also provides easy retrieval of data. So, this system is technically feasible. </a:t>
                      </a:r>
                    </a:p>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effectLst/>
                          <a:latin typeface="+mn-lt"/>
                          <a:ea typeface="+mn-ea"/>
                          <a:cs typeface="+mn-cs"/>
                        </a:rPr>
                        <a:t>The major expenses are employment payroll, server charges, and equipment cost. The project that we are planning to make has the scope in the market and the cost for making it moderate. Since the cost for development is affordable, less than the traditional paper based voting system and demand of the market is very high so our project is economically feasible.</a:t>
                      </a:r>
                    </a:p>
                    <a:p>
                      <a:pPr lvl="1"/>
                      <a:endParaRPr lang="en-US" dirty="0"/>
                    </a:p>
                  </a:txBody>
                  <a:tcPr/>
                </a:tc>
                <a:extLst>
                  <a:ext uri="{0D108BD9-81ED-4DB2-BD59-A6C34878D82A}">
                    <a16:rowId xmlns:a16="http://schemas.microsoft.com/office/drawing/2014/main" val="1242977990"/>
                  </a:ext>
                </a:extLst>
              </a:tr>
            </a:tbl>
          </a:graphicData>
        </a:graphic>
      </p:graphicFrame>
      <p:sp>
        <p:nvSpPr>
          <p:cNvPr id="7" name="TextBox 6"/>
          <p:cNvSpPr txBox="1"/>
          <p:nvPr/>
        </p:nvSpPr>
        <p:spPr>
          <a:xfrm>
            <a:off x="6313118" y="2267872"/>
            <a:ext cx="3895594" cy="461665"/>
          </a:xfrm>
          <a:prstGeom prst="rect">
            <a:avLst/>
          </a:prstGeom>
          <a:noFill/>
        </p:spPr>
        <p:txBody>
          <a:bodyPr wrap="square" rtlCol="0">
            <a:spAutoFit/>
          </a:bodyPr>
          <a:lstStyle/>
          <a:p>
            <a:pPr algn="ctr"/>
            <a:r>
              <a:rPr lang="en-US" sz="2400" dirty="0">
                <a:solidFill>
                  <a:srgbClr val="C00000"/>
                </a:solidFill>
                <a:latin typeface="Bahnschrift" panose="020B0502040204020203" pitchFamily="34" charset="0"/>
              </a:rPr>
              <a:t>Is </a:t>
            </a:r>
            <a:r>
              <a:rPr lang="en-US" sz="2400" dirty="0" smtClean="0">
                <a:solidFill>
                  <a:srgbClr val="C00000"/>
                </a:solidFill>
                <a:latin typeface="Bahnschrift" panose="020B0502040204020203" pitchFamily="34" charset="0"/>
              </a:rPr>
              <a:t>Economically </a:t>
            </a:r>
            <a:r>
              <a:rPr lang="en-US" sz="2400" dirty="0">
                <a:solidFill>
                  <a:srgbClr val="C00000"/>
                </a:solidFill>
                <a:latin typeface="Bahnschrift" panose="020B0502040204020203" pitchFamily="34" charset="0"/>
              </a:rPr>
              <a:t>Feasible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095" y="839470"/>
            <a:ext cx="10058400" cy="838200"/>
          </a:xfrm>
        </p:spPr>
        <p:txBody>
          <a:bodyPr>
            <a:normAutofit/>
          </a:bodyPr>
          <a:lstStyle/>
          <a:p>
            <a:r>
              <a:rPr lang="en-US" dirty="0">
                <a:sym typeface="+mn-ea"/>
              </a:rPr>
              <a:t>4. Methodology</a:t>
            </a:r>
            <a:endParaRPr lang="en-US" dirty="0"/>
          </a:p>
        </p:txBody>
      </p:sp>
      <p:sp>
        <p:nvSpPr>
          <p:cNvPr id="8" name="Text Box 7"/>
          <p:cNvSpPr txBox="1"/>
          <p:nvPr/>
        </p:nvSpPr>
        <p:spPr>
          <a:xfrm>
            <a:off x="860743" y="1724660"/>
            <a:ext cx="2469515" cy="460375"/>
          </a:xfrm>
          <a:prstGeom prst="rect">
            <a:avLst/>
          </a:prstGeom>
          <a:noFill/>
        </p:spPr>
        <p:txBody>
          <a:bodyPr wrap="none" rtlCol="0">
            <a:spAutoFit/>
          </a:bodyPr>
          <a:lstStyle/>
          <a:p>
            <a:r>
              <a:rPr lang="en-US" sz="2400" b="1" u="sng" dirty="0"/>
              <a:t>System Design:</a:t>
            </a:r>
          </a:p>
        </p:txBody>
      </p:sp>
      <p:sp>
        <p:nvSpPr>
          <p:cNvPr id="9" name="Text Box 8"/>
          <p:cNvSpPr txBox="1"/>
          <p:nvPr/>
        </p:nvSpPr>
        <p:spPr>
          <a:xfrm>
            <a:off x="3657600" y="6353810"/>
            <a:ext cx="5638800" cy="461665"/>
          </a:xfrm>
          <a:prstGeom prst="rect">
            <a:avLst/>
          </a:prstGeom>
          <a:noFill/>
        </p:spPr>
        <p:txBody>
          <a:bodyPr wrap="square" rtlCol="0">
            <a:spAutoFit/>
          </a:bodyPr>
          <a:lstStyle/>
          <a:p>
            <a:pPr algn="ctr"/>
            <a:r>
              <a:rPr lang="en-US" sz="2400" dirty="0">
                <a:solidFill>
                  <a:srgbClr val="FFFF00"/>
                </a:solidFill>
              </a:rPr>
              <a:t>Fig: Flow Chart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545" t="2931" r="2678"/>
          <a:stretch/>
        </p:blipFill>
        <p:spPr>
          <a:xfrm>
            <a:off x="3352800" y="1767840"/>
            <a:ext cx="7315200" cy="45415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Outcome &amp; Conclusion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This project is aimed at simplifying the process of polling and counting votes and hence provide the exact number of vote count to the election officer. </a:t>
            </a:r>
            <a:endParaRPr lang="en-US" sz="2400" dirty="0" smtClean="0"/>
          </a:p>
          <a:p>
            <a:pPr>
              <a:buFont typeface="Wingdings" panose="05000000000000000000" pitchFamily="2" charset="2"/>
              <a:buChar char="Ø"/>
            </a:pPr>
            <a:r>
              <a:rPr lang="en-US" sz="2400" dirty="0" smtClean="0"/>
              <a:t>This </a:t>
            </a:r>
            <a:r>
              <a:rPr lang="en-US" sz="2400" dirty="0"/>
              <a:t>whole process is decentralized using a Blockchain which makes it more secure, faster, distributed and better than the traditional system. </a:t>
            </a:r>
            <a:endParaRPr lang="en-US" sz="2400" dirty="0" smtClean="0"/>
          </a:p>
          <a:p>
            <a:pPr>
              <a:buFont typeface="Wingdings" panose="05000000000000000000" pitchFamily="2" charset="2"/>
              <a:buChar char="Ø"/>
            </a:pPr>
            <a:r>
              <a:rPr lang="en-US" sz="2400" dirty="0" smtClean="0"/>
              <a:t>The </a:t>
            </a:r>
            <a:r>
              <a:rPr lang="en-US" sz="2400" dirty="0"/>
              <a:t>voters/users involved are highly authorized by the system so that on false users cast the </a:t>
            </a:r>
            <a:r>
              <a:rPr lang="en-US" sz="2400" dirty="0" smtClean="0"/>
              <a:t>votes.</a:t>
            </a:r>
          </a:p>
          <a:p>
            <a:pPr>
              <a:buFont typeface="Wingdings" panose="05000000000000000000" pitchFamily="2" charset="2"/>
              <a:buChar char="Ø"/>
            </a:pPr>
            <a:r>
              <a:rPr lang="en-US" sz="2400" dirty="0" smtClean="0"/>
              <a:t>Finally</a:t>
            </a:r>
            <a:r>
              <a:rPr lang="en-US" sz="2400" dirty="0"/>
              <a:t>, the election officer involved helps to publish the result to the public after the time limit ends.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References</a:t>
            </a:r>
          </a:p>
        </p:txBody>
      </p:sp>
      <p:sp>
        <p:nvSpPr>
          <p:cNvPr id="3" name="Content Placeholder 2"/>
          <p:cNvSpPr>
            <a:spLocks noGrp="1"/>
          </p:cNvSpPr>
          <p:nvPr>
            <p:ph idx="1"/>
          </p:nvPr>
        </p:nvSpPr>
        <p:spPr>
          <a:xfrm>
            <a:off x="1097280" y="1936350"/>
            <a:ext cx="10058400" cy="4023360"/>
          </a:xfrm>
        </p:spPr>
        <p:txBody>
          <a:bodyPr>
            <a:normAutofit fontScale="92500" lnSpcReduction="10000"/>
          </a:bodyPr>
          <a:lstStyle/>
          <a:p>
            <a:pPr marL="0" indent="0">
              <a:buNone/>
            </a:pPr>
            <a:r>
              <a:rPr lang="en-US" sz="2000" dirty="0"/>
              <a:t>[1] http://blockgeeks.com/guides/what-is-blockchain-technology/</a:t>
            </a:r>
          </a:p>
          <a:p>
            <a:pPr marL="0" indent="0">
              <a:buNone/>
            </a:pPr>
            <a:r>
              <a:rPr lang="en-US" sz="2000" dirty="0"/>
              <a:t>[2] https://www.trufflesuite.com/docs/ganache/overview</a:t>
            </a:r>
          </a:p>
          <a:p>
            <a:pPr marL="0" indent="0">
              <a:buNone/>
            </a:pPr>
            <a:r>
              <a:rPr lang="en-US" sz="2000" dirty="0"/>
              <a:t>[3] https://docs.metamask.io/guide/#account-management</a:t>
            </a:r>
          </a:p>
          <a:p>
            <a:pPr marL="0" indent="0">
              <a:buNone/>
            </a:pPr>
            <a:r>
              <a:rPr lang="en-US" sz="2000" dirty="0"/>
              <a:t>[4] https://www.investopedia.com/articles/investing/031416/bitcoin-vs-ethereum-driven-</a:t>
            </a:r>
          </a:p>
          <a:p>
            <a:pPr marL="0" indent="0">
              <a:buNone/>
            </a:pPr>
            <a:r>
              <a:rPr lang="en-US" sz="2000" dirty="0"/>
              <a:t>different-purposes.asp</a:t>
            </a:r>
          </a:p>
          <a:p>
            <a:pPr marL="0" indent="0">
              <a:buNone/>
            </a:pPr>
            <a:r>
              <a:rPr lang="en-US" sz="2000" dirty="0"/>
              <a:t>[5] Ahmed Ben Ayed, “A Conceptual Secure Blockchain based Electronic Voting</a:t>
            </a:r>
          </a:p>
          <a:p>
            <a:pPr marL="0" indent="0">
              <a:buNone/>
            </a:pPr>
            <a:r>
              <a:rPr lang="en-US" sz="2000" dirty="0"/>
              <a:t>System”, IJNSA, Vol.9, No.3, May 2017.</a:t>
            </a:r>
          </a:p>
          <a:p>
            <a:pPr marL="0" indent="0">
              <a:buNone/>
            </a:pPr>
            <a:r>
              <a:rPr lang="en-US" sz="2000" dirty="0"/>
              <a:t>[6]https://www.researchgate.net/publication/311444386_Fraud_detection_for_onli</a:t>
            </a:r>
          </a:p>
          <a:p>
            <a:pPr marL="0" indent="0">
              <a:buNone/>
            </a:pPr>
            <a:r>
              <a:rPr lang="en-US" sz="2000" dirty="0"/>
              <a:t>ne_businesses_a_perspective_from_blockchain_technologylo</a:t>
            </a:r>
          </a:p>
          <a:p>
            <a:pPr marL="0" indent="0">
              <a:buNone/>
            </a:pPr>
            <a:r>
              <a:rPr lang="en-US" sz="2000" dirty="0"/>
              <a:t>[7] https://en.wikipedia.org/wiki/Feasibility_study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437" y="336791"/>
            <a:ext cx="10515600" cy="1325563"/>
          </a:xfrm>
        </p:spPr>
        <p:txBody>
          <a:bodyPr/>
          <a:lstStyle/>
          <a:p>
            <a:pPr algn="ctr"/>
            <a:r>
              <a:rPr lang="en-US" dirty="0"/>
              <a:t>Outline</a:t>
            </a:r>
          </a:p>
        </p:txBody>
      </p:sp>
      <p:sp>
        <p:nvSpPr>
          <p:cNvPr id="3" name="Content Placeholder 2"/>
          <p:cNvSpPr>
            <a:spLocks noGrp="1"/>
          </p:cNvSpPr>
          <p:nvPr>
            <p:ph idx="1"/>
          </p:nvPr>
        </p:nvSpPr>
        <p:spPr>
          <a:xfrm>
            <a:off x="1909118" y="2026989"/>
            <a:ext cx="6501714" cy="3148965"/>
          </a:xfrm>
        </p:spPr>
        <p:txBody>
          <a:bodyPr>
            <a:noAutofit/>
          </a:bodyPr>
          <a:lstStyle/>
          <a:p>
            <a:pPr marL="514350" indent="-514350">
              <a:buAutoNum type="arabicPeriod"/>
            </a:pPr>
            <a:r>
              <a:rPr lang="en-US" sz="2400" dirty="0"/>
              <a:t>Introduction</a:t>
            </a:r>
          </a:p>
          <a:p>
            <a:pPr marL="514350" indent="-514350">
              <a:buAutoNum type="arabicPeriod"/>
            </a:pPr>
            <a:r>
              <a:rPr lang="en-US" sz="2400" dirty="0"/>
              <a:t>Problem Statement</a:t>
            </a:r>
          </a:p>
          <a:p>
            <a:pPr marL="514350" indent="-514350">
              <a:buAutoNum type="arabicPeriod"/>
            </a:pPr>
            <a:r>
              <a:rPr lang="en-US" sz="2400" dirty="0"/>
              <a:t>Objectives</a:t>
            </a:r>
          </a:p>
          <a:p>
            <a:pPr marL="514350" indent="-514350">
              <a:buAutoNum type="arabicPeriod"/>
            </a:pPr>
            <a:r>
              <a:rPr lang="en-US" sz="2400" dirty="0"/>
              <a:t>Methodology</a:t>
            </a:r>
          </a:p>
          <a:p>
            <a:pPr marL="514350" indent="-514350">
              <a:buAutoNum type="arabicPeriod"/>
            </a:pPr>
            <a:r>
              <a:rPr lang="en-US" sz="2400" dirty="0"/>
              <a:t>Outcome &amp; Conclusion</a:t>
            </a:r>
          </a:p>
          <a:p>
            <a:pPr marL="514350" indent="-514350">
              <a:buAutoNum type="arabicPeriod"/>
            </a:pPr>
            <a:r>
              <a:rPr lang="en-US" sz="2400" dirty="0"/>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a:t>
            </a:r>
          </a:p>
        </p:txBody>
      </p:sp>
      <p:sp>
        <p:nvSpPr>
          <p:cNvPr id="3" name="Content Placeholder 2"/>
          <p:cNvSpPr>
            <a:spLocks noGrp="1"/>
          </p:cNvSpPr>
          <p:nvPr>
            <p:ph sz="half" idx="1"/>
          </p:nvPr>
        </p:nvSpPr>
        <p:spPr>
          <a:xfrm>
            <a:off x="838200" y="1825625"/>
            <a:ext cx="10283825" cy="1497965"/>
          </a:xfrm>
        </p:spPr>
        <p:txBody>
          <a:bodyPr/>
          <a:lstStyle/>
          <a:p>
            <a:pPr marL="0" indent="0">
              <a:buNone/>
            </a:pPr>
            <a:r>
              <a:rPr lang="en-US" sz="2400"/>
              <a:t>“eChunab” is a online web based voting system which allows specific audience or mass public to cast their vote safely and easily without breaking the daily routine. </a:t>
            </a:r>
          </a:p>
          <a:p>
            <a:pPr marL="0" indent="0">
              <a:buNone/>
            </a:pPr>
            <a:endParaRPr lang="en-US" sz="2400"/>
          </a:p>
        </p:txBody>
      </p:sp>
      <p:pic>
        <p:nvPicPr>
          <p:cNvPr id="4" name="Content Placeholder 3" descr="icon-vote-new"/>
          <p:cNvPicPr>
            <a:picLocks noGrp="1" noChangeAspect="1"/>
          </p:cNvPicPr>
          <p:nvPr>
            <p:ph sz="half" idx="2"/>
          </p:nvPr>
        </p:nvPicPr>
        <p:blipFill>
          <a:blip r:embed="rId2"/>
          <a:stretch>
            <a:fillRect/>
          </a:stretch>
        </p:blipFill>
        <p:spPr>
          <a:xfrm>
            <a:off x="7358964" y="3048669"/>
            <a:ext cx="2598420" cy="2598420"/>
          </a:xfrm>
          <a:prstGeom prst="rect">
            <a:avLst/>
          </a:prstGeom>
        </p:spPr>
      </p:pic>
      <p:pic>
        <p:nvPicPr>
          <p:cNvPr id="5" name="Picture 4" descr="World-Wide-Web-PNG-Picture"/>
          <p:cNvPicPr>
            <a:picLocks noChangeAspect="1"/>
          </p:cNvPicPr>
          <p:nvPr/>
        </p:nvPicPr>
        <p:blipFill>
          <a:blip r:embed="rId3"/>
          <a:stretch>
            <a:fillRect/>
          </a:stretch>
        </p:blipFill>
        <p:spPr>
          <a:xfrm>
            <a:off x="1808205" y="3411855"/>
            <a:ext cx="2531745" cy="2531745"/>
          </a:xfrm>
          <a:prstGeom prst="rect">
            <a:avLst/>
          </a:prstGeom>
        </p:spPr>
      </p:pic>
      <p:graphicFrame>
        <p:nvGraphicFramePr>
          <p:cNvPr id="6" name="Diagram 5"/>
          <p:cNvGraphicFramePr/>
          <p:nvPr>
            <p:extLst>
              <p:ext uri="{D42A27DB-BD31-4B8C-83A1-F6EECF244321}">
                <p14:modId xmlns:p14="http://schemas.microsoft.com/office/powerpoint/2010/main" val="3230342750"/>
              </p:ext>
            </p:extLst>
          </p:nvPr>
        </p:nvGraphicFramePr>
        <p:xfrm>
          <a:off x="4930774" y="3874255"/>
          <a:ext cx="2098675" cy="14751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1. Introduction</a:t>
            </a:r>
          </a:p>
        </p:txBody>
      </p:sp>
      <p:sp>
        <p:nvSpPr>
          <p:cNvPr id="3" name="Content Placeholder 2"/>
          <p:cNvSpPr>
            <a:spLocks noGrp="1"/>
          </p:cNvSpPr>
          <p:nvPr>
            <p:ph sz="half" idx="1"/>
          </p:nvPr>
        </p:nvSpPr>
        <p:spPr>
          <a:xfrm>
            <a:off x="838835" y="1830197"/>
            <a:ext cx="10515600" cy="1193089"/>
          </a:xfrm>
        </p:spPr>
        <p:txBody>
          <a:bodyPr>
            <a:normAutofit/>
          </a:bodyPr>
          <a:lstStyle/>
          <a:p>
            <a:pPr marL="0" indent="0" algn="just">
              <a:buNone/>
            </a:pPr>
            <a:r>
              <a:rPr lang="en-US" sz="2400" dirty="0"/>
              <a:t>On our Web app we used Ethereum which enables the deployment of smart contracts and decentralized applications (dapps) to be built and run without any downtime, fraud, control or interference from a third party.</a:t>
            </a:r>
          </a:p>
        </p:txBody>
      </p:sp>
      <p:pic>
        <p:nvPicPr>
          <p:cNvPr id="6" name="Content Placeholder 5" descr="ethereum-name-service-dapp-tutorial-08de2d66b422d12b766420857f0428b6"/>
          <p:cNvPicPr>
            <a:picLocks noGrp="1" noChangeAspect="1"/>
          </p:cNvPicPr>
          <p:nvPr>
            <p:ph sz="half" idx="2"/>
          </p:nvPr>
        </p:nvPicPr>
        <p:blipFill>
          <a:blip r:embed="rId2"/>
          <a:stretch>
            <a:fillRect/>
          </a:stretch>
        </p:blipFill>
        <p:spPr>
          <a:xfrm>
            <a:off x="838835" y="3023286"/>
            <a:ext cx="10191115" cy="332226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1. Introduction</a:t>
            </a:r>
          </a:p>
        </p:txBody>
      </p:sp>
      <p:sp>
        <p:nvSpPr>
          <p:cNvPr id="4" name="Content Placeholder 3"/>
          <p:cNvSpPr>
            <a:spLocks noGrp="1"/>
          </p:cNvSpPr>
          <p:nvPr>
            <p:ph sz="half" idx="1"/>
          </p:nvPr>
        </p:nvSpPr>
        <p:spPr>
          <a:xfrm>
            <a:off x="898525" y="1847215"/>
            <a:ext cx="10516235" cy="2042795"/>
          </a:xfrm>
        </p:spPr>
        <p:txBody>
          <a:bodyPr>
            <a:normAutofit/>
          </a:bodyPr>
          <a:lstStyle/>
          <a:p>
            <a:pPr marL="0" indent="0" algn="just">
              <a:buNone/>
            </a:pPr>
            <a:r>
              <a:rPr lang="en-US" sz="2400" dirty="0"/>
              <a:t>The web page to caste vote is developed using Django which uses: Python, HTML5, CSS3. While the transaction of ETH is done by Ganache and Metamask which represent the Voting </a:t>
            </a:r>
            <a:r>
              <a:rPr lang="en-US" sz="2400" dirty="0" smtClean="0"/>
              <a:t>mechanism as </a:t>
            </a:r>
            <a:r>
              <a:rPr lang="en-US" sz="2400" dirty="0"/>
              <a:t>if any </a:t>
            </a:r>
            <a:r>
              <a:rPr lang="en-US" sz="2400" dirty="0" smtClean="0"/>
              <a:t>fraudent </a:t>
            </a:r>
            <a:r>
              <a:rPr lang="en-US" sz="2400" dirty="0"/>
              <a:t>tries to </a:t>
            </a:r>
            <a:r>
              <a:rPr lang="en-US" sz="2400" dirty="0" smtClean="0"/>
              <a:t>happen, </a:t>
            </a:r>
            <a:r>
              <a:rPr lang="en-US" sz="2400" dirty="0"/>
              <a:t>the ETH transaction will be halt and the voting process will be terminated.</a:t>
            </a:r>
          </a:p>
        </p:txBody>
      </p:sp>
      <p:pic>
        <p:nvPicPr>
          <p:cNvPr id="5" name="Content Placeholder 4" descr="Screenshot 2018-07-06 12.52.40"/>
          <p:cNvPicPr>
            <a:picLocks noGrp="1" noChangeAspect="1"/>
          </p:cNvPicPr>
          <p:nvPr>
            <p:ph sz="half" idx="2"/>
          </p:nvPr>
        </p:nvPicPr>
        <p:blipFill rotWithShape="1">
          <a:blip r:embed="rId2"/>
          <a:srcRect t="5710" b="20046"/>
          <a:stretch/>
        </p:blipFill>
        <p:spPr>
          <a:xfrm>
            <a:off x="8231208" y="3421887"/>
            <a:ext cx="2300495" cy="2461226"/>
          </a:xfrm>
          <a:prstGeom prst="rect">
            <a:avLst/>
          </a:prstGeom>
        </p:spPr>
      </p:pic>
      <p:pic>
        <p:nvPicPr>
          <p:cNvPr id="7" name="Picture 6" descr="ganache-window"/>
          <p:cNvPicPr>
            <a:picLocks noChangeAspect="1"/>
          </p:cNvPicPr>
          <p:nvPr/>
        </p:nvPicPr>
        <p:blipFill>
          <a:blip r:embed="rId3"/>
          <a:stretch>
            <a:fillRect/>
          </a:stretch>
        </p:blipFill>
        <p:spPr>
          <a:xfrm>
            <a:off x="786952" y="3421887"/>
            <a:ext cx="6561199" cy="2477838"/>
          </a:xfrm>
          <a:prstGeom prst="rect">
            <a:avLst/>
          </a:prstGeom>
        </p:spPr>
      </p:pic>
      <p:sp>
        <p:nvSpPr>
          <p:cNvPr id="8" name="Content Placeholder 3"/>
          <p:cNvSpPr>
            <a:spLocks noGrp="1"/>
          </p:cNvSpPr>
          <p:nvPr/>
        </p:nvSpPr>
        <p:spPr>
          <a:xfrm>
            <a:off x="2346497" y="5957391"/>
            <a:ext cx="3452941" cy="2882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Fig. Sample view of Ganache</a:t>
            </a:r>
          </a:p>
        </p:txBody>
      </p:sp>
      <p:sp>
        <p:nvSpPr>
          <p:cNvPr id="9" name="Content Placeholder 3"/>
          <p:cNvSpPr>
            <a:spLocks noGrp="1"/>
          </p:cNvSpPr>
          <p:nvPr/>
        </p:nvSpPr>
        <p:spPr>
          <a:xfrm>
            <a:off x="7908324" y="5957391"/>
            <a:ext cx="3023287" cy="2882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Fig. Sample view of MetaMask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Problem Statement</a:t>
            </a:r>
          </a:p>
        </p:txBody>
      </p:sp>
      <p:sp>
        <p:nvSpPr>
          <p:cNvPr id="3" name="Content Placeholder 2"/>
          <p:cNvSpPr>
            <a:spLocks noGrp="1"/>
          </p:cNvSpPr>
          <p:nvPr>
            <p:ph sz="half" idx="1"/>
          </p:nvPr>
        </p:nvSpPr>
        <p:spPr>
          <a:xfrm>
            <a:off x="813148" y="2109907"/>
            <a:ext cx="6061978" cy="2639283"/>
          </a:xfrm>
        </p:spPr>
        <p:txBody>
          <a:bodyPr>
            <a:normAutofit/>
          </a:bodyPr>
          <a:lstStyle/>
          <a:p>
            <a:pPr marL="0" indent="0">
              <a:buNone/>
            </a:pPr>
            <a:r>
              <a:rPr lang="en-US" sz="2400" dirty="0" smtClean="0"/>
              <a:t>In Traditional voting systems</a:t>
            </a:r>
            <a:endParaRPr lang="en-US" sz="2400" dirty="0"/>
          </a:p>
          <a:p>
            <a:pPr lvl="0" algn="just">
              <a:buFont typeface="Wingdings" panose="05000000000000000000" pitchFamily="2" charset="2"/>
              <a:buChar char="Ø"/>
            </a:pPr>
            <a:r>
              <a:rPr lang="en-US" sz="2400" dirty="0" smtClean="0"/>
              <a:t>Expensive</a:t>
            </a:r>
          </a:p>
          <a:p>
            <a:pPr lvl="0" algn="just">
              <a:buFont typeface="Wingdings" panose="05000000000000000000" pitchFamily="2" charset="2"/>
              <a:buChar char="Ø"/>
            </a:pPr>
            <a:r>
              <a:rPr lang="en-US" sz="2400" dirty="0" smtClean="0"/>
              <a:t>Insecure </a:t>
            </a:r>
            <a:r>
              <a:rPr lang="en-US" sz="2400" dirty="0"/>
              <a:t>(as we heard booth capturing </a:t>
            </a:r>
            <a:r>
              <a:rPr lang="en-US" sz="2400" dirty="0" smtClean="0"/>
              <a:t>news)</a:t>
            </a:r>
          </a:p>
          <a:p>
            <a:pPr lvl="0" algn="just">
              <a:buFont typeface="Wingdings" panose="05000000000000000000" pitchFamily="2" charset="2"/>
              <a:buChar char="Ø"/>
            </a:pPr>
            <a:r>
              <a:rPr lang="en-US" sz="2400" dirty="0" smtClean="0"/>
              <a:t>Time consuming</a:t>
            </a:r>
          </a:p>
          <a:p>
            <a:pPr lvl="0" algn="just">
              <a:buFont typeface="Wingdings" panose="05000000000000000000" pitchFamily="2" charset="2"/>
              <a:buChar char="Ø"/>
            </a:pPr>
            <a:r>
              <a:rPr lang="en-US" sz="2400" dirty="0" smtClean="0"/>
              <a:t>Faults </a:t>
            </a:r>
            <a:r>
              <a:rPr lang="en-US" sz="2400" dirty="0"/>
              <a:t>may rise in counting process</a:t>
            </a:r>
          </a:p>
        </p:txBody>
      </p:sp>
      <p:sp>
        <p:nvSpPr>
          <p:cNvPr id="4" name="TextBox 3"/>
          <p:cNvSpPr txBox="1"/>
          <p:nvPr/>
        </p:nvSpPr>
        <p:spPr>
          <a:xfrm>
            <a:off x="851535" y="4749190"/>
            <a:ext cx="10304145" cy="830997"/>
          </a:xfrm>
          <a:prstGeom prst="rect">
            <a:avLst/>
          </a:prstGeom>
          <a:noFill/>
        </p:spPr>
        <p:txBody>
          <a:bodyPr wrap="square" rtlCol="0">
            <a:spAutoFit/>
          </a:bodyPr>
          <a:lstStyle/>
          <a:p>
            <a:pPr algn="just"/>
            <a:r>
              <a:rPr lang="en-US" sz="2400" dirty="0" smtClean="0"/>
              <a:t>So, to </a:t>
            </a:r>
            <a:r>
              <a:rPr lang="en-US" sz="2400" dirty="0"/>
              <a:t>solve above problem we’re going to develop an E-voting web app using Ethereum based Blockchain technology.</a:t>
            </a:r>
          </a:p>
        </p:txBody>
      </p:sp>
      <p:sp>
        <p:nvSpPr>
          <p:cNvPr id="5" name="Content Placeholder 2"/>
          <p:cNvSpPr>
            <a:spLocks noGrp="1"/>
          </p:cNvSpPr>
          <p:nvPr>
            <p:ph sz="half" idx="1"/>
          </p:nvPr>
        </p:nvSpPr>
        <p:spPr>
          <a:xfrm>
            <a:off x="6900178" y="2083018"/>
            <a:ext cx="4434016" cy="2639283"/>
          </a:xfrm>
        </p:spPr>
        <p:txBody>
          <a:bodyPr/>
          <a:lstStyle/>
          <a:p>
            <a:pPr marL="0" indent="0">
              <a:buNone/>
            </a:pPr>
            <a:r>
              <a:rPr lang="en-US" sz="2400" dirty="0" smtClean="0"/>
              <a:t>In Normal </a:t>
            </a:r>
            <a:r>
              <a:rPr lang="en-US" sz="2400" dirty="0"/>
              <a:t>E-voting </a:t>
            </a:r>
            <a:r>
              <a:rPr lang="en-US" sz="2400" dirty="0" smtClean="0"/>
              <a:t>systems</a:t>
            </a:r>
            <a:endParaRPr lang="en-US" sz="2400" dirty="0"/>
          </a:p>
          <a:p>
            <a:pPr>
              <a:buFont typeface="Wingdings" panose="05000000000000000000" pitchFamily="2" charset="2"/>
              <a:buChar char="Ø"/>
            </a:pPr>
            <a:r>
              <a:rPr lang="en-US" sz="2400" dirty="0"/>
              <a:t> Data can be </a:t>
            </a:r>
            <a:r>
              <a:rPr lang="en-US" sz="2400" dirty="0" smtClean="0"/>
              <a:t>changed</a:t>
            </a:r>
          </a:p>
          <a:p>
            <a:pPr>
              <a:buFont typeface="Wingdings" panose="05000000000000000000" pitchFamily="2" charset="2"/>
              <a:buChar char="Ø"/>
            </a:pPr>
            <a:r>
              <a:rPr lang="en-US" sz="2400" dirty="0" smtClean="0"/>
              <a:t>Multiple </a:t>
            </a:r>
            <a:r>
              <a:rPr lang="en-US" sz="2400" dirty="0"/>
              <a:t>entries can be </a:t>
            </a:r>
            <a:r>
              <a:rPr lang="en-US" sz="2400" dirty="0" smtClean="0"/>
              <a:t>registered</a:t>
            </a:r>
          </a:p>
          <a:p>
            <a:pPr>
              <a:buFont typeface="Wingdings" panose="05000000000000000000" pitchFamily="2" charset="2"/>
              <a:buChar char="Ø"/>
            </a:pPr>
            <a:r>
              <a:rPr lang="en-US" sz="2400" dirty="0" smtClean="0"/>
              <a:t>Manipulation of the result</a:t>
            </a:r>
          </a:p>
          <a:p>
            <a:pPr>
              <a:buFont typeface="Wingdings" panose="05000000000000000000" pitchFamily="2" charset="2"/>
              <a:buChar char="Ø"/>
            </a:pPr>
            <a:r>
              <a:rPr lang="en-US" sz="2400" dirty="0" smtClean="0"/>
              <a:t>Hacking </a:t>
            </a:r>
            <a:r>
              <a:rPr lang="en-US" sz="2400" dirty="0"/>
              <a:t>of the entire </a:t>
            </a:r>
            <a:r>
              <a:rPr lang="en-US" sz="2400" dirty="0" smtClean="0"/>
              <a:t>system</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Objectives</a:t>
            </a:r>
          </a:p>
        </p:txBody>
      </p:sp>
      <p:sp>
        <p:nvSpPr>
          <p:cNvPr id="3" name="Content Placeholder 2"/>
          <p:cNvSpPr>
            <a:spLocks noGrp="1"/>
          </p:cNvSpPr>
          <p:nvPr>
            <p:ph sz="half" idx="1"/>
          </p:nvPr>
        </p:nvSpPr>
        <p:spPr>
          <a:xfrm>
            <a:off x="1067218" y="1954051"/>
            <a:ext cx="10515600" cy="4351655"/>
          </a:xfrm>
        </p:spPr>
        <p:txBody>
          <a:bodyPr>
            <a:normAutofit/>
          </a:bodyPr>
          <a:lstStyle/>
          <a:p>
            <a:pPr>
              <a:buFont typeface="Wingdings" panose="05000000000000000000" pitchFamily="2" charset="2"/>
              <a:buChar char="Ø"/>
            </a:pPr>
            <a:r>
              <a:rPr lang="en-US" sz="2400" dirty="0"/>
              <a:t>To provide a safe and secure voting platform for any local bodies, nation and </a:t>
            </a:r>
            <a:r>
              <a:rPr lang="en-US" sz="2400" dirty="0" smtClean="0"/>
              <a:t>organization.</a:t>
            </a:r>
          </a:p>
          <a:p>
            <a:pPr>
              <a:buFont typeface="Wingdings" panose="05000000000000000000" pitchFamily="2" charset="2"/>
              <a:buChar char="Ø"/>
            </a:pPr>
            <a:r>
              <a:rPr lang="en-US" sz="2400" dirty="0" smtClean="0"/>
              <a:t>To </a:t>
            </a:r>
            <a:r>
              <a:rPr lang="en-US" sz="2400" dirty="0"/>
              <a:t>speed the process of vote counting and publish </a:t>
            </a:r>
            <a:r>
              <a:rPr lang="en-US" sz="2400" dirty="0" smtClean="0"/>
              <a:t>result</a:t>
            </a:r>
          </a:p>
          <a:p>
            <a:pPr>
              <a:buFont typeface="Wingdings" panose="05000000000000000000" pitchFamily="2" charset="2"/>
              <a:buChar char="Ø"/>
            </a:pPr>
            <a:r>
              <a:rPr lang="en-US" sz="2400" dirty="0" smtClean="0"/>
              <a:t>To </a:t>
            </a:r>
            <a:r>
              <a:rPr lang="en-US" sz="2400" dirty="0"/>
              <a:t>reduce the cost of paying staffs to count the vote </a:t>
            </a:r>
            <a:r>
              <a:rPr lang="en-US" sz="2400" dirty="0" smtClean="0"/>
              <a:t>manually</a:t>
            </a:r>
            <a:endParaRPr lang="en-US" sz="2400" dirty="0"/>
          </a:p>
          <a:p>
            <a:pPr>
              <a:buFont typeface="Wingdings" panose="05000000000000000000" pitchFamily="2" charset="2"/>
              <a:buChar char="Ø"/>
            </a:pPr>
            <a:r>
              <a:rPr lang="en-US" sz="2400" dirty="0" smtClean="0"/>
              <a:t>To </a:t>
            </a:r>
            <a:r>
              <a:rPr lang="en-US" sz="2400" dirty="0"/>
              <a:t>make the voting process and result </a:t>
            </a:r>
            <a:r>
              <a:rPr lang="en-US" sz="2400" dirty="0" smtClean="0"/>
              <a:t>transparent</a:t>
            </a:r>
          </a:p>
          <a:p>
            <a:pPr>
              <a:buFont typeface="Wingdings" panose="05000000000000000000" pitchFamily="2" charset="2"/>
              <a:buChar char="Ø"/>
            </a:pPr>
            <a:r>
              <a:rPr lang="en-US" sz="2400" dirty="0" smtClean="0"/>
              <a:t>To </a:t>
            </a:r>
            <a:r>
              <a:rPr lang="en-US" sz="2400" dirty="0"/>
              <a:t>unauthorize the illegal and multiple </a:t>
            </a:r>
            <a:r>
              <a:rPr lang="en-US" sz="2400" dirty="0" smtClean="0"/>
              <a:t>votes</a:t>
            </a:r>
          </a:p>
          <a:p>
            <a:pPr>
              <a:buFont typeface="Wingdings" panose="05000000000000000000" pitchFamily="2" charset="2"/>
              <a:buChar char="Ø"/>
            </a:pPr>
            <a:r>
              <a:rPr lang="en-US" sz="2400" dirty="0" smtClean="0"/>
              <a:t>improve </a:t>
            </a:r>
            <a:r>
              <a:rPr lang="en-US" sz="2400" dirty="0"/>
              <a:t>the voting </a:t>
            </a:r>
            <a:r>
              <a:rPr lang="en-US" sz="2400" dirty="0" smtClean="0"/>
              <a:t>experience</a:t>
            </a:r>
          </a:p>
          <a:p>
            <a:pPr>
              <a:buFont typeface="Wingdings" panose="05000000000000000000" pitchFamily="2" charset="2"/>
              <a:buChar char="Ø"/>
            </a:pPr>
            <a:r>
              <a:rPr lang="en-US" sz="2400" dirty="0" smtClean="0"/>
              <a:t>To </a:t>
            </a:r>
            <a:r>
              <a:rPr lang="en-US" sz="2400" dirty="0"/>
              <a:t>improve the registration process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Methodology</a:t>
            </a:r>
          </a:p>
        </p:txBody>
      </p:sp>
      <p:sp>
        <p:nvSpPr>
          <p:cNvPr id="3" name="Content Placeholder 2"/>
          <p:cNvSpPr>
            <a:spLocks noGrp="1"/>
          </p:cNvSpPr>
          <p:nvPr>
            <p:ph sz="half" idx="1"/>
          </p:nvPr>
        </p:nvSpPr>
        <p:spPr>
          <a:xfrm>
            <a:off x="749935" y="1971336"/>
            <a:ext cx="6047105" cy="4261824"/>
          </a:xfrm>
        </p:spPr>
        <p:txBody>
          <a:bodyPr>
            <a:normAutofit fontScale="85000" lnSpcReduction="10000"/>
          </a:bodyPr>
          <a:lstStyle/>
          <a:p>
            <a:pPr marL="0" indent="0">
              <a:buNone/>
            </a:pPr>
            <a:r>
              <a:rPr lang="en-US" sz="2800" b="1" u="sng" dirty="0"/>
              <a:t>Requirement Identification</a:t>
            </a:r>
            <a:r>
              <a:rPr lang="en-US" sz="2800" b="1" u="sng" dirty="0" smtClean="0"/>
              <a:t>:</a:t>
            </a:r>
            <a:endParaRPr lang="en-US" sz="2800" u="sng" dirty="0"/>
          </a:p>
          <a:p>
            <a:pPr algn="just">
              <a:buFont typeface="Wingdings" panose="05000000000000000000" pitchFamily="2" charset="2"/>
              <a:buChar char="Ø"/>
            </a:pPr>
            <a:r>
              <a:rPr lang="en-US" sz="2400" dirty="0" smtClean="0"/>
              <a:t>Since </a:t>
            </a:r>
            <a:r>
              <a:rPr lang="en-US" sz="2400" dirty="0"/>
              <a:t>the establishment of voting system in Nepal, there has been paper based voting system. This is called as ballot Paper </a:t>
            </a:r>
            <a:r>
              <a:rPr lang="en-US" sz="2400" dirty="0" smtClean="0"/>
              <a:t>system.</a:t>
            </a:r>
          </a:p>
          <a:p>
            <a:pPr algn="just">
              <a:buFont typeface="Wingdings" panose="05000000000000000000" pitchFamily="2" charset="2"/>
              <a:buChar char="Ø"/>
            </a:pPr>
            <a:r>
              <a:rPr lang="en-US" sz="2400" dirty="0" smtClean="0"/>
              <a:t>Voters </a:t>
            </a:r>
            <a:r>
              <a:rPr lang="en-US" sz="2400" dirty="0"/>
              <a:t>had to go to polling booth and tick on paper to cast their vote. Manual counting of votes leads the declaration of winner. </a:t>
            </a:r>
            <a:endParaRPr lang="en-US" sz="2400" dirty="0" smtClean="0"/>
          </a:p>
          <a:p>
            <a:pPr algn="just">
              <a:buFont typeface="Wingdings" panose="05000000000000000000" pitchFamily="2" charset="2"/>
              <a:buChar char="Ø"/>
            </a:pPr>
            <a:r>
              <a:rPr lang="en-US" sz="2400" dirty="0" smtClean="0"/>
              <a:t>Due </a:t>
            </a:r>
            <a:r>
              <a:rPr lang="en-US" sz="2400" dirty="0"/>
              <a:t>to over population, the ballot paper voting is not much reliable and time consuming. </a:t>
            </a:r>
            <a:endParaRPr lang="en-US" sz="2400" dirty="0" smtClean="0"/>
          </a:p>
          <a:p>
            <a:pPr algn="just">
              <a:buFont typeface="Wingdings" panose="05000000000000000000" pitchFamily="2" charset="2"/>
              <a:buChar char="Ø"/>
            </a:pPr>
            <a:r>
              <a:rPr lang="en-US" sz="2400" dirty="0" smtClean="0"/>
              <a:t>There </a:t>
            </a:r>
            <a:r>
              <a:rPr lang="en-US" sz="2400" dirty="0"/>
              <a:t>are high chances of replacement of ballot paper boxes and performing multiples marking on vote. </a:t>
            </a:r>
            <a:endParaRPr lang="en-US" sz="2400" dirty="0" smtClean="0"/>
          </a:p>
          <a:p>
            <a:pPr marL="0" indent="0" algn="just">
              <a:buNone/>
            </a:pPr>
            <a:r>
              <a:rPr lang="en-US" sz="2400" dirty="0" smtClean="0"/>
              <a:t>But there’s </a:t>
            </a:r>
            <a:r>
              <a:rPr lang="en-US" sz="2400" dirty="0"/>
              <a:t>no any system being built yet to solve those problem.</a:t>
            </a:r>
          </a:p>
          <a:p>
            <a:pPr marL="0" indent="0" algn="just">
              <a:buNone/>
            </a:pPr>
            <a:endParaRPr lang="en-US" sz="2400" dirty="0"/>
          </a:p>
        </p:txBody>
      </p:sp>
      <p:pic>
        <p:nvPicPr>
          <p:cNvPr id="5" name="Content Placeholder 4" descr="11_a_voter_casts_ballot_in_lamjung_770px"/>
          <p:cNvPicPr>
            <a:picLocks noGrp="1" noChangeAspect="1"/>
          </p:cNvPicPr>
          <p:nvPr>
            <p:ph sz="half" idx="2"/>
          </p:nvPr>
        </p:nvPicPr>
        <p:blipFill>
          <a:blip r:embed="rId2"/>
          <a:stretch>
            <a:fillRect/>
          </a:stretch>
        </p:blipFill>
        <p:spPr>
          <a:xfrm>
            <a:off x="7208519" y="2327740"/>
            <a:ext cx="4249881" cy="35490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4. Methodology</a:t>
            </a:r>
          </a:p>
        </p:txBody>
      </p:sp>
      <p:sp>
        <p:nvSpPr>
          <p:cNvPr id="4" name="Content Placeholder 3"/>
          <p:cNvSpPr>
            <a:spLocks noGrp="1"/>
          </p:cNvSpPr>
          <p:nvPr>
            <p:ph sz="half" idx="1"/>
          </p:nvPr>
        </p:nvSpPr>
        <p:spPr>
          <a:xfrm>
            <a:off x="1201454" y="1908966"/>
            <a:ext cx="9954226" cy="4466782"/>
          </a:xfrm>
        </p:spPr>
        <p:txBody>
          <a:bodyPr>
            <a:normAutofit/>
          </a:bodyPr>
          <a:lstStyle/>
          <a:p>
            <a:pPr marL="0" indent="0" algn="just">
              <a:buNone/>
            </a:pPr>
            <a:r>
              <a:rPr lang="en-US" sz="2400" b="1" u="sng" dirty="0"/>
              <a:t>Requirement Collection</a:t>
            </a:r>
            <a:r>
              <a:rPr lang="en-US" sz="2400" b="1" u="sng" dirty="0" smtClean="0"/>
              <a:t>:</a:t>
            </a:r>
            <a:endParaRPr lang="en-US" sz="2400" u="sng" dirty="0"/>
          </a:p>
          <a:p>
            <a:pPr marL="0" indent="0" algn="just">
              <a:buNone/>
            </a:pPr>
            <a:r>
              <a:rPr lang="en-US" sz="2400" dirty="0" smtClean="0"/>
              <a:t>   The </a:t>
            </a:r>
            <a:r>
              <a:rPr lang="en-US" sz="2400" dirty="0"/>
              <a:t>major requirements for our system are listed below:</a:t>
            </a:r>
          </a:p>
          <a:p>
            <a:pPr lvl="0" algn="just">
              <a:buFont typeface="Wingdings" panose="05000000000000000000" pitchFamily="2" charset="2"/>
              <a:buChar char="Ø"/>
            </a:pPr>
            <a:r>
              <a:rPr lang="en-US" sz="2400" dirty="0"/>
              <a:t>Users having citizenship should possess vote throughout the world.  </a:t>
            </a:r>
            <a:endParaRPr lang="en-US" sz="2400" dirty="0" smtClean="0"/>
          </a:p>
          <a:p>
            <a:pPr lvl="0" algn="just">
              <a:buFont typeface="Wingdings" panose="05000000000000000000" pitchFamily="2" charset="2"/>
              <a:buChar char="Ø"/>
            </a:pPr>
            <a:r>
              <a:rPr lang="en-US" sz="2400" dirty="0" smtClean="0"/>
              <a:t>Secured </a:t>
            </a:r>
            <a:r>
              <a:rPr lang="en-US" sz="2400" dirty="0"/>
              <a:t>and accurate so that correct result </a:t>
            </a:r>
            <a:r>
              <a:rPr lang="en-US" sz="2400" dirty="0" smtClean="0"/>
              <a:t>publishes.</a:t>
            </a:r>
          </a:p>
          <a:p>
            <a:pPr lvl="0" algn="just">
              <a:buFont typeface="Wingdings" panose="05000000000000000000" pitchFamily="2" charset="2"/>
              <a:buChar char="Ø"/>
            </a:pPr>
            <a:r>
              <a:rPr lang="en-US" sz="2400" dirty="0" smtClean="0"/>
              <a:t>Avoid </a:t>
            </a:r>
            <a:r>
              <a:rPr lang="en-US" sz="2400" dirty="0"/>
              <a:t>multiple </a:t>
            </a:r>
            <a:r>
              <a:rPr lang="en-US" sz="2400" dirty="0" smtClean="0"/>
              <a:t>votes.</a:t>
            </a:r>
          </a:p>
          <a:p>
            <a:pPr lvl="0" algn="just">
              <a:buFont typeface="Wingdings" panose="05000000000000000000" pitchFamily="2" charset="2"/>
              <a:buChar char="Ø"/>
            </a:pPr>
            <a:r>
              <a:rPr lang="en-US" sz="2400" dirty="0" smtClean="0"/>
              <a:t>Authenticate </a:t>
            </a:r>
            <a:r>
              <a:rPr lang="en-US" sz="2400" dirty="0"/>
              <a:t>the voter’s nationality and age </a:t>
            </a:r>
            <a:r>
              <a:rPr lang="en-US" sz="2400" dirty="0" smtClean="0"/>
              <a:t>criteria.</a:t>
            </a:r>
          </a:p>
          <a:p>
            <a:pPr lvl="0" algn="just">
              <a:buFont typeface="Wingdings" panose="05000000000000000000" pitchFamily="2" charset="2"/>
              <a:buChar char="Ø"/>
            </a:pPr>
            <a:r>
              <a:rPr lang="en-US" sz="2400" dirty="0" smtClean="0"/>
              <a:t>Confirm </a:t>
            </a:r>
            <a:r>
              <a:rPr lang="en-US" sz="2400" dirty="0"/>
              <a:t>the respective voter votes in the </a:t>
            </a:r>
            <a:r>
              <a:rPr lang="en-US" sz="2400" dirty="0" smtClean="0"/>
              <a:t>system.</a:t>
            </a:r>
          </a:p>
          <a:p>
            <a:pPr lvl="0" algn="just">
              <a:buFont typeface="Wingdings" panose="05000000000000000000" pitchFamily="2" charset="2"/>
              <a:buChar char="Ø"/>
            </a:pPr>
            <a:r>
              <a:rPr lang="en-US" sz="2400" dirty="0" smtClean="0"/>
              <a:t>Avoid </a:t>
            </a:r>
            <a:r>
              <a:rPr lang="en-US" sz="2400" dirty="0"/>
              <a:t>Election officers or system administrator interception in counting vote.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2205</TotalTime>
  <Words>815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vt:lpstr>
      <vt:lpstr>Calibri</vt:lpstr>
      <vt:lpstr>Calibri Light</vt:lpstr>
      <vt:lpstr>Wingdings</vt:lpstr>
      <vt:lpstr>Retrospect</vt:lpstr>
      <vt:lpstr>eChunab</vt:lpstr>
      <vt:lpstr>Outline</vt:lpstr>
      <vt:lpstr>1. Introduction</vt:lpstr>
      <vt:lpstr>1. Introduction</vt:lpstr>
      <vt:lpstr>1. Introduction</vt:lpstr>
      <vt:lpstr>2. Problem Statement</vt:lpstr>
      <vt:lpstr>3. Objectives</vt:lpstr>
      <vt:lpstr>4. Methodology</vt:lpstr>
      <vt:lpstr>4. Methodology</vt:lpstr>
      <vt:lpstr>4. Methodology</vt:lpstr>
      <vt:lpstr>4. Methodology</vt:lpstr>
      <vt:lpstr>5. Outcome &amp; Conclusion</vt:lpstr>
      <vt:lpstr>6.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eChunab</dc:title>
  <dc:creator>Aarash Thapa</dc:creator>
  <cp:lastModifiedBy>HP</cp:lastModifiedBy>
  <cp:revision>30</cp:revision>
  <dcterms:created xsi:type="dcterms:W3CDTF">2021-10-07T14:08:57Z</dcterms:created>
  <dcterms:modified xsi:type="dcterms:W3CDTF">2021-10-09T13:24:35Z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507DEF3F35EE4F89934DD0040309D298</vt:lpwstr>
  </property>
  <property fmtid="{D5CDD505-2E9C-101B-9397-08002B2CF9AE}" pid="3" name="KSOProductBuildVer">
    <vt:lpwstr>1033-11.2.0.10323</vt:lpwstr>
  </property>
</Properties>
</file>