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74" r:id="rId8"/>
    <p:sldId id="275" r:id="rId9"/>
    <p:sldId id="268" r:id="rId10"/>
    <p:sldId id="272" r:id="rId11"/>
  </p:sldIdLst>
  <p:sldSz cx="12192000" cy="6858000"/>
  <p:notesSz cx="12192000" cy="6858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tMTTSwiqcV7uGXq43AyqmLi+k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9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300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f40dc8ae4_0_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ef40dc8ae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899921" y="1566798"/>
            <a:ext cx="10392156" cy="170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00" b="0" i="0">
                <a:solidFill>
                  <a:srgbClr val="252525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1176324" y="290830"/>
            <a:ext cx="9839350" cy="13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1044270" y="2126360"/>
            <a:ext cx="10103459" cy="39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176324" y="290830"/>
            <a:ext cx="9839350" cy="13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1176324" y="290830"/>
            <a:ext cx="9839350" cy="13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 extrusionOk="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119329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120000" extrusionOk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1176324" y="290830"/>
            <a:ext cx="9839350" cy="13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700" b="0" i="0" u="none" strike="noStrike" cap="none">
                <a:solidFill>
                  <a:srgbClr val="404040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1044270" y="2126360"/>
            <a:ext cx="10103459" cy="39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ctrTitle"/>
          </p:nvPr>
        </p:nvSpPr>
        <p:spPr>
          <a:xfrm>
            <a:off x="899921" y="1566798"/>
            <a:ext cx="11292000" cy="300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375" rIns="0" bIns="0" anchor="t" anchorCtr="0">
            <a:spAutoFit/>
          </a:bodyPr>
          <a:lstStyle/>
          <a:p>
            <a:pPr marL="4619625" marR="5080" lvl="0" indent="0" algn="l" rtl="0">
              <a:lnSpc>
                <a:spcPct val="10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Stock Analysis and Portfolio Management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410200" y="4572000"/>
            <a:ext cx="5636260" cy="149353"/>
          </a:xfrm>
          <a:custGeom>
            <a:avLst/>
            <a:gdLst/>
            <a:ahLst/>
            <a:cxnLst/>
            <a:rect l="l" t="t" r="r" b="b"/>
            <a:pathLst>
              <a:path w="5636259" h="120000" extrusionOk="0">
                <a:moveTo>
                  <a:pt x="0" y="0"/>
                </a:moveTo>
                <a:lnTo>
                  <a:pt x="5636133" y="0"/>
                </a:lnTo>
              </a:path>
            </a:pathLst>
          </a:custGeom>
          <a:noFill/>
          <a:ln w="127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990600" y="738808"/>
            <a:ext cx="9839350" cy="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975" rIns="0" bIns="0" anchor="t" anchorCtr="0">
            <a:spAutoFit/>
          </a:bodyPr>
          <a:lstStyle/>
          <a:p>
            <a:pPr marL="12700" marR="5080" lvl="0" indent="0" algn="l" rtl="0">
              <a:lnSpc>
                <a:spcPct val="1080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90600" y="1981200"/>
            <a:ext cx="6172200" cy="44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 CAPM approach and VAR forecasting </a:t>
            </a:r>
            <a:r>
              <a:rPr lang="en-US" sz="1800" i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 can conclude that</a:t>
            </a:r>
            <a:r>
              <a:rPr lang="id-ID" sz="1800" i="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id-ID" sz="1800" i="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he stocks showing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highest expected returns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are also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most stable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 required by our client Ms.</a:t>
            </a:r>
            <a:r>
              <a:rPr lang="id-ID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Alexandra</a:t>
            </a:r>
            <a:r>
              <a:rPr lang="id-ID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Calibri"/>
              <a:buChar char="•"/>
            </a:pPr>
            <a:r>
              <a:rPr lang="id-ID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oogle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- 12.46%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Apple -  13.02%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Amazon - 12.27%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Alaska Air - 14.96%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34290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Calibri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Hawaiian Holdings - 14.98%</a:t>
            </a:r>
            <a:endParaRPr lang="id-ID" sz="1800" b="1" dirty="0">
              <a:solidFill>
                <a:srgbClr val="36609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14300" lvl="0" algn="just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366092"/>
              </a:buClr>
              <a:buSzPts val="1800"/>
            </a:pPr>
            <a:endParaRPr sz="1800" i="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Also these </a:t>
            </a:r>
            <a:r>
              <a:rPr lang="en-US" sz="1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stocks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gave us the 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least RMSE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MAPE values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when predicted using VAR model</a:t>
            </a:r>
            <a:r>
              <a:rPr lang="id-ID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indicating model’s robustness.</a:t>
            </a:r>
            <a:endParaRPr sz="1800" b="1" i="0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24" name="Google Shape;2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100" y="2171700"/>
            <a:ext cx="3629025" cy="37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1176324" y="935482"/>
            <a:ext cx="2626500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176324" y="2089921"/>
            <a:ext cx="4828400" cy="436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419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Business Problem Statement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69900" lvl="0" indent="-419733" algn="l" rtl="0">
              <a:lnSpc>
                <a:spcPct val="150000"/>
              </a:lnSpc>
              <a:spcBef>
                <a:spcPts val="162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</a:t>
            </a:r>
            <a:r>
              <a:rPr lang="id-ID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tages in this Project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69900" lvl="0" indent="-419733" algn="l" rtl="0">
              <a:lnSpc>
                <a:spcPct val="150000"/>
              </a:lnSpc>
              <a:spcBef>
                <a:spcPts val="163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</a:t>
            </a:r>
            <a:r>
              <a:rPr lang="id-ID" sz="1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usiness Understanding and Data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0" indent="-419733" algn="l" rtl="0">
              <a:lnSpc>
                <a:spcPct val="150000"/>
              </a:lnSpc>
              <a:spcBef>
                <a:spcPts val="163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d-ID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orrelation of Daily Returns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0" indent="-419733" algn="l" rtl="0">
              <a:lnSpc>
                <a:spcPct val="150000"/>
              </a:lnSpc>
              <a:spcBef>
                <a:spcPts val="163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id-ID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CAPM Analysis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0" indent="-419733" algn="l" rtl="0">
              <a:lnSpc>
                <a:spcPct val="150000"/>
              </a:lnSpc>
              <a:spcBef>
                <a:spcPts val="163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id-ID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Model: VAR Forecasting 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57;p2">
            <a:extLst>
              <a:ext uri="{FF2B5EF4-FFF2-40B4-BE49-F238E27FC236}">
                <a16:creationId xmlns:a16="http://schemas.microsoft.com/office/drawing/2014/main" id="{03EF5AB9-BECC-4CC0-BABA-1C91EECE4D02}"/>
              </a:ext>
            </a:extLst>
          </p:cNvPr>
          <p:cNvSpPr txBox="1"/>
          <p:nvPr/>
        </p:nvSpPr>
        <p:spPr>
          <a:xfrm>
            <a:off x="6096000" y="1848680"/>
            <a:ext cx="4828400" cy="460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419733" algn="l" rtl="0">
              <a:lnSpc>
                <a:spcPct val="150000"/>
              </a:lnSpc>
              <a:spcBef>
                <a:spcPts val="163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 using VAR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0" indent="-419733" algn="l" rtl="0">
              <a:lnSpc>
                <a:spcPct val="150000"/>
              </a:lnSpc>
              <a:spcBef>
                <a:spcPts val="163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404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Conclusion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044270" y="914400"/>
            <a:ext cx="8304530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Business </a:t>
            </a:r>
            <a:r>
              <a:rPr lang="en-US" sz="4800" dirty="0">
                <a:solidFill>
                  <a:srgbClr val="40404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Problem Statement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1044275" y="1863850"/>
            <a:ext cx="10514400" cy="432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a portfolio manager my role requires to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analy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 a portfolio of stocks to provide consultation on investment management based on client’s requirement.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Investor persona and investment goals</a:t>
            </a:r>
            <a:r>
              <a:rPr lang="id-ID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Ms.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Alexandra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Kolishnyick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potential client who require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analysis for her investment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She is the daughter of a famous Ukrainian business tycoon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an Ivy League college for her Bachelor's presently.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She intends to form an NGO later with her batchmates to support sub-Saharan African region and is emotionally supported by family over the same.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She 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plans to invest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huge savings from the money sent by her parents during her college </a:t>
            </a:r>
            <a:r>
              <a:rPr lang="id-ID" sz="16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use matured amount for NGO.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She is not eager to disclose any information on investment amount. She is conservative and wants to invest in stocks which shows promise but are also stable. She wants a comprehensive report on all the metrics used to devise the investment strategy.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1029995" y="862437"/>
            <a:ext cx="10406076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>
                <a:latin typeface="Calibri" panose="020F0502020204030204" pitchFamily="34" charset="0"/>
                <a:cs typeface="Calibri" panose="020F0502020204030204" pitchFamily="34" charset="0"/>
              </a:rPr>
              <a:t>Stages in this Project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1590903" y="3928246"/>
            <a:ext cx="969010" cy="6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Understanding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10177780" y="3921947"/>
            <a:ext cx="700405" cy="6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339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Metric  Evaluation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1373366" y="2127543"/>
            <a:ext cx="2224720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Understanding</a:t>
            </a:r>
            <a:endParaRPr dirty="0"/>
          </a:p>
        </p:txBody>
      </p:sp>
      <p:sp>
        <p:nvSpPr>
          <p:cNvPr id="92" name="Google Shape;92;p5"/>
          <p:cNvSpPr/>
          <p:nvPr/>
        </p:nvSpPr>
        <p:spPr>
          <a:xfrm>
            <a:off x="1352955" y="4570284"/>
            <a:ext cx="2245131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Validation and Conclusion</a:t>
            </a:r>
            <a:endParaRPr lang="en-US" dirty="0"/>
          </a:p>
        </p:txBody>
      </p:sp>
      <p:sp>
        <p:nvSpPr>
          <p:cNvPr id="93" name="Google Shape;93;p5"/>
          <p:cNvSpPr/>
          <p:nvPr/>
        </p:nvSpPr>
        <p:spPr>
          <a:xfrm>
            <a:off x="1352955" y="3321628"/>
            <a:ext cx="2212681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model Building</a:t>
            </a:r>
            <a:endParaRPr lang="en-US" dirty="0"/>
          </a:p>
        </p:txBody>
      </p:sp>
      <p:sp>
        <p:nvSpPr>
          <p:cNvPr id="94" name="Google Shape;94;p5"/>
          <p:cNvSpPr/>
          <p:nvPr/>
        </p:nvSpPr>
        <p:spPr>
          <a:xfrm>
            <a:off x="4898038" y="3315328"/>
            <a:ext cx="2425066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train and test sets</a:t>
            </a:r>
            <a:endParaRPr lang="en-US" dirty="0"/>
          </a:p>
        </p:txBody>
      </p:sp>
      <p:sp>
        <p:nvSpPr>
          <p:cNvPr id="95" name="Google Shape;95;p5"/>
          <p:cNvSpPr/>
          <p:nvPr/>
        </p:nvSpPr>
        <p:spPr>
          <a:xfrm>
            <a:off x="8695689" y="3316036"/>
            <a:ext cx="2286000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CAPM analysis</a:t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883467" y="2115720"/>
            <a:ext cx="2425066" cy="762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 &amp; 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dirty="0"/>
          </a:p>
        </p:txBody>
      </p:sp>
      <p:sp>
        <p:nvSpPr>
          <p:cNvPr id="97" name="Google Shape;97;p5"/>
          <p:cNvSpPr/>
          <p:nvPr/>
        </p:nvSpPr>
        <p:spPr>
          <a:xfrm>
            <a:off x="8695690" y="2112616"/>
            <a:ext cx="2258312" cy="7620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</p:txBody>
      </p:sp>
      <p:cxnSp>
        <p:nvCxnSpPr>
          <p:cNvPr id="99" name="Google Shape;99;p5"/>
          <p:cNvCxnSpPr>
            <a:stCxn id="89" idx="3"/>
            <a:endCxn id="96" idx="1"/>
          </p:cNvCxnSpPr>
          <p:nvPr/>
        </p:nvCxnSpPr>
        <p:spPr>
          <a:xfrm rot="10800000" flipH="1">
            <a:off x="3598086" y="2496843"/>
            <a:ext cx="1285500" cy="11700"/>
          </a:xfrm>
          <a:prstGeom prst="straightConnector1">
            <a:avLst/>
          </a:prstGeom>
          <a:noFill/>
          <a:ln w="635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5"/>
          <p:cNvCxnSpPr>
            <a:stCxn id="96" idx="3"/>
            <a:endCxn id="97" idx="1"/>
          </p:cNvCxnSpPr>
          <p:nvPr/>
        </p:nvCxnSpPr>
        <p:spPr>
          <a:xfrm rot="10800000" flipH="1">
            <a:off x="7308533" y="2493720"/>
            <a:ext cx="1387200" cy="3000"/>
          </a:xfrm>
          <a:prstGeom prst="straightConnector1">
            <a:avLst/>
          </a:prstGeom>
          <a:noFill/>
          <a:ln w="635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5"/>
          <p:cNvCxnSpPr>
            <a:cxnSpLocks/>
            <a:endCxn id="95" idx="0"/>
          </p:cNvCxnSpPr>
          <p:nvPr/>
        </p:nvCxnSpPr>
        <p:spPr>
          <a:xfrm>
            <a:off x="9838689" y="2889543"/>
            <a:ext cx="0" cy="426493"/>
          </a:xfrm>
          <a:prstGeom prst="straightConnector1">
            <a:avLst/>
          </a:prstGeom>
          <a:noFill/>
          <a:ln w="635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" name="Google Shape;104;p5"/>
          <p:cNvCxnSpPr>
            <a:cxnSpLocks/>
            <a:endCxn id="92" idx="0"/>
          </p:cNvCxnSpPr>
          <p:nvPr/>
        </p:nvCxnSpPr>
        <p:spPr>
          <a:xfrm>
            <a:off x="2475496" y="4077328"/>
            <a:ext cx="25" cy="492956"/>
          </a:xfrm>
          <a:prstGeom prst="straightConnector1">
            <a:avLst/>
          </a:prstGeom>
          <a:noFill/>
          <a:ln w="635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5"/>
          <p:cNvCxnSpPr>
            <a:stCxn id="94" idx="1"/>
          </p:cNvCxnSpPr>
          <p:nvPr/>
        </p:nvCxnSpPr>
        <p:spPr>
          <a:xfrm flipH="1">
            <a:off x="3576238" y="3696328"/>
            <a:ext cx="1321800" cy="6300"/>
          </a:xfrm>
          <a:prstGeom prst="straightConnector1">
            <a:avLst/>
          </a:prstGeom>
          <a:noFill/>
          <a:ln w="635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" name="Google Shape;106;p5"/>
          <p:cNvCxnSpPr>
            <a:cxnSpLocks/>
            <a:stCxn id="95" idx="1"/>
            <a:endCxn id="94" idx="3"/>
          </p:cNvCxnSpPr>
          <p:nvPr/>
        </p:nvCxnSpPr>
        <p:spPr>
          <a:xfrm flipH="1" flipV="1">
            <a:off x="7323104" y="3696328"/>
            <a:ext cx="1372585" cy="708"/>
          </a:xfrm>
          <a:prstGeom prst="straightConnector1">
            <a:avLst/>
          </a:prstGeom>
          <a:noFill/>
          <a:ln w="635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E62955-79F8-4DC3-8933-7447762189A5}"/>
              </a:ext>
            </a:extLst>
          </p:cNvPr>
          <p:cNvSpPr txBox="1"/>
          <p:nvPr/>
        </p:nvSpPr>
        <p:spPr>
          <a:xfrm>
            <a:off x="1373366" y="5654486"/>
            <a:ext cx="958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Time Series Forecasting: series of steps involved in the analysis 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163217" y="877815"/>
            <a:ext cx="10406076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>
                <a:latin typeface="Calibri" panose="020F0502020204030204" pitchFamily="34" charset="0"/>
                <a:cs typeface="Calibri" panose="020F0502020204030204" pitchFamily="34" charset="0"/>
              </a:rPr>
              <a:t>Data Understanding &amp; EDA 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1201013" y="3948125"/>
            <a:ext cx="96901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Understanding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7049769" y="3941826"/>
            <a:ext cx="54483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59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 Building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2648839" y="3856685"/>
            <a:ext cx="918844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 Preparation &amp;  Cleanup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4048125" y="3941826"/>
            <a:ext cx="8909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42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Exploratory  Data Analysis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5503290" y="3850385"/>
            <a:ext cx="86296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 Preparation  for Modelling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8424164" y="3941826"/>
            <a:ext cx="65087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12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 validation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9787890" y="3941826"/>
            <a:ext cx="7004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339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Metric  Evaluation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053549" y="2116348"/>
            <a:ext cx="10088216" cy="361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9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Dataset has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5217 records from </a:t>
            </a:r>
            <a:r>
              <a:rPr lang="en-US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1st October 2010 to 30th September 2020 which include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12 stocks of leading companies listed in New York Stock Exchange(NYSE)</a:t>
            </a:r>
            <a:r>
              <a:rPr lang="id-ID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  <a:r>
              <a:rPr lang="en-US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columns in the data are Date, Open Price, Close Price, High Price, Low Price, Adjusted Close Price,</a:t>
            </a:r>
            <a:r>
              <a:rPr lang="id-ID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Volume Traded.</a:t>
            </a:r>
            <a:endParaRPr lang="id-ID" sz="1600" dirty="0">
              <a:solidFill>
                <a:schemeClr val="dk1"/>
              </a:solidFill>
              <a:highlight>
                <a:srgbClr val="F4F5F7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5795" marR="0" lvl="0" algn="l" rtl="0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91E42"/>
              </a:buClr>
              <a:buSzPts val="1100"/>
            </a:pPr>
            <a:r>
              <a:rPr lang="en-US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stocks belong to different </a:t>
            </a:r>
            <a:r>
              <a:rPr lang="id-ID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sectors</a:t>
            </a:r>
            <a:r>
              <a:rPr lang="en-US" sz="1600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with S&amp;P 500 being the index.:</a:t>
            </a:r>
            <a:endParaRPr sz="1600" dirty="0">
              <a:solidFill>
                <a:srgbClr val="091E42"/>
              </a:solidFill>
              <a:highlight>
                <a:srgbClr val="F4F5F7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100"/>
              <a:buFont typeface="Calibri"/>
              <a:buChar char="○"/>
            </a:pPr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Technology/IT</a:t>
            </a:r>
            <a:endParaRPr dirty="0">
              <a:solidFill>
                <a:srgbClr val="091E42"/>
              </a:solidFill>
              <a:highlight>
                <a:srgbClr val="F4F5F7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100"/>
              <a:buFont typeface="Calibri"/>
              <a:buChar char="○"/>
            </a:pPr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Travel/Aviation/Hospitality</a:t>
            </a:r>
            <a:endParaRPr dirty="0">
              <a:solidFill>
                <a:srgbClr val="091E42"/>
              </a:solidFill>
              <a:highlight>
                <a:srgbClr val="F4F5F7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100"/>
              <a:buFont typeface="Calibri"/>
              <a:buChar char="○"/>
            </a:pPr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Banking/Financial Services and Insurance</a:t>
            </a:r>
            <a:endParaRPr dirty="0">
              <a:solidFill>
                <a:srgbClr val="091E42"/>
              </a:solidFill>
              <a:highlight>
                <a:srgbClr val="F4F5F7"/>
              </a:highlight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100"/>
              <a:buFont typeface="Calibri"/>
              <a:buChar char="○"/>
            </a:pPr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Pharmaceuticals/Healthcare/Life Sciences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2700" marR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Analy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ed the risk,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return, min values, max values, daily returns, moving averages and correlation.</a:t>
            </a:r>
            <a:endParaRPr lang="id-ID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1176300" y="802350"/>
            <a:ext cx="9839400" cy="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975" rIns="0" bIns="0" anchor="t" anchorCtr="0">
            <a:spAutoFit/>
          </a:bodyPr>
          <a:lstStyle/>
          <a:p>
            <a:pPr marL="12700" marR="5080" lvl="0" indent="0" algn="l" rtl="0">
              <a:lnSpc>
                <a:spcPct val="1080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Correlation of Daily Returns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90" y="2107095"/>
            <a:ext cx="7792279" cy="3736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/>
        </p:nvSpPr>
        <p:spPr>
          <a:xfrm>
            <a:off x="1013791" y="5714778"/>
            <a:ext cx="1007528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Map showing Correlation of daily returns for all stocks</a:t>
            </a:r>
            <a:r>
              <a:rPr lang="id-ID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d-ID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helps in determing sector performance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AFCF7-AF75-40E5-B3D7-BD5DB5523134}"/>
              </a:ext>
            </a:extLst>
          </p:cNvPr>
          <p:cNvSpPr txBox="1"/>
          <p:nvPr/>
        </p:nvSpPr>
        <p:spPr>
          <a:xfrm flipH="1">
            <a:off x="8806070" y="3120126"/>
            <a:ext cx="308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The Correlation is observed between vairables</a:t>
            </a:r>
          </a:p>
          <a:p>
            <a:pPr marL="342900" indent="-342900">
              <a:buAutoNum type="arabicPeriod"/>
            </a:pPr>
            <a:r>
              <a:rPr lang="id-ID" dirty="0"/>
              <a:t>Tech sector and market</a:t>
            </a:r>
          </a:p>
          <a:p>
            <a:pPr marL="342900" indent="-342900">
              <a:buAutoNum type="arabicPeriod"/>
            </a:pPr>
            <a:r>
              <a:rPr lang="id-ID" dirty="0"/>
              <a:t>Credit Sussie and Duetsche Bank</a:t>
            </a:r>
          </a:p>
          <a:p>
            <a:pPr marL="342900" indent="-342900">
              <a:buAutoNum type="arabicPeriod"/>
            </a:pPr>
            <a:r>
              <a:rPr lang="id-ID" dirty="0"/>
              <a:t>Johnson and market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163217" y="877815"/>
            <a:ext cx="10406076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>
                <a:latin typeface="Calibri" panose="020F0502020204030204" pitchFamily="34" charset="0"/>
                <a:cs typeface="Calibri" panose="020F0502020204030204" pitchFamily="34" charset="0"/>
              </a:rPr>
              <a:t>CAPM Analysis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1201013" y="3948125"/>
            <a:ext cx="96901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Understanding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7049769" y="3941826"/>
            <a:ext cx="54483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59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 Building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2648839" y="3856685"/>
            <a:ext cx="918844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 Preparation &amp;  Cleanup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4048125" y="3941826"/>
            <a:ext cx="8909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42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Exploratory  Data Analysis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5503290" y="3850385"/>
            <a:ext cx="86296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 Preparation  for Modelling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8424164" y="3941826"/>
            <a:ext cx="65087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12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 validation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9787890" y="3941826"/>
            <a:ext cx="7004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339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Metric  Evaluation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053548" y="2116348"/>
            <a:ext cx="10267121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9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Capital Asset Pricing Model (CAPM) 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describes the</a:t>
            </a: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relationship 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between the</a:t>
            </a: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expected return of assets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the</a:t>
            </a: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systematic market risk</a:t>
            </a:r>
          </a:p>
          <a:p>
            <a:pPr marL="279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Beta is a measure of the volatility or systematic risk of a security or portfolio compared to the entire market(S&amp;P500)</a:t>
            </a:r>
          </a:p>
          <a:p>
            <a:pPr marL="279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79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CAPM analysis performed resulted in the stocks with stable beta values and expected returns higher than the market:</a:t>
            </a:r>
          </a:p>
          <a:p>
            <a:pPr marL="3708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Alaska Air Group</a:t>
            </a:r>
          </a:p>
          <a:p>
            <a:pPr marL="3708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Hawaiian Holdings</a:t>
            </a:r>
          </a:p>
          <a:p>
            <a:pPr marL="3708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Apple</a:t>
            </a:r>
          </a:p>
          <a:p>
            <a:pPr marL="3708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Amazon</a:t>
            </a:r>
          </a:p>
          <a:p>
            <a:pPr marL="37084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Google</a:t>
            </a:r>
          </a:p>
          <a:p>
            <a:pPr marL="279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66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163217" y="877815"/>
            <a:ext cx="10406076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>
                <a:latin typeface="Calibri" panose="020F0502020204030204" pitchFamily="34" charset="0"/>
                <a:cs typeface="Calibri" panose="020F0502020204030204" pitchFamily="34" charset="0"/>
              </a:rPr>
              <a:t>ML Model: VAR Forecasting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1201013" y="3948125"/>
            <a:ext cx="96901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Understanding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7049769" y="3941826"/>
            <a:ext cx="54483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59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 Building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2648839" y="3856685"/>
            <a:ext cx="918844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 Preparation &amp;  Cleanup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4048125" y="3941826"/>
            <a:ext cx="8909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742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Exploratory  Data Analysis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5503290" y="3850385"/>
            <a:ext cx="86296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3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 Preparation  for Modelling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8424164" y="3941826"/>
            <a:ext cx="65087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123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 validation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9787890" y="3941826"/>
            <a:ext cx="7004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339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Metric  Evaluation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Google Shape;76;p4">
            <a:extLst>
              <a:ext uri="{FF2B5EF4-FFF2-40B4-BE49-F238E27FC236}">
                <a16:creationId xmlns:a16="http://schemas.microsoft.com/office/drawing/2014/main" id="{668865B5-1623-4904-B52F-8F6357068661}"/>
              </a:ext>
            </a:extLst>
          </p:cNvPr>
          <p:cNvSpPr txBox="1"/>
          <p:nvPr/>
        </p:nvSpPr>
        <p:spPr>
          <a:xfrm>
            <a:off x="1053549" y="2116348"/>
            <a:ext cx="1008821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9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Vector autoregression(VAR) 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 multivariate time-series forecasting methodology that is used to capture the influence of multiple time-series values on each other. That is our primary ML model to forecast future stock prices.</a:t>
            </a:r>
          </a:p>
          <a:p>
            <a:pPr marL="2794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Steps in implementation of VAR model:</a:t>
            </a:r>
          </a:p>
          <a:p>
            <a:pPr marL="31369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Selected set of Stocks using CAPM approach is fed as Data to the VAR model and was split into </a:t>
            </a: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70% train and 30% test set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</a:t>
            </a:r>
          </a:p>
          <a:p>
            <a:pPr marL="31369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Stationary test 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showed that all the series were stationary</a:t>
            </a:r>
          </a:p>
          <a:p>
            <a:pPr marL="31369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model was fit with lag order </a:t>
            </a: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31369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VAR forecasted values are very close with actual values.</a:t>
            </a:r>
          </a:p>
          <a:p>
            <a:pPr marL="31369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Metrics chosen: </a:t>
            </a: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RMSE [Root Mean Squared Error] 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</a:t>
            </a:r>
            <a:r>
              <a:rPr lang="id-ID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MAPE values </a:t>
            </a:r>
            <a:r>
              <a:rPr lang="id-ID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gave low values indicating the VAR model forecasted the future prices correctly.</a:t>
            </a:r>
          </a:p>
        </p:txBody>
      </p:sp>
    </p:spTree>
    <p:extLst>
      <p:ext uri="{BB962C8B-B14F-4D97-AF65-F5344CB8AC3E}">
        <p14:creationId xmlns:p14="http://schemas.microsoft.com/office/powerpoint/2010/main" val="290961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f40dc8ae4_0_14"/>
          <p:cNvSpPr txBox="1">
            <a:spLocks noGrp="1"/>
          </p:cNvSpPr>
          <p:nvPr>
            <p:ph type="title"/>
          </p:nvPr>
        </p:nvSpPr>
        <p:spPr>
          <a:xfrm>
            <a:off x="1066799" y="751076"/>
            <a:ext cx="9839400" cy="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975" rIns="0" bIns="0" anchor="t" anchorCtr="0">
            <a:spAutoFit/>
          </a:bodyPr>
          <a:lstStyle/>
          <a:p>
            <a:pPr marL="12700" marR="5080" lvl="0" indent="0" algn="l" rtl="0">
              <a:lnSpc>
                <a:spcPct val="1080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>
                <a:latin typeface="Calibri" panose="020F0502020204030204" pitchFamily="34" charset="0"/>
                <a:cs typeface="Calibri" panose="020F0502020204030204" pitchFamily="34" charset="0"/>
              </a:rPr>
              <a:t>VAR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Forecast Plot</a:t>
            </a:r>
            <a:r>
              <a:rPr lang="id-ID" sz="4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9" name="Google Shape;189;gef40dc8ae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05" y="1941723"/>
            <a:ext cx="36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ef40dc8ae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279" y="1941723"/>
            <a:ext cx="36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ef40dc8ae4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9015" y="1941723"/>
            <a:ext cx="3600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ef40dc8ae4_0_14"/>
          <p:cNvSpPr txBox="1"/>
          <p:nvPr/>
        </p:nvSpPr>
        <p:spPr>
          <a:xfrm>
            <a:off x="3429000" y="5834312"/>
            <a:ext cx="601118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Train, Test and Forecast Plots</a:t>
            </a:r>
            <a:endParaRPr dirty="0"/>
          </a:p>
        </p:txBody>
      </p:sp>
      <p:pic>
        <p:nvPicPr>
          <p:cNvPr id="7" name="Google Shape;198;gef40dc8ae4_0_25">
            <a:extLst>
              <a:ext uri="{FF2B5EF4-FFF2-40B4-BE49-F238E27FC236}">
                <a16:creationId xmlns:a16="http://schemas.microsoft.com/office/drawing/2014/main" id="{B2B8D93A-7441-4AD4-83B5-62BB6D4755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7888" y="3936375"/>
            <a:ext cx="36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9;gef40dc8ae4_0_25">
            <a:extLst>
              <a:ext uri="{FF2B5EF4-FFF2-40B4-BE49-F238E27FC236}">
                <a16:creationId xmlns:a16="http://schemas.microsoft.com/office/drawing/2014/main" id="{73690D53-0F86-438D-B6E4-D7D7B346F99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04113" y="3936375"/>
            <a:ext cx="36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749</Words>
  <Application>Microsoft Office PowerPoint</Application>
  <PresentationFormat>Widescreen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Libre Franklin</vt:lpstr>
      <vt:lpstr>Arial</vt:lpstr>
      <vt:lpstr>Wingdings</vt:lpstr>
      <vt:lpstr>Bookman Old Style</vt:lpstr>
      <vt:lpstr>Office Theme</vt:lpstr>
      <vt:lpstr>Stock Analysis and Portfolio Management</vt:lpstr>
      <vt:lpstr>Content</vt:lpstr>
      <vt:lpstr>Business Problem Statement</vt:lpstr>
      <vt:lpstr>Stages in this Project</vt:lpstr>
      <vt:lpstr>Data Understanding &amp; EDA </vt:lpstr>
      <vt:lpstr>Correlation of Daily Returns</vt:lpstr>
      <vt:lpstr>CAPM Analysis</vt:lpstr>
      <vt:lpstr>ML Model: VAR Forecasting</vt:lpstr>
      <vt:lpstr>VAR Forecast Plots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and Portfolio Management</dc:title>
  <dc:creator>Sunitha M</dc:creator>
  <cp:lastModifiedBy>Srinidhi Srinivasa</cp:lastModifiedBy>
  <cp:revision>69</cp:revision>
  <dcterms:created xsi:type="dcterms:W3CDTF">2021-03-21T13:57:44Z</dcterms:created>
  <dcterms:modified xsi:type="dcterms:W3CDTF">2021-09-13T17:40:45Z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2021-03-21T00:00:00Z</vt:filetime>
  </property>
</Properties>
</file>