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1" r:id="rId3"/>
    <p:sldId id="292" r:id="rId4"/>
    <p:sldId id="288" r:id="rId5"/>
    <p:sldId id="283" r:id="rId6"/>
    <p:sldId id="289" r:id="rId7"/>
    <p:sldId id="287" r:id="rId8"/>
    <p:sldId id="290" r:id="rId9"/>
    <p:sldId id="285" r:id="rId10"/>
    <p:sldId id="284" r:id="rId11"/>
    <p:sldId id="293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85741" autoAdjust="0"/>
  </p:normalViewPr>
  <p:slideViewPr>
    <p:cSldViewPr>
      <p:cViewPr varScale="1">
        <p:scale>
          <a:sx n="79" d="100"/>
          <a:sy n="79" d="100"/>
        </p:scale>
        <p:origin x="-12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90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1 “Introduction”.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投影片影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4198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1AE383-FF9B-4F07-8F98-A488AD671978}" type="slidenum">
              <a:rPr lang="zh-TW" altLang="en-US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18/9/9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18/9/9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18/9/9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18/9/9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18/9/9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18/9/9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18/9/9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18/9/9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18/9/9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18/9/9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18/9/9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18/9/9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913AE1-A0BE-4BA0-A1A3-3DEDF00EE0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459949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18/9/9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18/9/9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18/9/9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18/9/9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18/9/9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18/9/9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18/9/9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18/9/9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OPERATING SYSTEMS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Line 1"/>
          <p:cNvSpPr>
            <a:spLocks noChangeShapeType="1"/>
          </p:cNvSpPr>
          <p:nvPr/>
        </p:nvSpPr>
        <p:spPr bwMode="auto">
          <a:xfrm>
            <a:off x="7962900" y="152400"/>
            <a:ext cx="1588" cy="15240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grpSp>
        <p:nvGrpSpPr>
          <p:cNvPr id="18465" name="Group 33"/>
          <p:cNvGrpSpPr>
            <a:grpSpLocks/>
          </p:cNvGrpSpPr>
          <p:nvPr/>
        </p:nvGrpSpPr>
        <p:grpSpPr bwMode="auto">
          <a:xfrm>
            <a:off x="8151813" y="152400"/>
            <a:ext cx="792162" cy="1293813"/>
            <a:chOff x="0" y="0"/>
            <a:chExt cx="499" cy="815"/>
          </a:xfrm>
        </p:grpSpPr>
        <p:sp>
          <p:nvSpPr>
            <p:cNvPr id="18434" name="Oval 2"/>
            <p:cNvSpPr>
              <a:spLocks/>
            </p:cNvSpPr>
            <p:nvPr/>
          </p:nvSpPr>
          <p:spPr bwMode="auto">
            <a:xfrm>
              <a:off x="0" y="0"/>
              <a:ext cx="75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35" name="Oval 3"/>
            <p:cNvSpPr>
              <a:spLocks/>
            </p:cNvSpPr>
            <p:nvPr/>
          </p:nvSpPr>
          <p:spPr bwMode="auto">
            <a:xfrm>
              <a:off x="105" y="0"/>
              <a:ext cx="76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36" name="Oval 4"/>
            <p:cNvSpPr>
              <a:spLocks/>
            </p:cNvSpPr>
            <p:nvPr/>
          </p:nvSpPr>
          <p:spPr bwMode="auto">
            <a:xfrm>
              <a:off x="211" y="0"/>
              <a:ext cx="76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37" name="Oval 5"/>
            <p:cNvSpPr>
              <a:spLocks/>
            </p:cNvSpPr>
            <p:nvPr/>
          </p:nvSpPr>
          <p:spPr bwMode="auto">
            <a:xfrm>
              <a:off x="0" y="105"/>
              <a:ext cx="75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38" name="Oval 6"/>
            <p:cNvSpPr>
              <a:spLocks/>
            </p:cNvSpPr>
            <p:nvPr/>
          </p:nvSpPr>
          <p:spPr bwMode="auto">
            <a:xfrm>
              <a:off x="105" y="105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39" name="Oval 7"/>
            <p:cNvSpPr>
              <a:spLocks/>
            </p:cNvSpPr>
            <p:nvPr/>
          </p:nvSpPr>
          <p:spPr bwMode="auto">
            <a:xfrm>
              <a:off x="211" y="105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40" name="Oval 8"/>
            <p:cNvSpPr>
              <a:spLocks/>
            </p:cNvSpPr>
            <p:nvPr/>
          </p:nvSpPr>
          <p:spPr bwMode="auto">
            <a:xfrm>
              <a:off x="317" y="105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41" name="Oval 9"/>
            <p:cNvSpPr>
              <a:spLocks/>
            </p:cNvSpPr>
            <p:nvPr/>
          </p:nvSpPr>
          <p:spPr bwMode="auto">
            <a:xfrm>
              <a:off x="0" y="211"/>
              <a:ext cx="75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42" name="Oval 10"/>
            <p:cNvSpPr>
              <a:spLocks/>
            </p:cNvSpPr>
            <p:nvPr/>
          </p:nvSpPr>
          <p:spPr bwMode="auto">
            <a:xfrm>
              <a:off x="105" y="211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43" name="Oval 11"/>
            <p:cNvSpPr>
              <a:spLocks/>
            </p:cNvSpPr>
            <p:nvPr/>
          </p:nvSpPr>
          <p:spPr bwMode="auto">
            <a:xfrm>
              <a:off x="211" y="211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44" name="Oval 12"/>
            <p:cNvSpPr>
              <a:spLocks/>
            </p:cNvSpPr>
            <p:nvPr/>
          </p:nvSpPr>
          <p:spPr bwMode="auto">
            <a:xfrm>
              <a:off x="317" y="211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45" name="Oval 13"/>
            <p:cNvSpPr>
              <a:spLocks/>
            </p:cNvSpPr>
            <p:nvPr/>
          </p:nvSpPr>
          <p:spPr bwMode="auto">
            <a:xfrm>
              <a:off x="423" y="211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46" name="Oval 14"/>
            <p:cNvSpPr>
              <a:spLocks/>
            </p:cNvSpPr>
            <p:nvPr/>
          </p:nvSpPr>
          <p:spPr bwMode="auto">
            <a:xfrm>
              <a:off x="0" y="317"/>
              <a:ext cx="75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47" name="Oval 15"/>
            <p:cNvSpPr>
              <a:spLocks/>
            </p:cNvSpPr>
            <p:nvPr/>
          </p:nvSpPr>
          <p:spPr bwMode="auto">
            <a:xfrm>
              <a:off x="105" y="317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48" name="Oval 16"/>
            <p:cNvSpPr>
              <a:spLocks/>
            </p:cNvSpPr>
            <p:nvPr/>
          </p:nvSpPr>
          <p:spPr bwMode="auto">
            <a:xfrm>
              <a:off x="211" y="317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49" name="Oval 17"/>
            <p:cNvSpPr>
              <a:spLocks/>
            </p:cNvSpPr>
            <p:nvPr/>
          </p:nvSpPr>
          <p:spPr bwMode="auto">
            <a:xfrm>
              <a:off x="317" y="317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50" name="Oval 18"/>
            <p:cNvSpPr>
              <a:spLocks/>
            </p:cNvSpPr>
            <p:nvPr/>
          </p:nvSpPr>
          <p:spPr bwMode="auto">
            <a:xfrm>
              <a:off x="0" y="423"/>
              <a:ext cx="75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51" name="Oval 19"/>
            <p:cNvSpPr>
              <a:spLocks/>
            </p:cNvSpPr>
            <p:nvPr/>
          </p:nvSpPr>
          <p:spPr bwMode="auto">
            <a:xfrm>
              <a:off x="105" y="423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52" name="Oval 20"/>
            <p:cNvSpPr>
              <a:spLocks/>
            </p:cNvSpPr>
            <p:nvPr/>
          </p:nvSpPr>
          <p:spPr bwMode="auto">
            <a:xfrm>
              <a:off x="211" y="423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53" name="Oval 21"/>
            <p:cNvSpPr>
              <a:spLocks/>
            </p:cNvSpPr>
            <p:nvPr/>
          </p:nvSpPr>
          <p:spPr bwMode="auto">
            <a:xfrm>
              <a:off x="317" y="423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54" name="Oval 22"/>
            <p:cNvSpPr>
              <a:spLocks/>
            </p:cNvSpPr>
            <p:nvPr/>
          </p:nvSpPr>
          <p:spPr bwMode="auto">
            <a:xfrm>
              <a:off x="423" y="423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55" name="Oval 23"/>
            <p:cNvSpPr>
              <a:spLocks/>
            </p:cNvSpPr>
            <p:nvPr/>
          </p:nvSpPr>
          <p:spPr bwMode="auto">
            <a:xfrm>
              <a:off x="0" y="528"/>
              <a:ext cx="75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56" name="Oval 24"/>
            <p:cNvSpPr>
              <a:spLocks/>
            </p:cNvSpPr>
            <p:nvPr/>
          </p:nvSpPr>
          <p:spPr bwMode="auto">
            <a:xfrm>
              <a:off x="105" y="528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57" name="Oval 25"/>
            <p:cNvSpPr>
              <a:spLocks/>
            </p:cNvSpPr>
            <p:nvPr/>
          </p:nvSpPr>
          <p:spPr bwMode="auto">
            <a:xfrm>
              <a:off x="211" y="528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58" name="Oval 26"/>
            <p:cNvSpPr>
              <a:spLocks/>
            </p:cNvSpPr>
            <p:nvPr/>
          </p:nvSpPr>
          <p:spPr bwMode="auto">
            <a:xfrm>
              <a:off x="317" y="528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59" name="Oval 27"/>
            <p:cNvSpPr>
              <a:spLocks/>
            </p:cNvSpPr>
            <p:nvPr/>
          </p:nvSpPr>
          <p:spPr bwMode="auto">
            <a:xfrm>
              <a:off x="0" y="634"/>
              <a:ext cx="75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60" name="Oval 28"/>
            <p:cNvSpPr>
              <a:spLocks/>
            </p:cNvSpPr>
            <p:nvPr/>
          </p:nvSpPr>
          <p:spPr bwMode="auto">
            <a:xfrm>
              <a:off x="105" y="634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61" name="Oval 29"/>
            <p:cNvSpPr>
              <a:spLocks/>
            </p:cNvSpPr>
            <p:nvPr/>
          </p:nvSpPr>
          <p:spPr bwMode="auto">
            <a:xfrm>
              <a:off x="211" y="634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62" name="Oval 30"/>
            <p:cNvSpPr>
              <a:spLocks/>
            </p:cNvSpPr>
            <p:nvPr/>
          </p:nvSpPr>
          <p:spPr bwMode="auto">
            <a:xfrm>
              <a:off x="317" y="634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63" name="Oval 31"/>
            <p:cNvSpPr>
              <a:spLocks/>
            </p:cNvSpPr>
            <p:nvPr/>
          </p:nvSpPr>
          <p:spPr bwMode="auto">
            <a:xfrm>
              <a:off x="105" y="740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8464" name="Oval 32"/>
            <p:cNvSpPr>
              <a:spLocks/>
            </p:cNvSpPr>
            <p:nvPr/>
          </p:nvSpPr>
          <p:spPr bwMode="auto">
            <a:xfrm>
              <a:off x="317" y="740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</p:grpSp>
      <p:sp>
        <p:nvSpPr>
          <p:cNvPr id="18466" name="Rectangle 3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30479"/>
          <a:lstStyle/>
          <a:p>
            <a:r>
              <a:rPr lang="zh-TW" altLang="en-US">
                <a:latin typeface="Heiti TC Medium" charset="0"/>
                <a:ea typeface="新細明體" charset="-120"/>
                <a:sym typeface="Heiti TC Medium" charset="0"/>
              </a:rPr>
              <a:t>課程公告</a:t>
            </a:r>
          </a:p>
        </p:txBody>
      </p:sp>
      <p:sp>
        <p:nvSpPr>
          <p:cNvPr id="18467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5138737"/>
          </a:xfrm>
          <a:ln/>
        </p:spPr>
        <p:txBody>
          <a:bodyPr rIns="30479"/>
          <a:lstStyle/>
          <a:p>
            <a:r>
              <a:rPr lang="zh-TW" altLang="en-US" sz="2400" dirty="0">
                <a:latin typeface="BiauKai" charset="0"/>
                <a:ea typeface="新細明體" charset="-120"/>
                <a:sym typeface="BiauKai" charset="0"/>
              </a:rPr>
              <a:t>請假規定：</a:t>
            </a:r>
          </a:p>
          <a:p>
            <a:pPr marL="731838" lvl="1"/>
            <a:r>
              <a:rPr lang="zh-TW" altLang="en-US" sz="2400" dirty="0">
                <a:latin typeface="BiauKai" charset="0"/>
                <a:ea typeface="新細明體" charset="-120"/>
                <a:sym typeface="BiauKai" charset="0"/>
              </a:rPr>
              <a:t>遇颱風天</a:t>
            </a:r>
            <a:r>
              <a:rPr lang="en-US" altLang="zh-TW" sz="2400" dirty="0">
                <a:latin typeface="BiauKai" charset="0"/>
                <a:ea typeface="新細明體" charset="-120"/>
                <a:sym typeface="BiauKai" charset="0"/>
              </a:rPr>
              <a:t>(</a:t>
            </a:r>
            <a:r>
              <a:rPr lang="zh-TW" altLang="en-US" sz="2400" dirty="0">
                <a:latin typeface="BiauKai" charset="0"/>
                <a:ea typeface="新細明體" charset="-120"/>
                <a:sym typeface="BiauKai" charset="0"/>
              </a:rPr>
              <a:t>需台北縣政府發佈停止上課通知</a:t>
            </a:r>
            <a:r>
              <a:rPr lang="en-US" altLang="zh-TW" sz="2400" dirty="0">
                <a:latin typeface="BiauKai" charset="0"/>
                <a:ea typeface="新細明體" charset="-120"/>
                <a:sym typeface="BiauKai" charset="0"/>
              </a:rPr>
              <a:t>)</a:t>
            </a:r>
            <a:r>
              <a:rPr lang="zh-TW" altLang="en-US" sz="2400" dirty="0">
                <a:latin typeface="BiauKai" charset="0"/>
                <a:ea typeface="新細明體" charset="-120"/>
                <a:sym typeface="BiauKai" charset="0"/>
              </a:rPr>
              <a:t>，則停課一天 </a:t>
            </a:r>
            <a:r>
              <a:rPr lang="en-US" altLang="zh-TW" sz="2400" dirty="0">
                <a:latin typeface="BiauKai" charset="0"/>
                <a:ea typeface="新細明體" charset="-120"/>
                <a:sym typeface="BiauKai" charset="0"/>
              </a:rPr>
              <a:t>(</a:t>
            </a:r>
            <a:r>
              <a:rPr lang="zh-TW" altLang="en-US" sz="2400" dirty="0">
                <a:latin typeface="BiauKai" charset="0"/>
                <a:ea typeface="新細明體" charset="-120"/>
                <a:sym typeface="BiauKai" charset="0"/>
              </a:rPr>
              <a:t>亦可安排其他時段補課</a:t>
            </a:r>
            <a:r>
              <a:rPr lang="en-US" altLang="zh-TW" sz="2400" dirty="0">
                <a:latin typeface="BiauKai" charset="0"/>
                <a:ea typeface="新細明體" charset="-120"/>
                <a:sym typeface="BiauKai" charset="0"/>
              </a:rPr>
              <a:t>)</a:t>
            </a:r>
            <a:r>
              <a:rPr lang="zh-TW" altLang="en-US" sz="2400" dirty="0">
                <a:latin typeface="BiauKai" charset="0"/>
                <a:ea typeface="新細明體" charset="-120"/>
                <a:sym typeface="BiauKai" charset="0"/>
              </a:rPr>
              <a:t>。 </a:t>
            </a:r>
          </a:p>
          <a:p>
            <a:pPr marL="731838" lvl="1"/>
            <a:r>
              <a:rPr lang="zh-TW" altLang="en-US" sz="2400" dirty="0">
                <a:latin typeface="BiauKai" charset="0"/>
                <a:ea typeface="新細明體" charset="-120"/>
                <a:sym typeface="BiauKai" charset="0"/>
              </a:rPr>
              <a:t>遇國定假日</a:t>
            </a:r>
            <a:r>
              <a:rPr lang="en-US" altLang="zh-TW" sz="2400" dirty="0">
                <a:latin typeface="BiauKai" charset="0"/>
                <a:ea typeface="新細明體" charset="-120"/>
                <a:sym typeface="BiauKai" charset="0"/>
              </a:rPr>
              <a:t>(</a:t>
            </a:r>
            <a:r>
              <a:rPr lang="zh-TW" altLang="en-US" sz="2400" dirty="0">
                <a:latin typeface="BiauKai" charset="0"/>
                <a:ea typeface="新細明體" charset="-120"/>
                <a:sym typeface="BiauKai" charset="0"/>
              </a:rPr>
              <a:t>需教育部發佈停課通知</a:t>
            </a:r>
            <a:r>
              <a:rPr lang="en-US" altLang="zh-TW" sz="2400" dirty="0">
                <a:latin typeface="BiauKai" charset="0"/>
                <a:ea typeface="新細明體" charset="-120"/>
                <a:sym typeface="BiauKai" charset="0"/>
              </a:rPr>
              <a:t>)</a:t>
            </a:r>
            <a:r>
              <a:rPr lang="zh-TW" altLang="en-US" sz="2400" dirty="0">
                <a:latin typeface="BiauKai" charset="0"/>
                <a:ea typeface="新細明體" charset="-120"/>
                <a:sym typeface="BiauKai" charset="0"/>
              </a:rPr>
              <a:t>，則停課一天</a:t>
            </a:r>
            <a:r>
              <a:rPr lang="en-US" altLang="zh-TW" sz="2400" dirty="0">
                <a:latin typeface="BiauKai" charset="0"/>
                <a:ea typeface="新細明體" charset="-120"/>
                <a:sym typeface="BiauKai" charset="0"/>
              </a:rPr>
              <a:t>(</a:t>
            </a:r>
            <a:r>
              <a:rPr lang="zh-TW" altLang="en-US" sz="2400" dirty="0">
                <a:latin typeface="BiauKai" charset="0"/>
                <a:ea typeface="新細明體" charset="-120"/>
                <a:sym typeface="BiauKai" charset="0"/>
              </a:rPr>
              <a:t>亦可安排其他時段補課</a:t>
            </a:r>
            <a:r>
              <a:rPr lang="en-US" altLang="zh-TW" sz="2400" dirty="0">
                <a:latin typeface="BiauKai" charset="0"/>
                <a:ea typeface="新細明體" charset="-120"/>
                <a:sym typeface="BiauKai" charset="0"/>
              </a:rPr>
              <a:t>)</a:t>
            </a:r>
            <a:r>
              <a:rPr lang="zh-TW" altLang="en-US" sz="2400" dirty="0">
                <a:latin typeface="BiauKai" charset="0"/>
                <a:ea typeface="新細明體" charset="-120"/>
                <a:sym typeface="BiauKai" charset="0"/>
              </a:rPr>
              <a:t>。</a:t>
            </a:r>
          </a:p>
          <a:p>
            <a:pPr marL="731838" lvl="1"/>
            <a:r>
              <a:rPr lang="zh-TW" altLang="en-US" sz="2400" dirty="0">
                <a:latin typeface="BiauKai" charset="0"/>
                <a:ea typeface="新細明體" charset="-120"/>
                <a:sym typeface="BiauKai" charset="0"/>
              </a:rPr>
              <a:t>有事不能出席（事假）請記得先跟老師聯絡。</a:t>
            </a:r>
          </a:p>
          <a:p>
            <a:pPr marL="731838" lvl="1"/>
            <a:r>
              <a:rPr lang="zh-TW" altLang="en-US" sz="2400" dirty="0">
                <a:latin typeface="BiauKai" charset="0"/>
                <a:ea typeface="新細明體" charset="-120"/>
                <a:sym typeface="BiauKai" charset="0"/>
              </a:rPr>
              <a:t>若無法出席課程請依照規定請假，請假請附公假單、事假單、或是看診證明。</a:t>
            </a:r>
            <a:r>
              <a:rPr lang="en-US" altLang="zh-TW" sz="2400" dirty="0">
                <a:latin typeface="BiauKai" charset="0"/>
                <a:ea typeface="新細明體" charset="-120"/>
                <a:sym typeface="BiauKai" charset="0"/>
              </a:rPr>
              <a:t>(</a:t>
            </a:r>
            <a:r>
              <a:rPr lang="zh-TW" altLang="en-US" sz="2400" dirty="0">
                <a:latin typeface="BiauKai" charset="0"/>
                <a:ea typeface="新細明體" charset="-120"/>
                <a:sym typeface="BiauKai" charset="0"/>
              </a:rPr>
              <a:t>提供請假單格式供各位參考，若各校有自己的假單亦可。</a:t>
            </a:r>
            <a:r>
              <a:rPr lang="en-US" altLang="zh-TW" sz="2400" dirty="0">
                <a:latin typeface="BiauKai" charset="0"/>
                <a:ea typeface="新細明體" charset="-120"/>
                <a:sym typeface="BiauKai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2078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 descr="「q&amp;a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844" name="AutoShape 4" descr="「q&amp;a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5845" name="Picture 5" descr="C:\Users\Administrator\Desktop\question-mar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908720"/>
            <a:ext cx="5500489" cy="5500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3089933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fld id="{4B610079-0485-4BF3-80E0-A90B67A2082C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0964" name="Rectangle 3"/>
          <p:cNvSpPr>
            <a:spLocks/>
          </p:cNvSpPr>
          <p:nvPr/>
        </p:nvSpPr>
        <p:spPr bwMode="auto">
          <a:xfrm>
            <a:off x="6172200" y="6289675"/>
            <a:ext cx="2489200" cy="2794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 anchor="ctr"/>
          <a:lstStyle/>
          <a:p>
            <a:pPr algn="r"/>
            <a:r>
              <a:rPr lang="en-US" altLang="zh-TW" sz="1400">
                <a:solidFill>
                  <a:srgbClr val="696464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04/09/13</a:t>
            </a:r>
          </a:p>
        </p:txBody>
      </p:sp>
      <p:graphicFrame>
        <p:nvGraphicFramePr>
          <p:cNvPr id="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537294"/>
              </p:ext>
            </p:extLst>
          </p:nvPr>
        </p:nvGraphicFramePr>
        <p:xfrm>
          <a:off x="395536" y="1700808"/>
          <a:ext cx="8210550" cy="3312368"/>
        </p:xfrm>
        <a:graphic>
          <a:graphicData uri="http://schemas.openxmlformats.org/drawingml/2006/table">
            <a:tbl>
              <a:tblPr/>
              <a:tblGrid>
                <a:gridCol w="2736850"/>
                <a:gridCol w="2439987"/>
                <a:gridCol w="1893888"/>
                <a:gridCol w="1139825"/>
              </a:tblGrid>
              <a:tr h="158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英國利物浦約翰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auKai" pitchFamily="-84" charset="-120"/>
                        <a:ea typeface="BiauKai" pitchFamily="-84" charset="-120"/>
                        <a:sym typeface="Lucida Grande" pitchFamily="1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摩爾斯大學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auKai" pitchFamily="-84" charset="-120"/>
                        <a:ea typeface="BiauKai" pitchFamily="-84" charset="-120"/>
                        <a:sym typeface="Lucida Grande" pitchFamily="1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（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John </a:t>
                      </a: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Moores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 University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無線通訊博士班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( Ph.D. in Wireless Communication)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2004,05~2009,12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英國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DE8"/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英國利物浦約翰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auKai" pitchFamily="-84" charset="-120"/>
                        <a:ea typeface="BiauKai" pitchFamily="-84" charset="-120"/>
                        <a:sym typeface="Lucida Grande" pitchFamily="1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摩爾斯大學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auKai" pitchFamily="-84" charset="-120"/>
                        <a:ea typeface="BiauKai" pitchFamily="-84" charset="-120"/>
                        <a:sym typeface="Lucida Grande" pitchFamily="1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（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John Moores University</a:t>
                      </a: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分散式多媒體及系統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auKai" pitchFamily="-84" charset="-120"/>
                        <a:ea typeface="BiauKai" pitchFamily="-84" charset="-120"/>
                        <a:sym typeface="Lucida Grande" pitchFamily="1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碩士班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(M.Sc. in Distributed Multimedia Systems)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1998,10~2000,10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 pitchFamily="-84" charset="-120"/>
                          <a:ea typeface="BiauKai" pitchFamily="-84" charset="-120"/>
                          <a:sym typeface="Lucida Grande" pitchFamily="1" charset="0"/>
                        </a:rPr>
                        <a:t>英國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DE8"/>
                    </a:solidFill>
                  </a:tcPr>
                </a:tc>
              </a:tr>
            </a:tbl>
          </a:graphicData>
        </a:graphic>
      </p:graphicFrame>
      <p:sp>
        <p:nvSpPr>
          <p:cNvPr id="6192" name="Rectangle 48"/>
          <p:cNvSpPr>
            <a:spLocks noGrp="1" noChangeArrowheads="1"/>
          </p:cNvSpPr>
          <p:nvPr>
            <p:ph type="title"/>
          </p:nvPr>
        </p:nvSpPr>
        <p:spPr>
          <a:xfrm>
            <a:off x="395536" y="836712"/>
            <a:ext cx="7915275" cy="1181100"/>
          </a:xfrm>
        </p:spPr>
        <p:txBody>
          <a:bodyPr/>
          <a:lstStyle/>
          <a:p>
            <a:pPr eaLnBrk="1" hangingPunct="1"/>
            <a:r>
              <a:rPr kumimoji="0" lang="zh-TW" altLang="en-US" sz="3000" b="1" dirty="0" smtClean="0">
                <a:ea typeface="Heiti TC Medium" pitchFamily="1" charset="-120"/>
              </a:rPr>
              <a:t>學歷簡介</a:t>
            </a:r>
            <a:r>
              <a:rPr kumimoji="0" lang="en-US" altLang="zh-TW" sz="3000" b="1" dirty="0" smtClean="0">
                <a:ea typeface="Heiti TC Medium" pitchFamily="1" charset="-120"/>
              </a:rPr>
              <a:t>:</a:t>
            </a:r>
          </a:p>
        </p:txBody>
      </p:sp>
      <p:sp>
        <p:nvSpPr>
          <p:cNvPr id="40988" name="Text Box 49"/>
          <p:cNvSpPr txBox="1">
            <a:spLocks noChangeArrowheads="1"/>
          </p:cNvSpPr>
          <p:nvPr/>
        </p:nvSpPr>
        <p:spPr bwMode="auto">
          <a:xfrm>
            <a:off x="255588" y="6451600"/>
            <a:ext cx="236537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fld id="{2A685744-2491-47E7-B992-EB9CA5C71B7F}" type="slidenum">
              <a:rPr lang="en-US" altLang="zh-TW" sz="1400">
                <a:solidFill>
                  <a:schemeClr val="tx1"/>
                </a:solidFill>
                <a:latin typeface="Lucida Grande" pitchFamily="1" charset="0"/>
                <a:sym typeface="Lucida Grande" pitchFamily="1" charset="0"/>
              </a:rPr>
              <a:pPr/>
              <a:t>2</a:t>
            </a:fld>
            <a:endParaRPr lang="en-US" altLang="zh-TW" sz="1400">
              <a:solidFill>
                <a:schemeClr val="tx1"/>
              </a:solidFill>
              <a:latin typeface="Lucida Grande" pitchFamily="1" charset="0"/>
              <a:sym typeface="Lucida Gran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34485"/>
      </p:ext>
    </p:extLst>
  </p:cSld>
  <p:clrMapOvr>
    <a:masterClrMapping/>
  </p:clrMapOvr>
  <p:transition xmlns:p14="http://schemas.microsoft.com/office/powerpoint/2010/main"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fld id="{C9049D89-8F27-4A6E-85BC-768B1400DBE0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69325" cy="5732463"/>
          </a:xfrm>
        </p:spPr>
        <p:txBody>
          <a:bodyPr>
            <a:normAutofit/>
          </a:bodyPr>
          <a:lstStyle/>
          <a:p>
            <a:pPr marL="630238" lvl="1" indent="-325438" eaLnBrk="1" hangingPunct="1">
              <a:lnSpc>
                <a:spcPct val="120000"/>
              </a:lnSpc>
              <a:buClr>
                <a:srgbClr val="3B812F"/>
              </a:buClr>
              <a:buSzPct val="60000"/>
              <a:buFont typeface="Wingdings" pitchFamily="2" charset="2"/>
              <a:buChar char="q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kumimoji="0" lang="zh-TW" altLang="en-US" sz="2000" b="1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淡</a:t>
            </a:r>
            <a:r>
              <a:rPr kumimoji="0" lang="zh-CN" altLang="en-US" sz="2000" b="1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江大</a:t>
            </a:r>
            <a:r>
              <a:rPr kumimoji="0" lang="zh-TW" altLang="en-US" sz="2000" b="1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學</a:t>
            </a:r>
            <a:r>
              <a:rPr kumimoji="0" lang="zh-CN" altLang="en-US" sz="2000" b="1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資</a:t>
            </a:r>
            <a:r>
              <a:rPr kumimoji="0" lang="zh-TW" altLang="en-US" sz="2000" b="1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訊</a:t>
            </a:r>
            <a:r>
              <a:rPr kumimoji="0" lang="zh-CN" altLang="en-US" sz="2000" b="1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工</a:t>
            </a:r>
            <a:r>
              <a:rPr kumimoji="0" lang="zh-TW" altLang="en-US" sz="2000" b="1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程學系 </a:t>
            </a:r>
            <a:r>
              <a:rPr kumimoji="0" lang="en-US" altLang="zh-TW" sz="2000" dirty="0" smtClean="0">
                <a:latin typeface="BiauKai" pitchFamily="-84" charset="-120"/>
                <a:ea typeface="BiauKai" pitchFamily="-84" charset="-120"/>
              </a:rPr>
              <a:t>(2013/08 ~ Now ) – </a:t>
            </a:r>
            <a:r>
              <a:rPr kumimoji="0" lang="zh-CN" altLang="en-US" sz="2000" dirty="0" smtClean="0">
                <a:latin typeface="BiauKai" pitchFamily="-84" charset="-120"/>
                <a:ea typeface="BiauKai" pitchFamily="-84" charset="-120"/>
              </a:rPr>
              <a:t>專</a:t>
            </a:r>
            <a:r>
              <a:rPr lang="zh-TW" altLang="en-US" sz="2000" dirty="0" smtClean="0">
                <a:latin typeface="BiauKai" pitchFamily="-84" charset="-120"/>
                <a:ea typeface="BiauKai" pitchFamily="-84" charset="-120"/>
              </a:rPr>
              <a:t>任</a:t>
            </a:r>
            <a:r>
              <a:rPr kumimoji="0" lang="zh-CN" altLang="en-US" sz="2000" dirty="0" smtClean="0">
                <a:latin typeface="BiauKai" pitchFamily="-84" charset="-120"/>
                <a:ea typeface="BiauKai" pitchFamily="-84" charset="-120"/>
              </a:rPr>
              <a:t>教師</a:t>
            </a:r>
            <a:endParaRPr kumimoji="0" lang="en-US" altLang="zh-TW" sz="2000" dirty="0" smtClean="0">
              <a:latin typeface="BiauKai" pitchFamily="-84" charset="-120"/>
              <a:ea typeface="BiauKai" pitchFamily="-84" charset="-120"/>
            </a:endParaRPr>
          </a:p>
          <a:p>
            <a:pPr marL="630238" lvl="1" indent="-325438" eaLnBrk="1" hangingPunct="1">
              <a:lnSpc>
                <a:spcPct val="120000"/>
              </a:lnSpc>
              <a:buClr>
                <a:srgbClr val="3B812F"/>
              </a:buClr>
              <a:buSzPct val="60000"/>
              <a:buFont typeface="Wingdings" pitchFamily="2" charset="2"/>
              <a:buChar char="q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kumimoji="0" lang="zh-TW" altLang="en-US" sz="2000" b="1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台灣大學創新研究中心</a:t>
            </a:r>
            <a:r>
              <a:rPr kumimoji="0" lang="en-US" altLang="zh-TW" sz="2000" b="1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 </a:t>
            </a:r>
            <a:r>
              <a:rPr kumimoji="0" lang="en-US" altLang="zh-TW" sz="2000" dirty="0" smtClean="0">
                <a:latin typeface="BiauKai" pitchFamily="-84" charset="-120"/>
                <a:ea typeface="BiauKai" pitchFamily="-84" charset="-120"/>
              </a:rPr>
              <a:t>(2011/07 ~ </a:t>
            </a:r>
            <a:r>
              <a:rPr kumimoji="0" lang="en-US" altLang="zh-CN" sz="2000" dirty="0" smtClean="0">
                <a:latin typeface="BiauKai" pitchFamily="-84" charset="-120"/>
                <a:ea typeface="BiauKai" pitchFamily="-84" charset="-120"/>
              </a:rPr>
              <a:t>2013/06</a:t>
            </a:r>
            <a:r>
              <a:rPr kumimoji="0" lang="en-US" altLang="zh-TW" sz="2000" dirty="0" smtClean="0">
                <a:latin typeface="BiauKai" pitchFamily="-84" charset="-120"/>
                <a:ea typeface="BiauKai" pitchFamily="-84" charset="-120"/>
              </a:rPr>
              <a:t>) –</a:t>
            </a:r>
            <a:r>
              <a:rPr kumimoji="0" lang="zh-TW" altLang="en-US" sz="2000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博士後研究員</a:t>
            </a:r>
            <a:endParaRPr kumimoji="0" lang="en-US" altLang="zh-TW" sz="2000" dirty="0" smtClean="0">
              <a:latin typeface="BiauKai" pitchFamily="-84" charset="-120"/>
              <a:ea typeface="BiauKai" pitchFamily="-84" charset="-120"/>
            </a:endParaRPr>
          </a:p>
          <a:p>
            <a:pPr marL="982663" lvl="2" indent="-349250" eaLnBrk="1" hangingPunct="1">
              <a:lnSpc>
                <a:spcPct val="120000"/>
              </a:lnSpc>
              <a:buClr>
                <a:srgbClr val="CC9900"/>
              </a:buClr>
              <a:buSzPct val="64000"/>
              <a:buFont typeface="Wingdings" pitchFamily="2" charset="2"/>
              <a:buChar char="n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kumimoji="0" lang="zh-CN" altLang="en-US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雲端與</a:t>
            </a:r>
            <a:r>
              <a:rPr kumimoji="0" lang="zh-TW" altLang="en-US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物聯網通訊研究</a:t>
            </a:r>
            <a:endParaRPr kumimoji="0" lang="en-US" altLang="zh-TW" dirty="0" smtClean="0">
              <a:latin typeface="BiauKai" pitchFamily="-84" charset="-120"/>
              <a:ea typeface="BiauKai" pitchFamily="-84" charset="-120"/>
            </a:endParaRPr>
          </a:p>
          <a:p>
            <a:pPr marL="630238" lvl="1" indent="-325438" eaLnBrk="1" hangingPunct="1">
              <a:lnSpc>
                <a:spcPct val="120000"/>
              </a:lnSpc>
              <a:buClr>
                <a:srgbClr val="3B812F"/>
              </a:buClr>
              <a:buSzPct val="60000"/>
              <a:buFont typeface="Wingdings" pitchFamily="2" charset="2"/>
              <a:buChar char="q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kumimoji="0" lang="zh-TW" altLang="en-US" sz="2000" b="1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國家高速網路與計算中心</a:t>
            </a:r>
            <a:r>
              <a:rPr kumimoji="0" lang="en-US" altLang="zh-TW" sz="2000" b="1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 </a:t>
            </a:r>
            <a:r>
              <a:rPr kumimoji="0" lang="en-US" altLang="zh-TW" sz="2000" dirty="0" smtClean="0">
                <a:latin typeface="BiauKai" pitchFamily="-84" charset="-120"/>
                <a:ea typeface="BiauKai" pitchFamily="-84" charset="-120"/>
              </a:rPr>
              <a:t>(2010/01 ~ 2010/11)  -</a:t>
            </a:r>
            <a:r>
              <a:rPr kumimoji="0" lang="zh-TW" altLang="en-US" sz="2000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博士後研究員</a:t>
            </a:r>
            <a:endParaRPr kumimoji="0" lang="en-US" altLang="zh-TW" sz="2000" dirty="0" smtClean="0">
              <a:latin typeface="BiauKai" pitchFamily="-84" charset="-120"/>
              <a:ea typeface="BiauKai" pitchFamily="-84" charset="-120"/>
            </a:endParaRPr>
          </a:p>
          <a:p>
            <a:pPr marL="982663" lvl="2" indent="-349250" eaLnBrk="1" hangingPunct="1">
              <a:lnSpc>
                <a:spcPct val="120000"/>
              </a:lnSpc>
              <a:buClr>
                <a:srgbClr val="CC9900"/>
              </a:buClr>
              <a:buSzPct val="64000"/>
              <a:buFont typeface="Wingdings" pitchFamily="2" charset="2"/>
              <a:buChar char="n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kumimoji="0" lang="zh-TW" altLang="en-US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縱深網路封包研究</a:t>
            </a:r>
            <a:endParaRPr kumimoji="0" lang="en-US" altLang="zh-TW" dirty="0" smtClean="0">
              <a:latin typeface="BiauKai" pitchFamily="-84" charset="-120"/>
              <a:ea typeface="BiauKai" pitchFamily="-84" charset="-120"/>
              <a:sym typeface="BiauKai" pitchFamily="-84" charset="-120"/>
            </a:endParaRPr>
          </a:p>
          <a:p>
            <a:pPr marL="982663" lvl="2" indent="-349250" eaLnBrk="1" hangingPunct="1">
              <a:lnSpc>
                <a:spcPct val="120000"/>
              </a:lnSpc>
              <a:buClr>
                <a:srgbClr val="CC9900"/>
              </a:buClr>
              <a:buSzPct val="64000"/>
              <a:buFont typeface="Wingdings" pitchFamily="2" charset="2"/>
              <a:buChar char="n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kumimoji="0" lang="zh-TW" altLang="en-US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網路病毒研究</a:t>
            </a:r>
            <a:endParaRPr kumimoji="0" lang="en-US" altLang="zh-TW" dirty="0" smtClean="0">
              <a:latin typeface="BiauKai" pitchFamily="-84" charset="-120"/>
              <a:ea typeface="BiauKai" pitchFamily="-84" charset="-120"/>
            </a:endParaRPr>
          </a:p>
          <a:p>
            <a:pPr marL="630238" lvl="1" indent="-325438" eaLnBrk="1" hangingPunct="1">
              <a:lnSpc>
                <a:spcPct val="120000"/>
              </a:lnSpc>
              <a:buClr>
                <a:srgbClr val="3B812F"/>
              </a:buClr>
              <a:buSzPct val="60000"/>
              <a:buFont typeface="Wingdings" pitchFamily="2" charset="2"/>
              <a:buChar char="q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kumimoji="0" lang="en-US" altLang="zh-TW" sz="2000" b="1" dirty="0" err="1" smtClean="0">
                <a:latin typeface="BiauKai" pitchFamily="-84" charset="-120"/>
                <a:ea typeface="BiauKai" pitchFamily="-84" charset="-120"/>
              </a:rPr>
              <a:t>Landmarq</a:t>
            </a:r>
            <a:r>
              <a:rPr kumimoji="0" lang="en-US" altLang="zh-TW" sz="2000" b="1" dirty="0" smtClean="0">
                <a:latin typeface="BiauKai" pitchFamily="-84" charset="-120"/>
                <a:ea typeface="BiauKai" pitchFamily="-84" charset="-120"/>
              </a:rPr>
              <a:t> </a:t>
            </a:r>
            <a:r>
              <a:rPr kumimoji="0" lang="en-US" altLang="zh-TW" sz="2000" b="1" dirty="0" err="1" smtClean="0">
                <a:latin typeface="BiauKai" pitchFamily="-84" charset="-120"/>
                <a:ea typeface="BiauKai" pitchFamily="-84" charset="-120"/>
              </a:rPr>
              <a:t>Technologies,U.K</a:t>
            </a:r>
            <a:r>
              <a:rPr kumimoji="0" lang="en-US" altLang="zh-TW" sz="2000" b="1" dirty="0" smtClean="0">
                <a:latin typeface="BiauKai" pitchFamily="-84" charset="-120"/>
                <a:ea typeface="BiauKai" pitchFamily="-84" charset="-120"/>
              </a:rPr>
              <a:t>. </a:t>
            </a:r>
            <a:r>
              <a:rPr kumimoji="0" lang="en-US" altLang="zh-TW" sz="2000" dirty="0" smtClean="0">
                <a:latin typeface="BiauKai" pitchFamily="-84" charset="-120"/>
                <a:ea typeface="BiauKai" pitchFamily="-84" charset="-120"/>
              </a:rPr>
              <a:t>(2002/06 ~ 2004/04) –</a:t>
            </a:r>
            <a:r>
              <a:rPr kumimoji="0" lang="zh-TW" altLang="en-US" sz="2000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資訊部門經理</a:t>
            </a:r>
            <a:endParaRPr kumimoji="0" lang="en-US" altLang="zh-TW" sz="2000" dirty="0" smtClean="0">
              <a:latin typeface="BiauKai" pitchFamily="-84" charset="-120"/>
              <a:ea typeface="BiauKai" pitchFamily="-84" charset="-120"/>
            </a:endParaRPr>
          </a:p>
          <a:p>
            <a:pPr marL="982663" lvl="2" indent="-349250" eaLnBrk="1" hangingPunct="1">
              <a:lnSpc>
                <a:spcPct val="120000"/>
              </a:lnSpc>
              <a:buClr>
                <a:srgbClr val="CC9900"/>
              </a:buClr>
              <a:buSzPct val="64000"/>
              <a:buFont typeface="Wingdings" pitchFamily="2" charset="2"/>
              <a:buChar char="n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kumimoji="0" lang="zh-TW" altLang="en-US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英國企業網站專案執行</a:t>
            </a:r>
            <a:endParaRPr kumimoji="0" lang="en-US" altLang="zh-TW" dirty="0" smtClean="0">
              <a:latin typeface="BiauKai" pitchFamily="-84" charset="-120"/>
              <a:ea typeface="BiauKai" pitchFamily="-84" charset="-120"/>
            </a:endParaRPr>
          </a:p>
          <a:p>
            <a:pPr marL="630238" lvl="1" indent="-325438" eaLnBrk="1" hangingPunct="1">
              <a:lnSpc>
                <a:spcPct val="120000"/>
              </a:lnSpc>
              <a:buClr>
                <a:srgbClr val="3B812F"/>
              </a:buClr>
              <a:buSzPct val="60000"/>
              <a:buFont typeface="Wingdings" pitchFamily="2" charset="2"/>
              <a:buChar char="q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kumimoji="0" lang="zh-TW" altLang="en-US" sz="2000" b="1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中華電信電信研究所</a:t>
            </a:r>
            <a:r>
              <a:rPr kumimoji="0" lang="en-US" altLang="zh-TW" sz="2000" dirty="0" smtClean="0">
                <a:latin typeface="BiauKai" pitchFamily="-84" charset="-120"/>
                <a:ea typeface="BiauKai" pitchFamily="-84" charset="-120"/>
              </a:rPr>
              <a:t>  (2002/06 ~ 2004/04) -</a:t>
            </a:r>
            <a:r>
              <a:rPr kumimoji="0" lang="zh-TW" altLang="en-US" sz="2000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助理研究員</a:t>
            </a:r>
            <a:endParaRPr kumimoji="0" lang="en-US" altLang="zh-TW" sz="2000" dirty="0" smtClean="0">
              <a:latin typeface="BiauKai" pitchFamily="-84" charset="-120"/>
              <a:ea typeface="BiauKai" pitchFamily="-84" charset="-120"/>
            </a:endParaRPr>
          </a:p>
          <a:p>
            <a:pPr marL="982663" lvl="2" indent="-349250" eaLnBrk="1" hangingPunct="1">
              <a:lnSpc>
                <a:spcPct val="120000"/>
              </a:lnSpc>
              <a:buClr>
                <a:srgbClr val="CC9900"/>
              </a:buClr>
              <a:buSzPct val="64000"/>
              <a:buFont typeface="Wingdings" pitchFamily="2" charset="2"/>
              <a:buChar char="n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kumimoji="0" lang="zh-TW" altLang="en-US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網路維運中心維運管理系統之研發</a:t>
            </a:r>
            <a:r>
              <a:rPr kumimoji="0" lang="en-US" altLang="zh-TW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 </a:t>
            </a:r>
            <a:r>
              <a:rPr kumimoji="0" lang="en-US" altLang="zh-TW" dirty="0" smtClean="0">
                <a:latin typeface="BiauKai" pitchFamily="-84" charset="-120"/>
                <a:ea typeface="BiauKai" pitchFamily="-84" charset="-120"/>
              </a:rPr>
              <a:t>(NOC)</a:t>
            </a:r>
          </a:p>
          <a:p>
            <a:pPr marL="982663" lvl="2" indent="-349250" eaLnBrk="1" hangingPunct="1">
              <a:lnSpc>
                <a:spcPct val="120000"/>
              </a:lnSpc>
              <a:buClr>
                <a:srgbClr val="CC9900"/>
              </a:buClr>
              <a:buSzPct val="64000"/>
              <a:buFont typeface="Wingdings" pitchFamily="2" charset="2"/>
              <a:buChar char="n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kumimoji="0" lang="zh-TW" altLang="en-US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第七號網路訊務系統功能開發與建置</a:t>
            </a:r>
            <a:r>
              <a:rPr kumimoji="0" lang="en-US" altLang="zh-TW" dirty="0" smtClean="0">
                <a:latin typeface="BiauKai" pitchFamily="-84" charset="-120"/>
                <a:ea typeface="BiauKai" pitchFamily="-84" charset="-120"/>
              </a:rPr>
              <a:t>(SS7NMS)</a:t>
            </a:r>
          </a:p>
          <a:p>
            <a:pPr marL="630238" lvl="1" indent="-325438" eaLnBrk="1" hangingPunct="1">
              <a:lnSpc>
                <a:spcPct val="120000"/>
              </a:lnSpc>
              <a:buClr>
                <a:srgbClr val="3B812F"/>
              </a:buClr>
              <a:buSzPct val="60000"/>
              <a:buFont typeface="Wingdings" pitchFamily="2" charset="2"/>
              <a:buChar char="q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kumimoji="0" lang="zh-CN" altLang="en-US" sz="2000" b="1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美台電</a:t>
            </a:r>
            <a:r>
              <a:rPr kumimoji="0" lang="zh-TW" altLang="en-US" sz="2000" b="1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信</a:t>
            </a:r>
            <a:r>
              <a:rPr kumimoji="0" lang="zh-CN" altLang="en-US" sz="2000" b="1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股</a:t>
            </a:r>
            <a:r>
              <a:rPr kumimoji="0" lang="zh-TW" altLang="en-US" sz="2000" b="1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份有限公司</a:t>
            </a:r>
            <a:r>
              <a:rPr kumimoji="0" lang="en-US" altLang="zh-TW" sz="2000" b="1" dirty="0" smtClean="0">
                <a:latin typeface="BiauKai" pitchFamily="-84" charset="-120"/>
                <a:ea typeface="BiauKai" pitchFamily="-84" charset="-120"/>
              </a:rPr>
              <a:t> </a:t>
            </a:r>
            <a:r>
              <a:rPr kumimoji="0" lang="en-US" altLang="zh-TW" sz="2000" dirty="0" smtClean="0">
                <a:latin typeface="BiauKai" pitchFamily="-84" charset="-120"/>
                <a:ea typeface="BiauKai" pitchFamily="-84" charset="-120"/>
              </a:rPr>
              <a:t>(2000/09 ~ 2001/09) -</a:t>
            </a:r>
            <a:r>
              <a:rPr kumimoji="0" lang="zh-TW" altLang="en-US" sz="2000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系統工程師</a:t>
            </a:r>
            <a:endParaRPr kumimoji="0" lang="en-US" altLang="zh-TW" sz="2000" dirty="0" smtClean="0">
              <a:latin typeface="BiauKai" pitchFamily="-84" charset="-120"/>
              <a:ea typeface="BiauKai" pitchFamily="-84" charset="-120"/>
            </a:endParaRPr>
          </a:p>
          <a:p>
            <a:pPr marL="982663" lvl="2" indent="-349250" eaLnBrk="1" hangingPunct="1">
              <a:lnSpc>
                <a:spcPct val="120000"/>
              </a:lnSpc>
              <a:buClr>
                <a:srgbClr val="CC9900"/>
              </a:buClr>
              <a:buSzPct val="64000"/>
              <a:buFont typeface="Wingdings" pitchFamily="2" charset="2"/>
              <a:buChar char="n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kumimoji="0" lang="zh-TW" altLang="en-US" dirty="0" smtClean="0">
                <a:latin typeface="BiauKai" pitchFamily="-84" charset="-120"/>
                <a:ea typeface="BiauKai" pitchFamily="-84" charset="-120"/>
                <a:sym typeface="BiauKai" pitchFamily="-84" charset="-120"/>
              </a:rPr>
              <a:t>光纖網路產品規劃與管理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772400" cy="966788"/>
          </a:xfrm>
        </p:spPr>
        <p:txBody>
          <a:bodyPr/>
          <a:lstStyle/>
          <a:p>
            <a:pPr eaLnBrk="1" hangingPunct="1"/>
            <a:r>
              <a:rPr kumimoji="0" lang="zh-TW" altLang="en-US" sz="3000" b="1" dirty="0" smtClean="0">
                <a:ea typeface="Heiti TC Medium" pitchFamily="1" charset="-120"/>
              </a:rPr>
              <a:t>經歷簡介</a:t>
            </a:r>
            <a:r>
              <a:rPr kumimoji="0" lang="en-US" altLang="zh-TW" sz="3000" b="1" dirty="0" smtClean="0">
                <a:ea typeface="Heiti TC Medium" pitchFamily="1" charset="-120"/>
              </a:rPr>
              <a:t>: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55588" y="6451600"/>
            <a:ext cx="236537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fld id="{C5F39B98-B3DF-4A8A-AA32-4D583E227AC5}" type="slidenum">
              <a:rPr lang="en-US" altLang="zh-TW" sz="1400">
                <a:solidFill>
                  <a:schemeClr val="tx1"/>
                </a:solidFill>
                <a:latin typeface="Lucida Grande" pitchFamily="1" charset="0"/>
                <a:sym typeface="Lucida Grande" pitchFamily="1" charset="0"/>
              </a:rPr>
              <a:pPr/>
              <a:t>3</a:t>
            </a:fld>
            <a:endParaRPr lang="en-US" altLang="zh-TW" sz="1400">
              <a:solidFill>
                <a:schemeClr val="tx1"/>
              </a:solidFill>
              <a:latin typeface="Lucida Grande" pitchFamily="1" charset="0"/>
              <a:sym typeface="Lucida Gran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77072"/>
      </p:ext>
    </p:extLst>
  </p:cSld>
  <p:clrMapOvr>
    <a:masterClrMapping/>
  </p:clrMapOvr>
  <p:transition xmlns:p14="http://schemas.microsoft.com/office/powerpoint/2010/main"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Line 1"/>
          <p:cNvSpPr>
            <a:spLocks noChangeShapeType="1"/>
          </p:cNvSpPr>
          <p:nvPr/>
        </p:nvSpPr>
        <p:spPr bwMode="auto">
          <a:xfrm>
            <a:off x="7962900" y="152400"/>
            <a:ext cx="1588" cy="15240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8151813" y="152400"/>
            <a:ext cx="792162" cy="1293813"/>
            <a:chOff x="0" y="0"/>
            <a:chExt cx="499" cy="815"/>
          </a:xfrm>
        </p:grpSpPr>
        <p:sp>
          <p:nvSpPr>
            <p:cNvPr id="17410" name="Oval 2"/>
            <p:cNvSpPr>
              <a:spLocks/>
            </p:cNvSpPr>
            <p:nvPr/>
          </p:nvSpPr>
          <p:spPr bwMode="auto">
            <a:xfrm>
              <a:off x="0" y="0"/>
              <a:ext cx="75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1" name="Oval 3"/>
            <p:cNvSpPr>
              <a:spLocks/>
            </p:cNvSpPr>
            <p:nvPr/>
          </p:nvSpPr>
          <p:spPr bwMode="auto">
            <a:xfrm>
              <a:off x="105" y="0"/>
              <a:ext cx="76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2" name="Oval 4"/>
            <p:cNvSpPr>
              <a:spLocks/>
            </p:cNvSpPr>
            <p:nvPr/>
          </p:nvSpPr>
          <p:spPr bwMode="auto">
            <a:xfrm>
              <a:off x="211" y="0"/>
              <a:ext cx="76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3" name="Oval 5"/>
            <p:cNvSpPr>
              <a:spLocks/>
            </p:cNvSpPr>
            <p:nvPr/>
          </p:nvSpPr>
          <p:spPr bwMode="auto">
            <a:xfrm>
              <a:off x="0" y="105"/>
              <a:ext cx="75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4" name="Oval 6"/>
            <p:cNvSpPr>
              <a:spLocks/>
            </p:cNvSpPr>
            <p:nvPr/>
          </p:nvSpPr>
          <p:spPr bwMode="auto">
            <a:xfrm>
              <a:off x="105" y="105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5" name="Oval 7"/>
            <p:cNvSpPr>
              <a:spLocks/>
            </p:cNvSpPr>
            <p:nvPr/>
          </p:nvSpPr>
          <p:spPr bwMode="auto">
            <a:xfrm>
              <a:off x="211" y="105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6" name="Oval 8"/>
            <p:cNvSpPr>
              <a:spLocks/>
            </p:cNvSpPr>
            <p:nvPr/>
          </p:nvSpPr>
          <p:spPr bwMode="auto">
            <a:xfrm>
              <a:off x="317" y="105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7" name="Oval 9"/>
            <p:cNvSpPr>
              <a:spLocks/>
            </p:cNvSpPr>
            <p:nvPr/>
          </p:nvSpPr>
          <p:spPr bwMode="auto">
            <a:xfrm>
              <a:off x="0" y="211"/>
              <a:ext cx="75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8" name="Oval 10"/>
            <p:cNvSpPr>
              <a:spLocks/>
            </p:cNvSpPr>
            <p:nvPr/>
          </p:nvSpPr>
          <p:spPr bwMode="auto">
            <a:xfrm>
              <a:off x="105" y="211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9" name="Oval 11"/>
            <p:cNvSpPr>
              <a:spLocks/>
            </p:cNvSpPr>
            <p:nvPr/>
          </p:nvSpPr>
          <p:spPr bwMode="auto">
            <a:xfrm>
              <a:off x="211" y="211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0" name="Oval 12"/>
            <p:cNvSpPr>
              <a:spLocks/>
            </p:cNvSpPr>
            <p:nvPr/>
          </p:nvSpPr>
          <p:spPr bwMode="auto">
            <a:xfrm>
              <a:off x="317" y="211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1" name="Oval 13"/>
            <p:cNvSpPr>
              <a:spLocks/>
            </p:cNvSpPr>
            <p:nvPr/>
          </p:nvSpPr>
          <p:spPr bwMode="auto">
            <a:xfrm>
              <a:off x="423" y="211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2" name="Oval 14"/>
            <p:cNvSpPr>
              <a:spLocks/>
            </p:cNvSpPr>
            <p:nvPr/>
          </p:nvSpPr>
          <p:spPr bwMode="auto">
            <a:xfrm>
              <a:off x="0" y="317"/>
              <a:ext cx="75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3" name="Oval 15"/>
            <p:cNvSpPr>
              <a:spLocks/>
            </p:cNvSpPr>
            <p:nvPr/>
          </p:nvSpPr>
          <p:spPr bwMode="auto">
            <a:xfrm>
              <a:off x="105" y="317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4" name="Oval 16"/>
            <p:cNvSpPr>
              <a:spLocks/>
            </p:cNvSpPr>
            <p:nvPr/>
          </p:nvSpPr>
          <p:spPr bwMode="auto">
            <a:xfrm>
              <a:off x="211" y="317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5" name="Oval 17"/>
            <p:cNvSpPr>
              <a:spLocks/>
            </p:cNvSpPr>
            <p:nvPr/>
          </p:nvSpPr>
          <p:spPr bwMode="auto">
            <a:xfrm>
              <a:off x="317" y="317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6" name="Oval 18"/>
            <p:cNvSpPr>
              <a:spLocks/>
            </p:cNvSpPr>
            <p:nvPr/>
          </p:nvSpPr>
          <p:spPr bwMode="auto">
            <a:xfrm>
              <a:off x="0" y="423"/>
              <a:ext cx="75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7" name="Oval 19"/>
            <p:cNvSpPr>
              <a:spLocks/>
            </p:cNvSpPr>
            <p:nvPr/>
          </p:nvSpPr>
          <p:spPr bwMode="auto">
            <a:xfrm>
              <a:off x="105" y="423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8" name="Oval 20"/>
            <p:cNvSpPr>
              <a:spLocks/>
            </p:cNvSpPr>
            <p:nvPr/>
          </p:nvSpPr>
          <p:spPr bwMode="auto">
            <a:xfrm>
              <a:off x="211" y="423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9" name="Oval 21"/>
            <p:cNvSpPr>
              <a:spLocks/>
            </p:cNvSpPr>
            <p:nvPr/>
          </p:nvSpPr>
          <p:spPr bwMode="auto">
            <a:xfrm>
              <a:off x="317" y="423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0" name="Oval 22"/>
            <p:cNvSpPr>
              <a:spLocks/>
            </p:cNvSpPr>
            <p:nvPr/>
          </p:nvSpPr>
          <p:spPr bwMode="auto">
            <a:xfrm>
              <a:off x="423" y="423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1" name="Oval 23"/>
            <p:cNvSpPr>
              <a:spLocks/>
            </p:cNvSpPr>
            <p:nvPr/>
          </p:nvSpPr>
          <p:spPr bwMode="auto">
            <a:xfrm>
              <a:off x="0" y="528"/>
              <a:ext cx="75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2" name="Oval 24"/>
            <p:cNvSpPr>
              <a:spLocks/>
            </p:cNvSpPr>
            <p:nvPr/>
          </p:nvSpPr>
          <p:spPr bwMode="auto">
            <a:xfrm>
              <a:off x="105" y="528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3" name="Oval 25"/>
            <p:cNvSpPr>
              <a:spLocks/>
            </p:cNvSpPr>
            <p:nvPr/>
          </p:nvSpPr>
          <p:spPr bwMode="auto">
            <a:xfrm>
              <a:off x="211" y="528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4" name="Oval 26"/>
            <p:cNvSpPr>
              <a:spLocks/>
            </p:cNvSpPr>
            <p:nvPr/>
          </p:nvSpPr>
          <p:spPr bwMode="auto">
            <a:xfrm>
              <a:off x="317" y="528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5" name="Oval 27"/>
            <p:cNvSpPr>
              <a:spLocks/>
            </p:cNvSpPr>
            <p:nvPr/>
          </p:nvSpPr>
          <p:spPr bwMode="auto">
            <a:xfrm>
              <a:off x="0" y="634"/>
              <a:ext cx="75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6" name="Oval 28"/>
            <p:cNvSpPr>
              <a:spLocks/>
            </p:cNvSpPr>
            <p:nvPr/>
          </p:nvSpPr>
          <p:spPr bwMode="auto">
            <a:xfrm>
              <a:off x="105" y="634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7" name="Oval 29"/>
            <p:cNvSpPr>
              <a:spLocks/>
            </p:cNvSpPr>
            <p:nvPr/>
          </p:nvSpPr>
          <p:spPr bwMode="auto">
            <a:xfrm>
              <a:off x="211" y="634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8" name="Oval 30"/>
            <p:cNvSpPr>
              <a:spLocks/>
            </p:cNvSpPr>
            <p:nvPr/>
          </p:nvSpPr>
          <p:spPr bwMode="auto">
            <a:xfrm>
              <a:off x="317" y="634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9" name="Oval 31"/>
            <p:cNvSpPr>
              <a:spLocks/>
            </p:cNvSpPr>
            <p:nvPr/>
          </p:nvSpPr>
          <p:spPr bwMode="auto">
            <a:xfrm>
              <a:off x="105" y="740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40" name="Oval 32"/>
            <p:cNvSpPr>
              <a:spLocks/>
            </p:cNvSpPr>
            <p:nvPr/>
          </p:nvSpPr>
          <p:spPr bwMode="auto">
            <a:xfrm>
              <a:off x="317" y="740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</p:grpSp>
      <p:sp>
        <p:nvSpPr>
          <p:cNvPr id="17442" name="Rectangle 3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30479"/>
          <a:lstStyle/>
          <a:p>
            <a:r>
              <a:rPr lang="zh-TW" altLang="en-US" dirty="0" smtClean="0">
                <a:latin typeface="Heiti TC Medium" charset="0"/>
                <a:ea typeface="新細明體" charset="-120"/>
                <a:sym typeface="Heiti TC Medium" charset="0"/>
              </a:rPr>
              <a:t>課程簡介</a:t>
            </a:r>
            <a:endParaRPr lang="zh-TW" altLang="en-US" dirty="0">
              <a:latin typeface="Heiti TC Medium" charset="0"/>
              <a:ea typeface="新細明體" charset="-120"/>
              <a:sym typeface="Heiti TC Medium" charset="0"/>
            </a:endParaRPr>
          </a:p>
        </p:txBody>
      </p:sp>
      <p:sp>
        <p:nvSpPr>
          <p:cNvPr id="17443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257175" y="1719263"/>
            <a:ext cx="4314825" cy="5138737"/>
          </a:xfrm>
          <a:ln/>
        </p:spPr>
        <p:txBody>
          <a:bodyPr rIns="30479">
            <a:normAutofit/>
          </a:bodyPr>
          <a:lstStyle/>
          <a:p>
            <a:pPr algn="just"/>
            <a:r>
              <a:rPr lang="zh-CN" altLang="en-US" sz="2400" dirty="0" smtClean="0">
                <a:latin typeface="BiauKai"/>
                <a:ea typeface="BiauKai"/>
                <a:cs typeface="BiauKai"/>
              </a:rPr>
              <a:t>由於</a:t>
            </a:r>
            <a:r>
              <a:rPr lang="zh-TW" altLang="en-US" sz="2400" dirty="0" smtClean="0">
                <a:latin typeface="BiauKai"/>
                <a:ea typeface="BiauKai"/>
                <a:cs typeface="BiauKai"/>
              </a:rPr>
              <a:t>作業系統是任何電腦</a:t>
            </a:r>
            <a:r>
              <a:rPr lang="zh-TW" altLang="en-US" sz="2400" dirty="0">
                <a:latin typeface="BiauKai"/>
                <a:ea typeface="BiauKai"/>
                <a:cs typeface="BiauKai"/>
              </a:rPr>
              <a:t>系統的核心，在資訊教育上亦是。本課程是作業</a:t>
            </a:r>
            <a:r>
              <a:rPr lang="zh-TW" altLang="en-US" sz="2400" dirty="0" smtClean="0">
                <a:latin typeface="BiauKai"/>
                <a:ea typeface="BiauKai"/>
                <a:cs typeface="BiauKai"/>
              </a:rPr>
              <a:t>系統的</a:t>
            </a:r>
            <a:r>
              <a:rPr lang="zh-CN" altLang="en-US" sz="2400" dirty="0" smtClean="0">
                <a:latin typeface="BiauKai"/>
                <a:ea typeface="BiauKai"/>
                <a:cs typeface="BiauKai"/>
              </a:rPr>
              <a:t>最重要的</a:t>
            </a:r>
            <a:r>
              <a:rPr lang="zh-TW" altLang="en-US" sz="2400" dirty="0" smtClean="0">
                <a:latin typeface="BiauKai"/>
                <a:ea typeface="BiauKai"/>
                <a:cs typeface="BiauKai"/>
              </a:rPr>
              <a:t>基礎課程，</a:t>
            </a:r>
            <a:r>
              <a:rPr lang="zh-TW" altLang="en-US" sz="2400" dirty="0">
                <a:latin typeface="BiauKai"/>
                <a:ea typeface="BiauKai"/>
                <a:cs typeface="BiauKai"/>
              </a:rPr>
              <a:t>主要探討作業</a:t>
            </a:r>
            <a:r>
              <a:rPr lang="zh-TW" altLang="en-US" sz="2400" dirty="0" smtClean="0">
                <a:latin typeface="BiauKai"/>
                <a:ea typeface="BiauKai"/>
                <a:cs typeface="BiauKai"/>
              </a:rPr>
              <a:t>系統在</a:t>
            </a:r>
            <a:r>
              <a:rPr lang="zh-TW" altLang="en-US" sz="2400" dirty="0" smtClean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行程</a:t>
            </a:r>
            <a:r>
              <a:rPr lang="zh-TW" altLang="en-US" sz="2400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管理</a:t>
            </a:r>
            <a:r>
              <a:rPr lang="zh-TW" altLang="en-US" sz="2400" dirty="0" smtClean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，同步</a:t>
            </a:r>
            <a:r>
              <a:rPr lang="en-US" altLang="zh-CN" sz="2400" dirty="0" smtClean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/</a:t>
            </a:r>
            <a:r>
              <a:rPr lang="zh-TW" altLang="en-US" sz="2400" dirty="0" smtClean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死結</a:t>
            </a:r>
            <a:r>
              <a:rPr lang="zh-TW" altLang="en-US" sz="2400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，記憶體管理與</a:t>
            </a:r>
            <a:r>
              <a:rPr lang="zh-TW" altLang="en-US" sz="2400" dirty="0" smtClean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系統安全</a:t>
            </a:r>
            <a:r>
              <a:rPr lang="zh-CN" altLang="en-US" sz="2400" dirty="0" smtClean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與效能和</a:t>
            </a:r>
            <a:r>
              <a:rPr lang="zh-TW" altLang="en-US" sz="2400" dirty="0" smtClean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虛擬化</a:t>
            </a:r>
            <a:r>
              <a:rPr lang="zh-TW" altLang="en-US" sz="2400" dirty="0" smtClean="0">
                <a:latin typeface="BiauKai"/>
                <a:ea typeface="BiauKai"/>
                <a:cs typeface="BiauKai"/>
              </a:rPr>
              <a:t>等相關</a:t>
            </a:r>
            <a:r>
              <a:rPr lang="zh-TW" altLang="en-US" sz="2400" dirty="0">
                <a:latin typeface="BiauKai"/>
                <a:ea typeface="BiauKai"/>
                <a:cs typeface="BiauKai"/>
              </a:rPr>
              <a:t>議題</a:t>
            </a:r>
            <a:r>
              <a:rPr lang="zh-CN" altLang="en-US" sz="2400" dirty="0" smtClean="0">
                <a:latin typeface="BiauKai"/>
                <a:ea typeface="BiauKai"/>
                <a:cs typeface="BiauKai"/>
              </a:rPr>
              <a:t>。</a:t>
            </a:r>
            <a:endParaRPr lang="en-US" altLang="zh-CN" sz="2400" dirty="0" smtClean="0">
              <a:latin typeface="BiauKai"/>
              <a:ea typeface="BiauKai"/>
              <a:cs typeface="BiauKai"/>
            </a:endParaRPr>
          </a:p>
          <a:p>
            <a:pPr algn="just"/>
            <a:r>
              <a:rPr lang="zh-TW" altLang="en-US" sz="2400" dirty="0" smtClean="0">
                <a:latin typeface="BiauKai"/>
                <a:ea typeface="BiauKai"/>
                <a:cs typeface="BiauKai"/>
              </a:rPr>
              <a:t>為增加學生對</a:t>
            </a:r>
            <a:r>
              <a:rPr lang="zh-TW" altLang="en-US" sz="2400" dirty="0">
                <a:latin typeface="BiauKai"/>
                <a:ea typeface="BiauKai"/>
                <a:cs typeface="BiauKai"/>
              </a:rPr>
              <a:t>作業系統的實作技術能力，本課程也會介紹</a:t>
            </a:r>
            <a:r>
              <a:rPr lang="zh-TW" altLang="en-US" sz="2400" dirty="0" smtClean="0">
                <a:latin typeface="BiauKai"/>
                <a:ea typeface="BiauKai"/>
                <a:cs typeface="BiauKai"/>
              </a:rPr>
              <a:t>幾種</a:t>
            </a:r>
            <a:r>
              <a:rPr lang="zh-TW" altLang="en-US" sz="2400" dirty="0">
                <a:latin typeface="BiauKai"/>
                <a:ea typeface="BiauKai"/>
                <a:cs typeface="BiauKai"/>
              </a:rPr>
              <a:t>常見的作業系統</a:t>
            </a:r>
            <a:r>
              <a:rPr lang="zh-TW" altLang="en-US" sz="2400" dirty="0" smtClean="0">
                <a:latin typeface="BiauKai"/>
                <a:ea typeface="BiauKai"/>
                <a:cs typeface="BiauKai"/>
              </a:rPr>
              <a:t>，</a:t>
            </a:r>
            <a:r>
              <a:rPr lang="zh-CN" altLang="en-US" sz="2400" dirty="0" smtClean="0">
                <a:latin typeface="BiauKai"/>
                <a:ea typeface="BiauKai"/>
                <a:cs typeface="BiauKai"/>
              </a:rPr>
              <a:t>與練習相關的程式，</a:t>
            </a:r>
            <a:r>
              <a:rPr lang="zh-TW" altLang="en-US" sz="2400" dirty="0" smtClean="0">
                <a:latin typeface="BiauKai"/>
                <a:ea typeface="BiauKai"/>
                <a:cs typeface="BiauKai"/>
              </a:rPr>
              <a:t>並且將</a:t>
            </a:r>
            <a:r>
              <a:rPr lang="zh-TW" altLang="en-US" sz="2400" dirty="0">
                <a:latin typeface="BiauKai"/>
                <a:ea typeface="BiauKai"/>
                <a:cs typeface="BiauKai"/>
              </a:rPr>
              <a:t>上述的系統，網路，安全與管理等各項理論應用於</a:t>
            </a:r>
            <a:r>
              <a:rPr lang="zh-TW" altLang="en-US" sz="2400" dirty="0" smtClean="0">
                <a:latin typeface="BiauKai"/>
                <a:ea typeface="BiauKai"/>
                <a:cs typeface="BiauKai"/>
              </a:rPr>
              <a:t>實際的</a:t>
            </a:r>
            <a:r>
              <a:rPr lang="zh-TW" altLang="en-US" sz="2400" dirty="0">
                <a:latin typeface="BiauKai"/>
                <a:ea typeface="BiauKai"/>
                <a:cs typeface="BiauKai"/>
              </a:rPr>
              <a:t>作業</a:t>
            </a:r>
            <a:r>
              <a:rPr lang="zh-TW" altLang="en-US" sz="2400" dirty="0" smtClean="0">
                <a:latin typeface="BiauKai"/>
                <a:ea typeface="BiauKai"/>
                <a:cs typeface="BiauKai"/>
              </a:rPr>
              <a:t>系統中</a:t>
            </a:r>
            <a:r>
              <a:rPr lang="zh-CN" altLang="en-US" sz="2400" dirty="0" smtClean="0">
                <a:latin typeface="BiauKai"/>
                <a:ea typeface="BiauKai"/>
                <a:cs typeface="BiauKai"/>
              </a:rPr>
              <a:t>。</a:t>
            </a:r>
            <a:endParaRPr lang="zh-TW" altLang="en-US" sz="2800" dirty="0">
              <a:latin typeface="BiauKai"/>
              <a:ea typeface="BiauKai"/>
              <a:cs typeface="BiauKai"/>
            </a:endParaRPr>
          </a:p>
          <a:p>
            <a:endParaRPr lang="zh-TW" altLang="en-US" sz="2800" dirty="0">
              <a:latin typeface="BiauKai" charset="0"/>
              <a:ea typeface="新細明體" charset="-120"/>
              <a:sym typeface="BiauKai" charset="0"/>
            </a:endParaRPr>
          </a:p>
        </p:txBody>
      </p:sp>
      <p:pic>
        <p:nvPicPr>
          <p:cNvPr id="5122" name="Picture 2" descr="PC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2420888"/>
            <a:ext cx="4464496" cy="288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750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Line 1"/>
          <p:cNvSpPr>
            <a:spLocks noChangeShapeType="1"/>
          </p:cNvSpPr>
          <p:nvPr/>
        </p:nvSpPr>
        <p:spPr bwMode="auto">
          <a:xfrm>
            <a:off x="7962900" y="152400"/>
            <a:ext cx="1588" cy="15240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8151813" y="152400"/>
            <a:ext cx="792162" cy="1293813"/>
            <a:chOff x="0" y="0"/>
            <a:chExt cx="499" cy="815"/>
          </a:xfrm>
        </p:grpSpPr>
        <p:sp>
          <p:nvSpPr>
            <p:cNvPr id="17410" name="Oval 2"/>
            <p:cNvSpPr>
              <a:spLocks/>
            </p:cNvSpPr>
            <p:nvPr/>
          </p:nvSpPr>
          <p:spPr bwMode="auto">
            <a:xfrm>
              <a:off x="0" y="0"/>
              <a:ext cx="75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1" name="Oval 3"/>
            <p:cNvSpPr>
              <a:spLocks/>
            </p:cNvSpPr>
            <p:nvPr/>
          </p:nvSpPr>
          <p:spPr bwMode="auto">
            <a:xfrm>
              <a:off x="105" y="0"/>
              <a:ext cx="76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2" name="Oval 4"/>
            <p:cNvSpPr>
              <a:spLocks/>
            </p:cNvSpPr>
            <p:nvPr/>
          </p:nvSpPr>
          <p:spPr bwMode="auto">
            <a:xfrm>
              <a:off x="211" y="0"/>
              <a:ext cx="76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3" name="Oval 5"/>
            <p:cNvSpPr>
              <a:spLocks/>
            </p:cNvSpPr>
            <p:nvPr/>
          </p:nvSpPr>
          <p:spPr bwMode="auto">
            <a:xfrm>
              <a:off x="0" y="105"/>
              <a:ext cx="75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4" name="Oval 6"/>
            <p:cNvSpPr>
              <a:spLocks/>
            </p:cNvSpPr>
            <p:nvPr/>
          </p:nvSpPr>
          <p:spPr bwMode="auto">
            <a:xfrm>
              <a:off x="105" y="105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5" name="Oval 7"/>
            <p:cNvSpPr>
              <a:spLocks/>
            </p:cNvSpPr>
            <p:nvPr/>
          </p:nvSpPr>
          <p:spPr bwMode="auto">
            <a:xfrm>
              <a:off x="211" y="105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6" name="Oval 8"/>
            <p:cNvSpPr>
              <a:spLocks/>
            </p:cNvSpPr>
            <p:nvPr/>
          </p:nvSpPr>
          <p:spPr bwMode="auto">
            <a:xfrm>
              <a:off x="317" y="105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7" name="Oval 9"/>
            <p:cNvSpPr>
              <a:spLocks/>
            </p:cNvSpPr>
            <p:nvPr/>
          </p:nvSpPr>
          <p:spPr bwMode="auto">
            <a:xfrm>
              <a:off x="0" y="211"/>
              <a:ext cx="75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8" name="Oval 10"/>
            <p:cNvSpPr>
              <a:spLocks/>
            </p:cNvSpPr>
            <p:nvPr/>
          </p:nvSpPr>
          <p:spPr bwMode="auto">
            <a:xfrm>
              <a:off x="105" y="211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9" name="Oval 11"/>
            <p:cNvSpPr>
              <a:spLocks/>
            </p:cNvSpPr>
            <p:nvPr/>
          </p:nvSpPr>
          <p:spPr bwMode="auto">
            <a:xfrm>
              <a:off x="211" y="211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0" name="Oval 12"/>
            <p:cNvSpPr>
              <a:spLocks/>
            </p:cNvSpPr>
            <p:nvPr/>
          </p:nvSpPr>
          <p:spPr bwMode="auto">
            <a:xfrm>
              <a:off x="317" y="211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1" name="Oval 13"/>
            <p:cNvSpPr>
              <a:spLocks/>
            </p:cNvSpPr>
            <p:nvPr/>
          </p:nvSpPr>
          <p:spPr bwMode="auto">
            <a:xfrm>
              <a:off x="423" y="211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2" name="Oval 14"/>
            <p:cNvSpPr>
              <a:spLocks/>
            </p:cNvSpPr>
            <p:nvPr/>
          </p:nvSpPr>
          <p:spPr bwMode="auto">
            <a:xfrm>
              <a:off x="0" y="317"/>
              <a:ext cx="75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3" name="Oval 15"/>
            <p:cNvSpPr>
              <a:spLocks/>
            </p:cNvSpPr>
            <p:nvPr/>
          </p:nvSpPr>
          <p:spPr bwMode="auto">
            <a:xfrm>
              <a:off x="105" y="317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4" name="Oval 16"/>
            <p:cNvSpPr>
              <a:spLocks/>
            </p:cNvSpPr>
            <p:nvPr/>
          </p:nvSpPr>
          <p:spPr bwMode="auto">
            <a:xfrm>
              <a:off x="211" y="317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5" name="Oval 17"/>
            <p:cNvSpPr>
              <a:spLocks/>
            </p:cNvSpPr>
            <p:nvPr/>
          </p:nvSpPr>
          <p:spPr bwMode="auto">
            <a:xfrm>
              <a:off x="317" y="317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6" name="Oval 18"/>
            <p:cNvSpPr>
              <a:spLocks/>
            </p:cNvSpPr>
            <p:nvPr/>
          </p:nvSpPr>
          <p:spPr bwMode="auto">
            <a:xfrm>
              <a:off x="0" y="423"/>
              <a:ext cx="75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7" name="Oval 19"/>
            <p:cNvSpPr>
              <a:spLocks/>
            </p:cNvSpPr>
            <p:nvPr/>
          </p:nvSpPr>
          <p:spPr bwMode="auto">
            <a:xfrm>
              <a:off x="105" y="423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8" name="Oval 20"/>
            <p:cNvSpPr>
              <a:spLocks/>
            </p:cNvSpPr>
            <p:nvPr/>
          </p:nvSpPr>
          <p:spPr bwMode="auto">
            <a:xfrm>
              <a:off x="211" y="423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9" name="Oval 21"/>
            <p:cNvSpPr>
              <a:spLocks/>
            </p:cNvSpPr>
            <p:nvPr/>
          </p:nvSpPr>
          <p:spPr bwMode="auto">
            <a:xfrm>
              <a:off x="317" y="423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0" name="Oval 22"/>
            <p:cNvSpPr>
              <a:spLocks/>
            </p:cNvSpPr>
            <p:nvPr/>
          </p:nvSpPr>
          <p:spPr bwMode="auto">
            <a:xfrm>
              <a:off x="423" y="423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1" name="Oval 23"/>
            <p:cNvSpPr>
              <a:spLocks/>
            </p:cNvSpPr>
            <p:nvPr/>
          </p:nvSpPr>
          <p:spPr bwMode="auto">
            <a:xfrm>
              <a:off x="0" y="528"/>
              <a:ext cx="75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2" name="Oval 24"/>
            <p:cNvSpPr>
              <a:spLocks/>
            </p:cNvSpPr>
            <p:nvPr/>
          </p:nvSpPr>
          <p:spPr bwMode="auto">
            <a:xfrm>
              <a:off x="105" y="528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3" name="Oval 25"/>
            <p:cNvSpPr>
              <a:spLocks/>
            </p:cNvSpPr>
            <p:nvPr/>
          </p:nvSpPr>
          <p:spPr bwMode="auto">
            <a:xfrm>
              <a:off x="211" y="528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4" name="Oval 26"/>
            <p:cNvSpPr>
              <a:spLocks/>
            </p:cNvSpPr>
            <p:nvPr/>
          </p:nvSpPr>
          <p:spPr bwMode="auto">
            <a:xfrm>
              <a:off x="317" y="528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5" name="Oval 27"/>
            <p:cNvSpPr>
              <a:spLocks/>
            </p:cNvSpPr>
            <p:nvPr/>
          </p:nvSpPr>
          <p:spPr bwMode="auto">
            <a:xfrm>
              <a:off x="0" y="634"/>
              <a:ext cx="75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6" name="Oval 28"/>
            <p:cNvSpPr>
              <a:spLocks/>
            </p:cNvSpPr>
            <p:nvPr/>
          </p:nvSpPr>
          <p:spPr bwMode="auto">
            <a:xfrm>
              <a:off x="105" y="634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7" name="Oval 29"/>
            <p:cNvSpPr>
              <a:spLocks/>
            </p:cNvSpPr>
            <p:nvPr/>
          </p:nvSpPr>
          <p:spPr bwMode="auto">
            <a:xfrm>
              <a:off x="211" y="634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8" name="Oval 30"/>
            <p:cNvSpPr>
              <a:spLocks/>
            </p:cNvSpPr>
            <p:nvPr/>
          </p:nvSpPr>
          <p:spPr bwMode="auto">
            <a:xfrm>
              <a:off x="317" y="634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9" name="Oval 31"/>
            <p:cNvSpPr>
              <a:spLocks/>
            </p:cNvSpPr>
            <p:nvPr/>
          </p:nvSpPr>
          <p:spPr bwMode="auto">
            <a:xfrm>
              <a:off x="105" y="740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40" name="Oval 32"/>
            <p:cNvSpPr>
              <a:spLocks/>
            </p:cNvSpPr>
            <p:nvPr/>
          </p:nvSpPr>
          <p:spPr bwMode="auto">
            <a:xfrm>
              <a:off x="317" y="740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</p:grpSp>
      <p:sp>
        <p:nvSpPr>
          <p:cNvPr id="17442" name="Rectangle 3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30479"/>
          <a:lstStyle/>
          <a:p>
            <a:r>
              <a:rPr lang="zh-TW" altLang="en-US" dirty="0" smtClean="0">
                <a:latin typeface="Heiti TC Medium" charset="0"/>
                <a:ea typeface="新細明體" charset="-120"/>
                <a:sym typeface="Heiti TC Medium" charset="0"/>
              </a:rPr>
              <a:t>授課進度表</a:t>
            </a:r>
            <a:endParaRPr lang="zh-TW" altLang="en-US" dirty="0">
              <a:latin typeface="Heiti TC Medium" charset="0"/>
              <a:ea typeface="新細明體" charset="-120"/>
              <a:sym typeface="Heiti TC Medium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57" y="1249486"/>
            <a:ext cx="61531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61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Line 1"/>
          <p:cNvSpPr>
            <a:spLocks noChangeShapeType="1"/>
          </p:cNvSpPr>
          <p:nvPr/>
        </p:nvSpPr>
        <p:spPr bwMode="auto">
          <a:xfrm>
            <a:off x="7962900" y="152400"/>
            <a:ext cx="1588" cy="15240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8151813" y="152400"/>
            <a:ext cx="792162" cy="1293813"/>
            <a:chOff x="0" y="0"/>
            <a:chExt cx="499" cy="815"/>
          </a:xfrm>
        </p:grpSpPr>
        <p:sp>
          <p:nvSpPr>
            <p:cNvPr id="17410" name="Oval 2"/>
            <p:cNvSpPr>
              <a:spLocks/>
            </p:cNvSpPr>
            <p:nvPr/>
          </p:nvSpPr>
          <p:spPr bwMode="auto">
            <a:xfrm>
              <a:off x="0" y="0"/>
              <a:ext cx="75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1" name="Oval 3"/>
            <p:cNvSpPr>
              <a:spLocks/>
            </p:cNvSpPr>
            <p:nvPr/>
          </p:nvSpPr>
          <p:spPr bwMode="auto">
            <a:xfrm>
              <a:off x="105" y="0"/>
              <a:ext cx="76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2" name="Oval 4"/>
            <p:cNvSpPr>
              <a:spLocks/>
            </p:cNvSpPr>
            <p:nvPr/>
          </p:nvSpPr>
          <p:spPr bwMode="auto">
            <a:xfrm>
              <a:off x="211" y="0"/>
              <a:ext cx="76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3" name="Oval 5"/>
            <p:cNvSpPr>
              <a:spLocks/>
            </p:cNvSpPr>
            <p:nvPr/>
          </p:nvSpPr>
          <p:spPr bwMode="auto">
            <a:xfrm>
              <a:off x="0" y="105"/>
              <a:ext cx="75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4" name="Oval 6"/>
            <p:cNvSpPr>
              <a:spLocks/>
            </p:cNvSpPr>
            <p:nvPr/>
          </p:nvSpPr>
          <p:spPr bwMode="auto">
            <a:xfrm>
              <a:off x="105" y="105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5" name="Oval 7"/>
            <p:cNvSpPr>
              <a:spLocks/>
            </p:cNvSpPr>
            <p:nvPr/>
          </p:nvSpPr>
          <p:spPr bwMode="auto">
            <a:xfrm>
              <a:off x="211" y="105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6" name="Oval 8"/>
            <p:cNvSpPr>
              <a:spLocks/>
            </p:cNvSpPr>
            <p:nvPr/>
          </p:nvSpPr>
          <p:spPr bwMode="auto">
            <a:xfrm>
              <a:off x="317" y="105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7" name="Oval 9"/>
            <p:cNvSpPr>
              <a:spLocks/>
            </p:cNvSpPr>
            <p:nvPr/>
          </p:nvSpPr>
          <p:spPr bwMode="auto">
            <a:xfrm>
              <a:off x="0" y="211"/>
              <a:ext cx="75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8" name="Oval 10"/>
            <p:cNvSpPr>
              <a:spLocks/>
            </p:cNvSpPr>
            <p:nvPr/>
          </p:nvSpPr>
          <p:spPr bwMode="auto">
            <a:xfrm>
              <a:off x="105" y="211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9" name="Oval 11"/>
            <p:cNvSpPr>
              <a:spLocks/>
            </p:cNvSpPr>
            <p:nvPr/>
          </p:nvSpPr>
          <p:spPr bwMode="auto">
            <a:xfrm>
              <a:off x="211" y="211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0" name="Oval 12"/>
            <p:cNvSpPr>
              <a:spLocks/>
            </p:cNvSpPr>
            <p:nvPr/>
          </p:nvSpPr>
          <p:spPr bwMode="auto">
            <a:xfrm>
              <a:off x="317" y="211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1" name="Oval 13"/>
            <p:cNvSpPr>
              <a:spLocks/>
            </p:cNvSpPr>
            <p:nvPr/>
          </p:nvSpPr>
          <p:spPr bwMode="auto">
            <a:xfrm>
              <a:off x="423" y="211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2" name="Oval 14"/>
            <p:cNvSpPr>
              <a:spLocks/>
            </p:cNvSpPr>
            <p:nvPr/>
          </p:nvSpPr>
          <p:spPr bwMode="auto">
            <a:xfrm>
              <a:off x="0" y="317"/>
              <a:ext cx="75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3" name="Oval 15"/>
            <p:cNvSpPr>
              <a:spLocks/>
            </p:cNvSpPr>
            <p:nvPr/>
          </p:nvSpPr>
          <p:spPr bwMode="auto">
            <a:xfrm>
              <a:off x="105" y="317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4" name="Oval 16"/>
            <p:cNvSpPr>
              <a:spLocks/>
            </p:cNvSpPr>
            <p:nvPr/>
          </p:nvSpPr>
          <p:spPr bwMode="auto">
            <a:xfrm>
              <a:off x="211" y="317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5" name="Oval 17"/>
            <p:cNvSpPr>
              <a:spLocks/>
            </p:cNvSpPr>
            <p:nvPr/>
          </p:nvSpPr>
          <p:spPr bwMode="auto">
            <a:xfrm>
              <a:off x="317" y="317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6" name="Oval 18"/>
            <p:cNvSpPr>
              <a:spLocks/>
            </p:cNvSpPr>
            <p:nvPr/>
          </p:nvSpPr>
          <p:spPr bwMode="auto">
            <a:xfrm>
              <a:off x="0" y="423"/>
              <a:ext cx="75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7" name="Oval 19"/>
            <p:cNvSpPr>
              <a:spLocks/>
            </p:cNvSpPr>
            <p:nvPr/>
          </p:nvSpPr>
          <p:spPr bwMode="auto">
            <a:xfrm>
              <a:off x="105" y="423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8" name="Oval 20"/>
            <p:cNvSpPr>
              <a:spLocks/>
            </p:cNvSpPr>
            <p:nvPr/>
          </p:nvSpPr>
          <p:spPr bwMode="auto">
            <a:xfrm>
              <a:off x="211" y="423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9" name="Oval 21"/>
            <p:cNvSpPr>
              <a:spLocks/>
            </p:cNvSpPr>
            <p:nvPr/>
          </p:nvSpPr>
          <p:spPr bwMode="auto">
            <a:xfrm>
              <a:off x="317" y="423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0" name="Oval 22"/>
            <p:cNvSpPr>
              <a:spLocks/>
            </p:cNvSpPr>
            <p:nvPr/>
          </p:nvSpPr>
          <p:spPr bwMode="auto">
            <a:xfrm>
              <a:off x="423" y="423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1" name="Oval 23"/>
            <p:cNvSpPr>
              <a:spLocks/>
            </p:cNvSpPr>
            <p:nvPr/>
          </p:nvSpPr>
          <p:spPr bwMode="auto">
            <a:xfrm>
              <a:off x="0" y="528"/>
              <a:ext cx="75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2" name="Oval 24"/>
            <p:cNvSpPr>
              <a:spLocks/>
            </p:cNvSpPr>
            <p:nvPr/>
          </p:nvSpPr>
          <p:spPr bwMode="auto">
            <a:xfrm>
              <a:off x="105" y="528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3" name="Oval 25"/>
            <p:cNvSpPr>
              <a:spLocks/>
            </p:cNvSpPr>
            <p:nvPr/>
          </p:nvSpPr>
          <p:spPr bwMode="auto">
            <a:xfrm>
              <a:off x="211" y="528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4" name="Oval 26"/>
            <p:cNvSpPr>
              <a:spLocks/>
            </p:cNvSpPr>
            <p:nvPr/>
          </p:nvSpPr>
          <p:spPr bwMode="auto">
            <a:xfrm>
              <a:off x="317" y="528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5" name="Oval 27"/>
            <p:cNvSpPr>
              <a:spLocks/>
            </p:cNvSpPr>
            <p:nvPr/>
          </p:nvSpPr>
          <p:spPr bwMode="auto">
            <a:xfrm>
              <a:off x="0" y="634"/>
              <a:ext cx="75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6" name="Oval 28"/>
            <p:cNvSpPr>
              <a:spLocks/>
            </p:cNvSpPr>
            <p:nvPr/>
          </p:nvSpPr>
          <p:spPr bwMode="auto">
            <a:xfrm>
              <a:off x="105" y="634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7" name="Oval 29"/>
            <p:cNvSpPr>
              <a:spLocks/>
            </p:cNvSpPr>
            <p:nvPr/>
          </p:nvSpPr>
          <p:spPr bwMode="auto">
            <a:xfrm>
              <a:off x="211" y="634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8" name="Oval 30"/>
            <p:cNvSpPr>
              <a:spLocks/>
            </p:cNvSpPr>
            <p:nvPr/>
          </p:nvSpPr>
          <p:spPr bwMode="auto">
            <a:xfrm>
              <a:off x="317" y="634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9" name="Oval 31"/>
            <p:cNvSpPr>
              <a:spLocks/>
            </p:cNvSpPr>
            <p:nvPr/>
          </p:nvSpPr>
          <p:spPr bwMode="auto">
            <a:xfrm>
              <a:off x="105" y="740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40" name="Oval 32"/>
            <p:cNvSpPr>
              <a:spLocks/>
            </p:cNvSpPr>
            <p:nvPr/>
          </p:nvSpPr>
          <p:spPr bwMode="auto">
            <a:xfrm>
              <a:off x="317" y="740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</p:grpSp>
      <p:sp>
        <p:nvSpPr>
          <p:cNvPr id="17442" name="Rectangle 3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30479"/>
          <a:lstStyle/>
          <a:p>
            <a:r>
              <a:rPr lang="zh-TW" altLang="en-US" dirty="0" smtClean="0">
                <a:latin typeface="Heiti TC Medium" charset="0"/>
                <a:ea typeface="新細明體" charset="-120"/>
                <a:sym typeface="Heiti TC Medium" charset="0"/>
              </a:rPr>
              <a:t>授課進度表</a:t>
            </a:r>
            <a:endParaRPr lang="zh-TW" altLang="en-US" dirty="0">
              <a:latin typeface="Heiti TC Medium" charset="0"/>
              <a:ea typeface="新細明體" charset="-120"/>
              <a:sym typeface="Heiti TC Medium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61626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33"/>
          <a:stretch/>
        </p:blipFill>
        <p:spPr bwMode="auto">
          <a:xfrm>
            <a:off x="1259632" y="1751252"/>
            <a:ext cx="6153150" cy="59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0332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Line 1"/>
          <p:cNvSpPr>
            <a:spLocks noChangeShapeType="1"/>
          </p:cNvSpPr>
          <p:nvPr/>
        </p:nvSpPr>
        <p:spPr bwMode="auto">
          <a:xfrm>
            <a:off x="7962900" y="152400"/>
            <a:ext cx="1588" cy="15240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8151813" y="152400"/>
            <a:ext cx="792162" cy="1293813"/>
            <a:chOff x="0" y="0"/>
            <a:chExt cx="499" cy="815"/>
          </a:xfrm>
        </p:grpSpPr>
        <p:sp>
          <p:nvSpPr>
            <p:cNvPr id="17410" name="Oval 2"/>
            <p:cNvSpPr>
              <a:spLocks/>
            </p:cNvSpPr>
            <p:nvPr/>
          </p:nvSpPr>
          <p:spPr bwMode="auto">
            <a:xfrm>
              <a:off x="0" y="0"/>
              <a:ext cx="75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1" name="Oval 3"/>
            <p:cNvSpPr>
              <a:spLocks/>
            </p:cNvSpPr>
            <p:nvPr/>
          </p:nvSpPr>
          <p:spPr bwMode="auto">
            <a:xfrm>
              <a:off x="105" y="0"/>
              <a:ext cx="76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2" name="Oval 4"/>
            <p:cNvSpPr>
              <a:spLocks/>
            </p:cNvSpPr>
            <p:nvPr/>
          </p:nvSpPr>
          <p:spPr bwMode="auto">
            <a:xfrm>
              <a:off x="211" y="0"/>
              <a:ext cx="76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3" name="Oval 5"/>
            <p:cNvSpPr>
              <a:spLocks/>
            </p:cNvSpPr>
            <p:nvPr/>
          </p:nvSpPr>
          <p:spPr bwMode="auto">
            <a:xfrm>
              <a:off x="0" y="105"/>
              <a:ext cx="75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4" name="Oval 6"/>
            <p:cNvSpPr>
              <a:spLocks/>
            </p:cNvSpPr>
            <p:nvPr/>
          </p:nvSpPr>
          <p:spPr bwMode="auto">
            <a:xfrm>
              <a:off x="105" y="105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5" name="Oval 7"/>
            <p:cNvSpPr>
              <a:spLocks/>
            </p:cNvSpPr>
            <p:nvPr/>
          </p:nvSpPr>
          <p:spPr bwMode="auto">
            <a:xfrm>
              <a:off x="211" y="105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6" name="Oval 8"/>
            <p:cNvSpPr>
              <a:spLocks/>
            </p:cNvSpPr>
            <p:nvPr/>
          </p:nvSpPr>
          <p:spPr bwMode="auto">
            <a:xfrm>
              <a:off x="317" y="105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7" name="Oval 9"/>
            <p:cNvSpPr>
              <a:spLocks/>
            </p:cNvSpPr>
            <p:nvPr/>
          </p:nvSpPr>
          <p:spPr bwMode="auto">
            <a:xfrm>
              <a:off x="0" y="211"/>
              <a:ext cx="75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8" name="Oval 10"/>
            <p:cNvSpPr>
              <a:spLocks/>
            </p:cNvSpPr>
            <p:nvPr/>
          </p:nvSpPr>
          <p:spPr bwMode="auto">
            <a:xfrm>
              <a:off x="105" y="211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9" name="Oval 11"/>
            <p:cNvSpPr>
              <a:spLocks/>
            </p:cNvSpPr>
            <p:nvPr/>
          </p:nvSpPr>
          <p:spPr bwMode="auto">
            <a:xfrm>
              <a:off x="211" y="211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0" name="Oval 12"/>
            <p:cNvSpPr>
              <a:spLocks/>
            </p:cNvSpPr>
            <p:nvPr/>
          </p:nvSpPr>
          <p:spPr bwMode="auto">
            <a:xfrm>
              <a:off x="317" y="211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1" name="Oval 13"/>
            <p:cNvSpPr>
              <a:spLocks/>
            </p:cNvSpPr>
            <p:nvPr/>
          </p:nvSpPr>
          <p:spPr bwMode="auto">
            <a:xfrm>
              <a:off x="423" y="211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2" name="Oval 14"/>
            <p:cNvSpPr>
              <a:spLocks/>
            </p:cNvSpPr>
            <p:nvPr/>
          </p:nvSpPr>
          <p:spPr bwMode="auto">
            <a:xfrm>
              <a:off x="0" y="317"/>
              <a:ext cx="75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3" name="Oval 15"/>
            <p:cNvSpPr>
              <a:spLocks/>
            </p:cNvSpPr>
            <p:nvPr/>
          </p:nvSpPr>
          <p:spPr bwMode="auto">
            <a:xfrm>
              <a:off x="105" y="317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4" name="Oval 16"/>
            <p:cNvSpPr>
              <a:spLocks/>
            </p:cNvSpPr>
            <p:nvPr/>
          </p:nvSpPr>
          <p:spPr bwMode="auto">
            <a:xfrm>
              <a:off x="211" y="317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5" name="Oval 17"/>
            <p:cNvSpPr>
              <a:spLocks/>
            </p:cNvSpPr>
            <p:nvPr/>
          </p:nvSpPr>
          <p:spPr bwMode="auto">
            <a:xfrm>
              <a:off x="317" y="317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6" name="Oval 18"/>
            <p:cNvSpPr>
              <a:spLocks/>
            </p:cNvSpPr>
            <p:nvPr/>
          </p:nvSpPr>
          <p:spPr bwMode="auto">
            <a:xfrm>
              <a:off x="0" y="423"/>
              <a:ext cx="75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7" name="Oval 19"/>
            <p:cNvSpPr>
              <a:spLocks/>
            </p:cNvSpPr>
            <p:nvPr/>
          </p:nvSpPr>
          <p:spPr bwMode="auto">
            <a:xfrm>
              <a:off x="105" y="423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8" name="Oval 20"/>
            <p:cNvSpPr>
              <a:spLocks/>
            </p:cNvSpPr>
            <p:nvPr/>
          </p:nvSpPr>
          <p:spPr bwMode="auto">
            <a:xfrm>
              <a:off x="211" y="423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9" name="Oval 21"/>
            <p:cNvSpPr>
              <a:spLocks/>
            </p:cNvSpPr>
            <p:nvPr/>
          </p:nvSpPr>
          <p:spPr bwMode="auto">
            <a:xfrm>
              <a:off x="317" y="423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0" name="Oval 22"/>
            <p:cNvSpPr>
              <a:spLocks/>
            </p:cNvSpPr>
            <p:nvPr/>
          </p:nvSpPr>
          <p:spPr bwMode="auto">
            <a:xfrm>
              <a:off x="423" y="423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1" name="Oval 23"/>
            <p:cNvSpPr>
              <a:spLocks/>
            </p:cNvSpPr>
            <p:nvPr/>
          </p:nvSpPr>
          <p:spPr bwMode="auto">
            <a:xfrm>
              <a:off x="0" y="528"/>
              <a:ext cx="75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2" name="Oval 24"/>
            <p:cNvSpPr>
              <a:spLocks/>
            </p:cNvSpPr>
            <p:nvPr/>
          </p:nvSpPr>
          <p:spPr bwMode="auto">
            <a:xfrm>
              <a:off x="105" y="528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3" name="Oval 25"/>
            <p:cNvSpPr>
              <a:spLocks/>
            </p:cNvSpPr>
            <p:nvPr/>
          </p:nvSpPr>
          <p:spPr bwMode="auto">
            <a:xfrm>
              <a:off x="211" y="528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4" name="Oval 26"/>
            <p:cNvSpPr>
              <a:spLocks/>
            </p:cNvSpPr>
            <p:nvPr/>
          </p:nvSpPr>
          <p:spPr bwMode="auto">
            <a:xfrm>
              <a:off x="317" y="528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5" name="Oval 27"/>
            <p:cNvSpPr>
              <a:spLocks/>
            </p:cNvSpPr>
            <p:nvPr/>
          </p:nvSpPr>
          <p:spPr bwMode="auto">
            <a:xfrm>
              <a:off x="0" y="634"/>
              <a:ext cx="75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6" name="Oval 28"/>
            <p:cNvSpPr>
              <a:spLocks/>
            </p:cNvSpPr>
            <p:nvPr/>
          </p:nvSpPr>
          <p:spPr bwMode="auto">
            <a:xfrm>
              <a:off x="105" y="634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7" name="Oval 29"/>
            <p:cNvSpPr>
              <a:spLocks/>
            </p:cNvSpPr>
            <p:nvPr/>
          </p:nvSpPr>
          <p:spPr bwMode="auto">
            <a:xfrm>
              <a:off x="211" y="634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8" name="Oval 30"/>
            <p:cNvSpPr>
              <a:spLocks/>
            </p:cNvSpPr>
            <p:nvPr/>
          </p:nvSpPr>
          <p:spPr bwMode="auto">
            <a:xfrm>
              <a:off x="317" y="634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9" name="Oval 31"/>
            <p:cNvSpPr>
              <a:spLocks/>
            </p:cNvSpPr>
            <p:nvPr/>
          </p:nvSpPr>
          <p:spPr bwMode="auto">
            <a:xfrm>
              <a:off x="105" y="740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40" name="Oval 32"/>
            <p:cNvSpPr>
              <a:spLocks/>
            </p:cNvSpPr>
            <p:nvPr/>
          </p:nvSpPr>
          <p:spPr bwMode="auto">
            <a:xfrm>
              <a:off x="317" y="740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</p:grpSp>
      <p:sp>
        <p:nvSpPr>
          <p:cNvPr id="17442" name="Rectangle 34"/>
          <p:cNvSpPr>
            <a:spLocks noGrp="1" noChangeArrowheads="1"/>
          </p:cNvSpPr>
          <p:nvPr>
            <p:ph type="title"/>
          </p:nvPr>
        </p:nvSpPr>
        <p:spPr>
          <a:xfrm>
            <a:off x="323528" y="384923"/>
            <a:ext cx="7556313" cy="1116106"/>
          </a:xfrm>
          <a:ln/>
        </p:spPr>
        <p:txBody>
          <a:bodyPr rIns="30479"/>
          <a:lstStyle/>
          <a:p>
            <a:r>
              <a:rPr lang="zh-TW" altLang="en-US" dirty="0"/>
              <a:t>教材課本</a:t>
            </a:r>
            <a:endParaRPr lang="zh-TW" altLang="en-US" dirty="0">
              <a:latin typeface="Heiti TC Medium" charset="0"/>
              <a:ea typeface="新細明體" charset="-120"/>
              <a:sym typeface="Heiti TC Medium" charset="0"/>
            </a:endParaRPr>
          </a:p>
        </p:txBody>
      </p:sp>
      <p:sp>
        <p:nvSpPr>
          <p:cNvPr id="17443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257175" y="1719263"/>
            <a:ext cx="8686800" cy="5138737"/>
          </a:xfrm>
          <a:ln/>
        </p:spPr>
        <p:txBody>
          <a:bodyPr rIns="30479"/>
          <a:lstStyle/>
          <a:p>
            <a:pPr>
              <a:spcBef>
                <a:spcPts val="0"/>
              </a:spcBef>
            </a:pPr>
            <a:r>
              <a:rPr lang="zh-TW" altLang="en-US" sz="2400" dirty="0" smtClean="0"/>
              <a:t>主要書籍</a:t>
            </a:r>
            <a:endParaRPr lang="en-US" altLang="zh-TW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/>
              <a:t> 	</a:t>
            </a:r>
            <a:r>
              <a:rPr lang="zh-TW" altLang="en-US" sz="2400" dirty="0"/>
              <a:t>書名：</a:t>
            </a:r>
            <a:r>
              <a:rPr lang="en-US" altLang="zh-TW" sz="2400" dirty="0"/>
              <a:t>Operating Systems Concepts </a:t>
            </a:r>
            <a:r>
              <a:rPr lang="en-US" altLang="zh-TW" sz="2400" dirty="0" smtClean="0"/>
              <a:t>9/</a:t>
            </a:r>
            <a:r>
              <a:rPr lang="en-US" altLang="zh-TW" sz="2400" dirty="0"/>
              <a:t>e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/>
              <a:t>            </a:t>
            </a:r>
            <a:r>
              <a:rPr lang="zh-TW" altLang="en-US" sz="2400" dirty="0"/>
              <a:t>作 者</a:t>
            </a:r>
            <a:r>
              <a:rPr lang="zh-TW" altLang="en-US" sz="2400" dirty="0" smtClean="0"/>
              <a:t>：</a:t>
            </a:r>
            <a:r>
              <a:rPr lang="en-US" altLang="zh-TW" sz="2400" dirty="0" err="1"/>
              <a:t>Avi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Silberschatz</a:t>
            </a:r>
            <a:endParaRPr lang="en-US" altLang="zh-TW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/>
              <a:t>            </a:t>
            </a:r>
            <a:r>
              <a:rPr lang="zh-TW" altLang="en-US" sz="2400" dirty="0"/>
              <a:t>出版社：</a:t>
            </a:r>
            <a:r>
              <a:rPr lang="en-US" altLang="zh-TW" sz="2400" dirty="0"/>
              <a:t>John Wiley &amp; Sons, Inc. </a:t>
            </a:r>
            <a:endParaRPr lang="en-US" altLang="zh-TW" sz="24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/>
          </a:p>
          <a:p>
            <a:pPr>
              <a:spcBef>
                <a:spcPts val="0"/>
              </a:spcBef>
            </a:pPr>
            <a:r>
              <a:rPr lang="en-US" altLang="zh-TW" sz="2400" b="1" dirty="0"/>
              <a:t> </a:t>
            </a:r>
            <a:r>
              <a:rPr lang="zh-TW" altLang="en-US" sz="2400" dirty="0"/>
              <a:t>參考書籍    </a:t>
            </a:r>
            <a:endParaRPr lang="en-US" altLang="zh-TW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/>
              <a:t>            1. </a:t>
            </a:r>
            <a:r>
              <a:rPr lang="zh-TW" altLang="en-US" sz="2400" dirty="0" smtClean="0"/>
              <a:t>書名：</a:t>
            </a:r>
            <a:r>
              <a:rPr lang="en-US" altLang="zh-TW" sz="2400" dirty="0" smtClean="0"/>
              <a:t>Computer </a:t>
            </a:r>
            <a:r>
              <a:rPr lang="en-US" altLang="zh-TW" sz="2400" dirty="0" err="1"/>
              <a:t>Orgization</a:t>
            </a:r>
            <a:r>
              <a:rPr lang="en-US" altLang="zh-TW" sz="2400" dirty="0"/>
              <a:t> and Design </a:t>
            </a:r>
            <a:endParaRPr lang="en-US" altLang="zh-TW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       </a:t>
            </a:r>
            <a:r>
              <a:rPr lang="zh-TW" altLang="en-US" sz="2400" dirty="0" smtClean="0"/>
              <a:t>版本</a:t>
            </a:r>
            <a:r>
              <a:rPr lang="zh-TW" altLang="en-US" sz="2400" dirty="0"/>
              <a:t>：</a:t>
            </a:r>
            <a:r>
              <a:rPr lang="en-US" altLang="zh-TW" sz="2400" dirty="0"/>
              <a:t>Fifth Edition </a:t>
            </a:r>
            <a:endParaRPr lang="en-US" altLang="zh-TW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       </a:t>
            </a:r>
            <a:r>
              <a:rPr lang="zh-TW" altLang="en-US" sz="2400" dirty="0" smtClean="0"/>
              <a:t>作者</a:t>
            </a:r>
            <a:r>
              <a:rPr lang="zh-TW" altLang="en-US" sz="2400" dirty="0"/>
              <a:t>：</a:t>
            </a:r>
            <a:r>
              <a:rPr lang="en-US" altLang="zh-TW" sz="2400" dirty="0"/>
              <a:t>David A. Patterson, John L. Hennessy </a:t>
            </a:r>
            <a:endParaRPr lang="en-US" altLang="zh-TW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       </a:t>
            </a:r>
            <a:r>
              <a:rPr lang="zh-TW" altLang="en-US" sz="2400" dirty="0" smtClean="0"/>
              <a:t>出版社</a:t>
            </a:r>
            <a:r>
              <a:rPr lang="zh-TW" altLang="en-US" sz="2400" dirty="0"/>
              <a:t>：</a:t>
            </a:r>
            <a:r>
              <a:rPr lang="en-US" altLang="zh-TW" sz="2400" dirty="0" smtClean="0"/>
              <a:t>Elsevier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dirty="0" smtClean="0"/>
              <a:t>           </a:t>
            </a:r>
            <a:endParaRPr lang="zh-TW" altLang="en-US" sz="2400" dirty="0">
              <a:sym typeface="BiauKa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750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Line 1"/>
          <p:cNvSpPr>
            <a:spLocks noChangeShapeType="1"/>
          </p:cNvSpPr>
          <p:nvPr/>
        </p:nvSpPr>
        <p:spPr bwMode="auto">
          <a:xfrm>
            <a:off x="7962900" y="152400"/>
            <a:ext cx="1588" cy="15240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8151813" y="152400"/>
            <a:ext cx="792162" cy="1293813"/>
            <a:chOff x="0" y="0"/>
            <a:chExt cx="499" cy="815"/>
          </a:xfrm>
        </p:grpSpPr>
        <p:sp>
          <p:nvSpPr>
            <p:cNvPr id="17410" name="Oval 2"/>
            <p:cNvSpPr>
              <a:spLocks/>
            </p:cNvSpPr>
            <p:nvPr/>
          </p:nvSpPr>
          <p:spPr bwMode="auto">
            <a:xfrm>
              <a:off x="0" y="0"/>
              <a:ext cx="75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1" name="Oval 3"/>
            <p:cNvSpPr>
              <a:spLocks/>
            </p:cNvSpPr>
            <p:nvPr/>
          </p:nvSpPr>
          <p:spPr bwMode="auto">
            <a:xfrm>
              <a:off x="105" y="0"/>
              <a:ext cx="76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2" name="Oval 4"/>
            <p:cNvSpPr>
              <a:spLocks/>
            </p:cNvSpPr>
            <p:nvPr/>
          </p:nvSpPr>
          <p:spPr bwMode="auto">
            <a:xfrm>
              <a:off x="211" y="0"/>
              <a:ext cx="76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3" name="Oval 5"/>
            <p:cNvSpPr>
              <a:spLocks/>
            </p:cNvSpPr>
            <p:nvPr/>
          </p:nvSpPr>
          <p:spPr bwMode="auto">
            <a:xfrm>
              <a:off x="0" y="105"/>
              <a:ext cx="75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4" name="Oval 6"/>
            <p:cNvSpPr>
              <a:spLocks/>
            </p:cNvSpPr>
            <p:nvPr/>
          </p:nvSpPr>
          <p:spPr bwMode="auto">
            <a:xfrm>
              <a:off x="105" y="105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5" name="Oval 7"/>
            <p:cNvSpPr>
              <a:spLocks/>
            </p:cNvSpPr>
            <p:nvPr/>
          </p:nvSpPr>
          <p:spPr bwMode="auto">
            <a:xfrm>
              <a:off x="211" y="105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6" name="Oval 8"/>
            <p:cNvSpPr>
              <a:spLocks/>
            </p:cNvSpPr>
            <p:nvPr/>
          </p:nvSpPr>
          <p:spPr bwMode="auto">
            <a:xfrm>
              <a:off x="317" y="105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7" name="Oval 9"/>
            <p:cNvSpPr>
              <a:spLocks/>
            </p:cNvSpPr>
            <p:nvPr/>
          </p:nvSpPr>
          <p:spPr bwMode="auto">
            <a:xfrm>
              <a:off x="0" y="211"/>
              <a:ext cx="75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8" name="Oval 10"/>
            <p:cNvSpPr>
              <a:spLocks/>
            </p:cNvSpPr>
            <p:nvPr/>
          </p:nvSpPr>
          <p:spPr bwMode="auto">
            <a:xfrm>
              <a:off x="105" y="211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19" name="Oval 11"/>
            <p:cNvSpPr>
              <a:spLocks/>
            </p:cNvSpPr>
            <p:nvPr/>
          </p:nvSpPr>
          <p:spPr bwMode="auto">
            <a:xfrm>
              <a:off x="211" y="211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0" name="Oval 12"/>
            <p:cNvSpPr>
              <a:spLocks/>
            </p:cNvSpPr>
            <p:nvPr/>
          </p:nvSpPr>
          <p:spPr bwMode="auto">
            <a:xfrm>
              <a:off x="317" y="211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1" name="Oval 13"/>
            <p:cNvSpPr>
              <a:spLocks/>
            </p:cNvSpPr>
            <p:nvPr/>
          </p:nvSpPr>
          <p:spPr bwMode="auto">
            <a:xfrm>
              <a:off x="423" y="211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2" name="Oval 14"/>
            <p:cNvSpPr>
              <a:spLocks/>
            </p:cNvSpPr>
            <p:nvPr/>
          </p:nvSpPr>
          <p:spPr bwMode="auto">
            <a:xfrm>
              <a:off x="0" y="317"/>
              <a:ext cx="75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3" name="Oval 15"/>
            <p:cNvSpPr>
              <a:spLocks/>
            </p:cNvSpPr>
            <p:nvPr/>
          </p:nvSpPr>
          <p:spPr bwMode="auto">
            <a:xfrm>
              <a:off x="105" y="317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4" name="Oval 16"/>
            <p:cNvSpPr>
              <a:spLocks/>
            </p:cNvSpPr>
            <p:nvPr/>
          </p:nvSpPr>
          <p:spPr bwMode="auto">
            <a:xfrm>
              <a:off x="211" y="317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5" name="Oval 17"/>
            <p:cNvSpPr>
              <a:spLocks/>
            </p:cNvSpPr>
            <p:nvPr/>
          </p:nvSpPr>
          <p:spPr bwMode="auto">
            <a:xfrm>
              <a:off x="317" y="317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6" name="Oval 18"/>
            <p:cNvSpPr>
              <a:spLocks/>
            </p:cNvSpPr>
            <p:nvPr/>
          </p:nvSpPr>
          <p:spPr bwMode="auto">
            <a:xfrm>
              <a:off x="0" y="423"/>
              <a:ext cx="75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7" name="Oval 19"/>
            <p:cNvSpPr>
              <a:spLocks/>
            </p:cNvSpPr>
            <p:nvPr/>
          </p:nvSpPr>
          <p:spPr bwMode="auto">
            <a:xfrm>
              <a:off x="105" y="423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8" name="Oval 20"/>
            <p:cNvSpPr>
              <a:spLocks/>
            </p:cNvSpPr>
            <p:nvPr/>
          </p:nvSpPr>
          <p:spPr bwMode="auto">
            <a:xfrm>
              <a:off x="211" y="423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29" name="Oval 21"/>
            <p:cNvSpPr>
              <a:spLocks/>
            </p:cNvSpPr>
            <p:nvPr/>
          </p:nvSpPr>
          <p:spPr bwMode="auto">
            <a:xfrm>
              <a:off x="317" y="423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0" name="Oval 22"/>
            <p:cNvSpPr>
              <a:spLocks/>
            </p:cNvSpPr>
            <p:nvPr/>
          </p:nvSpPr>
          <p:spPr bwMode="auto">
            <a:xfrm>
              <a:off x="423" y="423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1" name="Oval 23"/>
            <p:cNvSpPr>
              <a:spLocks/>
            </p:cNvSpPr>
            <p:nvPr/>
          </p:nvSpPr>
          <p:spPr bwMode="auto">
            <a:xfrm>
              <a:off x="0" y="528"/>
              <a:ext cx="75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2" name="Oval 24"/>
            <p:cNvSpPr>
              <a:spLocks/>
            </p:cNvSpPr>
            <p:nvPr/>
          </p:nvSpPr>
          <p:spPr bwMode="auto">
            <a:xfrm>
              <a:off x="105" y="528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3" name="Oval 25"/>
            <p:cNvSpPr>
              <a:spLocks/>
            </p:cNvSpPr>
            <p:nvPr/>
          </p:nvSpPr>
          <p:spPr bwMode="auto">
            <a:xfrm>
              <a:off x="211" y="528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4" name="Oval 26"/>
            <p:cNvSpPr>
              <a:spLocks/>
            </p:cNvSpPr>
            <p:nvPr/>
          </p:nvSpPr>
          <p:spPr bwMode="auto">
            <a:xfrm>
              <a:off x="317" y="528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5" name="Oval 27"/>
            <p:cNvSpPr>
              <a:spLocks/>
            </p:cNvSpPr>
            <p:nvPr/>
          </p:nvSpPr>
          <p:spPr bwMode="auto">
            <a:xfrm>
              <a:off x="0" y="634"/>
              <a:ext cx="75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6" name="Oval 28"/>
            <p:cNvSpPr>
              <a:spLocks/>
            </p:cNvSpPr>
            <p:nvPr/>
          </p:nvSpPr>
          <p:spPr bwMode="auto">
            <a:xfrm>
              <a:off x="105" y="634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7" name="Oval 29"/>
            <p:cNvSpPr>
              <a:spLocks/>
            </p:cNvSpPr>
            <p:nvPr/>
          </p:nvSpPr>
          <p:spPr bwMode="auto">
            <a:xfrm>
              <a:off x="211" y="634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8" name="Oval 30"/>
            <p:cNvSpPr>
              <a:spLocks/>
            </p:cNvSpPr>
            <p:nvPr/>
          </p:nvSpPr>
          <p:spPr bwMode="auto">
            <a:xfrm>
              <a:off x="317" y="634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39" name="Oval 31"/>
            <p:cNvSpPr>
              <a:spLocks/>
            </p:cNvSpPr>
            <p:nvPr/>
          </p:nvSpPr>
          <p:spPr bwMode="auto">
            <a:xfrm>
              <a:off x="105" y="740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7440" name="Oval 32"/>
            <p:cNvSpPr>
              <a:spLocks/>
            </p:cNvSpPr>
            <p:nvPr/>
          </p:nvSpPr>
          <p:spPr bwMode="auto">
            <a:xfrm>
              <a:off x="317" y="740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</p:grpSp>
      <p:sp>
        <p:nvSpPr>
          <p:cNvPr id="17442" name="Rectangle 34"/>
          <p:cNvSpPr>
            <a:spLocks noGrp="1" noChangeArrowheads="1"/>
          </p:cNvSpPr>
          <p:nvPr>
            <p:ph type="title"/>
          </p:nvPr>
        </p:nvSpPr>
        <p:spPr>
          <a:xfrm>
            <a:off x="323528" y="384923"/>
            <a:ext cx="7556313" cy="1116106"/>
          </a:xfrm>
          <a:ln/>
        </p:spPr>
        <p:txBody>
          <a:bodyPr rIns="30479"/>
          <a:lstStyle/>
          <a:p>
            <a:r>
              <a:rPr lang="zh-TW" altLang="en-US" dirty="0" smtClean="0"/>
              <a:t>學期成績計算方式</a:t>
            </a:r>
            <a:endParaRPr lang="zh-TW" altLang="en-US" dirty="0">
              <a:latin typeface="Heiti TC Medium" charset="0"/>
              <a:ea typeface="新細明體" charset="-120"/>
              <a:sym typeface="Heiti TC Medium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3032" y="1351003"/>
            <a:ext cx="8540968" cy="489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期中</a:t>
            </a:r>
            <a:r>
              <a:rPr lang="zh-TW" altLang="en-US" dirty="0"/>
              <a:t>評量：</a:t>
            </a:r>
            <a:r>
              <a:rPr lang="en-US" altLang="zh-TW" dirty="0"/>
              <a:t>25.0 % </a:t>
            </a:r>
            <a:endParaRPr lang="en-US" altLang="zh-TW" dirty="0" smtClean="0"/>
          </a:p>
          <a:p>
            <a:r>
              <a:rPr lang="zh-TW" altLang="en-US" dirty="0" smtClean="0"/>
              <a:t>期末</a:t>
            </a:r>
            <a:r>
              <a:rPr lang="zh-TW" altLang="en-US" dirty="0"/>
              <a:t>評量：</a:t>
            </a:r>
            <a:r>
              <a:rPr lang="en-US" altLang="zh-TW" dirty="0"/>
              <a:t>25.0 % </a:t>
            </a:r>
            <a:endParaRPr lang="en-US" altLang="zh-TW" dirty="0" smtClean="0"/>
          </a:p>
          <a:p>
            <a:r>
              <a:rPr lang="zh-TW" altLang="en-US" dirty="0" smtClean="0"/>
              <a:t>小考</a:t>
            </a:r>
            <a:r>
              <a:rPr lang="zh-TW" altLang="en-US" dirty="0" smtClean="0"/>
              <a:t>與作業</a:t>
            </a:r>
            <a:r>
              <a:rPr lang="zh-TW" altLang="en-US" dirty="0" smtClean="0"/>
              <a:t>評量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20.0 </a:t>
            </a:r>
            <a:r>
              <a:rPr lang="en-US" altLang="zh-TW" dirty="0"/>
              <a:t>% </a:t>
            </a:r>
          </a:p>
          <a:p>
            <a:r>
              <a:rPr lang="zh-TW" altLang="en-US" dirty="0" smtClean="0"/>
              <a:t>出席率</a:t>
            </a:r>
            <a:r>
              <a:rPr lang="zh-CN" altLang="en-US" dirty="0" smtClean="0"/>
              <a:t>   </a:t>
            </a:r>
            <a:r>
              <a:rPr lang="zh-TW" altLang="en-US" dirty="0" smtClean="0"/>
              <a:t>：</a:t>
            </a:r>
            <a:r>
              <a:rPr lang="zh-CN" altLang="en-US" dirty="0"/>
              <a:t> </a:t>
            </a:r>
            <a:r>
              <a:rPr lang="en-US" altLang="zh-TW" dirty="0" smtClean="0"/>
              <a:t>20.0 </a:t>
            </a:r>
            <a:r>
              <a:rPr lang="en-US" altLang="zh-TW" dirty="0"/>
              <a:t>% </a:t>
            </a:r>
            <a:endParaRPr lang="en-US" altLang="zh-TW" dirty="0" smtClean="0"/>
          </a:p>
          <a:p>
            <a:r>
              <a:rPr lang="zh-TW" altLang="en-US" dirty="0" smtClean="0"/>
              <a:t>助教評量</a:t>
            </a:r>
            <a:r>
              <a:rPr lang="en-US" altLang="zh-TW" dirty="0" smtClean="0"/>
              <a:t>:  10.0 %</a:t>
            </a:r>
          </a:p>
          <a:p>
            <a:r>
              <a:rPr lang="zh-TW" altLang="en-US" dirty="0" smtClean="0"/>
              <a:t>其他</a:t>
            </a:r>
            <a:r>
              <a:rPr lang="en-US" altLang="zh-TW" dirty="0"/>
              <a:t>〈</a:t>
            </a:r>
            <a:r>
              <a:rPr lang="zh-TW" altLang="en-US" dirty="0"/>
              <a:t>上課態度與問題回答</a:t>
            </a:r>
            <a:r>
              <a:rPr lang="en-US" altLang="zh-TW" dirty="0"/>
              <a:t>〉</a:t>
            </a:r>
            <a:r>
              <a:rPr lang="zh-TW" altLang="en-US" dirty="0" smtClean="0"/>
              <a:t>：</a:t>
            </a:r>
            <a:r>
              <a:rPr lang="en-US" altLang="zh-TW" dirty="0"/>
              <a:t>1</a:t>
            </a:r>
            <a:r>
              <a:rPr lang="en-US" altLang="zh-TW" dirty="0" smtClean="0"/>
              <a:t>0.0 %</a:t>
            </a:r>
          </a:p>
          <a:p>
            <a:endParaRPr lang="en-US" altLang="zh-TW" dirty="0">
              <a:latin typeface="BiauKai" charset="0"/>
              <a:ea typeface="新細明體" charset="-120"/>
              <a:sym typeface="BiauKa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缺席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四</a:t>
            </a:r>
            <a:r>
              <a:rPr lang="zh-CN" altLang="en-US" sz="1800" dirty="0" smtClean="0">
                <a:latin typeface="標楷體" pitchFamily="65" charset="-120"/>
                <a:ea typeface="標楷體" pitchFamily="65" charset="-120"/>
              </a:rPr>
              <a:t>次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以上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被當掉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的機率很大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  <a:sym typeface="BiauKai" charset="0"/>
              </a:rPr>
              <a:t>。</a:t>
            </a:r>
            <a:endParaRPr lang="en-US" altLang="zh-TW" sz="1800" dirty="0">
              <a:latin typeface="BiauKai" charset="0"/>
              <a:ea typeface="新細明體" charset="-120"/>
              <a:sym typeface="BiauKa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 smtClean="0">
              <a:latin typeface="BiauKai" charset="0"/>
              <a:ea typeface="新細明體" charset="-120"/>
              <a:sym typeface="BiauKa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 smtClean="0">
                <a:latin typeface="BiauKai" charset="0"/>
                <a:ea typeface="新細明體" charset="-120"/>
                <a:sym typeface="BiauKai" charset="0"/>
              </a:rPr>
              <a:t>考試</a:t>
            </a:r>
            <a:r>
              <a:rPr lang="zh-TW" altLang="en-US" sz="1800" dirty="0">
                <a:latin typeface="BiauKai" charset="0"/>
                <a:ea typeface="新細明體" charset="-120"/>
                <a:sym typeface="BiauKai" charset="0"/>
              </a:rPr>
              <a:t>成績</a:t>
            </a:r>
            <a:r>
              <a:rPr lang="en-US" altLang="zh-TW" sz="1800" dirty="0">
                <a:latin typeface="BiauKai" charset="0"/>
                <a:ea typeface="新細明體" charset="-120"/>
                <a:sym typeface="BiauKai" charset="0"/>
              </a:rPr>
              <a:t>(</a:t>
            </a:r>
            <a:r>
              <a:rPr lang="zh-TW" altLang="en-US" sz="1800" dirty="0">
                <a:latin typeface="BiauKai" charset="0"/>
                <a:ea typeface="新細明體" charset="-120"/>
                <a:sym typeface="BiauKai" charset="0"/>
              </a:rPr>
              <a:t>完全依各位同學的考試能力</a:t>
            </a:r>
            <a:r>
              <a:rPr lang="en-US" altLang="zh-TW" sz="1800" dirty="0" smtClean="0">
                <a:latin typeface="BiauKai" charset="0"/>
                <a:ea typeface="新細明體" charset="-120"/>
                <a:sym typeface="BiauKai" charset="0"/>
              </a:rPr>
              <a:t>) </a:t>
            </a:r>
            <a:r>
              <a:rPr lang="zh-TW" altLang="en-US" sz="1800" dirty="0" smtClean="0">
                <a:latin typeface="BiauKai" charset="0"/>
                <a:ea typeface="新細明體" charset="-120"/>
                <a:sym typeface="BiauKai" charset="0"/>
              </a:rPr>
              <a:t>考試</a:t>
            </a:r>
            <a:r>
              <a:rPr lang="zh-TW" altLang="en-US" sz="1800" dirty="0">
                <a:latin typeface="BiauKai" charset="0"/>
                <a:ea typeface="新細明體" charset="-120"/>
                <a:sym typeface="BiauKai" charset="0"/>
              </a:rPr>
              <a:t>作弊一經發現學期成績以 </a:t>
            </a:r>
            <a:r>
              <a:rPr lang="en-US" altLang="zh-TW" sz="1800" dirty="0">
                <a:latin typeface="BiauKai" charset="0"/>
                <a:ea typeface="新細明體" charset="-120"/>
                <a:sym typeface="BiauKai" charset="0"/>
              </a:rPr>
              <a:t>0 </a:t>
            </a:r>
            <a:r>
              <a:rPr lang="zh-TW" altLang="en-US" sz="1800" dirty="0">
                <a:latin typeface="BiauKai" charset="0"/>
                <a:ea typeface="新細明體" charset="-120"/>
                <a:sym typeface="BiauKai" charset="0"/>
              </a:rPr>
              <a:t>分計算，並依照校規處理</a:t>
            </a:r>
            <a:r>
              <a:rPr lang="zh-TW" altLang="en-US" sz="1800" dirty="0" smtClean="0">
                <a:latin typeface="BiauKai" charset="0"/>
                <a:ea typeface="新細明體" charset="-120"/>
                <a:sym typeface="BiauKai" charset="0"/>
              </a:rPr>
              <a:t>。</a:t>
            </a:r>
            <a:endParaRPr lang="en-US" altLang="zh-TW" sz="1800" dirty="0" smtClean="0">
              <a:latin typeface="BiauKai" charset="0"/>
              <a:ea typeface="新細明體" charset="-120"/>
              <a:sym typeface="BiauKa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BiauKai" charset="0"/>
              <a:ea typeface="新細明體" charset="-120"/>
              <a:sym typeface="BiauKa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助教評量</a:t>
            </a:r>
            <a:r>
              <a:rPr lang="en-US" altLang="zh-TW" sz="1800" dirty="0" smtClean="0"/>
              <a:t>: </a:t>
            </a:r>
            <a:r>
              <a:rPr lang="zh-TW" altLang="en-US" sz="1800" dirty="0" smtClean="0">
                <a:latin typeface="BiauKai" charset="0"/>
                <a:ea typeface="新細明體" charset="-120"/>
                <a:sym typeface="BiauKai" charset="0"/>
              </a:rPr>
              <a:t>習題</a:t>
            </a:r>
            <a:r>
              <a:rPr lang="zh-TW" altLang="en-US" sz="1800" dirty="0">
                <a:latin typeface="BiauKai" charset="0"/>
                <a:ea typeface="新細明體" charset="-120"/>
                <a:sym typeface="BiauKai" charset="0"/>
              </a:rPr>
              <a:t>與報告成績 </a:t>
            </a:r>
            <a:r>
              <a:rPr lang="en-US" altLang="zh-TW" sz="1800" dirty="0">
                <a:latin typeface="BiauKai" charset="0"/>
                <a:ea typeface="新細明體" charset="-120"/>
                <a:sym typeface="BiauKai" charset="0"/>
              </a:rPr>
              <a:t>(</a:t>
            </a:r>
            <a:r>
              <a:rPr lang="zh-TW" altLang="en-US" sz="1800" dirty="0">
                <a:latin typeface="BiauKai" charset="0"/>
                <a:ea typeface="新細明體" charset="-120"/>
                <a:sym typeface="BiauKai" charset="0"/>
              </a:rPr>
              <a:t>繳交基本分數</a:t>
            </a:r>
            <a:r>
              <a:rPr lang="en-US" altLang="zh-TW" sz="1800" dirty="0">
                <a:latin typeface="BiauKai" charset="0"/>
                <a:ea typeface="新細明體" charset="-120"/>
                <a:sym typeface="BiauKai" charset="0"/>
              </a:rPr>
              <a:t>70</a:t>
            </a:r>
            <a:r>
              <a:rPr lang="zh-TW" altLang="en-US" sz="1800" dirty="0">
                <a:latin typeface="BiauKai" charset="0"/>
                <a:ea typeface="新細明體" charset="-120"/>
                <a:sym typeface="BiauKai" charset="0"/>
              </a:rPr>
              <a:t>分，依各位同學的內容加分</a:t>
            </a:r>
            <a:r>
              <a:rPr lang="en-US" altLang="zh-TW" sz="1800" dirty="0" smtClean="0">
                <a:latin typeface="BiauKai" charset="0"/>
                <a:ea typeface="新細明體" charset="-120"/>
                <a:sym typeface="BiauKai" charset="0"/>
              </a:rPr>
              <a:t>)</a:t>
            </a:r>
            <a:r>
              <a:rPr lang="zh-TW" altLang="en-US" sz="1800" dirty="0" smtClean="0">
                <a:latin typeface="BiauKai" charset="0"/>
                <a:ea typeface="新細明體" charset="-120"/>
                <a:sym typeface="BiauKai" charset="0"/>
              </a:rPr>
              <a:t>，遲</a:t>
            </a:r>
            <a:r>
              <a:rPr lang="zh-TW" altLang="en-US" sz="1800" dirty="0">
                <a:latin typeface="BiauKai" charset="0"/>
                <a:ea typeface="新細明體" charset="-120"/>
                <a:sym typeface="BiauKai" charset="0"/>
              </a:rPr>
              <a:t>交</a:t>
            </a:r>
            <a:r>
              <a:rPr lang="zh-TW" altLang="en-US" sz="1800" dirty="0" smtClean="0">
                <a:latin typeface="BiauKai" charset="0"/>
                <a:ea typeface="新細明體" charset="-120"/>
                <a:sym typeface="BiauKai" charset="0"/>
              </a:rPr>
              <a:t>作業</a:t>
            </a:r>
            <a:r>
              <a:rPr lang="zh-TW" altLang="en-US" sz="1800" dirty="0" smtClean="0">
                <a:latin typeface="BiauKai" charset="0"/>
                <a:ea typeface="新細明體" charset="-120"/>
                <a:sym typeface="BiauKai" charset="0"/>
              </a:rPr>
              <a:t>為一周期限</a:t>
            </a:r>
            <a:r>
              <a:rPr lang="zh-TW" altLang="en-US" sz="1800" dirty="0" smtClean="0">
                <a:latin typeface="BiauKai" charset="0"/>
                <a:ea typeface="新細明體" charset="-120"/>
                <a:sym typeface="BiauKai" charset="0"/>
              </a:rPr>
              <a:t>成績</a:t>
            </a:r>
            <a:r>
              <a:rPr lang="zh-TW" altLang="en-US" sz="1800" dirty="0">
                <a:latin typeface="BiauKai" charset="0"/>
                <a:ea typeface="新細明體" charset="-120"/>
                <a:sym typeface="BiauKai" charset="0"/>
              </a:rPr>
              <a:t>基本分數為</a:t>
            </a:r>
            <a:r>
              <a:rPr lang="en-US" altLang="zh-TW" sz="1800" dirty="0">
                <a:latin typeface="BiauKai" charset="0"/>
                <a:ea typeface="新細明體" charset="-120"/>
                <a:sym typeface="BiauKai" charset="0"/>
              </a:rPr>
              <a:t>60</a:t>
            </a:r>
            <a:r>
              <a:rPr lang="zh-TW" altLang="en-US" sz="1800" dirty="0">
                <a:latin typeface="BiauKai" charset="0"/>
                <a:ea typeface="新細明體" charset="-120"/>
                <a:sym typeface="BiauKai" charset="0"/>
              </a:rPr>
              <a:t>分，未交作業 </a:t>
            </a:r>
            <a:r>
              <a:rPr lang="en-US" altLang="zh-TW" sz="1800" dirty="0">
                <a:latin typeface="BiauKai" charset="0"/>
                <a:ea typeface="新細明體" charset="-120"/>
                <a:sym typeface="BiauKai" charset="0"/>
              </a:rPr>
              <a:t>0 </a:t>
            </a:r>
            <a:r>
              <a:rPr lang="zh-TW" altLang="en-US" sz="1800" dirty="0">
                <a:latin typeface="BiauKai" charset="0"/>
                <a:ea typeface="新細明體" charset="-120"/>
                <a:sym typeface="BiauKai" charset="0"/>
              </a:rPr>
              <a:t>分</a:t>
            </a:r>
            <a:r>
              <a:rPr lang="zh-TW" altLang="en-US" sz="1800" dirty="0" smtClean="0">
                <a:latin typeface="BiauKai" charset="0"/>
                <a:ea typeface="新細明體" charset="-120"/>
                <a:sym typeface="BiauKai" charset="0"/>
              </a:rPr>
              <a:t>。</a:t>
            </a:r>
            <a:endParaRPr lang="en-US" altLang="zh-TW" sz="1800" dirty="0" smtClean="0">
              <a:latin typeface="BiauKai" charset="0"/>
              <a:ea typeface="新細明體" charset="-120"/>
              <a:sym typeface="BiauKa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BiauKai" charset="0"/>
              <a:ea typeface="新細明體" charset="-120"/>
              <a:sym typeface="BiauKa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921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>
            <a:off x="7962900" y="152400"/>
            <a:ext cx="1588" cy="15240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grpSp>
        <p:nvGrpSpPr>
          <p:cNvPr id="19489" name="Group 33"/>
          <p:cNvGrpSpPr>
            <a:grpSpLocks/>
          </p:cNvGrpSpPr>
          <p:nvPr/>
        </p:nvGrpSpPr>
        <p:grpSpPr bwMode="auto">
          <a:xfrm>
            <a:off x="8151813" y="152400"/>
            <a:ext cx="792162" cy="1293813"/>
            <a:chOff x="0" y="0"/>
            <a:chExt cx="499" cy="815"/>
          </a:xfrm>
        </p:grpSpPr>
        <p:sp>
          <p:nvSpPr>
            <p:cNvPr id="19458" name="Oval 2"/>
            <p:cNvSpPr>
              <a:spLocks/>
            </p:cNvSpPr>
            <p:nvPr/>
          </p:nvSpPr>
          <p:spPr bwMode="auto">
            <a:xfrm>
              <a:off x="0" y="0"/>
              <a:ext cx="75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59" name="Oval 3"/>
            <p:cNvSpPr>
              <a:spLocks/>
            </p:cNvSpPr>
            <p:nvPr/>
          </p:nvSpPr>
          <p:spPr bwMode="auto">
            <a:xfrm>
              <a:off x="105" y="0"/>
              <a:ext cx="76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60" name="Oval 4"/>
            <p:cNvSpPr>
              <a:spLocks/>
            </p:cNvSpPr>
            <p:nvPr/>
          </p:nvSpPr>
          <p:spPr bwMode="auto">
            <a:xfrm>
              <a:off x="211" y="0"/>
              <a:ext cx="76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61" name="Oval 5"/>
            <p:cNvSpPr>
              <a:spLocks/>
            </p:cNvSpPr>
            <p:nvPr/>
          </p:nvSpPr>
          <p:spPr bwMode="auto">
            <a:xfrm>
              <a:off x="0" y="105"/>
              <a:ext cx="75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62" name="Oval 6"/>
            <p:cNvSpPr>
              <a:spLocks/>
            </p:cNvSpPr>
            <p:nvPr/>
          </p:nvSpPr>
          <p:spPr bwMode="auto">
            <a:xfrm>
              <a:off x="105" y="105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63" name="Oval 7"/>
            <p:cNvSpPr>
              <a:spLocks/>
            </p:cNvSpPr>
            <p:nvPr/>
          </p:nvSpPr>
          <p:spPr bwMode="auto">
            <a:xfrm>
              <a:off x="211" y="105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64" name="Oval 8"/>
            <p:cNvSpPr>
              <a:spLocks/>
            </p:cNvSpPr>
            <p:nvPr/>
          </p:nvSpPr>
          <p:spPr bwMode="auto">
            <a:xfrm>
              <a:off x="317" y="105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65" name="Oval 9"/>
            <p:cNvSpPr>
              <a:spLocks/>
            </p:cNvSpPr>
            <p:nvPr/>
          </p:nvSpPr>
          <p:spPr bwMode="auto">
            <a:xfrm>
              <a:off x="0" y="211"/>
              <a:ext cx="75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66" name="Oval 10"/>
            <p:cNvSpPr>
              <a:spLocks/>
            </p:cNvSpPr>
            <p:nvPr/>
          </p:nvSpPr>
          <p:spPr bwMode="auto">
            <a:xfrm>
              <a:off x="105" y="211"/>
              <a:ext cx="76" cy="7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67" name="Oval 11"/>
            <p:cNvSpPr>
              <a:spLocks/>
            </p:cNvSpPr>
            <p:nvPr/>
          </p:nvSpPr>
          <p:spPr bwMode="auto">
            <a:xfrm>
              <a:off x="211" y="211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68" name="Oval 12"/>
            <p:cNvSpPr>
              <a:spLocks/>
            </p:cNvSpPr>
            <p:nvPr/>
          </p:nvSpPr>
          <p:spPr bwMode="auto">
            <a:xfrm>
              <a:off x="317" y="211"/>
              <a:ext cx="76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69" name="Oval 13"/>
            <p:cNvSpPr>
              <a:spLocks/>
            </p:cNvSpPr>
            <p:nvPr/>
          </p:nvSpPr>
          <p:spPr bwMode="auto">
            <a:xfrm>
              <a:off x="423" y="211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70" name="Oval 14"/>
            <p:cNvSpPr>
              <a:spLocks/>
            </p:cNvSpPr>
            <p:nvPr/>
          </p:nvSpPr>
          <p:spPr bwMode="auto">
            <a:xfrm>
              <a:off x="0" y="317"/>
              <a:ext cx="75" cy="7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71" name="Oval 15"/>
            <p:cNvSpPr>
              <a:spLocks/>
            </p:cNvSpPr>
            <p:nvPr/>
          </p:nvSpPr>
          <p:spPr bwMode="auto">
            <a:xfrm>
              <a:off x="105" y="317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72" name="Oval 16"/>
            <p:cNvSpPr>
              <a:spLocks/>
            </p:cNvSpPr>
            <p:nvPr/>
          </p:nvSpPr>
          <p:spPr bwMode="auto">
            <a:xfrm>
              <a:off x="211" y="317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73" name="Oval 17"/>
            <p:cNvSpPr>
              <a:spLocks/>
            </p:cNvSpPr>
            <p:nvPr/>
          </p:nvSpPr>
          <p:spPr bwMode="auto">
            <a:xfrm>
              <a:off x="317" y="317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74" name="Oval 18"/>
            <p:cNvSpPr>
              <a:spLocks/>
            </p:cNvSpPr>
            <p:nvPr/>
          </p:nvSpPr>
          <p:spPr bwMode="auto">
            <a:xfrm>
              <a:off x="0" y="423"/>
              <a:ext cx="75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75" name="Oval 19"/>
            <p:cNvSpPr>
              <a:spLocks/>
            </p:cNvSpPr>
            <p:nvPr/>
          </p:nvSpPr>
          <p:spPr bwMode="auto">
            <a:xfrm>
              <a:off x="105" y="423"/>
              <a:ext cx="76" cy="7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76" name="Oval 20"/>
            <p:cNvSpPr>
              <a:spLocks/>
            </p:cNvSpPr>
            <p:nvPr/>
          </p:nvSpPr>
          <p:spPr bwMode="auto">
            <a:xfrm>
              <a:off x="211" y="423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77" name="Oval 21"/>
            <p:cNvSpPr>
              <a:spLocks/>
            </p:cNvSpPr>
            <p:nvPr/>
          </p:nvSpPr>
          <p:spPr bwMode="auto">
            <a:xfrm>
              <a:off x="317" y="423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78" name="Oval 22"/>
            <p:cNvSpPr>
              <a:spLocks/>
            </p:cNvSpPr>
            <p:nvPr/>
          </p:nvSpPr>
          <p:spPr bwMode="auto">
            <a:xfrm>
              <a:off x="423" y="423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79" name="Oval 23"/>
            <p:cNvSpPr>
              <a:spLocks/>
            </p:cNvSpPr>
            <p:nvPr/>
          </p:nvSpPr>
          <p:spPr bwMode="auto">
            <a:xfrm>
              <a:off x="0" y="528"/>
              <a:ext cx="75" cy="7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80" name="Oval 24"/>
            <p:cNvSpPr>
              <a:spLocks/>
            </p:cNvSpPr>
            <p:nvPr/>
          </p:nvSpPr>
          <p:spPr bwMode="auto">
            <a:xfrm>
              <a:off x="105" y="528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81" name="Oval 25"/>
            <p:cNvSpPr>
              <a:spLocks/>
            </p:cNvSpPr>
            <p:nvPr/>
          </p:nvSpPr>
          <p:spPr bwMode="auto">
            <a:xfrm>
              <a:off x="211" y="528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82" name="Oval 26"/>
            <p:cNvSpPr>
              <a:spLocks/>
            </p:cNvSpPr>
            <p:nvPr/>
          </p:nvSpPr>
          <p:spPr bwMode="auto">
            <a:xfrm>
              <a:off x="317" y="528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83" name="Oval 27"/>
            <p:cNvSpPr>
              <a:spLocks/>
            </p:cNvSpPr>
            <p:nvPr/>
          </p:nvSpPr>
          <p:spPr bwMode="auto">
            <a:xfrm>
              <a:off x="0" y="634"/>
              <a:ext cx="75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84" name="Oval 28"/>
            <p:cNvSpPr>
              <a:spLocks/>
            </p:cNvSpPr>
            <p:nvPr/>
          </p:nvSpPr>
          <p:spPr bwMode="auto">
            <a:xfrm>
              <a:off x="105" y="634"/>
              <a:ext cx="76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85" name="Oval 29"/>
            <p:cNvSpPr>
              <a:spLocks/>
            </p:cNvSpPr>
            <p:nvPr/>
          </p:nvSpPr>
          <p:spPr bwMode="auto">
            <a:xfrm>
              <a:off x="211" y="634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86" name="Oval 30"/>
            <p:cNvSpPr>
              <a:spLocks/>
            </p:cNvSpPr>
            <p:nvPr/>
          </p:nvSpPr>
          <p:spPr bwMode="auto">
            <a:xfrm>
              <a:off x="317" y="634"/>
              <a:ext cx="76" cy="7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87" name="Oval 31"/>
            <p:cNvSpPr>
              <a:spLocks/>
            </p:cNvSpPr>
            <p:nvPr/>
          </p:nvSpPr>
          <p:spPr bwMode="auto">
            <a:xfrm>
              <a:off x="105" y="740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19488" name="Oval 32"/>
            <p:cNvSpPr>
              <a:spLocks/>
            </p:cNvSpPr>
            <p:nvPr/>
          </p:nvSpPr>
          <p:spPr bwMode="auto">
            <a:xfrm>
              <a:off x="317" y="740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</p:grpSp>
      <p:sp>
        <p:nvSpPr>
          <p:cNvPr id="19490" name="Rectangle 3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30479"/>
          <a:lstStyle/>
          <a:p>
            <a:r>
              <a:rPr lang="zh-TW" altLang="en-US" dirty="0">
                <a:latin typeface="Heiti TC Medium" charset="0"/>
                <a:ea typeface="新細明體" charset="-120"/>
                <a:sym typeface="Heiti TC Medium" charset="0"/>
              </a:rPr>
              <a:t>課程公告</a:t>
            </a:r>
          </a:p>
        </p:txBody>
      </p:sp>
      <p:sp>
        <p:nvSpPr>
          <p:cNvPr id="19491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5138737"/>
          </a:xfrm>
          <a:ln/>
        </p:spPr>
        <p:txBody>
          <a:bodyPr rIns="30479"/>
          <a:lstStyle/>
          <a:p>
            <a:r>
              <a:rPr lang="zh-TW" altLang="en-US" sz="2400" dirty="0">
                <a:latin typeface="BiauKai" charset="0"/>
                <a:ea typeface="新細明體" charset="-120"/>
                <a:sym typeface="BiauKai" charset="0"/>
              </a:rPr>
              <a:t>作業繳交規定</a:t>
            </a:r>
          </a:p>
          <a:p>
            <a:pPr marL="731838" lvl="1"/>
            <a:r>
              <a:rPr lang="zh-TW" altLang="en-US" sz="2200" dirty="0" smtClean="0">
                <a:latin typeface="BiauKai" charset="0"/>
                <a:ea typeface="新細明體" charset="-120"/>
                <a:sym typeface="BiauKai" charset="0"/>
              </a:rPr>
              <a:t>若有規定</a:t>
            </a:r>
            <a:r>
              <a:rPr lang="zh-TW" altLang="en-US" sz="2200" dirty="0" smtClean="0">
                <a:latin typeface="BiauKai" charset="0"/>
                <a:ea typeface="新細明體" charset="-120"/>
                <a:sym typeface="BiauKai" charset="0"/>
              </a:rPr>
              <a:t>期中習</a:t>
            </a:r>
            <a:r>
              <a:rPr lang="zh-TW" altLang="en-US" sz="2200" dirty="0">
                <a:latin typeface="BiauKai" charset="0"/>
                <a:ea typeface="新細明體" charset="-120"/>
                <a:sym typeface="BiauKai" charset="0"/>
              </a:rPr>
              <a:t>題，期末報告撰寫</a:t>
            </a:r>
            <a:r>
              <a:rPr lang="zh-TW" altLang="en-US" sz="2200" dirty="0" smtClean="0">
                <a:latin typeface="BiauKai" charset="0"/>
                <a:ea typeface="新細明體" charset="-120"/>
                <a:sym typeface="BiauKai" charset="0"/>
              </a:rPr>
              <a:t>格式，主要內容為課堂</a:t>
            </a:r>
            <a:r>
              <a:rPr lang="zh-TW" altLang="en-US" sz="2200" dirty="0" smtClean="0">
                <a:latin typeface="BiauKai" charset="0"/>
                <a:ea typeface="新細明體" charset="-120"/>
                <a:sym typeface="BiauKai" charset="0"/>
              </a:rPr>
              <a:t>所訂定之題目</a:t>
            </a:r>
            <a:r>
              <a:rPr lang="zh-TW" altLang="en-US" sz="2200" dirty="0" smtClean="0">
                <a:latin typeface="BiauKai" charset="0"/>
                <a:ea typeface="新細明體" charset="-120"/>
                <a:sym typeface="BiauKai" charset="0"/>
              </a:rPr>
              <a:t>，</a:t>
            </a:r>
            <a:r>
              <a:rPr lang="zh-TW" altLang="en-US" sz="2200" dirty="0">
                <a:latin typeface="BiauKai" charset="0"/>
                <a:ea typeface="新細明體" charset="-120"/>
                <a:sym typeface="BiauKai" charset="0"/>
              </a:rPr>
              <a:t>或是提出對本課堂的建議。</a:t>
            </a:r>
          </a:p>
          <a:p>
            <a:pPr marL="731838" lvl="1"/>
            <a:endParaRPr lang="zh-TW" altLang="en-US" sz="2200" dirty="0">
              <a:latin typeface="BiauKai" charset="0"/>
              <a:ea typeface="新細明體" charset="-120"/>
              <a:sym typeface="BiauKai" charset="0"/>
            </a:endParaRPr>
          </a:p>
          <a:p>
            <a:pPr marL="731838" lvl="1"/>
            <a:r>
              <a:rPr lang="zh-TW" altLang="en-US" sz="2200" dirty="0">
                <a:latin typeface="BiauKai" charset="0"/>
                <a:ea typeface="新細明體" charset="-120"/>
                <a:sym typeface="BiauKai" charset="0"/>
              </a:rPr>
              <a:t>期中，期末報告請盡量不要</a:t>
            </a:r>
            <a:r>
              <a:rPr lang="zh-TW" altLang="en-US" sz="2200" dirty="0" smtClean="0">
                <a:latin typeface="BiauKai" charset="0"/>
                <a:ea typeface="新細明體" charset="-120"/>
                <a:sym typeface="BiauKai" charset="0"/>
              </a:rPr>
              <a:t>超過</a:t>
            </a:r>
            <a:r>
              <a:rPr lang="en-US" altLang="zh-TW" sz="2200" dirty="0">
                <a:latin typeface="BiauKai" charset="0"/>
                <a:ea typeface="新細明體" charset="-120"/>
                <a:sym typeface="BiauKai" charset="0"/>
              </a:rPr>
              <a:t>3</a:t>
            </a:r>
            <a:r>
              <a:rPr lang="zh-TW" altLang="en-US" sz="2200" dirty="0" smtClean="0">
                <a:latin typeface="BiauKai" charset="0"/>
                <a:ea typeface="新細明體" charset="-120"/>
                <a:sym typeface="BiauKai" charset="0"/>
              </a:rPr>
              <a:t>面</a:t>
            </a:r>
            <a:r>
              <a:rPr lang="en-US" altLang="zh-TW" sz="2200" dirty="0">
                <a:latin typeface="BiauKai" charset="0"/>
                <a:ea typeface="新細明體" charset="-120"/>
                <a:sym typeface="BiauKai" charset="0"/>
              </a:rPr>
              <a:t>A4 (</a:t>
            </a:r>
            <a:r>
              <a:rPr lang="zh-TW" altLang="en-US" sz="2200" dirty="0">
                <a:latin typeface="BiauKai" charset="0"/>
                <a:ea typeface="新細明體" charset="-120"/>
                <a:sym typeface="BiauKai" charset="0"/>
              </a:rPr>
              <a:t>格式：</a:t>
            </a:r>
            <a:r>
              <a:rPr lang="en-US" altLang="zh-TW" sz="2200" dirty="0">
                <a:latin typeface="BiauKai" charset="0"/>
                <a:ea typeface="新細明體" charset="-120"/>
                <a:sym typeface="BiauKai" charset="0"/>
              </a:rPr>
              <a:t>12</a:t>
            </a:r>
            <a:r>
              <a:rPr lang="zh-TW" altLang="en-US" sz="2200" dirty="0">
                <a:latin typeface="BiauKai" charset="0"/>
                <a:ea typeface="新細明體" charset="-120"/>
                <a:sym typeface="BiauKai" charset="0"/>
              </a:rPr>
              <a:t>號字、</a:t>
            </a:r>
            <a:r>
              <a:rPr lang="en-US" altLang="zh-TW" sz="2200" dirty="0">
                <a:latin typeface="BiauKai" charset="0"/>
                <a:ea typeface="新細明體" charset="-120"/>
                <a:sym typeface="BiauKai" charset="0"/>
              </a:rPr>
              <a:t>1.5</a:t>
            </a:r>
            <a:r>
              <a:rPr lang="zh-TW" altLang="en-US" sz="2200" dirty="0">
                <a:latin typeface="BiauKai" charset="0"/>
                <a:ea typeface="新細明體" charset="-120"/>
                <a:sym typeface="BiauKai" charset="0"/>
              </a:rPr>
              <a:t>倍行高</a:t>
            </a:r>
            <a:r>
              <a:rPr lang="en-US" altLang="zh-TW" sz="2200" dirty="0">
                <a:latin typeface="BiauKai" charset="0"/>
                <a:ea typeface="新細明體" charset="-120"/>
                <a:sym typeface="BiauKai" charset="0"/>
              </a:rPr>
              <a:t>)</a:t>
            </a:r>
          </a:p>
          <a:p>
            <a:pPr marL="731838" lvl="1"/>
            <a:endParaRPr lang="en-US" altLang="zh-TW" dirty="0">
              <a:ea typeface="新細明體" charset="-120"/>
            </a:endParaRPr>
          </a:p>
          <a:p>
            <a:pPr marL="731838" lvl="1"/>
            <a:r>
              <a:rPr lang="zh-TW" altLang="en-US" sz="2200" dirty="0">
                <a:latin typeface="BiauKai" charset="0"/>
                <a:ea typeface="新細明體" charset="-120"/>
                <a:sym typeface="BiauKai" charset="0"/>
              </a:rPr>
              <a:t>作業繳交方式： </a:t>
            </a:r>
          </a:p>
          <a:p>
            <a:pPr marL="1027113" lvl="2"/>
            <a:r>
              <a:rPr lang="zh-TW" altLang="en-US" sz="2200" dirty="0">
                <a:latin typeface="BiauKai" charset="0"/>
                <a:ea typeface="新細明體" charset="-120"/>
                <a:sym typeface="BiauKai" charset="0"/>
              </a:rPr>
              <a:t> </a:t>
            </a:r>
            <a:r>
              <a:rPr lang="en-US" altLang="zh-TW" sz="2200" dirty="0">
                <a:latin typeface="BiauKai" charset="0"/>
                <a:ea typeface="新細明體" charset="-120"/>
                <a:sym typeface="BiauKai" charset="0"/>
              </a:rPr>
              <a:t>e-mail</a:t>
            </a:r>
            <a:r>
              <a:rPr lang="zh-TW" altLang="en-US" sz="2200" dirty="0">
                <a:latin typeface="BiauKai" charset="0"/>
                <a:ea typeface="新細明體" charset="-120"/>
                <a:sym typeface="BiauKai" charset="0"/>
              </a:rPr>
              <a:t>寄給助教 </a:t>
            </a:r>
            <a:r>
              <a:rPr lang="en-US" altLang="zh-TW" sz="2200" dirty="0">
                <a:latin typeface="BiauKai" charset="0"/>
                <a:ea typeface="新細明體" charset="-120"/>
                <a:sym typeface="BiauKai" charset="0"/>
              </a:rPr>
              <a:t>(</a:t>
            </a:r>
            <a:r>
              <a:rPr lang="zh-TW" altLang="en-US" sz="2200" dirty="0">
                <a:latin typeface="BiauKai" charset="0"/>
                <a:ea typeface="新細明體" charset="-120"/>
                <a:sym typeface="BiauKai" charset="0"/>
              </a:rPr>
              <a:t>請注意助教有回信才表示有收到</a:t>
            </a:r>
            <a:r>
              <a:rPr lang="en-US" altLang="zh-TW" sz="2200" dirty="0">
                <a:latin typeface="BiauKai" charset="0"/>
                <a:ea typeface="新細明體" charset="-120"/>
                <a:sym typeface="BiauKai" charset="0"/>
              </a:rPr>
              <a:t>)</a:t>
            </a:r>
            <a:r>
              <a:rPr lang="zh-TW" altLang="en-US" sz="2200" dirty="0">
                <a:latin typeface="BiauKai" charset="0"/>
                <a:ea typeface="新細明體" charset="-120"/>
                <a:sym typeface="BiauKai" charset="0"/>
              </a:rPr>
              <a:t>。</a:t>
            </a:r>
          </a:p>
          <a:p>
            <a:pPr marL="1027113" lvl="2"/>
            <a:r>
              <a:rPr lang="zh-TW" altLang="en-US" sz="2200" dirty="0" smtClean="0">
                <a:latin typeface="BiauKai" charset="0"/>
                <a:ea typeface="新細明體" charset="-120"/>
                <a:sym typeface="BiauKai" charset="0"/>
              </a:rPr>
              <a:t> 作業</a:t>
            </a:r>
            <a:r>
              <a:rPr lang="en-US" altLang="zh-TW" sz="2200" dirty="0">
                <a:latin typeface="BiauKai" charset="0"/>
                <a:ea typeface="新細明體" charset="-120"/>
                <a:sym typeface="BiauKai" charset="0"/>
              </a:rPr>
              <a:t>email</a:t>
            </a:r>
            <a:r>
              <a:rPr lang="zh-TW" altLang="en-US" sz="2200" dirty="0">
                <a:latin typeface="BiauKai" charset="0"/>
                <a:ea typeface="新細明體" charset="-120"/>
                <a:sym typeface="BiauKai" charset="0"/>
              </a:rPr>
              <a:t>主旨：</a:t>
            </a:r>
            <a:r>
              <a:rPr lang="en-US" altLang="zh-TW" sz="2200" dirty="0">
                <a:latin typeface="BiauKai" charset="0"/>
                <a:ea typeface="新細明體" charset="-120"/>
                <a:sym typeface="BiauKai" charset="0"/>
              </a:rPr>
              <a:t>&lt;</a:t>
            </a:r>
            <a:r>
              <a:rPr lang="zh-TW" altLang="en-US" sz="2200" dirty="0">
                <a:latin typeface="BiauKai" charset="0"/>
                <a:ea typeface="新細明體" charset="-120"/>
                <a:sym typeface="BiauKai" charset="0"/>
              </a:rPr>
              <a:t>學員編號</a:t>
            </a:r>
            <a:r>
              <a:rPr lang="en-US" altLang="zh-TW" sz="2200" dirty="0">
                <a:latin typeface="BiauKai" charset="0"/>
                <a:ea typeface="新細明體" charset="-120"/>
                <a:sym typeface="BiauKai" charset="0"/>
              </a:rPr>
              <a:t>&gt;&lt;</a:t>
            </a:r>
            <a:r>
              <a:rPr lang="zh-TW" altLang="en-US" sz="2200" dirty="0">
                <a:latin typeface="BiauKai" charset="0"/>
                <a:ea typeface="新細明體" charset="-120"/>
                <a:sym typeface="BiauKai" charset="0"/>
              </a:rPr>
              <a:t>姓名</a:t>
            </a:r>
            <a:r>
              <a:rPr lang="en-US" altLang="zh-TW" sz="2200" dirty="0">
                <a:latin typeface="BiauKai" charset="0"/>
                <a:ea typeface="新細明體" charset="-120"/>
                <a:sym typeface="BiauKai" charset="0"/>
              </a:rPr>
              <a:t>&gt;</a:t>
            </a:r>
            <a:r>
              <a:rPr lang="zh-TW" altLang="en-US" sz="2200" dirty="0">
                <a:latin typeface="BiauKai" charset="0"/>
                <a:ea typeface="新細明體" charset="-120"/>
                <a:sym typeface="BiauKai" charset="0"/>
              </a:rPr>
              <a:t>作業名稱 </a:t>
            </a:r>
          </a:p>
          <a:p>
            <a:pPr marL="798513" lvl="2" indent="0">
              <a:buNone/>
            </a:pPr>
            <a:r>
              <a:rPr lang="zh-TW" altLang="en-US" sz="2200" dirty="0" smtClean="0">
                <a:latin typeface="BiauKai" charset="0"/>
                <a:ea typeface="新細明體" charset="-120"/>
                <a:sym typeface="BiauKai" charset="0"/>
              </a:rPr>
              <a:t>    </a:t>
            </a:r>
            <a:r>
              <a:rPr lang="en-US" altLang="zh-TW" sz="2200" dirty="0" smtClean="0">
                <a:latin typeface="BiauKai" charset="0"/>
                <a:ea typeface="新細明體" charset="-120"/>
                <a:sym typeface="BiauKai" charset="0"/>
              </a:rPr>
              <a:t>ex</a:t>
            </a:r>
            <a:r>
              <a:rPr lang="en-US" altLang="zh-TW" sz="2200" dirty="0">
                <a:latin typeface="BiauKai" charset="0"/>
                <a:ea typeface="新細明體" charset="-120"/>
                <a:sym typeface="BiauKai" charset="0"/>
              </a:rPr>
              <a:t>. CO100100 </a:t>
            </a:r>
            <a:r>
              <a:rPr lang="zh-TW" altLang="en-US" sz="2200" dirty="0">
                <a:latin typeface="BiauKai" charset="0"/>
                <a:ea typeface="新細明體" charset="-120"/>
                <a:sym typeface="BiauKai" charset="0"/>
              </a:rPr>
              <a:t>陳小喵 </a:t>
            </a:r>
            <a:r>
              <a:rPr lang="en-US" altLang="zh-TW" sz="2200" dirty="0">
                <a:latin typeface="BiauKai" charset="0"/>
                <a:ea typeface="新細明體" charset="-120"/>
                <a:sym typeface="BiauKai" charset="0"/>
              </a:rPr>
              <a:t>10/14 </a:t>
            </a:r>
            <a:r>
              <a:rPr lang="zh-TW" altLang="en-US" sz="2200" dirty="0">
                <a:latin typeface="BiauKai" charset="0"/>
                <a:ea typeface="新細明體" charset="-120"/>
                <a:sym typeface="BiauKai" charset="0"/>
              </a:rPr>
              <a:t>心得報告   </a:t>
            </a:r>
          </a:p>
        </p:txBody>
      </p:sp>
    </p:spTree>
    <p:extLst>
      <p:ext uri="{BB962C8B-B14F-4D97-AF65-F5344CB8AC3E}">
        <p14:creationId xmlns:p14="http://schemas.microsoft.com/office/powerpoint/2010/main" val="1228782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7611</TotalTime>
  <Words>525</Words>
  <Application>Microsoft Macintosh PowerPoint</Application>
  <PresentationFormat>On-screen Show (4:3)</PresentationFormat>
  <Paragraphs>88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Advantage</vt:lpstr>
      <vt:lpstr>OPERATING SYSTEMS</vt:lpstr>
      <vt:lpstr>學歷簡介:</vt:lpstr>
      <vt:lpstr>經歷簡介:</vt:lpstr>
      <vt:lpstr>課程簡介</vt:lpstr>
      <vt:lpstr>授課進度表</vt:lpstr>
      <vt:lpstr>授課進度表</vt:lpstr>
      <vt:lpstr>教材課本</vt:lpstr>
      <vt:lpstr>學期成績計算方式</vt:lpstr>
      <vt:lpstr>課程公告</vt:lpstr>
      <vt:lpstr>課程公告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Henry Chang</cp:lastModifiedBy>
  <cp:revision>125</cp:revision>
  <dcterms:created xsi:type="dcterms:W3CDTF">2012-06-10T02:41:24Z</dcterms:created>
  <dcterms:modified xsi:type="dcterms:W3CDTF">2018-09-09T07:00:50Z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