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8" r:id="rId5"/>
    <p:sldId id="259" r:id="rId6"/>
    <p:sldId id="260" r:id="rId7"/>
    <p:sldId id="264" r:id="rId8"/>
    <p:sldId id="265" r:id="rId9"/>
    <p:sldId id="266" r:id="rId10"/>
    <p:sldId id="257"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1" autoAdjust="0"/>
    <p:restoredTop sz="94660"/>
  </p:normalViewPr>
  <p:slideViewPr>
    <p:cSldViewPr snapToGrid="0">
      <p:cViewPr varScale="1">
        <p:scale>
          <a:sx n="103" d="100"/>
          <a:sy n="103" d="100"/>
        </p:scale>
        <p:origin x="72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BA98E4C-DAC0-4725-9427-6BC5D034D48F}" type="datetimeFigureOut">
              <a:rPr lang="zh-TW" altLang="en-US" smtClean="0"/>
              <a:t>2019/1/8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671F8C4-C5D5-4C1F-881D-74A37E2CD4ED}" type="slidenum">
              <a:rPr lang="zh-TW" altLang="en-US" smtClean="0"/>
              <a:t>‹#›</a:t>
            </a:fld>
            <a:endParaRPr lang="zh-TW" altLang="en-US"/>
          </a:p>
        </p:txBody>
      </p:sp>
    </p:spTree>
    <p:extLst>
      <p:ext uri="{BB962C8B-B14F-4D97-AF65-F5344CB8AC3E}">
        <p14:creationId xmlns:p14="http://schemas.microsoft.com/office/powerpoint/2010/main" val="421156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BA98E4C-DAC0-4725-9427-6BC5D034D48F}" type="datetimeFigureOut">
              <a:rPr lang="zh-TW" altLang="en-US" smtClean="0"/>
              <a:t>2019/1/8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671F8C4-C5D5-4C1F-881D-74A37E2CD4ED}" type="slidenum">
              <a:rPr lang="zh-TW" altLang="en-US" smtClean="0"/>
              <a:t>‹#›</a:t>
            </a:fld>
            <a:endParaRPr lang="zh-TW" altLang="en-US"/>
          </a:p>
        </p:txBody>
      </p:sp>
    </p:spTree>
    <p:extLst>
      <p:ext uri="{BB962C8B-B14F-4D97-AF65-F5344CB8AC3E}">
        <p14:creationId xmlns:p14="http://schemas.microsoft.com/office/powerpoint/2010/main" val="372103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BA98E4C-DAC0-4725-9427-6BC5D034D48F}" type="datetimeFigureOut">
              <a:rPr lang="zh-TW" altLang="en-US" smtClean="0"/>
              <a:t>2019/1/8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671F8C4-C5D5-4C1F-881D-74A37E2CD4ED}" type="slidenum">
              <a:rPr lang="zh-TW" altLang="en-US" smtClean="0"/>
              <a:t>‹#›</a:t>
            </a:fld>
            <a:endParaRPr lang="zh-TW" altLang="en-US"/>
          </a:p>
        </p:txBody>
      </p:sp>
    </p:spTree>
    <p:extLst>
      <p:ext uri="{BB962C8B-B14F-4D97-AF65-F5344CB8AC3E}">
        <p14:creationId xmlns:p14="http://schemas.microsoft.com/office/powerpoint/2010/main" val="417532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BA98E4C-DAC0-4725-9427-6BC5D034D48F}" type="datetimeFigureOut">
              <a:rPr lang="zh-TW" altLang="en-US" smtClean="0"/>
              <a:t>2019/1/8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671F8C4-C5D5-4C1F-881D-74A37E2CD4ED}" type="slidenum">
              <a:rPr lang="zh-TW" altLang="en-US" smtClean="0"/>
              <a:t>‹#›</a:t>
            </a:fld>
            <a:endParaRPr lang="zh-TW" altLang="en-US"/>
          </a:p>
        </p:txBody>
      </p:sp>
    </p:spTree>
    <p:extLst>
      <p:ext uri="{BB962C8B-B14F-4D97-AF65-F5344CB8AC3E}">
        <p14:creationId xmlns:p14="http://schemas.microsoft.com/office/powerpoint/2010/main" val="92711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0BA98E4C-DAC0-4725-9427-6BC5D034D48F}" type="datetimeFigureOut">
              <a:rPr lang="zh-TW" altLang="en-US" smtClean="0"/>
              <a:t>2019/1/8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671F8C4-C5D5-4C1F-881D-74A37E2CD4ED}" type="slidenum">
              <a:rPr lang="zh-TW" altLang="en-US" smtClean="0"/>
              <a:t>‹#›</a:t>
            </a:fld>
            <a:endParaRPr lang="zh-TW" altLang="en-US"/>
          </a:p>
        </p:txBody>
      </p:sp>
    </p:spTree>
    <p:extLst>
      <p:ext uri="{BB962C8B-B14F-4D97-AF65-F5344CB8AC3E}">
        <p14:creationId xmlns:p14="http://schemas.microsoft.com/office/powerpoint/2010/main" val="263040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BA98E4C-DAC0-4725-9427-6BC5D034D48F}" type="datetimeFigureOut">
              <a:rPr lang="zh-TW" altLang="en-US" smtClean="0"/>
              <a:t>2019/1/8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671F8C4-C5D5-4C1F-881D-74A37E2CD4ED}" type="slidenum">
              <a:rPr lang="zh-TW" altLang="en-US" smtClean="0"/>
              <a:t>‹#›</a:t>
            </a:fld>
            <a:endParaRPr lang="zh-TW" altLang="en-US"/>
          </a:p>
        </p:txBody>
      </p:sp>
    </p:spTree>
    <p:extLst>
      <p:ext uri="{BB962C8B-B14F-4D97-AF65-F5344CB8AC3E}">
        <p14:creationId xmlns:p14="http://schemas.microsoft.com/office/powerpoint/2010/main" val="253713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BA98E4C-DAC0-4725-9427-6BC5D034D48F}" type="datetimeFigureOut">
              <a:rPr lang="zh-TW" altLang="en-US" smtClean="0"/>
              <a:t>2019/1/8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671F8C4-C5D5-4C1F-881D-74A37E2CD4ED}" type="slidenum">
              <a:rPr lang="zh-TW" altLang="en-US" smtClean="0"/>
              <a:t>‹#›</a:t>
            </a:fld>
            <a:endParaRPr lang="zh-TW" altLang="en-US"/>
          </a:p>
        </p:txBody>
      </p:sp>
    </p:spTree>
    <p:extLst>
      <p:ext uri="{BB962C8B-B14F-4D97-AF65-F5344CB8AC3E}">
        <p14:creationId xmlns:p14="http://schemas.microsoft.com/office/powerpoint/2010/main" val="74666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BA98E4C-DAC0-4725-9427-6BC5D034D48F}" type="datetimeFigureOut">
              <a:rPr lang="zh-TW" altLang="en-US" smtClean="0"/>
              <a:t>2019/1/8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671F8C4-C5D5-4C1F-881D-74A37E2CD4ED}" type="slidenum">
              <a:rPr lang="zh-TW" altLang="en-US" smtClean="0"/>
              <a:t>‹#›</a:t>
            </a:fld>
            <a:endParaRPr lang="zh-TW" altLang="en-US"/>
          </a:p>
        </p:txBody>
      </p:sp>
    </p:spTree>
    <p:extLst>
      <p:ext uri="{BB962C8B-B14F-4D97-AF65-F5344CB8AC3E}">
        <p14:creationId xmlns:p14="http://schemas.microsoft.com/office/powerpoint/2010/main" val="153702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BA98E4C-DAC0-4725-9427-6BC5D034D48F}" type="datetimeFigureOut">
              <a:rPr lang="zh-TW" altLang="en-US" smtClean="0"/>
              <a:t>2019/1/8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671F8C4-C5D5-4C1F-881D-74A37E2CD4ED}" type="slidenum">
              <a:rPr lang="zh-TW" altLang="en-US" smtClean="0"/>
              <a:t>‹#›</a:t>
            </a:fld>
            <a:endParaRPr lang="zh-TW" altLang="en-US"/>
          </a:p>
        </p:txBody>
      </p:sp>
    </p:spTree>
    <p:extLst>
      <p:ext uri="{BB962C8B-B14F-4D97-AF65-F5344CB8AC3E}">
        <p14:creationId xmlns:p14="http://schemas.microsoft.com/office/powerpoint/2010/main" val="878370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BA98E4C-DAC0-4725-9427-6BC5D034D48F}" type="datetimeFigureOut">
              <a:rPr lang="zh-TW" altLang="en-US" smtClean="0"/>
              <a:t>2019/1/8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671F8C4-C5D5-4C1F-881D-74A37E2CD4ED}" type="slidenum">
              <a:rPr lang="zh-TW" altLang="en-US" smtClean="0"/>
              <a:t>‹#›</a:t>
            </a:fld>
            <a:endParaRPr lang="zh-TW" altLang="en-US"/>
          </a:p>
        </p:txBody>
      </p:sp>
    </p:spTree>
    <p:extLst>
      <p:ext uri="{BB962C8B-B14F-4D97-AF65-F5344CB8AC3E}">
        <p14:creationId xmlns:p14="http://schemas.microsoft.com/office/powerpoint/2010/main" val="22284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BA98E4C-DAC0-4725-9427-6BC5D034D48F}" type="datetimeFigureOut">
              <a:rPr lang="zh-TW" altLang="en-US" smtClean="0"/>
              <a:t>2019/1/8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671F8C4-C5D5-4C1F-881D-74A37E2CD4ED}" type="slidenum">
              <a:rPr lang="zh-TW" altLang="en-US" smtClean="0"/>
              <a:t>‹#›</a:t>
            </a:fld>
            <a:endParaRPr lang="zh-TW" altLang="en-US"/>
          </a:p>
        </p:txBody>
      </p:sp>
    </p:spTree>
    <p:extLst>
      <p:ext uri="{BB962C8B-B14F-4D97-AF65-F5344CB8AC3E}">
        <p14:creationId xmlns:p14="http://schemas.microsoft.com/office/powerpoint/2010/main" val="17759822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98E4C-DAC0-4725-9427-6BC5D034D48F}" type="datetimeFigureOut">
              <a:rPr lang="zh-TW" altLang="en-US" smtClean="0"/>
              <a:t>2019/1/8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1F8C4-C5D5-4C1F-881D-74A37E2CD4ED}" type="slidenum">
              <a:rPr lang="zh-TW" altLang="en-US" smtClean="0"/>
              <a:t>‹#›</a:t>
            </a:fld>
            <a:endParaRPr lang="zh-TW" altLang="en-US"/>
          </a:p>
        </p:txBody>
      </p:sp>
    </p:spTree>
    <p:extLst>
      <p:ext uri="{BB962C8B-B14F-4D97-AF65-F5344CB8AC3E}">
        <p14:creationId xmlns:p14="http://schemas.microsoft.com/office/powerpoint/2010/main" val="63444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rive.google.com/drive/folders/1Z3G0i5IRIQER-OQm6AWrAnDYd_zsWCGe?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網路概論實習課</a:t>
            </a:r>
            <a:r>
              <a:rPr lang="en-US" altLang="zh-TW" dirty="0" smtClean="0"/>
              <a:t>L13</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568107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作業上</a:t>
            </a:r>
            <a:r>
              <a:rPr lang="zh-TW" altLang="en-US" dirty="0"/>
              <a:t>傳</a:t>
            </a:r>
          </a:p>
        </p:txBody>
      </p:sp>
      <p:sp>
        <p:nvSpPr>
          <p:cNvPr id="3" name="內容版面配置區 2"/>
          <p:cNvSpPr>
            <a:spLocks noGrp="1"/>
          </p:cNvSpPr>
          <p:nvPr>
            <p:ph idx="1"/>
          </p:nvPr>
        </p:nvSpPr>
        <p:spPr/>
        <p:txBody>
          <a:bodyPr/>
          <a:lstStyle/>
          <a:p>
            <a:pPr marL="0" indent="0">
              <a:buNone/>
            </a:pPr>
            <a:r>
              <a:rPr lang="en-US" altLang="zh-TW" dirty="0" smtClean="0">
                <a:hlinkClick r:id="rId2"/>
              </a:rPr>
              <a:t>https://drive.google.com/drive/folders/1Z3G0i5IRIQER-OQm6AWrAnDYd_zsWCGe?usp=sharing</a:t>
            </a:r>
            <a:endParaRPr lang="en-US" altLang="zh-TW" dirty="0" smtClean="0"/>
          </a:p>
          <a:p>
            <a:pPr marL="0" indent="0">
              <a:buNone/>
            </a:pPr>
            <a:endParaRPr lang="en-US" altLang="zh-TW" dirty="0"/>
          </a:p>
          <a:p>
            <a:pPr marL="0" indent="0">
              <a:buNone/>
            </a:pPr>
            <a:r>
              <a:rPr lang="en-US" altLang="zh-TW"/>
              <a:t>https://goo.gl/9we7gy</a:t>
            </a:r>
            <a:endParaRPr lang="zh-TW" altLang="en-US" dirty="0"/>
          </a:p>
        </p:txBody>
      </p:sp>
    </p:spTree>
    <p:extLst>
      <p:ext uri="{BB962C8B-B14F-4D97-AF65-F5344CB8AC3E}">
        <p14:creationId xmlns:p14="http://schemas.microsoft.com/office/powerpoint/2010/main" val="3051768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897139"/>
            <a:ext cx="10515600" cy="2361451"/>
          </a:xfrm>
        </p:spPr>
        <p:txBody>
          <a:bodyPr>
            <a:noAutofit/>
          </a:bodyPr>
          <a:lstStyle/>
          <a:p>
            <a:r>
              <a:rPr lang="en-US" altLang="zh-TW" sz="2800" dirty="0" smtClean="0">
                <a:latin typeface="+mn-lt"/>
              </a:rPr>
              <a:t>Assume a datagram of size 5000 bytes crosses 5 different networks segments on its way from sender to receiver. The smallest MTU of all network segments is 820 bytes. </a:t>
            </a:r>
            <a:br>
              <a:rPr lang="en-US" altLang="zh-TW" sz="2800" dirty="0" smtClean="0">
                <a:latin typeface="+mn-lt"/>
              </a:rPr>
            </a:br>
            <a:r>
              <a:rPr lang="en-US" altLang="zh-TW" sz="2800" dirty="0" smtClean="0">
                <a:latin typeface="+mn-lt"/>
              </a:rPr>
              <a:t>a. In how many datagrams does the original datagram have to be fragmented in? </a:t>
            </a:r>
            <a:br>
              <a:rPr lang="en-US" altLang="zh-TW" sz="2800" dirty="0" smtClean="0">
                <a:latin typeface="+mn-lt"/>
              </a:rPr>
            </a:br>
            <a:r>
              <a:rPr lang="en-US" altLang="zh-TW" sz="2800" dirty="0" smtClean="0">
                <a:latin typeface="+mn-lt"/>
              </a:rPr>
              <a:t>b. At which point in the network does the fragmentation occur? </a:t>
            </a:r>
            <a:br>
              <a:rPr lang="en-US" altLang="zh-TW" sz="2800" dirty="0" smtClean="0">
                <a:latin typeface="+mn-lt"/>
              </a:rPr>
            </a:br>
            <a:r>
              <a:rPr lang="en-US" altLang="zh-TW" sz="2800" dirty="0" smtClean="0">
                <a:latin typeface="+mn-lt"/>
              </a:rPr>
              <a:t>c. Show the length, ID, </a:t>
            </a:r>
            <a:r>
              <a:rPr lang="en-US" altLang="zh-TW" sz="2800" dirty="0" err="1" smtClean="0">
                <a:latin typeface="+mn-lt"/>
              </a:rPr>
              <a:t>fragflag</a:t>
            </a:r>
            <a:r>
              <a:rPr lang="en-US" altLang="zh-TW" sz="2800" dirty="0" smtClean="0">
                <a:latin typeface="+mn-lt"/>
              </a:rPr>
              <a:t>, and offset fields of the IP header of each fragment. </a:t>
            </a:r>
            <a:br>
              <a:rPr lang="en-US" altLang="zh-TW" sz="2800" dirty="0" smtClean="0">
                <a:latin typeface="+mn-lt"/>
              </a:rPr>
            </a:br>
            <a:r>
              <a:rPr lang="en-US" altLang="zh-TW" sz="2800" dirty="0" smtClean="0">
                <a:latin typeface="+mn-lt"/>
              </a:rPr>
              <a:t>d. At which location are the IP fragments reassembled? Explain your answer</a:t>
            </a:r>
            <a:endParaRPr lang="zh-TW" altLang="en-US" sz="2800" dirty="0">
              <a:latin typeface="+mn-lt"/>
            </a:endParaRPr>
          </a:p>
        </p:txBody>
      </p:sp>
      <p:sp>
        <p:nvSpPr>
          <p:cNvPr id="3" name="內容版面配置區 2"/>
          <p:cNvSpPr>
            <a:spLocks noGrp="1"/>
          </p:cNvSpPr>
          <p:nvPr>
            <p:ph idx="1"/>
          </p:nvPr>
        </p:nvSpPr>
        <p:spPr>
          <a:xfrm>
            <a:off x="838200" y="4098175"/>
            <a:ext cx="10515600" cy="2078787"/>
          </a:xfrm>
        </p:spPr>
        <p:txBody>
          <a:bodyPr/>
          <a:lstStyle/>
          <a:p>
            <a:pPr marL="0" indent="0">
              <a:buNone/>
            </a:pPr>
            <a:r>
              <a:rPr lang="en-US" altLang="zh-TW" dirty="0" smtClean="0">
                <a:solidFill>
                  <a:srgbClr val="FF0000"/>
                </a:solidFill>
              </a:rPr>
              <a:t>ANS: </a:t>
            </a:r>
          </a:p>
          <a:p>
            <a:pPr marL="0" indent="0">
              <a:buNone/>
            </a:pPr>
            <a:r>
              <a:rPr lang="en-US" altLang="zh-TW" dirty="0" smtClean="0"/>
              <a:t>a.7</a:t>
            </a:r>
          </a:p>
          <a:p>
            <a:pPr marL="0" indent="0">
              <a:buNone/>
            </a:pPr>
            <a:r>
              <a:rPr lang="en-US" altLang="zh-TW" dirty="0" smtClean="0"/>
              <a:t>b. The fragmentation occurs at the router directly ahead of the link with the MTU of 800 bytes</a:t>
            </a:r>
          </a:p>
        </p:txBody>
      </p:sp>
    </p:spTree>
    <p:extLst>
      <p:ext uri="{BB962C8B-B14F-4D97-AF65-F5344CB8AC3E}">
        <p14:creationId xmlns:p14="http://schemas.microsoft.com/office/powerpoint/2010/main" val="808022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755073" y="562090"/>
            <a:ext cx="10515600" cy="4351338"/>
          </a:xfrm>
        </p:spPr>
        <p:txBody>
          <a:bodyPr>
            <a:normAutofit lnSpcReduction="10000"/>
          </a:bodyPr>
          <a:lstStyle/>
          <a:p>
            <a:pPr marL="0" indent="0">
              <a:buNone/>
            </a:pPr>
            <a:r>
              <a:rPr lang="en-US" altLang="zh-TW" dirty="0" smtClean="0"/>
              <a:t>c.</a:t>
            </a:r>
          </a:p>
          <a:p>
            <a:pPr marL="0" indent="0">
              <a:buNone/>
            </a:pPr>
            <a:r>
              <a:rPr lang="en-US" altLang="zh-TW" dirty="0" smtClean="0"/>
              <a:t>1.Length = 820, ID = x, </a:t>
            </a:r>
            <a:r>
              <a:rPr lang="en-US" altLang="zh-TW" dirty="0" err="1" smtClean="0"/>
              <a:t>fragflag</a:t>
            </a:r>
            <a:r>
              <a:rPr lang="en-US" altLang="zh-TW" dirty="0" smtClean="0"/>
              <a:t> = 1, offset = 0; </a:t>
            </a:r>
          </a:p>
          <a:p>
            <a:pPr marL="0" indent="0">
              <a:buNone/>
            </a:pPr>
            <a:r>
              <a:rPr lang="en-US" altLang="zh-TW" dirty="0" smtClean="0"/>
              <a:t>2. Length = 820, ID = x, </a:t>
            </a:r>
            <a:r>
              <a:rPr lang="en-US" altLang="zh-TW" dirty="0" err="1" smtClean="0"/>
              <a:t>fragflag</a:t>
            </a:r>
            <a:r>
              <a:rPr lang="en-US" altLang="zh-TW" dirty="0" smtClean="0"/>
              <a:t> = 1, offset = 100; </a:t>
            </a:r>
          </a:p>
          <a:p>
            <a:pPr marL="0" indent="0">
              <a:buNone/>
            </a:pPr>
            <a:r>
              <a:rPr lang="en-US" altLang="zh-TW" dirty="0" smtClean="0"/>
              <a:t>3. Length = 820, ID = x, </a:t>
            </a:r>
            <a:r>
              <a:rPr lang="en-US" altLang="zh-TW" dirty="0" err="1" smtClean="0"/>
              <a:t>fragflag</a:t>
            </a:r>
            <a:r>
              <a:rPr lang="en-US" altLang="zh-TW" dirty="0" smtClean="0"/>
              <a:t> = 1, offset = 200; </a:t>
            </a:r>
          </a:p>
          <a:p>
            <a:pPr marL="0" indent="0">
              <a:buNone/>
            </a:pPr>
            <a:r>
              <a:rPr lang="en-US" altLang="zh-TW" dirty="0" smtClean="0"/>
              <a:t>4. Length = 820, ID = x, </a:t>
            </a:r>
            <a:r>
              <a:rPr lang="en-US" altLang="zh-TW" dirty="0" err="1" smtClean="0"/>
              <a:t>fragflag</a:t>
            </a:r>
            <a:r>
              <a:rPr lang="en-US" altLang="zh-TW" dirty="0" smtClean="0"/>
              <a:t> = 1, offset = 300; </a:t>
            </a:r>
          </a:p>
          <a:p>
            <a:pPr marL="0" indent="0">
              <a:buNone/>
            </a:pPr>
            <a:r>
              <a:rPr lang="en-US" altLang="zh-TW" dirty="0" smtClean="0"/>
              <a:t>5. Length = 820, ID = x, </a:t>
            </a:r>
            <a:r>
              <a:rPr lang="en-US" altLang="zh-TW" dirty="0" err="1" smtClean="0"/>
              <a:t>fragflag</a:t>
            </a:r>
            <a:r>
              <a:rPr lang="en-US" altLang="zh-TW" dirty="0" smtClean="0"/>
              <a:t> = 1, offset = 400; </a:t>
            </a:r>
          </a:p>
          <a:p>
            <a:pPr marL="0" indent="0">
              <a:buNone/>
            </a:pPr>
            <a:r>
              <a:rPr lang="en-US" altLang="zh-TW" dirty="0" smtClean="0"/>
              <a:t>6. Length = 820, ID = x, </a:t>
            </a:r>
            <a:r>
              <a:rPr lang="en-US" altLang="zh-TW" dirty="0" err="1" smtClean="0"/>
              <a:t>fragflag</a:t>
            </a:r>
            <a:r>
              <a:rPr lang="en-US" altLang="zh-TW" dirty="0" smtClean="0"/>
              <a:t> = 1, offset = 500; </a:t>
            </a:r>
          </a:p>
          <a:p>
            <a:pPr marL="0" indent="0">
              <a:buNone/>
            </a:pPr>
            <a:r>
              <a:rPr lang="en-US" altLang="zh-TW" dirty="0" smtClean="0"/>
              <a:t>7. Length = </a:t>
            </a:r>
            <a:r>
              <a:rPr lang="en-US" altLang="zh-TW" dirty="0" smtClean="0"/>
              <a:t>2</a:t>
            </a:r>
            <a:r>
              <a:rPr lang="en-US" altLang="zh-CN" dirty="0" smtClean="0"/>
              <a:t>0</a:t>
            </a:r>
            <a:r>
              <a:rPr lang="en-US" altLang="zh-TW" dirty="0" smtClean="0"/>
              <a:t>0</a:t>
            </a:r>
            <a:r>
              <a:rPr lang="en-US" altLang="zh-TW" dirty="0" smtClean="0"/>
              <a:t>, ID = x, </a:t>
            </a:r>
            <a:r>
              <a:rPr lang="en-US" altLang="zh-TW" dirty="0" err="1" smtClean="0"/>
              <a:t>fragflag</a:t>
            </a:r>
            <a:r>
              <a:rPr lang="en-US" altLang="zh-TW" dirty="0" smtClean="0"/>
              <a:t> = 0, offset = 600;</a:t>
            </a:r>
          </a:p>
          <a:p>
            <a:pPr marL="0" indent="0">
              <a:buNone/>
            </a:pPr>
            <a:r>
              <a:rPr lang="en-US" altLang="zh-TW" dirty="0"/>
              <a:t>d</a:t>
            </a:r>
            <a:r>
              <a:rPr lang="en-US" altLang="zh-TW" dirty="0" smtClean="0"/>
              <a:t>. All </a:t>
            </a:r>
            <a:r>
              <a:rPr lang="en-US" altLang="zh-TW" dirty="0"/>
              <a:t>fragments are reassembled at the receiving host. </a:t>
            </a:r>
            <a:endParaRPr lang="zh-TW" altLang="en-US" dirty="0"/>
          </a:p>
          <a:p>
            <a:pPr marL="0" indent="0">
              <a:buNone/>
            </a:pPr>
            <a:endParaRPr lang="zh-TW" altLang="en-US" dirty="0"/>
          </a:p>
        </p:txBody>
      </p:sp>
    </p:spTree>
    <p:extLst>
      <p:ext uri="{BB962C8B-B14F-4D97-AF65-F5344CB8AC3E}">
        <p14:creationId xmlns:p14="http://schemas.microsoft.com/office/powerpoint/2010/main" val="2011833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606194"/>
            <a:ext cx="10515600" cy="1325563"/>
          </a:xfrm>
        </p:spPr>
        <p:txBody>
          <a:bodyPr>
            <a:noAutofit/>
          </a:bodyPr>
          <a:lstStyle/>
          <a:p>
            <a:r>
              <a:rPr lang="en-US" altLang="zh-TW" sz="3600" dirty="0" smtClean="0"/>
              <a:t>P12.Consider the topology shown in Figure4.20.Denote the three subnets with hosts(starting clockwise at 12:00)as Network A,B,C. Denote the subnets without hosts as Network D,E,F. </a:t>
            </a:r>
            <a:endParaRPr lang="zh-TW" altLang="en-US" sz="3600" dirty="0"/>
          </a:p>
        </p:txBody>
      </p:sp>
      <p:sp>
        <p:nvSpPr>
          <p:cNvPr id="3" name="內容版面配置區 2"/>
          <p:cNvSpPr>
            <a:spLocks noGrp="1"/>
          </p:cNvSpPr>
          <p:nvPr>
            <p:ph idx="1"/>
          </p:nvPr>
        </p:nvSpPr>
        <p:spPr>
          <a:xfrm>
            <a:off x="838200" y="2302625"/>
            <a:ext cx="10515600" cy="3874338"/>
          </a:xfrm>
        </p:spPr>
        <p:txBody>
          <a:bodyPr>
            <a:normAutofit lnSpcReduction="10000"/>
          </a:bodyPr>
          <a:lstStyle/>
          <a:p>
            <a:pPr marL="0" indent="0">
              <a:buNone/>
            </a:pPr>
            <a:r>
              <a:rPr lang="en-US" altLang="zh-TW" dirty="0" smtClean="0"/>
              <a:t>a. Assign network addresses to each of these six subnets , with the following constraints: All addresses must be allocated from 214.97.254/23:subnet A should have enough addresses to support 250 interfaces; Subnet B should have enough addresses to support 120 interfaces; and Subnet C should have enough addresses to support 120 interfaces. Of course , subnets D,E and F should each be able to support two interfaces . For each subnet , the assignment should take the from </a:t>
            </a:r>
            <a:r>
              <a:rPr lang="en-US" altLang="zh-TW" dirty="0" err="1" smtClean="0"/>
              <a:t>a.b.c.d</a:t>
            </a:r>
            <a:r>
              <a:rPr lang="en-US" altLang="zh-TW" dirty="0" smtClean="0"/>
              <a:t>/x or </a:t>
            </a:r>
            <a:r>
              <a:rPr lang="en-US" altLang="zh-TW" dirty="0" err="1" smtClean="0"/>
              <a:t>a.b.c.d</a:t>
            </a:r>
            <a:r>
              <a:rPr lang="en-US" altLang="zh-TW" dirty="0" smtClean="0"/>
              <a:t>/x –</a:t>
            </a:r>
            <a:r>
              <a:rPr lang="en-US" altLang="zh-TW" dirty="0" err="1" smtClean="0"/>
              <a:t>e.f.g.h</a:t>
            </a:r>
            <a:r>
              <a:rPr lang="en-US" altLang="zh-TW" dirty="0" smtClean="0"/>
              <a:t>/y</a:t>
            </a:r>
          </a:p>
          <a:p>
            <a:pPr marL="0" indent="0">
              <a:buNone/>
            </a:pPr>
            <a:r>
              <a:rPr lang="en-US" altLang="zh-TW" dirty="0" smtClean="0"/>
              <a:t>b. Using your answer to part (a) , provide the forwarding tables (using longest prefix matching)for each of the three routers</a:t>
            </a:r>
            <a:endParaRPr lang="zh-TW" altLang="en-US" dirty="0"/>
          </a:p>
        </p:txBody>
      </p:sp>
    </p:spTree>
    <p:extLst>
      <p:ext uri="{BB962C8B-B14F-4D97-AF65-F5344CB8AC3E}">
        <p14:creationId xmlns:p14="http://schemas.microsoft.com/office/powerpoint/2010/main" val="1242753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群組 29"/>
          <p:cNvGrpSpPr/>
          <p:nvPr/>
        </p:nvGrpSpPr>
        <p:grpSpPr>
          <a:xfrm>
            <a:off x="640082" y="757490"/>
            <a:ext cx="3466407" cy="4427590"/>
            <a:chOff x="931026" y="300290"/>
            <a:chExt cx="3466407" cy="4427590"/>
          </a:xfrm>
        </p:grpSpPr>
        <p:sp>
          <p:nvSpPr>
            <p:cNvPr id="4" name="矩形 3"/>
            <p:cNvSpPr/>
            <p:nvPr/>
          </p:nvSpPr>
          <p:spPr>
            <a:xfrm>
              <a:off x="2086495" y="1047405"/>
              <a:ext cx="1155469"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R1</a:t>
              </a:r>
              <a:endParaRPr lang="zh-TW" altLang="en-US" dirty="0"/>
            </a:p>
          </p:txBody>
        </p:sp>
        <p:sp>
          <p:nvSpPr>
            <p:cNvPr id="5" name="矩形 4"/>
            <p:cNvSpPr/>
            <p:nvPr/>
          </p:nvSpPr>
          <p:spPr>
            <a:xfrm>
              <a:off x="931026" y="2826329"/>
              <a:ext cx="1155469"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R2</a:t>
              </a:r>
              <a:endParaRPr lang="zh-TW" altLang="en-US" dirty="0"/>
            </a:p>
          </p:txBody>
        </p:sp>
        <p:sp>
          <p:nvSpPr>
            <p:cNvPr id="6" name="矩形 5"/>
            <p:cNvSpPr/>
            <p:nvPr/>
          </p:nvSpPr>
          <p:spPr>
            <a:xfrm>
              <a:off x="3241964" y="2826329"/>
              <a:ext cx="1155469"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R3</a:t>
              </a:r>
              <a:endParaRPr lang="zh-TW" altLang="en-US" dirty="0"/>
            </a:p>
          </p:txBody>
        </p:sp>
        <p:cxnSp>
          <p:nvCxnSpPr>
            <p:cNvPr id="8" name="直線接點 7"/>
            <p:cNvCxnSpPr>
              <a:stCxn id="4" idx="2"/>
              <a:endCxn id="6" idx="0"/>
            </p:cNvCxnSpPr>
            <p:nvPr/>
          </p:nvCxnSpPr>
          <p:spPr>
            <a:xfrm>
              <a:off x="2664230" y="1895303"/>
              <a:ext cx="1155469" cy="9310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stCxn id="6" idx="1"/>
              <a:endCxn id="5" idx="3"/>
            </p:cNvCxnSpPr>
            <p:nvPr/>
          </p:nvCxnSpPr>
          <p:spPr>
            <a:xfrm flipH="1">
              <a:off x="2086495" y="3250278"/>
              <a:ext cx="11554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a:stCxn id="4" idx="2"/>
              <a:endCxn id="5" idx="0"/>
            </p:cNvCxnSpPr>
            <p:nvPr/>
          </p:nvCxnSpPr>
          <p:spPr>
            <a:xfrm flipH="1">
              <a:off x="1508761" y="1895303"/>
              <a:ext cx="1155469" cy="9310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a:stCxn id="4" idx="0"/>
            </p:cNvCxnSpPr>
            <p:nvPr/>
          </p:nvCxnSpPr>
          <p:spPr>
            <a:xfrm flipV="1">
              <a:off x="2664230" y="656705"/>
              <a:ext cx="0" cy="390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a:endCxn id="6" idx="2"/>
            </p:cNvCxnSpPr>
            <p:nvPr/>
          </p:nvCxnSpPr>
          <p:spPr>
            <a:xfrm flipV="1">
              <a:off x="3819699" y="3674227"/>
              <a:ext cx="0" cy="3491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a:endCxn id="5" idx="2"/>
            </p:cNvCxnSpPr>
            <p:nvPr/>
          </p:nvCxnSpPr>
          <p:spPr>
            <a:xfrm flipV="1">
              <a:off x="1508761" y="3674227"/>
              <a:ext cx="0" cy="4073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2142606" y="300290"/>
              <a:ext cx="465513" cy="646331"/>
            </a:xfrm>
            <a:prstGeom prst="rect">
              <a:avLst/>
            </a:prstGeom>
            <a:noFill/>
          </p:spPr>
          <p:txBody>
            <a:bodyPr wrap="square" rtlCol="0">
              <a:spAutoFit/>
            </a:bodyPr>
            <a:lstStyle/>
            <a:p>
              <a:r>
                <a:rPr lang="en-US" altLang="zh-TW" sz="3600" dirty="0" smtClean="0"/>
                <a:t>A</a:t>
              </a:r>
              <a:endParaRPr lang="zh-TW" altLang="en-US" sz="3600" dirty="0"/>
            </a:p>
          </p:txBody>
        </p:sp>
        <p:sp>
          <p:nvSpPr>
            <p:cNvPr id="25" name="文字方塊 24"/>
            <p:cNvSpPr txBox="1"/>
            <p:nvPr/>
          </p:nvSpPr>
          <p:spPr>
            <a:xfrm>
              <a:off x="3875810" y="3952672"/>
              <a:ext cx="465513" cy="646331"/>
            </a:xfrm>
            <a:prstGeom prst="rect">
              <a:avLst/>
            </a:prstGeom>
            <a:noFill/>
          </p:spPr>
          <p:txBody>
            <a:bodyPr wrap="square" rtlCol="0">
              <a:spAutoFit/>
            </a:bodyPr>
            <a:lstStyle/>
            <a:p>
              <a:r>
                <a:rPr lang="en-US" altLang="zh-TW" sz="3600" dirty="0"/>
                <a:t>B</a:t>
              </a:r>
              <a:endParaRPr lang="zh-TW" altLang="en-US" sz="3600" dirty="0"/>
            </a:p>
          </p:txBody>
        </p:sp>
        <p:sp>
          <p:nvSpPr>
            <p:cNvPr id="26" name="文字方塊 25"/>
            <p:cNvSpPr txBox="1"/>
            <p:nvPr/>
          </p:nvSpPr>
          <p:spPr>
            <a:xfrm>
              <a:off x="1015193" y="4081549"/>
              <a:ext cx="465513" cy="646331"/>
            </a:xfrm>
            <a:prstGeom prst="rect">
              <a:avLst/>
            </a:prstGeom>
            <a:noFill/>
          </p:spPr>
          <p:txBody>
            <a:bodyPr wrap="square" rtlCol="0">
              <a:spAutoFit/>
            </a:bodyPr>
            <a:lstStyle/>
            <a:p>
              <a:r>
                <a:rPr lang="en-US" altLang="zh-TW" sz="3600" dirty="0" smtClean="0"/>
                <a:t>C</a:t>
              </a:r>
              <a:endParaRPr lang="zh-TW" altLang="en-US" sz="3600" dirty="0"/>
            </a:p>
          </p:txBody>
        </p:sp>
        <p:sp>
          <p:nvSpPr>
            <p:cNvPr id="27" name="文字方塊 26"/>
            <p:cNvSpPr txBox="1"/>
            <p:nvPr/>
          </p:nvSpPr>
          <p:spPr>
            <a:xfrm>
              <a:off x="3354185" y="2031399"/>
              <a:ext cx="465513" cy="646331"/>
            </a:xfrm>
            <a:prstGeom prst="rect">
              <a:avLst/>
            </a:prstGeom>
            <a:noFill/>
          </p:spPr>
          <p:txBody>
            <a:bodyPr wrap="square" rtlCol="0">
              <a:spAutoFit/>
            </a:bodyPr>
            <a:lstStyle/>
            <a:p>
              <a:r>
                <a:rPr lang="en-US" altLang="zh-TW" sz="3600" dirty="0"/>
                <a:t>D</a:t>
              </a:r>
              <a:endParaRPr lang="zh-TW" altLang="en-US" sz="3600" dirty="0"/>
            </a:p>
          </p:txBody>
        </p:sp>
        <p:sp>
          <p:nvSpPr>
            <p:cNvPr id="28" name="文字方塊 27"/>
            <p:cNvSpPr txBox="1"/>
            <p:nvPr/>
          </p:nvSpPr>
          <p:spPr>
            <a:xfrm>
              <a:off x="2459529" y="3128680"/>
              <a:ext cx="465513" cy="646331"/>
            </a:xfrm>
            <a:prstGeom prst="rect">
              <a:avLst/>
            </a:prstGeom>
            <a:noFill/>
          </p:spPr>
          <p:txBody>
            <a:bodyPr wrap="square" rtlCol="0">
              <a:spAutoFit/>
            </a:bodyPr>
            <a:lstStyle/>
            <a:p>
              <a:r>
                <a:rPr lang="en-US" altLang="zh-TW" sz="3600" dirty="0"/>
                <a:t>E</a:t>
              </a:r>
              <a:endParaRPr lang="zh-TW" altLang="en-US" sz="3600" dirty="0"/>
            </a:p>
          </p:txBody>
        </p:sp>
        <p:sp>
          <p:nvSpPr>
            <p:cNvPr id="29" name="文字方塊 28"/>
            <p:cNvSpPr txBox="1"/>
            <p:nvPr/>
          </p:nvSpPr>
          <p:spPr>
            <a:xfrm>
              <a:off x="1741518" y="1978431"/>
              <a:ext cx="465513" cy="646331"/>
            </a:xfrm>
            <a:prstGeom prst="rect">
              <a:avLst/>
            </a:prstGeom>
            <a:noFill/>
          </p:spPr>
          <p:txBody>
            <a:bodyPr wrap="square" rtlCol="0">
              <a:spAutoFit/>
            </a:bodyPr>
            <a:lstStyle/>
            <a:p>
              <a:r>
                <a:rPr lang="en-US" altLang="zh-TW" sz="3600" dirty="0" smtClean="0"/>
                <a:t>F</a:t>
              </a:r>
              <a:endParaRPr lang="zh-TW" altLang="en-US" sz="3600" dirty="0"/>
            </a:p>
          </p:txBody>
        </p:sp>
      </p:grpSp>
      <p:sp>
        <p:nvSpPr>
          <p:cNvPr id="31" name="文字方塊 30"/>
          <p:cNvSpPr txBox="1"/>
          <p:nvPr/>
        </p:nvSpPr>
        <p:spPr>
          <a:xfrm>
            <a:off x="3817622" y="276559"/>
            <a:ext cx="6947360" cy="1077218"/>
          </a:xfrm>
          <a:prstGeom prst="rect">
            <a:avLst/>
          </a:prstGeom>
          <a:noFill/>
        </p:spPr>
        <p:txBody>
          <a:bodyPr wrap="square" rtlCol="0">
            <a:spAutoFit/>
          </a:bodyPr>
          <a:lstStyle/>
          <a:p>
            <a:r>
              <a:rPr lang="en-US" altLang="zh-TW" sz="3200" dirty="0" smtClean="0"/>
              <a:t>214.97.254/23</a:t>
            </a:r>
          </a:p>
          <a:p>
            <a:r>
              <a:rPr lang="en-US" altLang="zh-TW" sz="3200" dirty="0" smtClean="0"/>
              <a:t>A 250 B 120 C 120 D 2 E 2 F 2</a:t>
            </a:r>
            <a:endParaRPr lang="zh-TW" altLang="en-US" sz="3200" dirty="0"/>
          </a:p>
        </p:txBody>
      </p:sp>
      <p:sp>
        <p:nvSpPr>
          <p:cNvPr id="32" name="文字方塊 31"/>
          <p:cNvSpPr txBox="1"/>
          <p:nvPr/>
        </p:nvSpPr>
        <p:spPr>
          <a:xfrm>
            <a:off x="4423411" y="1645650"/>
            <a:ext cx="7367154" cy="3539430"/>
          </a:xfrm>
          <a:prstGeom prst="rect">
            <a:avLst/>
          </a:prstGeom>
          <a:noFill/>
        </p:spPr>
        <p:txBody>
          <a:bodyPr wrap="square" rtlCol="0">
            <a:spAutoFit/>
          </a:bodyPr>
          <a:lstStyle/>
          <a:p>
            <a:r>
              <a:rPr lang="en-US" altLang="zh-TW" sz="2800" dirty="0" smtClean="0">
                <a:solidFill>
                  <a:srgbClr val="FF0000"/>
                </a:solidFill>
              </a:rPr>
              <a:t>ANS:</a:t>
            </a:r>
          </a:p>
          <a:p>
            <a:r>
              <a:rPr lang="en-US" altLang="zh-TW" sz="2800" dirty="0" smtClean="0"/>
              <a:t>Subnet </a:t>
            </a:r>
            <a:r>
              <a:rPr lang="en-US" altLang="zh-TW" sz="2800" dirty="0"/>
              <a:t>A: 214.97.255/24 (256 addresses)</a:t>
            </a:r>
          </a:p>
          <a:p>
            <a:r>
              <a:rPr lang="en-US" altLang="zh-TW" sz="2800" dirty="0"/>
              <a:t>Subnet B: 214.97.254.0/25 - 214.97.254.0/29 (128-8 = 120 </a:t>
            </a:r>
            <a:r>
              <a:rPr lang="en-US" altLang="zh-TW" sz="2800" dirty="0" smtClean="0"/>
              <a:t>addresses</a:t>
            </a:r>
            <a:r>
              <a:rPr lang="zh-TW" altLang="en-US" sz="2800" dirty="0" smtClean="0"/>
              <a:t> 扣掉分給</a:t>
            </a:r>
            <a:r>
              <a:rPr lang="en-US" altLang="zh-TW" sz="2800" dirty="0" smtClean="0"/>
              <a:t>DEF</a:t>
            </a:r>
            <a:r>
              <a:rPr lang="zh-TW" altLang="en-US" sz="2800" dirty="0" smtClean="0"/>
              <a:t>的</a:t>
            </a:r>
            <a:r>
              <a:rPr lang="en-US" altLang="zh-TW" sz="2800" dirty="0" smtClean="0"/>
              <a:t>)</a:t>
            </a:r>
            <a:endParaRPr lang="en-US" altLang="zh-TW" sz="2800" dirty="0"/>
          </a:p>
          <a:p>
            <a:r>
              <a:rPr lang="en-US" altLang="zh-TW" sz="2800" dirty="0"/>
              <a:t>Subnet C: 214.97.254.128/25 (128 addresses)</a:t>
            </a:r>
          </a:p>
          <a:p>
            <a:r>
              <a:rPr lang="en-US" altLang="zh-TW" sz="2800" dirty="0"/>
              <a:t>Subnet D: 214.97.254.0/31 (2 addresses)</a:t>
            </a:r>
          </a:p>
          <a:p>
            <a:r>
              <a:rPr lang="pt-BR" altLang="zh-TW" sz="2800" dirty="0"/>
              <a:t>Subnet E: 214.97.254.2/31 (2 addresses)</a:t>
            </a:r>
          </a:p>
          <a:p>
            <a:r>
              <a:rPr lang="en-US" altLang="zh-TW" sz="2800" dirty="0"/>
              <a:t>Subnet F: 214.97.254.4/30 (4 addresses)</a:t>
            </a:r>
            <a:endParaRPr lang="zh-TW" altLang="en-US" sz="2800" dirty="0"/>
          </a:p>
        </p:txBody>
      </p:sp>
    </p:spTree>
    <p:extLst>
      <p:ext uri="{BB962C8B-B14F-4D97-AF65-F5344CB8AC3E}">
        <p14:creationId xmlns:p14="http://schemas.microsoft.com/office/powerpoint/2010/main" val="814933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22316" y="756458"/>
            <a:ext cx="10515600" cy="1009843"/>
          </a:xfrm>
        </p:spPr>
        <p:txBody>
          <a:bodyPr/>
          <a:lstStyle/>
          <a:p>
            <a:pPr marL="0" indent="0">
              <a:buNone/>
            </a:pPr>
            <a:r>
              <a:rPr lang="en-US" altLang="zh-TW" dirty="0" smtClean="0"/>
              <a:t>b.</a:t>
            </a:r>
          </a:p>
          <a:p>
            <a:pPr marL="0" indent="0">
              <a:buNone/>
            </a:pPr>
            <a:r>
              <a:rPr lang="en-US" altLang="zh-TW" dirty="0" smtClean="0">
                <a:solidFill>
                  <a:srgbClr val="FF0000"/>
                </a:solidFill>
              </a:rPr>
              <a:t>ANS: </a:t>
            </a:r>
            <a:endParaRPr lang="zh-TW" altLang="en-US" dirty="0">
              <a:solidFill>
                <a:srgbClr val="FF0000"/>
              </a:solidFill>
            </a:endParaRPr>
          </a:p>
        </p:txBody>
      </p:sp>
      <p:sp>
        <p:nvSpPr>
          <p:cNvPr id="4" name="矩形 3"/>
          <p:cNvSpPr/>
          <p:nvPr/>
        </p:nvSpPr>
        <p:spPr>
          <a:xfrm>
            <a:off x="522316" y="1766301"/>
            <a:ext cx="8440189" cy="1384995"/>
          </a:xfrm>
          <a:prstGeom prst="rect">
            <a:avLst/>
          </a:prstGeom>
        </p:spPr>
        <p:txBody>
          <a:bodyPr wrap="square">
            <a:spAutoFit/>
          </a:bodyPr>
          <a:lstStyle/>
          <a:p>
            <a:r>
              <a:rPr lang="pt-BR" altLang="zh-TW" sz="2800" dirty="0" smtClean="0"/>
              <a:t>R1 11010110 </a:t>
            </a:r>
            <a:r>
              <a:rPr lang="pt-BR" altLang="zh-TW" sz="2800" dirty="0"/>
              <a:t>01100001 11111111 </a:t>
            </a:r>
            <a:r>
              <a:rPr lang="pt-BR" altLang="zh-TW" sz="2800" dirty="0" smtClean="0"/>
              <a:t>		Subnet </a:t>
            </a:r>
            <a:r>
              <a:rPr lang="pt-BR" altLang="zh-TW" sz="2800" dirty="0"/>
              <a:t>A</a:t>
            </a:r>
          </a:p>
          <a:p>
            <a:r>
              <a:rPr lang="en-US" altLang="zh-TW" sz="2800" dirty="0" smtClean="0"/>
              <a:t>      11010110 </a:t>
            </a:r>
            <a:r>
              <a:rPr lang="en-US" altLang="zh-TW" sz="2800" dirty="0"/>
              <a:t>01100001 11111110 0000000 Subnet D</a:t>
            </a:r>
          </a:p>
          <a:p>
            <a:r>
              <a:rPr lang="da-DK" altLang="zh-TW" sz="2800" dirty="0" smtClean="0"/>
              <a:t>      11010110 </a:t>
            </a:r>
            <a:r>
              <a:rPr lang="da-DK" altLang="zh-TW" sz="2800" dirty="0"/>
              <a:t>01100001 11111110 000001 </a:t>
            </a:r>
            <a:r>
              <a:rPr lang="da-DK" altLang="zh-TW" sz="2800" dirty="0" smtClean="0"/>
              <a:t>   Subnet </a:t>
            </a:r>
            <a:r>
              <a:rPr lang="da-DK" altLang="zh-TW" sz="2800" dirty="0"/>
              <a:t>F</a:t>
            </a:r>
            <a:endParaRPr lang="zh-TW" altLang="en-US" sz="2800" dirty="0"/>
          </a:p>
        </p:txBody>
      </p:sp>
      <p:sp>
        <p:nvSpPr>
          <p:cNvPr id="5" name="矩形 4"/>
          <p:cNvSpPr/>
          <p:nvPr/>
        </p:nvSpPr>
        <p:spPr>
          <a:xfrm>
            <a:off x="522316" y="3371114"/>
            <a:ext cx="9071957" cy="1384995"/>
          </a:xfrm>
          <a:prstGeom prst="rect">
            <a:avLst/>
          </a:prstGeom>
        </p:spPr>
        <p:txBody>
          <a:bodyPr wrap="square">
            <a:spAutoFit/>
          </a:bodyPr>
          <a:lstStyle/>
          <a:p>
            <a:r>
              <a:rPr lang="da-DK" altLang="zh-TW" sz="2800" dirty="0" smtClean="0"/>
              <a:t>R2  11010110 </a:t>
            </a:r>
            <a:r>
              <a:rPr lang="da-DK" altLang="zh-TW" sz="2800" dirty="0"/>
              <a:t>01100001 11111111 000001 </a:t>
            </a:r>
            <a:r>
              <a:rPr lang="da-DK" altLang="zh-TW" sz="2800" dirty="0" smtClean="0"/>
              <a:t>   Subnet </a:t>
            </a:r>
            <a:r>
              <a:rPr lang="da-DK" altLang="zh-TW" sz="2800" dirty="0"/>
              <a:t>F</a:t>
            </a:r>
          </a:p>
          <a:p>
            <a:r>
              <a:rPr lang="en-US" altLang="zh-TW" sz="2800" dirty="0" smtClean="0"/>
              <a:t>       11010110 </a:t>
            </a:r>
            <a:r>
              <a:rPr lang="en-US" altLang="zh-TW" sz="2800" dirty="0"/>
              <a:t>01100001 11111110 0000001 </a:t>
            </a:r>
            <a:r>
              <a:rPr lang="en-US" altLang="zh-TW" sz="2800" dirty="0" smtClean="0"/>
              <a:t> Subnet </a:t>
            </a:r>
            <a:r>
              <a:rPr lang="en-US" altLang="zh-TW" sz="2800" dirty="0"/>
              <a:t>E</a:t>
            </a:r>
          </a:p>
          <a:p>
            <a:r>
              <a:rPr lang="en-US" altLang="zh-TW" sz="2800" dirty="0"/>
              <a:t> </a:t>
            </a:r>
            <a:r>
              <a:rPr lang="en-US" altLang="zh-TW" sz="2800" dirty="0" smtClean="0"/>
              <a:t>      11010110 </a:t>
            </a:r>
            <a:r>
              <a:rPr lang="en-US" altLang="zh-TW" sz="2800" dirty="0"/>
              <a:t>01100001 11111110 1 </a:t>
            </a:r>
            <a:r>
              <a:rPr lang="en-US" altLang="zh-TW" sz="2800" dirty="0" smtClean="0"/>
              <a:t>		  Subnet </a:t>
            </a:r>
            <a:r>
              <a:rPr lang="en-US" altLang="zh-TW" sz="2800" dirty="0"/>
              <a:t>C</a:t>
            </a:r>
            <a:endParaRPr lang="zh-TW" altLang="en-US" sz="2800" dirty="0"/>
          </a:p>
        </p:txBody>
      </p:sp>
      <p:sp>
        <p:nvSpPr>
          <p:cNvPr id="6" name="矩形 5"/>
          <p:cNvSpPr/>
          <p:nvPr/>
        </p:nvSpPr>
        <p:spPr>
          <a:xfrm>
            <a:off x="522316" y="4756109"/>
            <a:ext cx="9818717" cy="1384995"/>
          </a:xfrm>
          <a:prstGeom prst="rect">
            <a:avLst/>
          </a:prstGeom>
        </p:spPr>
        <p:txBody>
          <a:bodyPr wrap="square">
            <a:spAutoFit/>
          </a:bodyPr>
          <a:lstStyle/>
          <a:p>
            <a:r>
              <a:rPr lang="en-US" altLang="zh-TW" sz="2800" dirty="0" smtClean="0"/>
              <a:t>R3  11010110 </a:t>
            </a:r>
            <a:r>
              <a:rPr lang="en-US" altLang="zh-TW" sz="2800" dirty="0"/>
              <a:t>01100001 11111111 0000000 </a:t>
            </a:r>
            <a:r>
              <a:rPr lang="en-US" altLang="zh-TW" sz="2800" dirty="0" smtClean="0"/>
              <a:t> Subnet </a:t>
            </a:r>
            <a:r>
              <a:rPr lang="en-US" altLang="zh-TW" sz="2800" dirty="0"/>
              <a:t>D</a:t>
            </a:r>
          </a:p>
          <a:p>
            <a:r>
              <a:rPr lang="da-DK" altLang="zh-TW" sz="2800" dirty="0" smtClean="0"/>
              <a:t>       11010110 </a:t>
            </a:r>
            <a:r>
              <a:rPr lang="da-DK" altLang="zh-TW" sz="2800" dirty="0"/>
              <a:t>01100001 11111110 0 </a:t>
            </a:r>
            <a:r>
              <a:rPr lang="da-DK" altLang="zh-TW" sz="2800" dirty="0" smtClean="0"/>
              <a:t>		  Subnet </a:t>
            </a:r>
            <a:r>
              <a:rPr lang="da-DK" altLang="zh-TW" sz="2800" dirty="0"/>
              <a:t>B</a:t>
            </a:r>
          </a:p>
          <a:p>
            <a:r>
              <a:rPr lang="en-US" altLang="zh-TW" sz="2800" dirty="0" smtClean="0"/>
              <a:t>       11010110 </a:t>
            </a:r>
            <a:r>
              <a:rPr lang="en-US" altLang="zh-TW" sz="2800" dirty="0"/>
              <a:t>01100001 11111110 0000001 Subnet E</a:t>
            </a:r>
            <a:endParaRPr lang="zh-TW" altLang="en-US" sz="2800" dirty="0"/>
          </a:p>
        </p:txBody>
      </p:sp>
    </p:spTree>
    <p:extLst>
      <p:ext uri="{BB962C8B-B14F-4D97-AF65-F5344CB8AC3E}">
        <p14:creationId xmlns:p14="http://schemas.microsoft.com/office/powerpoint/2010/main" val="2508777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681009"/>
            <a:ext cx="10515600" cy="1325563"/>
          </a:xfrm>
        </p:spPr>
        <p:txBody>
          <a:bodyPr>
            <a:normAutofit fontScale="90000"/>
          </a:bodyPr>
          <a:lstStyle/>
          <a:p>
            <a:r>
              <a:rPr lang="en-US" altLang="zh-TW" sz="3100" dirty="0" smtClean="0"/>
              <a:t>P19.Consider the SDN </a:t>
            </a:r>
            <a:r>
              <a:rPr lang="en-US" altLang="zh-TW" sz="3100" dirty="0" err="1" smtClean="0"/>
              <a:t>OpenFlow</a:t>
            </a:r>
            <a:r>
              <a:rPr lang="en-US" altLang="zh-TW" sz="3100" dirty="0" smtClean="0"/>
              <a:t> network shown in Figure 4.30 . Suppose that the desired forwarding behavior for datagrams arrive at s2 is as follows :</a:t>
            </a:r>
            <a:br>
              <a:rPr lang="en-US" altLang="zh-TW" sz="3100" dirty="0" smtClean="0"/>
            </a:br>
            <a:endParaRPr lang="zh-TW" altLang="en-US" dirty="0"/>
          </a:p>
        </p:txBody>
      </p:sp>
      <p:sp>
        <p:nvSpPr>
          <p:cNvPr id="3" name="內容版面配置區 2"/>
          <p:cNvSpPr>
            <a:spLocks noGrp="1"/>
          </p:cNvSpPr>
          <p:nvPr>
            <p:ph idx="1"/>
          </p:nvPr>
        </p:nvSpPr>
        <p:spPr>
          <a:xfrm>
            <a:off x="838200" y="2006572"/>
            <a:ext cx="10515600" cy="4170391"/>
          </a:xfrm>
        </p:spPr>
        <p:txBody>
          <a:bodyPr/>
          <a:lstStyle/>
          <a:p>
            <a:pPr marL="0" indent="0">
              <a:buNone/>
            </a:pPr>
            <a:r>
              <a:rPr lang="en-US" altLang="zh-TW" dirty="0"/>
              <a:t>1. any datagrams arriving on input port 1 from hosts h5 or h6 that are </a:t>
            </a:r>
            <a:r>
              <a:rPr lang="en-US" altLang="zh-TW" dirty="0" smtClean="0"/>
              <a:t>   destined </a:t>
            </a:r>
            <a:r>
              <a:rPr lang="en-US" altLang="zh-TW" dirty="0"/>
              <a:t>to host h1 or h2 should be forwarded over output port2</a:t>
            </a:r>
            <a:br>
              <a:rPr lang="en-US" altLang="zh-TW" dirty="0"/>
            </a:br>
            <a:r>
              <a:rPr lang="en-US" altLang="zh-TW" dirty="0"/>
              <a:t>2. any datagrams arriving on input port 2 from hosts h1 or h2 that are destined to host h5 or h6 should be forwarded over output port2</a:t>
            </a:r>
            <a:br>
              <a:rPr lang="en-US" altLang="zh-TW" dirty="0"/>
            </a:br>
            <a:r>
              <a:rPr lang="en-US" altLang="zh-TW" dirty="0"/>
              <a:t>3. any datagrams arriving on input port 1 from hosts h5 or h6 that are destined to host h3 or h4 should be delivered to the host specified</a:t>
            </a:r>
            <a:br>
              <a:rPr lang="en-US" altLang="zh-TW" dirty="0"/>
            </a:br>
            <a:r>
              <a:rPr lang="en-US" altLang="zh-TW" dirty="0"/>
              <a:t>4. host h3 and h4 should be able to send datagrams to each other </a:t>
            </a:r>
            <a:br>
              <a:rPr lang="en-US" altLang="zh-TW" dirty="0"/>
            </a:br>
            <a:r>
              <a:rPr lang="en-US" altLang="zh-TW" dirty="0" smtClean="0"/>
              <a:t/>
            </a:r>
            <a:br>
              <a:rPr lang="en-US" altLang="zh-TW" dirty="0" smtClean="0"/>
            </a:br>
            <a:endParaRPr lang="zh-TW" altLang="en-US" dirty="0"/>
          </a:p>
        </p:txBody>
      </p:sp>
    </p:spTree>
    <p:extLst>
      <p:ext uri="{BB962C8B-B14F-4D97-AF65-F5344CB8AC3E}">
        <p14:creationId xmlns:p14="http://schemas.microsoft.com/office/powerpoint/2010/main" val="3249444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72" y="620786"/>
            <a:ext cx="7729989" cy="4974671"/>
          </a:xfrm>
        </p:spPr>
      </p:pic>
      <p:sp>
        <p:nvSpPr>
          <p:cNvPr id="5" name="文字方塊 4"/>
          <p:cNvSpPr txBox="1"/>
          <p:nvPr/>
        </p:nvSpPr>
        <p:spPr>
          <a:xfrm>
            <a:off x="7798861" y="1538461"/>
            <a:ext cx="4630723" cy="1569660"/>
          </a:xfrm>
          <a:prstGeom prst="rect">
            <a:avLst/>
          </a:prstGeom>
          <a:noFill/>
        </p:spPr>
        <p:txBody>
          <a:bodyPr wrap="square" rtlCol="0">
            <a:spAutoFit/>
          </a:bodyPr>
          <a:lstStyle/>
          <a:p>
            <a:r>
              <a:rPr lang="en-US" altLang="zh-TW" sz="2400" dirty="0" smtClean="0"/>
              <a:t>1.Port 1 h5,h6 -&gt; h1,h2 over port2</a:t>
            </a:r>
          </a:p>
          <a:p>
            <a:r>
              <a:rPr lang="en-US" altLang="zh-TW" sz="2400" dirty="0" smtClean="0"/>
              <a:t>2.Port2 h1,h2-&gt;h5,h6 over port1</a:t>
            </a:r>
          </a:p>
          <a:p>
            <a:r>
              <a:rPr lang="en-US" altLang="zh-TW" sz="2400" dirty="0" smtClean="0"/>
              <a:t>3.Port 1,2 any host-&gt;h3,h4</a:t>
            </a:r>
          </a:p>
          <a:p>
            <a:r>
              <a:rPr lang="en-US" altLang="zh-TW" sz="2400" dirty="0" smtClean="0"/>
              <a:t>4</a:t>
            </a:r>
            <a:r>
              <a:rPr lang="en-US" altLang="zh-TW" dirty="0" smtClean="0"/>
              <a:t>.</a:t>
            </a:r>
            <a:r>
              <a:rPr lang="en-US" altLang="zh-TW" sz="2400" dirty="0" smtClean="0"/>
              <a:t>h3-&gt;h4 , h4-&gt;h3</a:t>
            </a:r>
            <a:endParaRPr lang="zh-TW" altLang="en-US" dirty="0"/>
          </a:p>
        </p:txBody>
      </p:sp>
    </p:spTree>
    <p:extLst>
      <p:ext uri="{BB962C8B-B14F-4D97-AF65-F5344CB8AC3E}">
        <p14:creationId xmlns:p14="http://schemas.microsoft.com/office/powerpoint/2010/main" val="900762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540567" y="1288452"/>
            <a:ext cx="11110866" cy="3786887"/>
          </a:xfrm>
          <a:prstGeom prst="rect">
            <a:avLst/>
          </a:prstGeom>
        </p:spPr>
      </p:pic>
    </p:spTree>
    <p:extLst>
      <p:ext uri="{BB962C8B-B14F-4D97-AF65-F5344CB8AC3E}">
        <p14:creationId xmlns:p14="http://schemas.microsoft.com/office/powerpoint/2010/main" val="3271584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1744</TotalTime>
  <Words>541</Words>
  <Application>Microsoft Macintosh PowerPoint</Application>
  <PresentationFormat>寬螢幕</PresentationFormat>
  <Paragraphs>56</Paragraphs>
  <Slides>10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Arial</vt:lpstr>
      <vt:lpstr>Calibri</vt:lpstr>
      <vt:lpstr>Calibri Light</vt:lpstr>
      <vt:lpstr>等线</vt:lpstr>
      <vt:lpstr>新細明體</vt:lpstr>
      <vt:lpstr>Office 佈景主題</vt:lpstr>
      <vt:lpstr>網路概論實習課L13</vt:lpstr>
      <vt:lpstr>Assume a datagram of size 5000 bytes crosses 5 different networks segments on its way from sender to receiver. The smallest MTU of all network segments is 820 bytes.  a. In how many datagrams does the original datagram have to be fragmented in?  b. At which point in the network does the fragmentation occur?  c. Show the length, ID, fragflag, and offset fields of the IP header of each fragment.  d. At which location are the IP fragments reassembled? Explain your answer</vt:lpstr>
      <vt:lpstr>PowerPoint 簡報</vt:lpstr>
      <vt:lpstr>P12.Consider the topology shown in Figure4.20.Denote the three subnets with hosts(starting clockwise at 12:00)as Network A,B,C. Denote the subnets without hosts as Network D,E,F. </vt:lpstr>
      <vt:lpstr>PowerPoint 簡報</vt:lpstr>
      <vt:lpstr>PowerPoint 簡報</vt:lpstr>
      <vt:lpstr>P19.Consider the SDN OpenFlow network shown in Figure 4.30 . Suppose that the desired forwarding behavior for datagrams arrive at s2 is as follows : </vt:lpstr>
      <vt:lpstr>PowerPoint 簡報</vt:lpstr>
      <vt:lpstr>PowerPoint 簡報</vt:lpstr>
      <vt:lpstr>作業上傳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網路概論實習課L13</dc:title>
  <dc:creator>User</dc:creator>
  <cp:lastModifiedBy>1366004093@qq.com</cp:lastModifiedBy>
  <cp:revision>20</cp:revision>
  <dcterms:created xsi:type="dcterms:W3CDTF">2017-12-18T03:14:25Z</dcterms:created>
  <dcterms:modified xsi:type="dcterms:W3CDTF">2019-01-08T06:05:03Z</dcterms:modified>
</cp:coreProperties>
</file>