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35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9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5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68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97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9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47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1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47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96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87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EE9C7-D780-44D8-AA37-489EC2F3300C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0E70-427E-42F4-AE97-92DD127D1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0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網路概論實習課</a:t>
            </a:r>
            <a:r>
              <a:rPr lang="en-US" altLang="zh-TW" dirty="0" smtClean="0"/>
              <a:t>L15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7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14" y="1501572"/>
            <a:ext cx="4471217" cy="415108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970636" y="2061557"/>
            <a:ext cx="2768139" cy="2415499"/>
            <a:chOff x="611399" y="4031674"/>
            <a:chExt cx="2768139" cy="2415499"/>
          </a:xfrm>
        </p:grpSpPr>
        <p:sp>
          <p:nvSpPr>
            <p:cNvPr id="6" name="橢圓 5"/>
            <p:cNvSpPr/>
            <p:nvPr/>
          </p:nvSpPr>
          <p:spPr>
            <a:xfrm>
              <a:off x="1534112" y="4031674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x</a:t>
              </a:r>
              <a:endParaRPr lang="zh-TW" altLang="en-US" sz="4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11399" y="5187142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z</a:t>
              </a:r>
              <a:endParaRPr lang="zh-TW" altLang="en-US" sz="4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456825" y="5187142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y</a:t>
              </a:r>
              <a:endParaRPr lang="zh-TW" altLang="en-US" sz="4400" dirty="0"/>
            </a:p>
          </p:txBody>
        </p:sp>
        <p:cxnSp>
          <p:nvCxnSpPr>
            <p:cNvPr id="9" name="直線接點 8"/>
            <p:cNvCxnSpPr>
              <a:stCxn id="6" idx="5"/>
              <a:endCxn id="8" idx="1"/>
            </p:cNvCxnSpPr>
            <p:nvPr/>
          </p:nvCxnSpPr>
          <p:spPr>
            <a:xfrm>
              <a:off x="2321697" y="4805068"/>
              <a:ext cx="270256" cy="5147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7" idx="6"/>
              <a:endCxn id="8" idx="2"/>
            </p:cNvCxnSpPr>
            <p:nvPr/>
          </p:nvCxnSpPr>
          <p:spPr>
            <a:xfrm>
              <a:off x="1534112" y="5640186"/>
              <a:ext cx="9227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7" idx="7"/>
              <a:endCxn id="6" idx="3"/>
            </p:cNvCxnSpPr>
            <p:nvPr/>
          </p:nvCxnSpPr>
          <p:spPr>
            <a:xfrm flipV="1">
              <a:off x="1398984" y="4805068"/>
              <a:ext cx="270256" cy="5147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540044" y="4479256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3</a:t>
              </a:r>
              <a:endParaRPr lang="zh-TW" altLang="en-US" sz="4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795314" y="5739287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6</a:t>
              </a:r>
              <a:endParaRPr lang="zh-TW" altLang="en-US" sz="4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30498" y="4494577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4</a:t>
              </a:r>
              <a:endParaRPr lang="zh-TW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95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P4.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Consider the following network . Using </a:t>
            </a:r>
            <a:r>
              <a:rPr lang="en-US" altLang="zh-TW" sz="3200" dirty="0" err="1" smtClean="0"/>
              <a:t>Dijkstra’s</a:t>
            </a:r>
            <a:r>
              <a:rPr lang="en-US" altLang="zh-TW" sz="3200" dirty="0" smtClean="0"/>
              <a:t> algorithm , and showing your work using a table similar to Table 5.1 do the following :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Compute the shortest path from t , u , v , w , x , y , z to all network nodes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56" y="2144684"/>
            <a:ext cx="4720849" cy="44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4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7996" y="14931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0      t        </a:t>
            </a:r>
            <a:r>
              <a:rPr lang="zh-TW" altLang="en-US" dirty="0" smtClean="0"/>
              <a:t>∞           </a:t>
            </a:r>
            <a:r>
              <a:rPr lang="en-US" altLang="zh-TW" dirty="0" smtClean="0"/>
              <a:t>2,t        4,t           </a:t>
            </a:r>
            <a:r>
              <a:rPr lang="zh-TW" altLang="en-US" dirty="0" smtClean="0"/>
              <a:t>∞           </a:t>
            </a:r>
            <a:r>
              <a:rPr lang="en-US" altLang="zh-TW" dirty="0" smtClean="0"/>
              <a:t>7,t         </a:t>
            </a:r>
            <a:r>
              <a:rPr lang="zh-TW" altLang="en-US" dirty="0" smtClean="0"/>
              <a:t>∞</a:t>
            </a:r>
            <a:endParaRPr lang="en-US" altLang="zh-TW" dirty="0" smtClean="0"/>
          </a:p>
          <a:p>
            <a:pPr marL="514350" indent="-514350">
              <a:buAutoNum type="arabicPlain"/>
            </a:pPr>
            <a:r>
              <a:rPr lang="en-US" altLang="zh-TW" dirty="0" err="1" smtClean="0"/>
              <a:t>tu</a:t>
            </a:r>
            <a:r>
              <a:rPr lang="en-US" altLang="zh-TW" dirty="0" smtClean="0"/>
              <a:t>       </a:t>
            </a:r>
            <a:r>
              <a:rPr lang="zh-TW" altLang="en-US" dirty="0" smtClean="0"/>
              <a:t>∞</a:t>
            </a:r>
            <a:r>
              <a:rPr lang="en-US" altLang="zh-TW" dirty="0" smtClean="0"/>
              <a:t>                       4,t           5,u          7,t          </a:t>
            </a:r>
            <a:r>
              <a:rPr lang="zh-TW" altLang="en-US" dirty="0" smtClean="0"/>
              <a:t>∞</a:t>
            </a:r>
            <a:endParaRPr lang="en-US" altLang="zh-TW" dirty="0" smtClean="0"/>
          </a:p>
          <a:p>
            <a:pPr marL="514350" indent="-514350">
              <a:buAutoNum type="arabicPlain" startAt="2"/>
            </a:pPr>
            <a:r>
              <a:rPr lang="en-US" altLang="zh-TW" dirty="0" err="1" smtClean="0"/>
              <a:t>tuv</a:t>
            </a:r>
            <a:r>
              <a:rPr lang="en-US" altLang="zh-TW" dirty="0" smtClean="0"/>
              <a:t>     7,v                                      5,u         7,t          </a:t>
            </a:r>
            <a:r>
              <a:rPr lang="zh-TW" altLang="en-US" dirty="0" smtClean="0"/>
              <a:t>∞</a:t>
            </a:r>
            <a:endParaRPr lang="en-US" altLang="zh-TW" dirty="0" smtClean="0"/>
          </a:p>
          <a:p>
            <a:pPr marL="514350" indent="-514350">
              <a:buAutoNum type="arabicPlain" startAt="3"/>
            </a:pPr>
            <a:r>
              <a:rPr lang="en-US" altLang="zh-TW" dirty="0" err="1" smtClean="0"/>
              <a:t>tuvw</a:t>
            </a:r>
            <a:r>
              <a:rPr lang="en-US" altLang="zh-TW" dirty="0" smtClean="0"/>
              <a:t>  7,v                                                     7,t         </a:t>
            </a:r>
            <a:r>
              <a:rPr lang="zh-TW" altLang="en-US" dirty="0" smtClean="0"/>
              <a:t>∞</a:t>
            </a:r>
            <a:endParaRPr lang="en-US" altLang="zh-TW" dirty="0" smtClean="0"/>
          </a:p>
          <a:p>
            <a:pPr marL="514350" indent="-514350">
              <a:buAutoNum type="arabicPlain" startAt="4"/>
            </a:pPr>
            <a:r>
              <a:rPr lang="en-US" altLang="zh-TW" dirty="0" err="1" smtClean="0"/>
              <a:t>tuvwx</a:t>
            </a:r>
            <a:r>
              <a:rPr lang="en-US" altLang="zh-TW" dirty="0" smtClean="0"/>
              <a:t>                                                           7,t        15,x</a:t>
            </a:r>
          </a:p>
          <a:p>
            <a:pPr marL="514350" indent="-514350">
              <a:buAutoNum type="arabicPlain" startAt="5"/>
            </a:pPr>
            <a:r>
              <a:rPr lang="en-US" altLang="zh-TW" dirty="0" err="1" smtClean="0"/>
              <a:t>tuvwxy</a:t>
            </a:r>
            <a:r>
              <a:rPr lang="en-US" altLang="zh-TW" dirty="0" smtClean="0"/>
              <a:t>                                                                      15,x</a:t>
            </a:r>
          </a:p>
          <a:p>
            <a:pPr marL="514350" indent="-514350">
              <a:buAutoNum type="arabicPlain" startAt="5"/>
            </a:pPr>
            <a:r>
              <a:rPr lang="en-US" altLang="zh-TW" dirty="0" err="1" smtClean="0"/>
              <a:t>tuvwxyz</a:t>
            </a:r>
            <a:r>
              <a:rPr lang="en-US" altLang="zh-TW" dirty="0" smtClean="0"/>
              <a:t>     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9753" y="773083"/>
            <a:ext cx="1002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        N’     D(x),p(x)      D(u),p(u)     D(v),p(v)      D(w),P(w)       D(y),p(y)       D(z),p(z)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90" y="1922561"/>
            <a:ext cx="3665243" cy="34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753" y="14515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0        u       </a:t>
            </a:r>
            <a:r>
              <a:rPr lang="zh-TW" altLang="en-US" dirty="0" smtClean="0"/>
              <a:t>∞         </a:t>
            </a:r>
            <a:r>
              <a:rPr lang="en-US" altLang="zh-TW" dirty="0" smtClean="0"/>
              <a:t>2,u      3,u          </a:t>
            </a:r>
            <a:r>
              <a:rPr lang="en-US" altLang="zh-TW" dirty="0" err="1" smtClean="0"/>
              <a:t>3,u</a:t>
            </a:r>
            <a:r>
              <a:rPr lang="en-US" altLang="zh-TW" dirty="0" smtClean="0"/>
              <a:t>          </a:t>
            </a:r>
            <a:r>
              <a:rPr lang="zh-TW" altLang="en-US" dirty="0" smtClean="0"/>
              <a:t>∞           ∞</a:t>
            </a:r>
            <a:endParaRPr lang="en-US" altLang="zh-TW" dirty="0" smtClean="0"/>
          </a:p>
          <a:p>
            <a:pPr marL="514350" indent="-514350">
              <a:buAutoNum type="arabicPlain"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ut</a:t>
            </a:r>
            <a:r>
              <a:rPr lang="en-US" altLang="zh-TW" dirty="0" smtClean="0"/>
              <a:t>      </a:t>
            </a:r>
            <a:r>
              <a:rPr lang="zh-TW" altLang="en-US" dirty="0" smtClean="0"/>
              <a:t>∞                     </a:t>
            </a:r>
            <a:r>
              <a:rPr lang="en-US" altLang="zh-TW" dirty="0" smtClean="0"/>
              <a:t>3,u          </a:t>
            </a:r>
            <a:r>
              <a:rPr lang="en-US" altLang="zh-TW" dirty="0" err="1" smtClean="0"/>
              <a:t>3,u</a:t>
            </a:r>
            <a:r>
              <a:rPr lang="en-US" altLang="zh-TW" dirty="0" smtClean="0"/>
              <a:t>          9,t          </a:t>
            </a:r>
            <a:r>
              <a:rPr lang="zh-TW" altLang="en-US" dirty="0" smtClean="0"/>
              <a:t>∞</a:t>
            </a:r>
            <a:endParaRPr lang="en-US" altLang="zh-TW" dirty="0" smtClean="0"/>
          </a:p>
          <a:p>
            <a:pPr marL="514350" indent="-514350">
              <a:buAutoNum type="arabicPlain" startAt="2"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utv</a:t>
            </a:r>
            <a:r>
              <a:rPr lang="en-US" altLang="zh-TW" dirty="0" smtClean="0"/>
              <a:t>     6,v                                   3,u          9,t          </a:t>
            </a:r>
            <a:r>
              <a:rPr lang="zh-TW" altLang="en-US" dirty="0" smtClean="0"/>
              <a:t>∞</a:t>
            </a:r>
            <a:endParaRPr lang="en-US" altLang="zh-TW" dirty="0" smtClean="0"/>
          </a:p>
          <a:p>
            <a:pPr marL="514350" indent="-514350">
              <a:buAutoNum type="arabicPlain" startAt="3"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utvw</a:t>
            </a:r>
            <a:r>
              <a:rPr lang="en-US" altLang="zh-TW" dirty="0" smtClean="0"/>
              <a:t>  6,v                                                  9,t          </a:t>
            </a:r>
            <a:r>
              <a:rPr lang="zh-TW" altLang="en-US" dirty="0" smtClean="0"/>
              <a:t>∞</a:t>
            </a:r>
            <a:endParaRPr lang="en-US" altLang="zh-TW" dirty="0" smtClean="0"/>
          </a:p>
          <a:p>
            <a:pPr marL="514350" indent="-514350">
              <a:buAutoNum type="arabicPlain" startAt="4"/>
            </a:pPr>
            <a:r>
              <a:rPr lang="en-US" altLang="zh-TW" dirty="0" err="1" smtClean="0"/>
              <a:t>utvwx</a:t>
            </a:r>
            <a:r>
              <a:rPr lang="en-US" altLang="zh-TW" dirty="0" smtClean="0"/>
              <a:t>                                                         9,t         14,x</a:t>
            </a:r>
          </a:p>
          <a:p>
            <a:pPr marL="514350" indent="-514350">
              <a:buAutoNum type="arabicPlain" startAt="4"/>
            </a:pPr>
            <a:r>
              <a:rPr lang="en-US" altLang="zh-TW" dirty="0" err="1"/>
              <a:t>u</a:t>
            </a:r>
            <a:r>
              <a:rPr lang="en-US" altLang="zh-TW" dirty="0" err="1" smtClean="0"/>
              <a:t>tvwxy</a:t>
            </a:r>
            <a:r>
              <a:rPr lang="en-US" altLang="zh-TW" dirty="0" smtClean="0"/>
              <a:t>                                                                     14,x</a:t>
            </a:r>
          </a:p>
          <a:p>
            <a:pPr marL="0" indent="0">
              <a:buNone/>
            </a:pPr>
            <a:r>
              <a:rPr lang="en-US" altLang="zh-TW" dirty="0" smtClean="0"/>
              <a:t>6    </a:t>
            </a:r>
            <a:r>
              <a:rPr lang="en-US" altLang="zh-TW" dirty="0" err="1" smtClean="0"/>
              <a:t>utvwxyz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9753" y="773083"/>
            <a:ext cx="1002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        N’     D(x),p(x)      D(t),p(t)     D(v),p(v)      D(w),P(w)       D(y),p(y)       D(z),p(z)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90" y="1922561"/>
            <a:ext cx="3665243" cy="34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2282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P5. Consider the network shown below , and assume that each node initially knows the costs to each of its neighbor . Consider the distance-vector algorithm and show the table entries at node z.</a:t>
            </a:r>
            <a:endParaRPr lang="zh-TW" altLang="en-US" sz="3600" dirty="0"/>
          </a:p>
        </p:txBody>
      </p:sp>
      <p:grpSp>
        <p:nvGrpSpPr>
          <p:cNvPr id="37" name="群組 36"/>
          <p:cNvGrpSpPr/>
          <p:nvPr/>
        </p:nvGrpSpPr>
        <p:grpSpPr>
          <a:xfrm>
            <a:off x="838200" y="2787317"/>
            <a:ext cx="4718166" cy="3094591"/>
            <a:chOff x="1684017" y="2828880"/>
            <a:chExt cx="4718166" cy="3094591"/>
          </a:xfrm>
        </p:grpSpPr>
        <p:sp>
          <p:nvSpPr>
            <p:cNvPr id="4" name="橢圓 3"/>
            <p:cNvSpPr/>
            <p:nvPr/>
          </p:nvSpPr>
          <p:spPr>
            <a:xfrm>
              <a:off x="1878675" y="2975956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u</a:t>
              </a:r>
              <a:endParaRPr lang="zh-TW" altLang="en-US" sz="44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3823853" y="2975956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v</a:t>
              </a:r>
              <a:endParaRPr lang="zh-TW" altLang="en-US" sz="44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878675" y="4663440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y</a:t>
              </a:r>
              <a:endParaRPr lang="zh-TW" altLang="en-US" sz="4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823853" y="4663440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x</a:t>
              </a:r>
              <a:endParaRPr lang="zh-TW" altLang="en-US" sz="4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5479470" y="3882044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z</a:t>
              </a:r>
              <a:endParaRPr lang="zh-TW" altLang="en-US" sz="4400" dirty="0"/>
            </a:p>
          </p:txBody>
        </p:sp>
        <p:cxnSp>
          <p:nvCxnSpPr>
            <p:cNvPr id="10" name="直線接點 9"/>
            <p:cNvCxnSpPr>
              <a:stCxn id="5" idx="4"/>
              <a:endCxn id="7" idx="0"/>
            </p:cNvCxnSpPr>
            <p:nvPr/>
          </p:nvCxnSpPr>
          <p:spPr>
            <a:xfrm>
              <a:off x="4285210" y="3882044"/>
              <a:ext cx="0" cy="78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7" idx="6"/>
              <a:endCxn id="8" idx="3"/>
            </p:cNvCxnSpPr>
            <p:nvPr/>
          </p:nvCxnSpPr>
          <p:spPr>
            <a:xfrm flipV="1">
              <a:off x="4746566" y="4655438"/>
              <a:ext cx="868032" cy="4610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5" idx="6"/>
              <a:endCxn id="8" idx="1"/>
            </p:cNvCxnSpPr>
            <p:nvPr/>
          </p:nvCxnSpPr>
          <p:spPr>
            <a:xfrm>
              <a:off x="4746566" y="3429000"/>
              <a:ext cx="868032" cy="585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4" idx="6"/>
              <a:endCxn id="5" idx="2"/>
            </p:cNvCxnSpPr>
            <p:nvPr/>
          </p:nvCxnSpPr>
          <p:spPr>
            <a:xfrm>
              <a:off x="2801388" y="3429000"/>
              <a:ext cx="102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6" idx="6"/>
              <a:endCxn id="7" idx="2"/>
            </p:cNvCxnSpPr>
            <p:nvPr/>
          </p:nvCxnSpPr>
          <p:spPr>
            <a:xfrm>
              <a:off x="2801388" y="5116484"/>
              <a:ext cx="102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6" idx="0"/>
              <a:endCxn id="4" idx="4"/>
            </p:cNvCxnSpPr>
            <p:nvPr/>
          </p:nvCxnSpPr>
          <p:spPr>
            <a:xfrm flipV="1">
              <a:off x="2340032" y="3882044"/>
              <a:ext cx="0" cy="78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5088772" y="3130362"/>
              <a:ext cx="383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6</a:t>
              </a:r>
              <a:endParaRPr lang="zh-TW" altLang="en-US" sz="40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200715" y="4922341"/>
              <a:ext cx="298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2</a:t>
              </a:r>
              <a:endParaRPr lang="zh-TW" altLang="en-US" sz="40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091641" y="2828880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1</a:t>
              </a:r>
              <a:endParaRPr lang="zh-TW" altLang="en-US" sz="4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808610" y="3856454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3</a:t>
              </a:r>
              <a:endParaRPr lang="zh-TW" altLang="en-US" sz="40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048367" y="5215585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3</a:t>
              </a:r>
              <a:endParaRPr lang="zh-TW" altLang="en-US" sz="40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684017" y="3902174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2</a:t>
              </a:r>
              <a:endParaRPr lang="zh-TW" altLang="en-US" sz="4000" dirty="0"/>
            </a:p>
          </p:txBody>
        </p:sp>
      </p:grpSp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65" y="2934393"/>
            <a:ext cx="63436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16" y="380220"/>
            <a:ext cx="6229350" cy="303847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40389" y="2230364"/>
            <a:ext cx="4718166" cy="3094591"/>
            <a:chOff x="1684017" y="2828880"/>
            <a:chExt cx="4718166" cy="3094591"/>
          </a:xfrm>
        </p:grpSpPr>
        <p:sp>
          <p:nvSpPr>
            <p:cNvPr id="6" name="橢圓 5"/>
            <p:cNvSpPr/>
            <p:nvPr/>
          </p:nvSpPr>
          <p:spPr>
            <a:xfrm>
              <a:off x="1878675" y="2975956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u</a:t>
              </a:r>
              <a:endParaRPr lang="zh-TW" altLang="en-US" sz="4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823853" y="2975956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v</a:t>
              </a:r>
              <a:endParaRPr lang="zh-TW" altLang="en-US" sz="4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878675" y="4663440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y</a:t>
              </a:r>
              <a:endParaRPr lang="zh-TW" altLang="en-US" sz="4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3823853" y="4663440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x</a:t>
              </a:r>
              <a:endParaRPr lang="zh-TW" altLang="en-US" sz="4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5479470" y="3882044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z</a:t>
              </a:r>
              <a:endParaRPr lang="zh-TW" altLang="en-US" sz="4400" dirty="0"/>
            </a:p>
          </p:txBody>
        </p:sp>
        <p:cxnSp>
          <p:nvCxnSpPr>
            <p:cNvPr id="11" name="直線接點 10"/>
            <p:cNvCxnSpPr>
              <a:stCxn id="7" idx="4"/>
              <a:endCxn id="9" idx="0"/>
            </p:cNvCxnSpPr>
            <p:nvPr/>
          </p:nvCxnSpPr>
          <p:spPr>
            <a:xfrm>
              <a:off x="4285210" y="3882044"/>
              <a:ext cx="0" cy="78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9" idx="6"/>
              <a:endCxn id="10" idx="3"/>
            </p:cNvCxnSpPr>
            <p:nvPr/>
          </p:nvCxnSpPr>
          <p:spPr>
            <a:xfrm flipV="1">
              <a:off x="4746566" y="4655438"/>
              <a:ext cx="868032" cy="4610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7" idx="6"/>
              <a:endCxn id="10" idx="1"/>
            </p:cNvCxnSpPr>
            <p:nvPr/>
          </p:nvCxnSpPr>
          <p:spPr>
            <a:xfrm>
              <a:off x="4746566" y="3429000"/>
              <a:ext cx="868032" cy="585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6" idx="6"/>
              <a:endCxn id="7" idx="2"/>
            </p:cNvCxnSpPr>
            <p:nvPr/>
          </p:nvCxnSpPr>
          <p:spPr>
            <a:xfrm>
              <a:off x="2801388" y="3429000"/>
              <a:ext cx="102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8" idx="6"/>
              <a:endCxn id="9" idx="2"/>
            </p:cNvCxnSpPr>
            <p:nvPr/>
          </p:nvCxnSpPr>
          <p:spPr>
            <a:xfrm>
              <a:off x="2801388" y="5116484"/>
              <a:ext cx="102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8" idx="0"/>
              <a:endCxn id="6" idx="4"/>
            </p:cNvCxnSpPr>
            <p:nvPr/>
          </p:nvCxnSpPr>
          <p:spPr>
            <a:xfrm flipV="1">
              <a:off x="2340032" y="3882044"/>
              <a:ext cx="0" cy="78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5088772" y="3130362"/>
              <a:ext cx="383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6</a:t>
              </a:r>
              <a:endParaRPr lang="zh-TW" altLang="en-US" sz="4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00715" y="4922341"/>
              <a:ext cx="298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2</a:t>
              </a:r>
              <a:endParaRPr lang="zh-TW" altLang="en-US" sz="4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091641" y="2828880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1</a:t>
              </a:r>
              <a:endParaRPr lang="zh-TW" altLang="en-US" sz="4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808610" y="3856454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3</a:t>
              </a:r>
              <a:endParaRPr lang="zh-TW" altLang="en-US" sz="40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048367" y="5215585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3</a:t>
              </a:r>
              <a:endParaRPr lang="zh-TW" altLang="en-US" sz="40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684017" y="3902174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2</a:t>
              </a:r>
              <a:endParaRPr lang="zh-TW" altLang="en-US" sz="4000" dirty="0"/>
            </a:p>
          </p:txBody>
        </p:sp>
      </p:grp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94" y="3287033"/>
            <a:ext cx="6381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8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30144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P8.Consider the three-node topology shown in Figure 5.6.Rather than having the link costs shown in Figure 5.6 , the link costs are c(</a:t>
            </a:r>
            <a:r>
              <a:rPr lang="en-US" altLang="zh-TW" sz="3600" dirty="0" err="1" smtClean="0"/>
              <a:t>x,y</a:t>
            </a:r>
            <a:r>
              <a:rPr lang="en-US" altLang="zh-TW" sz="3600" dirty="0" smtClean="0"/>
              <a:t>)=3,c(</a:t>
            </a:r>
            <a:r>
              <a:rPr lang="en-US" altLang="zh-TW" sz="3600" dirty="0" err="1" smtClean="0"/>
              <a:t>y,z</a:t>
            </a:r>
            <a:r>
              <a:rPr lang="en-US" altLang="zh-TW" sz="3600" dirty="0" smtClean="0"/>
              <a:t>)=6, c(</a:t>
            </a:r>
            <a:r>
              <a:rPr lang="en-US" altLang="zh-TW" sz="3600" dirty="0" err="1" smtClean="0"/>
              <a:t>z,x</a:t>
            </a:r>
            <a:r>
              <a:rPr lang="en-US" altLang="zh-TW" sz="3600" dirty="0" smtClean="0"/>
              <a:t>)=4 . Compute the distance tables after the initialization step and after each iteration of a synchronous version of the distance-vector algorithm.</a:t>
            </a:r>
            <a:endParaRPr lang="zh-TW" altLang="en-US" sz="36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943908" y="3624350"/>
            <a:ext cx="2768139" cy="2415499"/>
            <a:chOff x="611399" y="4031674"/>
            <a:chExt cx="2768139" cy="2415499"/>
          </a:xfrm>
        </p:grpSpPr>
        <p:sp>
          <p:nvSpPr>
            <p:cNvPr id="5" name="橢圓 4"/>
            <p:cNvSpPr/>
            <p:nvPr/>
          </p:nvSpPr>
          <p:spPr>
            <a:xfrm>
              <a:off x="1534112" y="4031674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x</a:t>
              </a:r>
              <a:endParaRPr lang="zh-TW" altLang="en-US" sz="44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611399" y="5187142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z</a:t>
              </a:r>
              <a:endParaRPr lang="zh-TW" altLang="en-US" sz="4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2456825" y="5187142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y</a:t>
              </a:r>
              <a:endParaRPr lang="zh-TW" altLang="en-US" sz="4400" dirty="0"/>
            </a:p>
          </p:txBody>
        </p:sp>
        <p:cxnSp>
          <p:nvCxnSpPr>
            <p:cNvPr id="9" name="直線接點 8"/>
            <p:cNvCxnSpPr>
              <a:stCxn id="5" idx="5"/>
              <a:endCxn id="7" idx="1"/>
            </p:cNvCxnSpPr>
            <p:nvPr/>
          </p:nvCxnSpPr>
          <p:spPr>
            <a:xfrm>
              <a:off x="2321697" y="4805068"/>
              <a:ext cx="270256" cy="5147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6" idx="6"/>
              <a:endCxn id="7" idx="2"/>
            </p:cNvCxnSpPr>
            <p:nvPr/>
          </p:nvCxnSpPr>
          <p:spPr>
            <a:xfrm>
              <a:off x="1534112" y="5640186"/>
              <a:ext cx="9227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6" idx="7"/>
              <a:endCxn id="5" idx="3"/>
            </p:cNvCxnSpPr>
            <p:nvPr/>
          </p:nvCxnSpPr>
          <p:spPr>
            <a:xfrm flipV="1">
              <a:off x="1398984" y="4805068"/>
              <a:ext cx="270256" cy="5147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2540044" y="4479256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3</a:t>
              </a:r>
              <a:endParaRPr lang="zh-TW" altLang="en-US" sz="4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95314" y="5739287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6</a:t>
              </a:r>
              <a:endParaRPr lang="zh-TW" altLang="en-US" sz="4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030498" y="4494577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4</a:t>
              </a:r>
              <a:endParaRPr lang="zh-TW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8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3" y="576201"/>
            <a:ext cx="4127269" cy="467646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970636" y="2061557"/>
            <a:ext cx="2768139" cy="2415499"/>
            <a:chOff x="611399" y="4031674"/>
            <a:chExt cx="2768139" cy="2415499"/>
          </a:xfrm>
        </p:grpSpPr>
        <p:sp>
          <p:nvSpPr>
            <p:cNvPr id="6" name="橢圓 5"/>
            <p:cNvSpPr/>
            <p:nvPr/>
          </p:nvSpPr>
          <p:spPr>
            <a:xfrm>
              <a:off x="1534112" y="4031674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x</a:t>
              </a:r>
              <a:endParaRPr lang="zh-TW" altLang="en-US" sz="4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11399" y="5187142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z</a:t>
              </a:r>
              <a:endParaRPr lang="zh-TW" altLang="en-US" sz="4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456825" y="5187142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y</a:t>
              </a:r>
              <a:endParaRPr lang="zh-TW" altLang="en-US" sz="4400" dirty="0"/>
            </a:p>
          </p:txBody>
        </p:sp>
        <p:cxnSp>
          <p:nvCxnSpPr>
            <p:cNvPr id="9" name="直線接點 8"/>
            <p:cNvCxnSpPr>
              <a:stCxn id="6" idx="5"/>
              <a:endCxn id="8" idx="1"/>
            </p:cNvCxnSpPr>
            <p:nvPr/>
          </p:nvCxnSpPr>
          <p:spPr>
            <a:xfrm>
              <a:off x="2321697" y="4805068"/>
              <a:ext cx="270256" cy="5147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7" idx="6"/>
              <a:endCxn id="8" idx="2"/>
            </p:cNvCxnSpPr>
            <p:nvPr/>
          </p:nvCxnSpPr>
          <p:spPr>
            <a:xfrm>
              <a:off x="1534112" y="5640186"/>
              <a:ext cx="9227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7" idx="7"/>
              <a:endCxn id="6" idx="3"/>
            </p:cNvCxnSpPr>
            <p:nvPr/>
          </p:nvCxnSpPr>
          <p:spPr>
            <a:xfrm flipV="1">
              <a:off x="1398984" y="4805068"/>
              <a:ext cx="270256" cy="5147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540044" y="4479256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3</a:t>
              </a:r>
              <a:endParaRPr lang="zh-TW" altLang="en-US" sz="4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795314" y="5739287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6</a:t>
              </a:r>
              <a:endParaRPr lang="zh-TW" altLang="en-US" sz="4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30498" y="4494577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4</a:t>
              </a:r>
              <a:endParaRPr lang="zh-TW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61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48" y="1194001"/>
            <a:ext cx="4570426" cy="428408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970636" y="2061557"/>
            <a:ext cx="2768139" cy="2415499"/>
            <a:chOff x="611399" y="4031674"/>
            <a:chExt cx="2768139" cy="2415499"/>
          </a:xfrm>
        </p:grpSpPr>
        <p:sp>
          <p:nvSpPr>
            <p:cNvPr id="6" name="橢圓 5"/>
            <p:cNvSpPr/>
            <p:nvPr/>
          </p:nvSpPr>
          <p:spPr>
            <a:xfrm>
              <a:off x="1534112" y="4031674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x</a:t>
              </a:r>
              <a:endParaRPr lang="zh-TW" altLang="en-US" sz="4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11399" y="5187142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/>
                <a:t>z</a:t>
              </a:r>
              <a:endParaRPr lang="zh-TW" altLang="en-US" sz="4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456825" y="5187142"/>
              <a:ext cx="922713" cy="906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y</a:t>
              </a:r>
              <a:endParaRPr lang="zh-TW" altLang="en-US" sz="4400" dirty="0"/>
            </a:p>
          </p:txBody>
        </p:sp>
        <p:cxnSp>
          <p:nvCxnSpPr>
            <p:cNvPr id="9" name="直線接點 8"/>
            <p:cNvCxnSpPr>
              <a:stCxn id="6" idx="5"/>
              <a:endCxn id="8" idx="1"/>
            </p:cNvCxnSpPr>
            <p:nvPr/>
          </p:nvCxnSpPr>
          <p:spPr>
            <a:xfrm>
              <a:off x="2321697" y="4805068"/>
              <a:ext cx="270256" cy="5147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7" idx="6"/>
              <a:endCxn id="8" idx="2"/>
            </p:cNvCxnSpPr>
            <p:nvPr/>
          </p:nvCxnSpPr>
          <p:spPr>
            <a:xfrm>
              <a:off x="1534112" y="5640186"/>
              <a:ext cx="9227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7" idx="7"/>
              <a:endCxn id="6" idx="3"/>
            </p:cNvCxnSpPr>
            <p:nvPr/>
          </p:nvCxnSpPr>
          <p:spPr>
            <a:xfrm flipV="1">
              <a:off x="1398984" y="4805068"/>
              <a:ext cx="270256" cy="5147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540044" y="4479256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3</a:t>
              </a:r>
              <a:endParaRPr lang="zh-TW" altLang="en-US" sz="4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795314" y="5739287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6</a:t>
              </a:r>
              <a:endParaRPr lang="zh-TW" altLang="en-US" sz="4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30498" y="4494577"/>
              <a:ext cx="374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4</a:t>
              </a:r>
              <a:endParaRPr lang="zh-TW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751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303</Words>
  <Application>Microsoft Office PowerPoint</Application>
  <PresentationFormat>寬螢幕</PresentationFormat>
  <Paragraphs>67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網路概論實習課L15</vt:lpstr>
      <vt:lpstr>P4. Consider the following network . Using Dijkstra’s algorithm , and showing your work using a table similar to Table 5.1 do the following :</vt:lpstr>
      <vt:lpstr>PowerPoint 簡報</vt:lpstr>
      <vt:lpstr>PowerPoint 簡報</vt:lpstr>
      <vt:lpstr>P5. Consider the network shown below , and assume that each node initially knows the costs to each of its neighbor . Consider the distance-vector algorithm and show the table entries at node z.</vt:lpstr>
      <vt:lpstr>PowerPoint 簡報</vt:lpstr>
      <vt:lpstr>P8.Consider the three-node topology shown in Figure 5.6.Rather than having the link costs shown in Figure 5.6 , the link costs are c(x,y)=3,c(y,z)=6, c(z,x)=4 . Compute the distance tables after the initialization step and after each iteration of a synchronous version of the distance-vector algorithm.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網路概論實習課L15</dc:title>
  <dc:creator>User</dc:creator>
  <cp:lastModifiedBy>User</cp:lastModifiedBy>
  <cp:revision>12</cp:revision>
  <dcterms:created xsi:type="dcterms:W3CDTF">2017-12-30T07:21:14Z</dcterms:created>
  <dcterms:modified xsi:type="dcterms:W3CDTF">2017-12-31T06:59:32Z</dcterms:modified>
</cp:coreProperties>
</file>