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8" r:id="rId3"/>
    <p:sldId id="259" r:id="rId4"/>
    <p:sldId id="260" r:id="rId5"/>
    <p:sldId id="261" r:id="rId6"/>
    <p:sldId id="356" r:id="rId7"/>
    <p:sldId id="275" r:id="rId8"/>
    <p:sldId id="284" r:id="rId9"/>
    <p:sldId id="285" r:id="rId10"/>
    <p:sldId id="286" r:id="rId11"/>
    <p:sldId id="290" r:id="rId12"/>
    <p:sldId id="332" r:id="rId13"/>
    <p:sldId id="287" r:id="rId14"/>
    <p:sldId id="288" r:id="rId15"/>
    <p:sldId id="291" r:id="rId16"/>
    <p:sldId id="294" r:id="rId17"/>
    <p:sldId id="355" r:id="rId18"/>
    <p:sldId id="360" r:id="rId19"/>
    <p:sldId id="262" r:id="rId20"/>
    <p:sldId id="295" r:id="rId21"/>
    <p:sldId id="296" r:id="rId22"/>
    <p:sldId id="297" r:id="rId23"/>
    <p:sldId id="263" r:id="rId24"/>
    <p:sldId id="264" r:id="rId25"/>
    <p:sldId id="265" r:id="rId26"/>
    <p:sldId id="298" r:id="rId27"/>
    <p:sldId id="268" r:id="rId28"/>
    <p:sldId id="269" r:id="rId29"/>
    <p:sldId id="299" r:id="rId30"/>
    <p:sldId id="300" r:id="rId31"/>
    <p:sldId id="303" r:id="rId32"/>
    <p:sldId id="304" r:id="rId33"/>
    <p:sldId id="305" r:id="rId34"/>
    <p:sldId id="306" r:id="rId35"/>
    <p:sldId id="307" r:id="rId36"/>
    <p:sldId id="330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31" r:id="rId45"/>
    <p:sldId id="316" r:id="rId46"/>
    <p:sldId id="320" r:id="rId47"/>
    <p:sldId id="359" r:id="rId48"/>
    <p:sldId id="325" r:id="rId49"/>
    <p:sldId id="326" r:id="rId50"/>
    <p:sldId id="337" r:id="rId51"/>
    <p:sldId id="338" r:id="rId52"/>
    <p:sldId id="339" r:id="rId53"/>
    <p:sldId id="340" r:id="rId54"/>
    <p:sldId id="341" r:id="rId55"/>
    <p:sldId id="345" r:id="rId56"/>
    <p:sldId id="342" r:id="rId57"/>
    <p:sldId id="358" r:id="rId58"/>
    <p:sldId id="343" r:id="rId59"/>
    <p:sldId id="344" r:id="rId60"/>
    <p:sldId id="357" r:id="rId61"/>
    <p:sldId id="351" r:id="rId62"/>
    <p:sldId id="352" r:id="rId63"/>
    <p:sldId id="346" r:id="rId64"/>
    <p:sldId id="347" r:id="rId65"/>
    <p:sldId id="348" r:id="rId66"/>
    <p:sldId id="349" r:id="rId67"/>
    <p:sldId id="350" r:id="rId68"/>
    <p:sldId id="327" r:id="rId69"/>
    <p:sldId id="334" r:id="rId70"/>
    <p:sldId id="335" r:id="rId71"/>
    <p:sldId id="336" r:id="rId72"/>
    <p:sldId id="328" r:id="rId73"/>
    <p:sldId id="329" r:id="rId74"/>
    <p:sldId id="353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78875" autoAdjust="0"/>
  </p:normalViewPr>
  <p:slideViewPr>
    <p:cSldViewPr>
      <p:cViewPr varScale="1">
        <p:scale>
          <a:sx n="92" d="100"/>
          <a:sy n="92" d="100"/>
        </p:scale>
        <p:origin x="107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9B826AA1-E7E8-4048-9366-C85C52BB344E}" type="datetimeFigureOut">
              <a:rPr lang="en-US"/>
              <a:pPr>
                <a:defRPr/>
              </a:pPr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12742DF3-4033-4BBC-9A10-E563366FC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60FC00-CB8F-4268-93EC-7ABB39D2F63C}" type="datetimeFigureOut">
              <a:rPr lang="zh-CN" altLang="en-US"/>
              <a:pPr>
                <a:defRPr/>
              </a:pPr>
              <a:t>2020/8/21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2ACF634-60D1-4D3C-A44B-2EAF90B3C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7E9DA5-596E-415B-B2CF-D3D7706EBE0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CB7F33-5CCF-4E41-A402-0D45A8B66F06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00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en-US" alt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180EE27-3742-4235-A396-311600EDB858}" type="slidenum">
              <a:rPr lang="zh-CN" altLang="en-US" sz="1200" smtClean="0"/>
              <a:pPr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en-US" alt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180EE27-3742-4235-A396-311600EDB858}" type="slidenum">
              <a:rPr lang="zh-CN" altLang="en-US" sz="1200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90697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B1827EB-F764-4565-9579-EE488F6D2C03}" type="slidenum">
              <a:rPr lang="en-US" altLang="zh-CN" sz="1200" smtClean="0"/>
              <a:pPr/>
              <a:t>19</a:t>
            </a:fld>
            <a:endParaRPr lang="en-US" altLang="zh-CN" sz="120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695393-E428-4EC2-8BAF-5453BB1F191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4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05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4148682-31A4-4747-B569-E8BE617932D8}" type="slidenum">
              <a:rPr lang="zh-CN" altLang="en-US" sz="1200" smtClean="0"/>
              <a:pPr/>
              <a:t>22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84CA018-CE80-4521-9312-0E17053D63B1}" type="slidenum">
              <a:rPr lang="en-US" altLang="zh-CN" sz="1200" smtClean="0"/>
              <a:pPr/>
              <a:t>23</a:t>
            </a:fld>
            <a:endParaRPr lang="en-US" altLang="zh-CN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6118B2-1B50-43D9-B74E-287D3B6AEAD0}" type="slidenum">
              <a:rPr lang="en-US" altLang="zh-CN" sz="1200" smtClean="0"/>
              <a:pPr/>
              <a:t>24</a:t>
            </a:fld>
            <a:endParaRPr lang="en-US" altLang="zh-CN" sz="1200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294CE5-49A0-431F-A3DA-5A926CE79C5C}" type="slidenum">
              <a:rPr lang="en-US" altLang="zh-CN" sz="1200" smtClean="0"/>
              <a:pPr/>
              <a:t>25</a:t>
            </a:fld>
            <a:endParaRPr lang="en-US" altLang="zh-CN" sz="120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C33903-F58A-4BED-A396-A14DD1A115E3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6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36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B9B5FE8-08B1-4306-A457-5EB5AAEDE676}" type="slidenum">
              <a:rPr lang="zh-CN" altLang="en-US" sz="1200" smtClean="0"/>
              <a:pPr/>
              <a:t>26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147BF38-6BD9-425A-825B-BBED692952E7}" type="slidenum">
              <a:rPr lang="en-US" altLang="zh-CN" sz="1200" smtClean="0"/>
              <a:pPr/>
              <a:t>27</a:t>
            </a:fld>
            <a:endParaRPr lang="en-US" altLang="zh-CN" sz="120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EC37D02-03E1-4BF7-AC82-C47A59485A03}" type="slidenum">
              <a:rPr lang="en-US" altLang="zh-CN" sz="1200" smtClean="0"/>
              <a:pPr/>
              <a:t>28</a:t>
            </a:fld>
            <a:endParaRPr lang="en-US" altLang="zh-CN" sz="120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5FC9731-6D3D-42A9-AB39-F0F4D4BB2E8E}" type="slidenum">
              <a:rPr lang="zh-CN" altLang="en-US" sz="1200" smtClean="0"/>
              <a:pPr/>
              <a:t>29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70AE28-72DB-4620-8BEA-B4D7EA981104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6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87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9E654B4-73F4-4581-96EA-B53BD797BB43}" type="slidenum">
              <a:rPr lang="zh-CN" altLang="en-US" sz="1200" smtClean="0"/>
              <a:pPr/>
              <a:t>32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5E2CC7-CB89-4BB6-B8AF-FA24DD7E0207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0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98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E4B25BF-A078-4115-8C2C-FAC660BCE81E}" type="slidenum">
              <a:rPr lang="zh-CN" altLang="en-US" sz="1200" smtClean="0"/>
              <a:pPr/>
              <a:t>42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4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208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E52E737-4EAE-4C95-943C-CE2F547B5557}" type="slidenum">
              <a:rPr lang="zh-CN" altLang="en-US" sz="1200" smtClean="0"/>
              <a:pPr/>
              <a:t>43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60E3AC-035D-4F00-88EA-46B5E494866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en-US" alt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6BAF92-66FD-4BEE-933B-72D1534B0F24}" type="slidenum">
              <a:rPr lang="zh-CN" altLang="en-US" sz="1200" smtClean="0"/>
              <a:pPr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52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7181FD-7827-4E72-B9B4-32716B75D63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98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008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317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91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557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63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953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2253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AF4E7EC-E9F1-4C42-81A1-F1D09C53CB01}" type="slidenum">
              <a:rPr lang="zh-CN" altLang="en-US" sz="1200" smtClean="0"/>
              <a:pPr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557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9DBEED-3664-4D2E-862C-DD9C580F7F7B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33A08E-1C69-4339-AA1F-5234D50C926E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01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4E964F-E45F-4C5B-85D3-027A6A0C032E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921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7144D9-45F8-4AA8-A5A2-448CB8EDE0BC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210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5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195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766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CF634-60D1-4D3C-A44B-2EAF90B3CD39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2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800" dirty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98844F-832B-45A2-809B-3226C9FC51D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854E5D-41C4-4F4A-ABB0-77EDFDD1DAF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DBE31E-0DF0-45CD-A2C5-462207B6AB44}" type="slidenum">
              <a:rPr lang="zh-CN" altLang="en-US" sz="1200" smtClean="0"/>
              <a:pPr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6319F2-1F8D-4482-9703-B5BCDDC8A3BD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en-US" altLang="en-US" dirty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F56A664-37FB-4401-B4DA-AF41C87F214B}" type="slidenum">
              <a:rPr lang="zh-CN" altLang="en-US" sz="1200" smtClean="0"/>
              <a:pPr/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79E6E-AA8C-43CB-81EF-578FE00FE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6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42E9C-AEC5-42B8-B28F-353EEBC5F4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AB10-D719-4480-B976-D8E143875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58EE9-9E73-45F0-A7CA-90363CDC52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E5781-787B-4524-97F6-D13F686BE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6B6B5-C72E-4707-8D38-0078B9691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09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232C7-CC6F-4239-8087-869718C2E8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F00C-2567-4347-BB4C-FF60FAABE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0D70A-2DCA-447D-8A44-E39195ABF6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2F7D-0FF9-43D9-A322-394D01B577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2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F9437-ED2D-4FDD-A393-0E1DE6FC04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65F2C4-38A6-42C8-8060-30E04DF4A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程序设计（</a:t>
            </a:r>
            <a:r>
              <a:rPr lang="en-US" altLang="zh-CN"/>
              <a:t>part 2）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成员初始化表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algn="just" eaLnBrk="1" hangingPunct="1"/>
            <a:r>
              <a:rPr lang="en-GB" altLang="en-US" sz="2400">
                <a:latin typeface="宋体" panose="02010600030101010101" pitchFamily="2" charset="-122"/>
              </a:rPr>
              <a:t>成员初始化</a:t>
            </a:r>
            <a:r>
              <a:rPr lang="en-GB" altLang="en-US" sz="2800" b="1">
                <a:solidFill>
                  <a:srgbClr val="C00000"/>
                </a:solidFill>
                <a:latin typeface="宋体" panose="02010600030101010101" pitchFamily="2" charset="-122"/>
              </a:rPr>
              <a:t>表</a:t>
            </a:r>
          </a:p>
          <a:p>
            <a:pPr lvl="1" algn="just" eaLnBrk="1" hangingPunct="1"/>
            <a:r>
              <a:rPr lang="zh-CN" altLang="en-US" sz="2000">
                <a:latin typeface="宋体" panose="02010600030101010101" pitchFamily="2" charset="-122"/>
              </a:rPr>
              <a:t>构造函数的补充</a:t>
            </a:r>
            <a:endParaRPr lang="en-US" altLang="zh-CN" sz="2000">
              <a:latin typeface="宋体" panose="02010600030101010101" pitchFamily="2" charset="-122"/>
            </a:endParaRPr>
          </a:p>
          <a:p>
            <a:pPr lvl="1" algn="just" eaLnBrk="1" hangingPunct="1"/>
            <a:endParaRPr lang="en-US" altLang="zh-CN" sz="20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000">
                <a:latin typeface="宋体" panose="02010600030101010101" pitchFamily="2" charset="-122"/>
              </a:rPr>
              <a:t>执行</a:t>
            </a:r>
            <a:endParaRPr lang="en-US" altLang="zh-CN" sz="20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800">
                <a:latin typeface="宋体" panose="02010600030101010101" pitchFamily="2" charset="-122"/>
              </a:rPr>
              <a:t>先于构造函数体</a:t>
            </a:r>
            <a:endParaRPr lang="en-US" altLang="zh-CN" sz="18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800">
                <a:latin typeface="宋体" panose="02010600030101010101" pitchFamily="2" charset="-122"/>
              </a:rPr>
              <a:t>按类数据成员申明次序</a:t>
            </a:r>
            <a:endParaRPr lang="en-US" altLang="en-US" sz="1800">
              <a:latin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en-US">
                <a:latin typeface="宋体" panose="02010600030101010101" pitchFamily="2" charset="-122"/>
              </a:rPr>
              <a:t>  </a:t>
            </a:r>
            <a:r>
              <a:rPr lang="en-GB" altLang="zh-CN" sz="1800" i="1"/>
              <a:t>class 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{      int    x;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  </a:t>
            </a:r>
            <a:r>
              <a:rPr lang="en-GB" altLang="zh-CN" sz="1800" b="1" i="1">
                <a:solidFill>
                  <a:srgbClr val="C00000"/>
                </a:solidFill>
              </a:rPr>
              <a:t>const  int   y</a:t>
            </a:r>
            <a:r>
              <a:rPr lang="en-GB" altLang="zh-CN" sz="1800" i="1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  </a:t>
            </a:r>
            <a:r>
              <a:rPr lang="en-GB" altLang="zh-CN" sz="1800" b="1" i="1">
                <a:solidFill>
                  <a:srgbClr val="C00000"/>
                </a:solidFill>
              </a:rPr>
              <a:t>int&amp; z</a:t>
            </a:r>
            <a:r>
              <a:rPr lang="en-GB" altLang="zh-CN" sz="1800" i="1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public: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   A(): </a:t>
            </a:r>
            <a:r>
              <a:rPr lang="en-GB" altLang="zh-CN" sz="1800" b="1" i="1">
                <a:solidFill>
                  <a:srgbClr val="C00000"/>
                </a:solidFill>
              </a:rPr>
              <a:t>y(1),z(x), </a:t>
            </a:r>
            <a:r>
              <a:rPr lang="en-GB" altLang="zh-CN" sz="1800" i="1"/>
              <a:t>x(0)  {  </a:t>
            </a:r>
            <a:r>
              <a:rPr lang="en-US" altLang="zh-CN" sz="1800" i="1"/>
              <a:t>x = 100; </a:t>
            </a:r>
            <a:r>
              <a:rPr lang="en-GB" altLang="zh-CN" sz="1800" i="1"/>
              <a:t>}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};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45000" y="1989138"/>
            <a:ext cx="43561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CString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{     char   *p;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  size;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public: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CString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altLang="zh-CN" sz="1600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 x):size(x),p(new char[size]){}   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};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715125" y="2608263"/>
            <a:ext cx="328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581657">
            <a:off x="4302125" y="4043363"/>
            <a:ext cx="220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00000"/>
                </a:solidFill>
              </a:rPr>
              <a:t>减轻</a:t>
            </a:r>
            <a:r>
              <a:rPr lang="en-US" altLang="zh-CN" sz="2000">
                <a:solidFill>
                  <a:srgbClr val="C00000"/>
                </a:solidFill>
              </a:rPr>
              <a:t>Compiler</a:t>
            </a:r>
            <a:r>
              <a:rPr lang="zh-CN" altLang="en-US" sz="2000">
                <a:solidFill>
                  <a:srgbClr val="C00000"/>
                </a:solidFill>
              </a:rPr>
              <a:t>负担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成员初始化表</a:t>
            </a:r>
          </a:p>
        </p:txBody>
      </p:sp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257300" y="1955800"/>
            <a:ext cx="28702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{      int 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A() { m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</a:t>
            </a:r>
            <a:r>
              <a:rPr lang="en-GB" altLang="zh-CN" sz="2000" b="1" i="1">
                <a:solidFill>
                  <a:srgbClr val="C00000"/>
                </a:solidFill>
                <a:latin typeface="Times New Roman" panose="02020603050405020304" pitchFamily="18" charset="0"/>
              </a:rPr>
              <a:t>A(int m1) </a:t>
            </a:r>
            <a:r>
              <a:rPr lang="en-GB" altLang="zh-CN" sz="2000" i="1">
                <a:latin typeface="Times New Roman" panose="02020603050405020304" pitchFamily="18" charset="0"/>
              </a:rPr>
              <a:t>{ m = m1;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};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4381500" y="1955800"/>
            <a:ext cx="4289425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class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{        int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  </a:t>
            </a:r>
            <a:r>
              <a:rPr lang="en-GB" altLang="zh-CN" sz="2000" b="1" i="1">
                <a:solidFill>
                  <a:srgbClr val="C00000"/>
                </a:solidFill>
                <a:latin typeface="Times New Roman" panose="02020603050405020304" pitchFamily="18" charset="0"/>
              </a:rPr>
              <a:t>A a</a:t>
            </a:r>
            <a:r>
              <a:rPr lang="en-GB" altLang="zh-CN" sz="2000" i="1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  B(){ x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 B(int x1) { x = x1;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 B(int x1, int m1): </a:t>
            </a:r>
            <a:r>
              <a:rPr lang="en-GB" altLang="zh-CN" sz="2000" b="1" i="1">
                <a:solidFill>
                  <a:srgbClr val="C00000"/>
                </a:solidFill>
                <a:latin typeface="Times New Roman" panose="02020603050405020304" pitchFamily="18" charset="0"/>
              </a:rPr>
              <a:t>a(m1)</a:t>
            </a:r>
            <a:r>
              <a:rPr lang="en-GB" altLang="zh-CN" sz="2000" i="1">
                <a:latin typeface="Times New Roman" panose="02020603050405020304" pitchFamily="18" charset="0"/>
              </a:rPr>
              <a:t> { x = x1;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};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1249363" y="4648200"/>
            <a:ext cx="4846637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void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{      B b1;        </a:t>
            </a:r>
            <a:r>
              <a:rPr lang="en-GB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en-GB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B::B()</a:t>
            </a:r>
            <a:r>
              <a:rPr lang="zh-CN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A::A()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 B b2(1);   </a:t>
            </a:r>
            <a:r>
              <a:rPr lang="en-GB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en-GB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B::B(int)</a:t>
            </a:r>
            <a:r>
              <a:rPr lang="zh-CN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A::A()</a:t>
            </a:r>
            <a:endParaRPr lang="en-GB" altLang="zh-CN" sz="2000" b="1" i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B b3(1,2); </a:t>
            </a:r>
            <a:r>
              <a:rPr lang="en-GB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en-GB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B::B(int,int)</a:t>
            </a:r>
            <a:r>
              <a:rPr lang="zh-CN" altLang="en-US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A::A(int)</a:t>
            </a:r>
            <a:endParaRPr lang="en-GB" altLang="zh-CN" sz="2000" b="1" i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 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latin typeface="Times New Roman" panose="02020603050405020304" pitchFamily="18" charset="0"/>
              </a:rPr>
              <a:t>}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成员初始化表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87887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chemeClr val="folHlink"/>
                </a:solidFill>
              </a:rPr>
              <a:t>在构造函数中尽量使用成员初始化表取代赋值动作</a:t>
            </a:r>
          </a:p>
          <a:p>
            <a:pPr lvl="1" eaLnBrk="1" hangingPunct="1"/>
            <a:r>
              <a:rPr lang="en-US" altLang="zh-CN" sz="2000"/>
              <a:t>const </a:t>
            </a:r>
            <a:r>
              <a:rPr lang="zh-CN" altLang="en-US" sz="2000"/>
              <a:t>成员/</a:t>
            </a:r>
            <a:r>
              <a:rPr lang="en-US" altLang="zh-CN" sz="2000"/>
              <a:t>reference </a:t>
            </a:r>
            <a:r>
              <a:rPr lang="zh-CN" altLang="en-US" sz="2000"/>
              <a:t>成员</a:t>
            </a:r>
            <a:r>
              <a:rPr lang="en-US" altLang="zh-CN" sz="2000"/>
              <a:t>/</a:t>
            </a:r>
            <a:r>
              <a:rPr lang="zh-CN" altLang="en-US" sz="2000"/>
              <a:t>对象成员</a:t>
            </a:r>
            <a:endParaRPr lang="en-US" altLang="zh-CN" sz="2000"/>
          </a:p>
          <a:p>
            <a:pPr lvl="1"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效率高</a:t>
            </a:r>
            <a:endParaRPr lang="en-US" altLang="zh-CN" sz="2000"/>
          </a:p>
          <a:p>
            <a:pPr lvl="1" eaLnBrk="1" hangingPunct="1"/>
            <a:endParaRPr lang="zh-CN" altLang="en-US" sz="2000"/>
          </a:p>
          <a:p>
            <a:pPr lvl="1" eaLnBrk="1" hangingPunct="1"/>
            <a:r>
              <a:rPr lang="zh-CN" altLang="en-US" sz="2000"/>
              <a:t>数据成员太多时，不采用本条准则</a:t>
            </a:r>
          </a:p>
          <a:p>
            <a:pPr lvl="2" eaLnBrk="1" hangingPunct="1"/>
            <a:r>
              <a:rPr lang="zh-CN" altLang="en-US" sz="2000"/>
              <a:t>降低可维护性</a:t>
            </a:r>
          </a:p>
          <a:p>
            <a:pPr lvl="2" eaLnBrk="1" hangingPunct="1"/>
            <a:endParaRPr lang="zh-CN" altLang="en-US" sz="2800"/>
          </a:p>
          <a:p>
            <a:pPr eaLnBrk="1" hangingPunct="1"/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析构函数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47000" cy="4554537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400">
                <a:latin typeface="宋体" panose="02010600030101010101" pitchFamily="2" charset="-122"/>
              </a:rPr>
              <a:t>析构函数</a:t>
            </a:r>
            <a:endParaRPr lang="zh-CN" altLang="en-US" sz="2400"/>
          </a:p>
          <a:p>
            <a:pPr lvl="1" algn="just" eaLnBrk="1" hangingPunct="1"/>
            <a:r>
              <a:rPr lang="en-GB" altLang="en-US" sz="2000" i="1">
                <a:latin typeface="宋体" panose="02010600030101010101" pitchFamily="2" charset="-122"/>
              </a:rPr>
              <a:t>~</a:t>
            </a:r>
            <a:r>
              <a:rPr lang="en-GB" altLang="zh-CN" sz="2000">
                <a:latin typeface="宋体" panose="02010600030101010101" pitchFamily="2" charset="-122"/>
              </a:rPr>
              <a:t>&lt;</a:t>
            </a:r>
            <a:r>
              <a:rPr lang="en-GB" altLang="en-US" sz="2000">
                <a:latin typeface="宋体" panose="02010600030101010101" pitchFamily="2" charset="-122"/>
              </a:rPr>
              <a:t>类名&gt;() </a:t>
            </a:r>
          </a:p>
          <a:p>
            <a:pPr lvl="1" algn="just" eaLnBrk="1" hangingPunct="1"/>
            <a:r>
              <a:rPr lang="en-GB" altLang="en-US" sz="2000">
                <a:latin typeface="宋体" panose="02010600030101010101" pitchFamily="2" charset="-122"/>
              </a:rPr>
              <a:t>对象消亡时,系统自动调用</a:t>
            </a:r>
          </a:p>
          <a:p>
            <a:pPr lvl="1" algn="just" eaLnBrk="1" hangingPunct="1"/>
            <a:endParaRPr lang="en-GB" altLang="en-US" sz="20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US" altLang="zh-CN" sz="2000" i="1">
                <a:latin typeface="宋体" panose="02010600030101010101" pitchFamily="2" charset="-122"/>
              </a:rPr>
              <a:t>public</a:t>
            </a:r>
          </a:p>
          <a:p>
            <a:pPr lvl="2" algn="just" eaLnBrk="1" hangingPunct="1"/>
            <a:r>
              <a:rPr lang="zh-CN" altLang="en-US" sz="1800">
                <a:latin typeface="宋体" panose="02010600030101010101" pitchFamily="2" charset="-122"/>
              </a:rPr>
              <a:t>可定义为</a:t>
            </a:r>
            <a:r>
              <a:rPr lang="en-US" altLang="zh-CN" sz="1800" i="1">
                <a:latin typeface="宋体" panose="02010600030101010101" pitchFamily="2" charset="-122"/>
              </a:rPr>
              <a:t>private</a:t>
            </a:r>
            <a:endParaRPr lang="en-GB" altLang="en-US" sz="1800" i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19700" y="1989138"/>
            <a:ext cx="1541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Java: finalize()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19700" y="2420938"/>
            <a:ext cx="34305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2060"/>
                </a:solidFill>
              </a:rPr>
              <a:t>RAII  vs  GC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Resource Acquisition Is Initialization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59338" y="476250"/>
            <a:ext cx="24606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i="1">
                <a:solidFill>
                  <a:srgbClr val="C00000"/>
                </a:solidFill>
              </a:rPr>
              <a:t>效率障碍</a:t>
            </a:r>
            <a:endParaRPr lang="en-US" altLang="zh-CN" sz="1600" b="1" i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i="1">
                <a:solidFill>
                  <a:srgbClr val="C00000"/>
                </a:solidFill>
              </a:rPr>
              <a:t>存在不能用</a:t>
            </a:r>
            <a:r>
              <a:rPr lang="en-US" altLang="zh-CN" sz="1600" b="1" i="1">
                <a:solidFill>
                  <a:srgbClr val="C00000"/>
                </a:solidFill>
              </a:rPr>
              <a:t>GC</a:t>
            </a:r>
            <a:r>
              <a:rPr lang="zh-CN" altLang="en-US" sz="1600" b="1" i="1">
                <a:solidFill>
                  <a:srgbClr val="C00000"/>
                </a:solidFill>
              </a:rPr>
              <a:t>的场合</a:t>
            </a:r>
            <a:endParaRPr lang="en-US" altLang="zh-CN" sz="1600" b="1" i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i="1">
                <a:solidFill>
                  <a:srgbClr val="006600"/>
                </a:solidFill>
              </a:rPr>
              <a:t>需要时，程序员自行实现</a:t>
            </a:r>
            <a:endParaRPr lang="en-US" altLang="zh-CN" sz="1600" b="1" i="1">
              <a:solidFill>
                <a:srgbClr val="0066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00563" y="188913"/>
            <a:ext cx="619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2060"/>
                </a:solidFill>
              </a:rPr>
              <a:t>GC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9388" y="4005263"/>
            <a:ext cx="147161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          A();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     private</a:t>
            </a:r>
            <a:r>
              <a:rPr lang="zh-CN" altLang="en-US" sz="1800" i="1">
                <a:solidFill>
                  <a:srgbClr val="002060"/>
                </a:solidFill>
              </a:rPr>
              <a:t>：</a:t>
            </a:r>
            <a:endParaRPr lang="en-US" altLang="zh-CN" sz="1800" i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         ~A();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2060"/>
                </a:solidFill>
              </a:rPr>
              <a:t>};</a:t>
            </a:r>
            <a:endParaRPr lang="zh-CN" altLang="en-US" sz="1800" i="1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713" y="5229225"/>
            <a:ext cx="1235075" cy="1477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A   </a:t>
            </a:r>
            <a:r>
              <a:rPr lang="en-US" altLang="zh-CN" sz="1800" b="1" i="1" dirty="0" err="1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eaLnBrk="1" hangingPunct="1">
              <a:defRPr/>
            </a:pPr>
            <a:endParaRPr lang="en-US" altLang="zh-CN" sz="18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 err="1">
                <a:solidFill>
                  <a:srgbClr val="002060"/>
                </a:solidFill>
              </a:rPr>
              <a:t>int</a:t>
            </a:r>
            <a:r>
              <a:rPr lang="en-US" altLang="zh-CN" sz="1800" i="1" dirty="0">
                <a:solidFill>
                  <a:srgbClr val="002060"/>
                </a:solidFill>
              </a:rPr>
              <a:t> main()</a:t>
            </a:r>
          </a:p>
          <a:p>
            <a:pPr eaLnBrk="1" hangingPunct="1">
              <a:defRPr/>
            </a:pPr>
            <a:r>
              <a:rPr lang="en-US" altLang="zh-CN" sz="1800" i="1" dirty="0">
                <a:solidFill>
                  <a:srgbClr val="002060"/>
                </a:solidFill>
              </a:rPr>
              <a:t>{    </a:t>
            </a: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A  </a:t>
            </a:r>
            <a:r>
              <a:rPr lang="en-US" altLang="zh-CN" sz="1800" b="1" i="1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n-US" altLang="zh-CN" sz="1800" b="1" i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sz="1800" i="1" dirty="0">
                <a:solidFill>
                  <a:srgbClr val="002060"/>
                </a:solidFill>
              </a:rPr>
              <a:t>};</a:t>
            </a:r>
            <a:endParaRPr lang="zh-CN" altLang="en-US" sz="1800" i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393747">
            <a:off x="3503613" y="5989638"/>
            <a:ext cx="326231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强制自主控制对象存储分配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3938" y="3284538"/>
            <a:ext cx="295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2060"/>
                </a:solidFill>
              </a:rPr>
              <a:t>释放对象持有的非内存资源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84213" y="4797425"/>
            <a:ext cx="3351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70C0"/>
                </a:solidFill>
              </a:rPr>
              <a:t>void destroy() {delete this;}</a:t>
            </a:r>
            <a:endParaRPr lang="zh-CN" altLang="en-US" sz="200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92275" y="5229225"/>
            <a:ext cx="393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X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051050" y="6021388"/>
            <a:ext cx="39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X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7175" y="4581525"/>
            <a:ext cx="18288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b="1" i="1" dirty="0">
                <a:solidFill>
                  <a:schemeClr val="accent5">
                    <a:lumMod val="25000"/>
                  </a:schemeClr>
                </a:solidFill>
              </a:rPr>
              <a:t>A *p = new A;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960813" y="4941888"/>
            <a:ext cx="395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X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067175" y="5445125"/>
            <a:ext cx="172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70C0"/>
                </a:solidFill>
              </a:rPr>
              <a:t>p-&gt;destroy();</a:t>
            </a:r>
            <a:endParaRPr lang="zh-CN" altLang="en-US" sz="2000" i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175" y="4973638"/>
            <a:ext cx="13176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 i="1" dirty="0">
                <a:solidFill>
                  <a:schemeClr val="accent6">
                    <a:lumMod val="50000"/>
                  </a:schemeClr>
                </a:solidFill>
              </a:rPr>
              <a:t>delete p;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011863" y="3860800"/>
            <a:ext cx="266382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6600"/>
                </a:solidFill>
              </a:rPr>
              <a:t>Better Solution</a:t>
            </a:r>
            <a:r>
              <a:rPr lang="zh-CN" altLang="en-US" sz="1800" i="1">
                <a:solidFill>
                  <a:srgbClr val="006600"/>
                </a:solidFill>
              </a:rPr>
              <a:t>：</a:t>
            </a:r>
            <a:endParaRPr lang="en-US" altLang="zh-CN" sz="1800" i="1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static void free(A *p)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       { delete p;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rgbClr val="006600"/>
                </a:solidFill>
              </a:rPr>
              <a:t>A::free(p);</a:t>
            </a:r>
            <a:endParaRPr lang="zh-CN" altLang="en-US" sz="1800" i="1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p"/>
      <p:bldP spid="8" grpId="0" build="allAtOnce"/>
      <p:bldP spid="9" grpId="0" build="allAtOnce"/>
      <p:bldP spid="10" grpId="0" build="allAtOnce"/>
      <p:bldP spid="11" grpId="0" build="allAtOnce"/>
      <p:bldP spid="14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析构函数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87900" y="1916113"/>
            <a:ext cx="4105275" cy="475297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1">
                <a:solidFill>
                  <a:schemeClr val="accent2"/>
                </a:solidFill>
              </a:rPr>
              <a:t>     </a:t>
            </a:r>
            <a:r>
              <a:rPr lang="en-US" altLang="zh-CN" sz="1600" i="1">
                <a:solidFill>
                  <a:schemeClr val="folHlink"/>
                </a:solidFill>
              </a:rPr>
              <a:t>void set_char(int i, char value)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   {  str[i] = value;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&amp;char_at(int i)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	{  return str[i];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*get_str() 	{   return str;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*strcpy(char *p)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{   delete []str;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    str = new char[strlen(p)+1];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   strcpy(str,p); return str;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String &amp;strcpy(String &amp;s)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{   delete []str;  str = newchar[strlen(s.str)+1];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  strcpy(str,s.str);  return *this;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 i="1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*strcat(char *p);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String &amp;strcat(String &amp;s); };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50825" y="2349500"/>
            <a:ext cx="4392613" cy="329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class String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{  	char *str;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	String() 	{  str = NULL;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	String(char *p)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{ str = new char[strlen(p)+1];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              strcpy(str,p);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   	~String()  {  delete []str;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int length()  { return strlen(str);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folHlink"/>
                </a:solidFill>
              </a:rPr>
              <a:t>	char get_char(int i)  {  return str[i]; }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拷贝构造函数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66825"/>
          </a:xfrm>
        </p:spPr>
        <p:txBody>
          <a:bodyPr/>
          <a:lstStyle/>
          <a:p>
            <a:pPr eaLnBrk="1" hangingPunct="1"/>
            <a:r>
              <a:rPr lang="en-GB" altLang="en-US" sz="2000"/>
              <a:t>Copy Constructor</a:t>
            </a:r>
            <a:endParaRPr lang="zh-CN" altLang="en-US" sz="2000"/>
          </a:p>
          <a:p>
            <a:pPr lvl="1" eaLnBrk="1" hangingPunct="1"/>
            <a:r>
              <a:rPr lang="en-GB" altLang="en-US" sz="2000">
                <a:latin typeface="宋体" panose="02010600030101010101" pitchFamily="2" charset="-122"/>
              </a:rPr>
              <a:t>创建对象时，用一同类的对象对其初始化</a:t>
            </a:r>
          </a:p>
          <a:p>
            <a:pPr lvl="1" eaLnBrk="1" hangingPunct="1"/>
            <a:r>
              <a:rPr lang="en-GB" altLang="en-US" sz="2000">
                <a:latin typeface="宋体" panose="02010600030101010101" pitchFamily="2" charset="-122"/>
              </a:rPr>
              <a:t>自动调用</a:t>
            </a:r>
          </a:p>
          <a:p>
            <a:pPr lvl="1" eaLnBrk="1" hangingPunct="1"/>
            <a:endParaRPr lang="en-GB" altLang="en-US" sz="2000">
              <a:latin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chemeClr val="accent2"/>
                </a:solidFill>
              </a:rPr>
              <a:t>   </a:t>
            </a:r>
            <a:endParaRPr lang="zh-CN" altLang="en-US" sz="18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8313" y="3284538"/>
            <a:ext cx="1225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 b=a;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35150" y="3284538"/>
            <a:ext cx="13335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f(A 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{   ....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i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f(b);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92500" y="3213100"/>
            <a:ext cx="17637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A  f()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{   A a;  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    return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i="1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f();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95963" y="3357563"/>
            <a:ext cx="2566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A(</a:t>
            </a:r>
            <a:r>
              <a:rPr lang="en-US" altLang="zh-CN" sz="2400" i="1">
                <a:solidFill>
                  <a:srgbClr val="006600"/>
                </a:solidFill>
              </a:rPr>
              <a:t>const</a:t>
            </a:r>
            <a:r>
              <a:rPr lang="en-US" altLang="zh-CN" sz="2400"/>
              <a:t> A&amp; a);</a:t>
            </a:r>
            <a:endParaRPr lang="zh-CN" altLang="en-US" sz="24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47813" y="5581650"/>
            <a:ext cx="53165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默认拷贝构造函数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/>
              <a:t>逐个成员初始化</a:t>
            </a:r>
            <a:r>
              <a:rPr lang="en-US" altLang="zh-CN" sz="2000"/>
              <a:t>(member-wise initialization)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/>
              <a:t>对于对象成员，该定义是递归的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0" grpId="0" build="allAtOnce"/>
      <p:bldP spid="11" grpId="0" build="allAtOnce"/>
      <p:bldP spid="12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拷贝构造函数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2414588"/>
            <a:ext cx="3733800" cy="3586162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class string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{   char *p;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	string(char *str)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 {  p = new char[strlen(str)+1];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    strcpy(p, str);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    ~string() { delete[] p;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string  s1(</a:t>
            </a:r>
            <a:r>
              <a:rPr lang="en-GB" altLang="zh-CN" sz="1600" i="1">
                <a:latin typeface="Times New Roman" panose="02020603050405020304" pitchFamily="18" charset="0"/>
              </a:rPr>
              <a:t>“</a:t>
            </a:r>
            <a:r>
              <a:rPr lang="en-GB" altLang="zh-CN" sz="1600" i="1"/>
              <a:t>abcd</a:t>
            </a:r>
            <a:r>
              <a:rPr lang="en-GB" altLang="zh-CN" sz="1600" i="1">
                <a:latin typeface="Times New Roman" panose="02020603050405020304" pitchFamily="18" charset="0"/>
              </a:rPr>
              <a:t>”</a:t>
            </a:r>
            <a:r>
              <a:rPr lang="en-GB" altLang="zh-CN" sz="1600" i="1"/>
              <a:t>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/>
              <a:t>string  s2=s1;</a:t>
            </a:r>
            <a:endParaRPr lang="en-US" altLang="zh-CN" sz="160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638800" y="2962275"/>
            <a:ext cx="533400" cy="223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8229600" y="2890838"/>
            <a:ext cx="533400" cy="223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6858000" y="3643313"/>
            <a:ext cx="66833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abcd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>
            <a:off x="6000750" y="3105150"/>
            <a:ext cx="85725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Line 13"/>
          <p:cNvSpPr>
            <a:spLocks noChangeShapeType="1"/>
          </p:cNvSpPr>
          <p:nvPr/>
        </p:nvSpPr>
        <p:spPr bwMode="auto">
          <a:xfrm flipH="1">
            <a:off x="7543800" y="3033713"/>
            <a:ext cx="8143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5667375" y="2928938"/>
            <a:ext cx="261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8382000" y="2867025"/>
            <a:ext cx="261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8927" name="Text Box 16"/>
          <p:cNvSpPr txBox="1">
            <a:spLocks noChangeArrowheads="1"/>
          </p:cNvSpPr>
          <p:nvPr/>
        </p:nvSpPr>
        <p:spPr bwMode="auto">
          <a:xfrm>
            <a:off x="5643563" y="2533650"/>
            <a:ext cx="395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  <a:r>
              <a:rPr lang="en-US" altLang="zh-CN" sz="1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928" name="Text Box 17"/>
          <p:cNvSpPr txBox="1">
            <a:spLocks noChangeArrowheads="1"/>
          </p:cNvSpPr>
          <p:nvPr/>
        </p:nvSpPr>
        <p:spPr bwMode="auto">
          <a:xfrm>
            <a:off x="8286750" y="2500313"/>
            <a:ext cx="39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  <a:r>
              <a:rPr lang="en-US" altLang="zh-CN" sz="1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5334000" y="4572000"/>
            <a:ext cx="330993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string::string(const string&amp; 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{   p = new char[strlen(s.p)+1];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    strcpy(p,  s.p);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>
                <a:latin typeface="Times New Roman" panose="02020603050405020304" pitchFamily="18" charset="0"/>
              </a:rPr>
              <a:t>}		    </a:t>
            </a:r>
            <a:r>
              <a:rPr lang="en-GB" altLang="zh-CN" sz="1800" b="1" i="1">
                <a:solidFill>
                  <a:srgbClr val="C00000"/>
                </a:solidFill>
                <a:latin typeface="Times New Roman" panose="02020603050405020304" pitchFamily="18" charset="0"/>
              </a:rPr>
              <a:t>deep copy</a:t>
            </a:r>
            <a:endParaRPr lang="zh-CN" altLang="en-US" sz="18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500813" y="2528888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C0000"/>
                </a:solidFill>
              </a:rPr>
              <a:t>悬挂指针</a:t>
            </a:r>
          </a:p>
        </p:txBody>
      </p:sp>
      <p:sp>
        <p:nvSpPr>
          <p:cNvPr id="40974" name="TextBox 18"/>
          <p:cNvSpPr txBox="1">
            <a:spLocks noChangeArrowheads="1"/>
          </p:cNvSpPr>
          <p:nvPr/>
        </p:nvSpPr>
        <p:spPr bwMode="auto">
          <a:xfrm>
            <a:off x="5000625" y="642938"/>
            <a:ext cx="3816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</a:rPr>
              <a:t>何时需要</a:t>
            </a:r>
            <a:r>
              <a:rPr lang="en-US" altLang="zh-CN" sz="2400">
                <a:solidFill>
                  <a:srgbClr val="C00000"/>
                </a:solidFill>
              </a:rPr>
              <a:t>copy constructor?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151813" y="3676650"/>
            <a:ext cx="668337" cy="400050"/>
          </a:xfrm>
          <a:prstGeom prst="rect">
            <a:avLst/>
          </a:prstGeom>
          <a:noFill/>
          <a:ln w="34925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abcd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8459788" y="3141663"/>
            <a:ext cx="0" cy="574675"/>
          </a:xfrm>
          <a:prstGeom prst="line">
            <a:avLst/>
          </a:prstGeom>
          <a:noFill/>
          <a:ln w="34925">
            <a:solidFill>
              <a:srgbClr val="0066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1" name="直接箭头连接符 20"/>
          <p:cNvCxnSpPr>
            <a:cxnSpLocks noChangeShapeType="1"/>
            <a:stCxn id="38924" idx="0"/>
            <a:endCxn id="38924" idx="1"/>
          </p:cNvCxnSpPr>
          <p:nvPr/>
        </p:nvCxnSpPr>
        <p:spPr bwMode="auto">
          <a:xfrm flipH="1">
            <a:off x="7543800" y="3033713"/>
            <a:ext cx="814388" cy="609600"/>
          </a:xfrm>
          <a:prstGeom prst="straightConnector1">
            <a:avLst/>
          </a:prstGeom>
          <a:noFill/>
          <a:ln w="47625">
            <a:solidFill>
              <a:schemeClr val="bg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8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 animBg="1"/>
      <p:bldP spid="38916" grpId="0" animBg="1"/>
      <p:bldP spid="38919" grpId="0" animBg="1"/>
      <p:bldP spid="38922" grpId="0" animBg="1"/>
      <p:bldP spid="38925" grpId="0"/>
      <p:bldP spid="38926" grpId="0"/>
      <p:bldP spid="38927" grpId="0" build="allAtOnce"/>
      <p:bldP spid="38928" grpId="0"/>
      <p:bldP spid="134162" grpId="0" animBg="1" autoUpdateAnimBg="0"/>
      <p:bldP spid="18" grpId="0" build="allAtOnce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拷贝构造函数</a:t>
            </a:r>
          </a:p>
        </p:txBody>
      </p:sp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1042988" y="1963738"/>
            <a:ext cx="305435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{      int x,y;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A() { x = y = 0;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void inc() { x++; y++;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class 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{      int z;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A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B() { z = 0;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B(const B&amp; b) { z = b.z;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       void inc() { z++; a.inc();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B b1;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b1.inc();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2060"/>
                </a:solidFill>
              </a:rPr>
              <a:t>B b2(b1);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95513" y="5661025"/>
            <a:ext cx="2465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//b1.z=b1.a.x=b1.a.y =0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78050" y="5876925"/>
            <a:ext cx="2401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//b1.a.x=b1.a.y=b1.z=1</a:t>
            </a:r>
            <a:endParaRPr lang="zh-CN" altLang="en-US" sz="1600" i="1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24075" y="6115050"/>
            <a:ext cx="3262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6600"/>
                </a:solidFill>
              </a:rPr>
              <a:t>//b2.z=1</a:t>
            </a:r>
            <a:r>
              <a:rPr lang="zh-CN" altLang="en-US" sz="1600" i="1">
                <a:solidFill>
                  <a:srgbClr val="006600"/>
                </a:solidFill>
              </a:rPr>
              <a:t>，</a:t>
            </a:r>
            <a:r>
              <a:rPr lang="en-US" altLang="zh-CN" sz="1600" b="1" i="1">
                <a:solidFill>
                  <a:srgbClr val="0070C0"/>
                </a:solidFill>
              </a:rPr>
              <a:t>b2.a.x=0</a:t>
            </a:r>
            <a:r>
              <a:rPr lang="zh-CN" altLang="en-US" sz="1600" b="1" i="1">
                <a:solidFill>
                  <a:srgbClr val="0070C0"/>
                </a:solidFill>
              </a:rPr>
              <a:t>，</a:t>
            </a:r>
            <a:r>
              <a:rPr lang="en-US" altLang="zh-CN" sz="1600" b="1" i="1">
                <a:solidFill>
                  <a:srgbClr val="0070C0"/>
                </a:solidFill>
              </a:rPr>
              <a:t>b2.a.y=0</a:t>
            </a:r>
            <a:endParaRPr lang="zh-CN" altLang="en-US" sz="1600" b="1" i="1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22575" y="4652963"/>
            <a:ext cx="1965325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C0000"/>
                </a:solidFill>
              </a:rPr>
              <a:t>: a(b.a) </a:t>
            </a:r>
            <a:r>
              <a:rPr lang="en-US" altLang="zh-CN" sz="1600" i="1">
                <a:solidFill>
                  <a:srgbClr val="002060"/>
                </a:solidFill>
              </a:rPr>
              <a:t>{ z = b.z; }</a:t>
            </a:r>
            <a:endParaRPr lang="zh-CN" altLang="en-US" sz="1600" i="1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35600" y="188913"/>
            <a:ext cx="33845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包含成员对象的类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</a:rPr>
              <a:t>默认拷贝构造函数</a:t>
            </a:r>
            <a:endParaRPr lang="en-US" altLang="zh-CN" sz="2400" b="1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调用成员对象的</a:t>
            </a: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拷贝构造函数</a:t>
            </a:r>
            <a:endParaRPr lang="en-US" altLang="zh-CN" sz="2400" b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</a:rPr>
              <a:t>自定义拷贝构造函数</a:t>
            </a:r>
            <a:r>
              <a:rPr lang="zh-CN" altLang="en-US" sz="2400">
                <a:latin typeface="宋体" panose="02010600030101010101" pitchFamily="2" charset="-122"/>
              </a:rPr>
              <a:t>调用成员对象的</a:t>
            </a: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默认构造函数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-540948">
            <a:off x="6726238" y="5407025"/>
            <a:ext cx="21526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移动构造函数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move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A(A&amp;&amp;)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805269">
            <a:off x="6372225" y="3586163"/>
            <a:ext cx="23574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string generate()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{    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     return string("test");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2060"/>
                </a:solidFill>
              </a:rPr>
              <a:t>string S=generate();</a:t>
            </a:r>
            <a:endParaRPr lang="zh-CN" altLang="en-US" sz="16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 build="allAtOnce" animBg="1"/>
      <p:bldP spid="8" grpId="0" build="allAtOnce"/>
      <p:bldP spid="9" grpId="0" build="allAtOnce"/>
      <p:bldP spid="11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移动构造函数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-540948">
            <a:off x="5137112" y="2825016"/>
            <a:ext cx="216590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移动构造函数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move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A(A&amp;&amp;)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64648" y="2263548"/>
            <a:ext cx="35673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string generate()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{    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     return string("test");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string S=generate();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9B96D8C-7ACC-6E41-BBCC-79A0B405D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809" y="4917023"/>
            <a:ext cx="35673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int x=5;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int &amp; y=x;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const int &amp; z=5;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4EFC45-28F9-DC4E-A03A-B0616D86EBC3}"/>
              </a:ext>
            </a:extLst>
          </p:cNvPr>
          <p:cNvSpPr/>
          <p:nvPr/>
        </p:nvSpPr>
        <p:spPr>
          <a:xfrm>
            <a:off x="4355976" y="4870856"/>
            <a:ext cx="5760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string::string (String &amp;&amp;s):p(</a:t>
            </a:r>
            <a:r>
              <a:rPr lang="en-US" altLang="zh-CN" sz="2000" dirty="0" err="1">
                <a:solidFill>
                  <a:srgbClr val="002060"/>
                </a:solidFill>
              </a:rPr>
              <a:t>s.p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{</a:t>
            </a:r>
            <a:r>
              <a:rPr lang="en-US" altLang="zh-CN" sz="2000" dirty="0" err="1">
                <a:solidFill>
                  <a:srgbClr val="002060"/>
                </a:solidFill>
              </a:rPr>
              <a:t>s.p</a:t>
            </a:r>
            <a:r>
              <a:rPr lang="en-US" altLang="zh-CN" sz="2000" dirty="0">
                <a:solidFill>
                  <a:srgbClr val="002060"/>
                </a:solidFill>
              </a:rPr>
              <a:t>=</a:t>
            </a:r>
            <a:r>
              <a:rPr lang="en-US" altLang="zh-CN" sz="2000" dirty="0" err="1">
                <a:solidFill>
                  <a:srgbClr val="002060"/>
                </a:solidFill>
              </a:rPr>
              <a:t>nullptr</a:t>
            </a:r>
            <a:r>
              <a:rPr lang="en-US" altLang="zh-CN" sz="2000" dirty="0">
                <a:solidFill>
                  <a:srgbClr val="002060"/>
                </a:solidFill>
              </a:rPr>
              <a:t>; }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43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动态内存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Types of memory from Operating System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Stack – local variables and pass-by-value parameters are allocated here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Heap – dynamic memory is allocated here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malloc() – memory allocation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free() – free memory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C++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new – create space for a new object (allocate)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delete – delete this object (free)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j-lt"/>
              </a:rPr>
              <a:t>Why</a:t>
            </a:r>
            <a:endParaRPr lang="zh-CN" altLang="en-US" dirty="0">
              <a:latin typeface="+mj-lt"/>
            </a:endParaRPr>
          </a:p>
          <a:p>
            <a:pPr lvl="1" eaLnBrk="1" hangingPunct="1">
              <a:defRPr/>
            </a:pPr>
            <a:r>
              <a:rPr lang="en-GB" altLang="en-US" dirty="0"/>
              <a:t>non-OO Solution</a:t>
            </a:r>
            <a:endParaRPr lang="zh-CN" altLang="en-US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95400" y="3181350"/>
            <a:ext cx="34290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en-US" sz="1400" i="1" dirty="0"/>
              <a:t>#</a:t>
            </a:r>
            <a:r>
              <a:rPr lang="en-GB" altLang="zh-CN" sz="1400" i="1" dirty="0"/>
              <a:t>include    &lt;</a:t>
            </a:r>
            <a:r>
              <a:rPr lang="en-GB" altLang="zh-CN" sz="1400" i="1" dirty="0" err="1"/>
              <a:t>stdio.h</a:t>
            </a:r>
            <a:r>
              <a:rPr lang="en-GB" altLang="zh-CN" sz="1400" i="1" dirty="0"/>
              <a:t>&gt;</a:t>
            </a:r>
          </a:p>
          <a:p>
            <a:pPr>
              <a:defRPr/>
            </a:pPr>
            <a:r>
              <a:rPr lang="en-GB" altLang="zh-CN" sz="1400" i="1" dirty="0"/>
              <a:t>#define     STACK_SIZE   100</a:t>
            </a:r>
          </a:p>
          <a:p>
            <a:pPr>
              <a:defRPr/>
            </a:pPr>
            <a:r>
              <a:rPr lang="en-GB" altLang="zh-CN" sz="1400" i="1" dirty="0" err="1"/>
              <a:t>struct</a:t>
            </a:r>
            <a:r>
              <a:rPr lang="en-GB" altLang="zh-CN" sz="1400" i="1" dirty="0"/>
              <a:t> Stack</a:t>
            </a:r>
          </a:p>
          <a:p>
            <a:pPr>
              <a:defRPr/>
            </a:pPr>
            <a:r>
              <a:rPr lang="en-GB" altLang="zh-CN" sz="1400" i="1" dirty="0"/>
              <a:t>{   </a:t>
            </a:r>
            <a:r>
              <a:rPr lang="en-GB" altLang="zh-CN" sz="1400" i="1" dirty="0" err="1"/>
              <a:t>int</a:t>
            </a:r>
            <a:r>
              <a:rPr lang="en-GB" altLang="zh-CN" sz="1400" i="1" dirty="0"/>
              <a:t>   top;</a:t>
            </a:r>
          </a:p>
          <a:p>
            <a:pPr>
              <a:defRPr/>
            </a:pPr>
            <a:r>
              <a:rPr lang="en-GB" altLang="zh-CN" sz="1400" i="1" dirty="0"/>
              <a:t>    </a:t>
            </a:r>
            <a:r>
              <a:rPr lang="en-GB" altLang="zh-CN" sz="1400" i="1" dirty="0" err="1"/>
              <a:t>int</a:t>
            </a:r>
            <a:r>
              <a:rPr lang="en-GB" altLang="zh-CN" sz="1400" i="1" dirty="0"/>
              <a:t>   buffer[STACK_SIZE];</a:t>
            </a:r>
          </a:p>
          <a:p>
            <a:pPr>
              <a:defRPr/>
            </a:pPr>
            <a:r>
              <a:rPr lang="en-GB" altLang="zh-CN" sz="1400" i="1" dirty="0"/>
              <a:t>};</a:t>
            </a:r>
          </a:p>
          <a:p>
            <a:pPr>
              <a:defRPr/>
            </a:pPr>
            <a:r>
              <a:rPr lang="en-GB" altLang="zh-CN" sz="1400" i="1" dirty="0"/>
              <a:t>void main()</a:t>
            </a:r>
          </a:p>
          <a:p>
            <a:pPr>
              <a:defRPr/>
            </a:pPr>
            <a:r>
              <a:rPr lang="en-GB" altLang="zh-CN" sz="1400" i="1" dirty="0"/>
              <a:t>{   Stack   st1, st2;</a:t>
            </a:r>
          </a:p>
          <a:p>
            <a:pPr>
              <a:defRPr/>
            </a:pPr>
            <a:r>
              <a:rPr lang="en-GB" altLang="zh-CN" sz="1400" i="1" dirty="0"/>
              <a:t>     </a:t>
            </a:r>
            <a:r>
              <a:rPr lang="en-GB" altLang="zh-CN" sz="1400" b="1" i="1" dirty="0">
                <a:solidFill>
                  <a:schemeClr val="accent5">
                    <a:lumMod val="50000"/>
                  </a:schemeClr>
                </a:solidFill>
              </a:rPr>
              <a:t>st1.top = -1;</a:t>
            </a:r>
          </a:p>
          <a:p>
            <a:pPr>
              <a:defRPr/>
            </a:pPr>
            <a:r>
              <a:rPr lang="en-GB" altLang="zh-CN" sz="1400" b="1" i="1" dirty="0">
                <a:solidFill>
                  <a:schemeClr val="accent5">
                    <a:lumMod val="50000"/>
                  </a:schemeClr>
                </a:solidFill>
              </a:rPr>
              <a:t>     st2.top = -1;</a:t>
            </a:r>
          </a:p>
          <a:p>
            <a:pPr>
              <a:defRPr/>
            </a:pPr>
            <a:r>
              <a:rPr lang="en-GB" altLang="zh-CN" sz="1400" i="1" dirty="0"/>
              <a:t>     </a:t>
            </a:r>
            <a:r>
              <a:rPr lang="en-GB" altLang="zh-CN" sz="1400" i="1" dirty="0" err="1"/>
              <a:t>int</a:t>
            </a:r>
            <a:r>
              <a:rPr lang="en-GB" altLang="zh-CN" sz="1400" i="1" dirty="0"/>
              <a:t>  x; </a:t>
            </a:r>
          </a:p>
          <a:p>
            <a:pPr>
              <a:defRPr/>
            </a:pPr>
            <a:r>
              <a:rPr lang="en-GB" altLang="zh-CN" sz="1400" i="1" dirty="0"/>
              <a:t>     push(st1,12);  </a:t>
            </a:r>
          </a:p>
          <a:p>
            <a:pPr>
              <a:defRPr/>
            </a:pPr>
            <a:r>
              <a:rPr lang="en-GB" altLang="zh-CN" sz="1400" i="1" dirty="0"/>
              <a:t>     pop(st1,x);</a:t>
            </a:r>
          </a:p>
          <a:p>
            <a:pPr>
              <a:defRPr/>
            </a:pPr>
            <a:endParaRPr lang="en-GB" altLang="zh-CN" sz="1400" b="1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GB" altLang="zh-CN" sz="1400" b="1" i="1" dirty="0">
                <a:solidFill>
                  <a:srgbClr val="CC0000"/>
                </a:solidFill>
              </a:rPr>
              <a:t>	</a:t>
            </a:r>
          </a:p>
          <a:p>
            <a:pPr>
              <a:defRPr/>
            </a:pPr>
            <a:r>
              <a:rPr lang="en-GB" altLang="zh-CN" sz="1400" i="1" dirty="0"/>
              <a:t>}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4724400" y="2590800"/>
            <a:ext cx="38735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bool  push(Stack &amp;s, int 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{   if  (s.top == STACK_SIZE-1)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{   printf(“Stack is overflow.\n”);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  return false;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{    s.top++;  s.buffer[s.top] 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  return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}</a:t>
            </a:r>
            <a:endParaRPr lang="en-US" altLang="zh-CN" sz="1400" i="1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4724400" y="4648200"/>
            <a:ext cx="3886200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bool pop(Stack &amp;s, int &amp;i)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{   if  (s.top == 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{   printf(“Stack is empty.\n”);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  return false;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else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{   i = s.buffer[s.top];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s.top--;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      return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}</a:t>
            </a:r>
            <a:endParaRPr lang="en-US" altLang="zh-CN" sz="1400" i="1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1938" y="6002338"/>
            <a:ext cx="2032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b="1" i="1">
                <a:solidFill>
                  <a:srgbClr val="00B050"/>
                </a:solidFill>
              </a:rPr>
              <a:t>st1.buffer[2] = 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b="1" i="1">
                <a:solidFill>
                  <a:srgbClr val="00B050"/>
                </a:solidFill>
              </a:rPr>
              <a:t>st2.buffer[2] ++;	</a:t>
            </a:r>
            <a:endParaRPr lang="zh-CN" altLang="en-US" sz="14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31938" y="4797425"/>
            <a:ext cx="1095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________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C00000"/>
                </a:solidFill>
              </a:rPr>
              <a:t>________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43213" y="494188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00000"/>
                </a:solidFill>
              </a:rPr>
              <a:t>安全隐患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71775" y="5732463"/>
            <a:ext cx="203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C00000"/>
                </a:solidFill>
              </a:rPr>
              <a:t>不符合数据类型定义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0" grpId="0" build="allAtOnce"/>
      <p:bldP spid="11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动态对象</a:t>
            </a:r>
          </a:p>
          <a:p>
            <a:pPr lvl="1" eaLnBrk="1" hangingPunct="1"/>
            <a:r>
              <a:rPr lang="en-GB" altLang="en-US" sz="2000">
                <a:latin typeface="宋体" panose="02010600030101010101" pitchFamily="2" charset="-122"/>
              </a:rPr>
              <a:t>在</a:t>
            </a:r>
            <a:r>
              <a:rPr lang="en-US" altLang="zh-CN" sz="2000" i="1"/>
              <a:t>h</a:t>
            </a:r>
            <a:r>
              <a:rPr lang="en-GB" altLang="zh-CN" sz="2000" i="1"/>
              <a:t>eap </a:t>
            </a:r>
            <a:r>
              <a:rPr lang="en-GB" altLang="en-US" sz="2000">
                <a:latin typeface="宋体" panose="02010600030101010101" pitchFamily="2" charset="-122"/>
              </a:rPr>
              <a:t>中创建</a:t>
            </a:r>
          </a:p>
          <a:p>
            <a:pPr lvl="1" eaLnBrk="1" hangingPunct="1"/>
            <a:endParaRPr lang="en-GB" altLang="en-US" sz="2000">
              <a:latin typeface="宋体" panose="02010600030101010101" pitchFamily="2" charset="-122"/>
            </a:endParaRPr>
          </a:p>
          <a:p>
            <a:pPr lvl="1" eaLnBrk="1" hangingPunct="1"/>
            <a:r>
              <a:rPr lang="en-GB" altLang="zh-CN" sz="2000" i="1">
                <a:solidFill>
                  <a:srgbClr val="006600"/>
                </a:solidFill>
              </a:rPr>
              <a:t>new </a:t>
            </a:r>
            <a:r>
              <a:rPr lang="en-GB" altLang="en-US" sz="2000">
                <a:latin typeface="宋体" panose="02010600030101010101" pitchFamily="2" charset="-122"/>
              </a:rPr>
              <a:t>/</a:t>
            </a:r>
            <a:r>
              <a:rPr lang="en-GB" altLang="zh-CN" sz="2000" i="1">
                <a:solidFill>
                  <a:srgbClr val="006600"/>
                </a:solidFill>
              </a:rPr>
              <a:t>delete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1835150" y="4365625"/>
            <a:ext cx="496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00"/>
                </a:solidFill>
              </a:rPr>
              <a:t>为什么要引入</a:t>
            </a:r>
            <a:r>
              <a:rPr lang="en-US" altLang="zh-CN" sz="2400">
                <a:solidFill>
                  <a:srgbClr val="CC0000"/>
                </a:solidFill>
              </a:rPr>
              <a:t>new</a:t>
            </a:r>
            <a:r>
              <a:rPr lang="zh-CN" altLang="en-US" sz="2400">
                <a:solidFill>
                  <a:srgbClr val="CC0000"/>
                </a:solidFill>
              </a:rPr>
              <a:t>、</a:t>
            </a:r>
            <a:r>
              <a:rPr lang="en-US" altLang="zh-CN" sz="2400">
                <a:solidFill>
                  <a:srgbClr val="CC0000"/>
                </a:solidFill>
              </a:rPr>
              <a:t>delete</a:t>
            </a:r>
            <a:r>
              <a:rPr lang="zh-CN" altLang="en-US" sz="2400">
                <a:solidFill>
                  <a:srgbClr val="CC0000"/>
                </a:solidFill>
              </a:rPr>
              <a:t>操作符？</a:t>
            </a:r>
            <a:endParaRPr lang="en-US" altLang="zh-CN" sz="240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4722813"/>
            <a:ext cx="3205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2060"/>
                </a:solidFill>
              </a:rPr>
              <a:t>constructor/destructor</a:t>
            </a:r>
            <a:endParaRPr lang="zh-CN" altLang="en-US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allAtOnce"/>
      <p:bldP spid="5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A *p,*q;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p = new A;     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zh-CN" sz="1600" i="1"/>
              <a:t> </a:t>
            </a:r>
            <a:r>
              <a:rPr lang="zh-CN" altLang="en-GB" sz="1600" i="1"/>
              <a:t>在</a:t>
            </a:r>
            <a:r>
              <a:rPr lang="en-US" altLang="en-GB" sz="1600" i="1"/>
              <a:t>程序的heap中申请一块大小为</a:t>
            </a:r>
            <a:r>
              <a:rPr lang="en-GB" altLang="zh-CN" sz="1600" i="1"/>
              <a:t>sizeof(A)</a:t>
            </a:r>
            <a:r>
              <a:rPr lang="en-GB" altLang="en-US" sz="1600" i="1"/>
              <a:t>的</a:t>
            </a:r>
            <a:r>
              <a:rPr lang="zh-CN" altLang="en-US" sz="1800" i="1"/>
              <a:t>内存</a:t>
            </a:r>
            <a:endParaRPr lang="en-GB" altLang="en-US" sz="1800" i="1"/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调用</a:t>
            </a:r>
            <a:r>
              <a:rPr lang="en-GB" altLang="zh-CN" sz="1600" i="1"/>
              <a:t>A</a:t>
            </a:r>
            <a:r>
              <a:rPr lang="en-GB" altLang="en-US" sz="1600" i="1"/>
              <a:t>的默认构造函数对该空间上的对象初始化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返回创建的对象的地址并赋值给</a:t>
            </a:r>
            <a:r>
              <a:rPr lang="en-GB" altLang="zh-CN" sz="1600" i="1"/>
              <a:t>p</a:t>
            </a:r>
          </a:p>
          <a:p>
            <a:pPr lvl="3" eaLnBrk="1" hangingPunct="1">
              <a:lnSpc>
                <a:spcPct val="90000"/>
              </a:lnSpc>
            </a:pPr>
            <a:endParaRPr lang="en-GB" altLang="zh-CN" sz="1600" i="1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q = new A(1);   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GB" sz="1600" i="1">
                <a:latin typeface="Times New Roman" panose="02020603050405020304" pitchFamily="18" charset="0"/>
              </a:rPr>
              <a:t>……</a:t>
            </a:r>
            <a:r>
              <a:rPr lang="zh-CN" altLang="en-GB" sz="1600" i="1"/>
              <a:t>	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调用</a:t>
            </a:r>
            <a:r>
              <a:rPr lang="en-GB" altLang="zh-CN" sz="1600" i="1"/>
              <a:t>A</a:t>
            </a:r>
            <a:r>
              <a:rPr lang="en-GB" altLang="en-US" sz="1600" i="1"/>
              <a:t>的另一个构造函数 </a:t>
            </a:r>
            <a:r>
              <a:rPr lang="en-GB" altLang="zh-CN" sz="1600" i="1"/>
              <a:t>A::A(int)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GB" sz="1600" i="1">
                <a:latin typeface="Times New Roman" panose="02020603050405020304" pitchFamily="18" charset="0"/>
              </a:rPr>
              <a:t>……</a:t>
            </a:r>
            <a:endParaRPr lang="zh-CN" altLang="en-GB" sz="1600" i="1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delete  p; 	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调用</a:t>
            </a:r>
            <a:r>
              <a:rPr lang="en-GB" altLang="zh-CN" sz="1600" i="1"/>
              <a:t>p</a:t>
            </a:r>
            <a:r>
              <a:rPr lang="en-GB" altLang="en-US" sz="1600" i="1"/>
              <a:t>所指向的对象的析构函数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释放对象空间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delete q;	</a:t>
            </a:r>
            <a:endParaRPr lang="zh-CN" altLang="en-US" sz="1800" i="1"/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4356100" y="260350"/>
            <a:ext cx="30702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class A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</a:rPr>
              <a:t>{ </a:t>
            </a: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 </a:t>
            </a:r>
            <a:r>
              <a:rPr lang="en-GB" altLang="zh-CN" sz="1800" b="1" i="1">
                <a:solidFill>
                  <a:srgbClr val="002060"/>
                </a:solidFill>
                <a:latin typeface="Times New Roman" panose="02020603050405020304" pitchFamily="18" charset="0"/>
              </a:rPr>
              <a:t>…</a:t>
            </a:r>
            <a:endParaRPr lang="en-GB" altLang="zh-CN" sz="1800" b="1" i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</a:rPr>
              <a:t>	</a:t>
            </a: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   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	          A();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	          A(int);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</a:rPr>
              <a:t> }</a:t>
            </a: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;</a:t>
            </a:r>
            <a:endParaRPr lang="zh-CN" altLang="en-US" sz="1800" b="1" i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zh-CN" sz="1800" i="1"/>
              <a:t>p = (A *) malloc (sizeof(A))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    free(p)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    malloc  </a:t>
            </a:r>
            <a:r>
              <a:rPr lang="en-GB" altLang="en-US" sz="2000">
                <a:latin typeface="宋体" panose="02010600030101010101" pitchFamily="2" charset="-122"/>
              </a:rPr>
              <a:t>不调用构造函数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    free     </a:t>
            </a:r>
            <a:r>
              <a:rPr lang="en-GB" altLang="en-US" sz="2000">
                <a:latin typeface="宋体" panose="02010600030101010101" pitchFamily="2" charset="-122"/>
              </a:rPr>
              <a:t>不调</a:t>
            </a:r>
            <a:r>
              <a:rPr lang="zh-CN" altLang="en-US" sz="2000">
                <a:latin typeface="宋体" panose="02010600030101010101" pitchFamily="2" charset="-122"/>
              </a:rPr>
              <a:t>用</a:t>
            </a:r>
            <a:r>
              <a:rPr lang="en-GB" altLang="en-US" sz="2000">
                <a:latin typeface="宋体" panose="02010600030101010101" pitchFamily="2" charset="-122"/>
              </a:rPr>
              <a:t>析构函数</a:t>
            </a:r>
            <a:endParaRPr lang="en-GB" altLang="zh-CN" sz="2000" i="1"/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altLang="en-US" sz="24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000" i="1"/>
              <a:t>n</a:t>
            </a:r>
            <a:r>
              <a:rPr lang="en-GB" altLang="zh-CN" sz="2000" i="1"/>
              <a:t>ew </a:t>
            </a:r>
            <a:r>
              <a:rPr lang="en-GB" altLang="en-US" sz="2000">
                <a:latin typeface="宋体" panose="02010600030101010101" pitchFamily="2" charset="-122"/>
              </a:rPr>
              <a:t>可重载</a:t>
            </a:r>
            <a:endParaRPr lang="zh-CN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创建对象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new </a:t>
            </a:r>
          </a:p>
          <a:p>
            <a:pPr lvl="1"/>
            <a:r>
              <a:rPr lang="en-US" altLang="zh-CN"/>
              <a:t>Works with primitives</a:t>
            </a:r>
          </a:p>
          <a:p>
            <a:pPr lvl="1"/>
            <a:r>
              <a:rPr lang="en-US" altLang="zh-CN"/>
              <a:t>Works with class-types</a:t>
            </a:r>
          </a:p>
          <a:p>
            <a:r>
              <a:rPr lang="en-US" altLang="zh-CN"/>
              <a:t>Syntax:</a:t>
            </a:r>
          </a:p>
          <a:p>
            <a:pPr lvl="1"/>
            <a:r>
              <a:rPr lang="en-US" altLang="zh-CN" sz="2400" b="1">
                <a:latin typeface="Courier New" panose="02070309020205020404" pitchFamily="49" charset="0"/>
              </a:rPr>
              <a:t>type* ptrName = new type;</a:t>
            </a:r>
          </a:p>
          <a:p>
            <a:pPr lvl="1"/>
            <a:r>
              <a:rPr lang="en-US" altLang="zh-CN" sz="2400" b="1">
                <a:latin typeface="Courier New" panose="02070309020205020404" pitchFamily="49" charset="0"/>
              </a:rPr>
              <a:t>type* ptrName = new type( params );</a:t>
            </a:r>
          </a:p>
        </p:txBody>
      </p:sp>
      <p:sp>
        <p:nvSpPr>
          <p:cNvPr id="106499" name="Line 4"/>
          <p:cNvSpPr>
            <a:spLocks noChangeShapeType="1"/>
          </p:cNvSpPr>
          <p:nvPr/>
        </p:nvSpPr>
        <p:spPr bwMode="auto">
          <a:xfrm flipH="1">
            <a:off x="6156194" y="2819400"/>
            <a:ext cx="1159006" cy="1401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0" name="Text Box 5"/>
          <p:cNvSpPr txBox="1">
            <a:spLocks noChangeArrowheads="1"/>
          </p:cNvSpPr>
          <p:nvPr/>
        </p:nvSpPr>
        <p:spPr bwMode="auto">
          <a:xfrm>
            <a:off x="6712974" y="2419797"/>
            <a:ext cx="2178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</a:rPr>
              <a:t>Constructor!</a:t>
            </a:r>
          </a:p>
        </p:txBody>
      </p:sp>
      <p:sp>
        <p:nvSpPr>
          <p:cNvPr id="106501" name="Line 6"/>
          <p:cNvSpPr>
            <a:spLocks noChangeShapeType="1"/>
          </p:cNvSpPr>
          <p:nvPr/>
        </p:nvSpPr>
        <p:spPr bwMode="auto">
          <a:xfrm flipH="1">
            <a:off x="7315200" y="2819400"/>
            <a:ext cx="0" cy="176172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New Examples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49438"/>
            <a:ext cx="8229600" cy="3733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int* intPtr = new int;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Car* carPtr = new Car(“Nissan”, “Pulsar”);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Customer* custPtr = new Customer;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200400" y="2590800"/>
            <a:ext cx="7620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048000" y="2224088"/>
            <a:ext cx="1524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int*: intPtr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581400" y="2895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4876800" y="2590800"/>
            <a:ext cx="7620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876800" y="2286000"/>
            <a:ext cx="990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int: 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3200400" y="4191000"/>
            <a:ext cx="7620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895600" y="3810000"/>
            <a:ext cx="1676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Car*: carPtr</a:t>
            </a: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3581400" y="43434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876800" y="3886200"/>
            <a:ext cx="990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Car: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4876800" y="41910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Nissan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4724400" y="5715000"/>
            <a:ext cx="7620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810000" y="5334000"/>
            <a:ext cx="2590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Customer*: custPtr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V="1">
            <a:off x="5105400" y="5105400"/>
            <a:ext cx="1905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7010400" y="4724400"/>
            <a:ext cx="1524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Customer: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4876800" y="44958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Pulsar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7010400" y="50292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7010400" y="53340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08564" name="Text Box 32"/>
          <p:cNvSpPr txBox="1">
            <a:spLocks noChangeArrowheads="1"/>
          </p:cNvSpPr>
          <p:nvPr/>
        </p:nvSpPr>
        <p:spPr bwMode="auto">
          <a:xfrm>
            <a:off x="6629400" y="762000"/>
            <a:ext cx="2209800" cy="3170238"/>
          </a:xfrm>
          <a:prstGeom prst="rect">
            <a:avLst/>
          </a:prstGeom>
          <a:noFill/>
          <a:ln w="1905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Notice:</a:t>
            </a:r>
          </a:p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</a:rPr>
              <a:t>These are unnamed objects!  The only way we can get to them is through the pointer!</a:t>
            </a:r>
          </a:p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</a:rPr>
              <a:t>Pointers are the same size no matter how big the data is!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7010400" y="56388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7010400" y="59436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7010400" y="62484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/>
      <p:bldP spid="16397" grpId="0" animBg="1"/>
      <p:bldP spid="16398" grpId="0"/>
      <p:bldP spid="16400" grpId="0" animBg="1"/>
      <p:bldP spid="16401" grpId="0"/>
      <p:bldP spid="16404" grpId="0"/>
      <p:bldP spid="16405" grpId="0" animBg="1"/>
      <p:bldP spid="16406" grpId="0" animBg="1"/>
      <p:bldP spid="16407" grpId="0"/>
      <p:bldP spid="16410" grpId="0"/>
      <p:bldP spid="16413" grpId="0" animBg="1"/>
      <p:bldP spid="16414" grpId="0" animBg="1"/>
      <p:bldP spid="16415" grpId="0" animBg="1"/>
      <p:bldP spid="16417" grpId="0" animBg="1"/>
      <p:bldP spid="16418" grpId="0" animBg="1"/>
      <p:bldP spid="164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对象删除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delete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Called on the pointer to an object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Works with primitives &amp; class-types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Syntax: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delete ptrName;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delete intPtr;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intPtr = NULL;</a:t>
            </a:r>
          </a:p>
          <a:p>
            <a:pPr lvl="1">
              <a:lnSpc>
                <a:spcPct val="80000"/>
              </a:lnSpc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delete carPtr;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carPtr = NULL;</a:t>
            </a:r>
          </a:p>
          <a:p>
            <a:pPr lvl="1">
              <a:lnSpc>
                <a:spcPct val="80000"/>
              </a:lnSpc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delete custPtr;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custPtr = NULL;</a:t>
            </a:r>
          </a:p>
        </p:txBody>
      </p:sp>
      <p:sp>
        <p:nvSpPr>
          <p:cNvPr id="111619" name="Line 4"/>
          <p:cNvSpPr>
            <a:spLocks noChangeShapeType="1"/>
          </p:cNvSpPr>
          <p:nvPr/>
        </p:nvSpPr>
        <p:spPr bwMode="auto">
          <a:xfrm flipH="1">
            <a:off x="3124200" y="2895600"/>
            <a:ext cx="914400" cy="76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0" name="Text Box 5"/>
          <p:cNvSpPr txBox="1">
            <a:spLocks noChangeArrowheads="1"/>
          </p:cNvSpPr>
          <p:nvPr/>
        </p:nvSpPr>
        <p:spPr bwMode="auto">
          <a:xfrm>
            <a:off x="4054475" y="2781300"/>
            <a:ext cx="25146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Set to NULL so that you can use it later – protect yourself from accidentally using that object!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动态对象数组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动态对象数组的创建与撤消</a:t>
            </a:r>
            <a:endParaRPr lang="en-GB" altLang="en-US" sz="24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en-US"/>
              <a:t>		</a:t>
            </a:r>
            <a:r>
              <a:rPr lang="en-GB" altLang="zh-CN" sz="1800" i="1"/>
              <a:t>A *p;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p = new A[100];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delete  []p;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en-US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注意</a:t>
            </a:r>
          </a:p>
          <a:p>
            <a:pPr lvl="2" algn="just" eaLnBrk="1" hangingPunct="1"/>
            <a:r>
              <a:rPr lang="en-GB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不能显式初始化，相应的类必须有默认构造函数</a:t>
            </a:r>
          </a:p>
          <a:p>
            <a:pPr lvl="2" algn="just" eaLnBrk="1" hangingPunct="1"/>
            <a:r>
              <a:rPr lang="en-GB" altLang="zh-CN" sz="2000">
                <a:latin typeface="Times New Roman" panose="02020603050405020304" pitchFamily="18" charset="0"/>
              </a:rPr>
              <a:t>delete</a:t>
            </a:r>
            <a:r>
              <a:rPr lang="en-GB" altLang="en-US" sz="2000">
                <a:latin typeface="宋体" panose="02010600030101010101" pitchFamily="2" charset="-122"/>
              </a:rPr>
              <a:t>中的[]不能省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2D</a:t>
            </a:r>
            <a:r>
              <a:rPr lang="zh-CN" altLang="en-US"/>
              <a:t>数组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r>
              <a:rPr lang="en-US" sz="1600" dirty="0"/>
              <a:t>Algorithm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400" dirty="0"/>
              <a:t>Allocate the number of rows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400" dirty="0"/>
              <a:t>For each row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200" dirty="0"/>
              <a:t>Allocate the columns</a:t>
            </a:r>
          </a:p>
          <a:p>
            <a:pPr>
              <a:lnSpc>
                <a:spcPct val="80000"/>
              </a:lnSpc>
              <a:defRPr/>
            </a:pPr>
            <a:r>
              <a:rPr lang="en-US" sz="1600" dirty="0"/>
              <a:t>Example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 err="1"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ROWS = 3;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 err="1"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COLUMNS = 4;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char **chArray2;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// allocate the rows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chArray2 = new char* [ ROWS ];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// allocate the (pointer) elements for each row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for (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row = 0; row &lt; ROWS; row++ )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	chArray2[ row ] = new char[ COLUMNS ];</a:t>
            </a:r>
            <a:r>
              <a:rPr lang="en-US" sz="1400" dirty="0"/>
              <a:t> 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943600" y="2667000"/>
            <a:ext cx="609600" cy="685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943600" y="3352800"/>
            <a:ext cx="609600" cy="685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943600" y="4038600"/>
            <a:ext cx="609600" cy="685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5438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0010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4582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029200" y="1981200"/>
            <a:ext cx="6096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419600" y="1676400"/>
            <a:ext cx="198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/>
              <a:t>char**: chArray2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6248400" y="2971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70866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5438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80010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4582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70866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5438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80010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84582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70866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V="1">
            <a:off x="6248400" y="36576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V="1">
            <a:off x="6248400" y="4343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5334000" y="22098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4" grpId="0" animBg="1"/>
      <p:bldP spid="21525" grpId="0" animBg="1"/>
      <p:bldP spid="21526" grpId="0" animBg="1"/>
      <p:bldP spid="21508" grpId="0" animBg="1"/>
      <p:bldP spid="21509" grpId="0" animBg="1"/>
      <p:bldP spid="21510" grpId="0" animBg="1"/>
      <p:bldP spid="21512" grpId="0" animBg="1"/>
      <p:bldP spid="21513" grpId="0"/>
      <p:bldP spid="21515" grpId="0" animBg="1"/>
      <p:bldP spid="21516" grpId="0" animBg="1"/>
      <p:bldP spid="21517" grpId="0" animBg="1"/>
      <p:bldP spid="21518" grpId="0" animBg="1"/>
      <p:bldP spid="21519" grpId="0" animBg="1"/>
      <p:bldP spid="21520" grpId="0" animBg="1"/>
      <p:bldP spid="21521" grpId="0" animBg="1"/>
      <p:bldP spid="21522" grpId="0" animBg="1"/>
      <p:bldP spid="215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2D</a:t>
            </a:r>
            <a:r>
              <a:rPr lang="zh-CN" altLang="en-US"/>
              <a:t>数组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Delete?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Reverse the creation algorithm</a:t>
            </a:r>
          </a:p>
          <a:p>
            <a:pPr lvl="2">
              <a:lnSpc>
                <a:spcPct val="80000"/>
              </a:lnSpc>
            </a:pPr>
            <a:r>
              <a:rPr lang="en-US" altLang="zh-CN" sz="1400"/>
              <a:t>For each row</a:t>
            </a:r>
          </a:p>
          <a:p>
            <a:pPr lvl="3">
              <a:lnSpc>
                <a:spcPct val="80000"/>
              </a:lnSpc>
            </a:pPr>
            <a:r>
              <a:rPr lang="en-US" altLang="zh-CN" sz="1200"/>
              <a:t>Delete the columns</a:t>
            </a:r>
          </a:p>
          <a:p>
            <a:pPr lvl="2">
              <a:lnSpc>
                <a:spcPct val="80000"/>
              </a:lnSpc>
            </a:pPr>
            <a:r>
              <a:rPr lang="en-US" altLang="zh-CN" sz="1400"/>
              <a:t>Delete the rows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Example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row = 0; row &lt; ROWS; row++)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	delete [ ] chArray2[ row ];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	chArray2[ row ] = NULL;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delete [ ] chArray2;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chArray2 = NULL; </a:t>
            </a:r>
          </a:p>
          <a:p>
            <a:pPr>
              <a:lnSpc>
                <a:spcPct val="80000"/>
              </a:lnSpc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Const </a:t>
            </a:r>
            <a:r>
              <a:rPr lang="zh-CN" altLang="en-US"/>
              <a:t>成员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zh-CN" sz="2800" i="1"/>
              <a:t>const</a:t>
            </a:r>
            <a:r>
              <a:rPr lang="en-GB" altLang="zh-CN" sz="2800">
                <a:latin typeface="宋体" panose="02010600030101010101" pitchFamily="2" charset="-122"/>
              </a:rPr>
              <a:t> </a:t>
            </a:r>
            <a:r>
              <a:rPr lang="en-GB" altLang="en-US" sz="2800">
                <a:latin typeface="宋体" panose="02010600030101010101" pitchFamily="2" charset="-122"/>
              </a:rPr>
              <a:t>成员</a:t>
            </a:r>
            <a:endParaRPr lang="en-GB" altLang="en-US" sz="2800"/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400" i="1"/>
              <a:t>const </a:t>
            </a:r>
            <a:r>
              <a:rPr lang="en-GB" altLang="en-US" sz="2400">
                <a:latin typeface="宋体" panose="02010600030101010101" pitchFamily="2" charset="-122"/>
              </a:rPr>
              <a:t>成员变量</a:t>
            </a:r>
          </a:p>
          <a:p>
            <a:pPr lvl="2" algn="just" eaLnBrk="1" hangingPunct="1">
              <a:lnSpc>
                <a:spcPct val="90000"/>
              </a:lnSpc>
            </a:pPr>
            <a:endParaRPr lang="en-GB" altLang="en-US" sz="2000"/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class A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{   const int x; }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2000" i="1"/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初始化放在构造函数的成员初始化表中进行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class A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{	        const  int x;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      public: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A(int c): </a:t>
            </a:r>
            <a:r>
              <a:rPr lang="en-US" altLang="zh-CN" sz="1800" i="1"/>
              <a:t>x(c) {  }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altLang="en-US" dirty="0">
                <a:latin typeface="+mj-lt"/>
              </a:rPr>
              <a:t>OO Solution</a:t>
            </a:r>
            <a:endParaRPr lang="zh-CN" altLang="en-US" dirty="0">
              <a:latin typeface="+mj-lt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627313" y="2789238"/>
            <a:ext cx="2211387" cy="360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en-US" sz="1200" i="1" dirty="0"/>
              <a:t>#</a:t>
            </a:r>
            <a:r>
              <a:rPr lang="en-GB" altLang="zh-CN" sz="1200" i="1" dirty="0"/>
              <a:t>include &lt;</a:t>
            </a:r>
            <a:r>
              <a:rPr lang="en-GB" altLang="zh-CN" sz="1200" i="1" dirty="0" err="1"/>
              <a:t>iostream.h</a:t>
            </a:r>
            <a:r>
              <a:rPr lang="en-GB" altLang="zh-CN" sz="1200" i="1" dirty="0"/>
              <a:t>&gt;</a:t>
            </a:r>
          </a:p>
          <a:p>
            <a:pPr>
              <a:defRPr/>
            </a:pPr>
            <a:r>
              <a:rPr lang="en-GB" altLang="zh-CN" sz="1200" i="1" dirty="0"/>
              <a:t>#define   STACK_SIZE 100</a:t>
            </a:r>
          </a:p>
          <a:p>
            <a:pPr>
              <a:defRPr/>
            </a:pPr>
            <a:r>
              <a:rPr lang="en-GB" altLang="zh-CN" sz="1200" i="1" dirty="0"/>
              <a:t>class Stack</a:t>
            </a:r>
          </a:p>
          <a:p>
            <a:pPr>
              <a:defRPr/>
            </a:pPr>
            <a:r>
              <a:rPr lang="en-GB" altLang="zh-CN" sz="1200" i="1" dirty="0"/>
              <a:t>{   </a:t>
            </a:r>
            <a:r>
              <a:rPr lang="en-GB" altLang="zh-CN" sz="1200" b="1" i="1" dirty="0">
                <a:solidFill>
                  <a:srgbClr val="006600"/>
                </a:solidFill>
              </a:rPr>
              <a:t>private:</a:t>
            </a:r>
            <a:r>
              <a:rPr lang="en-GB" altLang="zh-CN" sz="1200" i="1" dirty="0"/>
              <a:t> </a:t>
            </a:r>
          </a:p>
          <a:p>
            <a:pPr>
              <a:defRPr/>
            </a:pPr>
            <a:r>
              <a:rPr lang="en-GB" altLang="zh-CN" sz="1200" i="1" dirty="0"/>
              <a:t>       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  top;</a:t>
            </a:r>
          </a:p>
          <a:p>
            <a:pPr>
              <a:defRPr/>
            </a:pPr>
            <a:r>
              <a:rPr lang="en-GB" altLang="zh-CN" sz="1200" i="1" dirty="0"/>
              <a:t>      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  buffer[STACK_SIZE];</a:t>
            </a:r>
          </a:p>
          <a:p>
            <a:pPr>
              <a:defRPr/>
            </a:pPr>
            <a:r>
              <a:rPr lang="en-GB" altLang="zh-CN" sz="1200" b="1" i="1" dirty="0"/>
              <a:t>    </a:t>
            </a:r>
            <a:r>
              <a:rPr lang="en-GB" altLang="zh-CN" sz="1200" b="1" i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GB" altLang="zh-CN" sz="1200" b="1" i="1" dirty="0">
                <a:solidFill>
                  <a:srgbClr val="006600"/>
                </a:solidFill>
              </a:rPr>
              <a:t>:</a:t>
            </a:r>
          </a:p>
          <a:p>
            <a:pPr>
              <a:defRPr/>
            </a:pPr>
            <a:r>
              <a:rPr lang="en-GB" altLang="zh-CN" sz="1200" i="1" dirty="0"/>
              <a:t>         Stack()  { </a:t>
            </a:r>
            <a:r>
              <a:rPr lang="en-GB" altLang="zh-CN" sz="1200" b="1" i="1" dirty="0">
                <a:solidFill>
                  <a:srgbClr val="006600"/>
                </a:solidFill>
              </a:rPr>
              <a:t>top = -1; </a:t>
            </a:r>
            <a:r>
              <a:rPr lang="en-GB" altLang="zh-CN" sz="1200" i="1" dirty="0"/>
              <a:t>}</a:t>
            </a:r>
          </a:p>
          <a:p>
            <a:pPr>
              <a:defRPr/>
            </a:pPr>
            <a:r>
              <a:rPr lang="en-GB" altLang="zh-CN" sz="1200" i="1" dirty="0"/>
              <a:t>         </a:t>
            </a:r>
            <a:r>
              <a:rPr lang="en-GB" altLang="zh-CN" sz="1200" i="1" dirty="0" err="1"/>
              <a:t>bool</a:t>
            </a:r>
            <a:r>
              <a:rPr lang="en-GB" altLang="zh-CN" sz="1200" i="1" dirty="0"/>
              <a:t> push(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</a:t>
            </a:r>
            <a:r>
              <a:rPr lang="en-GB" altLang="zh-CN" sz="1200" i="1" dirty="0" err="1"/>
              <a:t>i</a:t>
            </a:r>
            <a:r>
              <a:rPr lang="en-GB" altLang="zh-CN" sz="1200" i="1" dirty="0"/>
              <a:t>);</a:t>
            </a:r>
          </a:p>
          <a:p>
            <a:pPr>
              <a:defRPr/>
            </a:pPr>
            <a:r>
              <a:rPr lang="en-GB" altLang="zh-CN" sz="1200" i="1" dirty="0"/>
              <a:t>         </a:t>
            </a:r>
            <a:r>
              <a:rPr lang="en-GB" altLang="zh-CN" sz="1200" i="1" dirty="0" err="1"/>
              <a:t>bool</a:t>
            </a:r>
            <a:r>
              <a:rPr lang="en-GB" altLang="zh-CN" sz="1200" i="1" dirty="0"/>
              <a:t> pop(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&amp; </a:t>
            </a:r>
            <a:r>
              <a:rPr lang="en-GB" altLang="zh-CN" sz="1200" i="1" dirty="0" err="1"/>
              <a:t>i</a:t>
            </a:r>
            <a:r>
              <a:rPr lang="en-GB" altLang="zh-CN" sz="1200" i="1" dirty="0"/>
              <a:t>);</a:t>
            </a:r>
          </a:p>
          <a:p>
            <a:pPr>
              <a:defRPr/>
            </a:pPr>
            <a:r>
              <a:rPr lang="en-GB" altLang="zh-CN" sz="1200" i="1" dirty="0"/>
              <a:t>};</a:t>
            </a:r>
            <a:endParaRPr lang="en-US" altLang="zh-CN" sz="1200" i="1" dirty="0"/>
          </a:p>
          <a:p>
            <a:pPr>
              <a:defRPr/>
            </a:pPr>
            <a:r>
              <a:rPr lang="en-US" altLang="zh-CN" sz="1200" i="1" dirty="0"/>
              <a:t>void main()</a:t>
            </a:r>
          </a:p>
          <a:p>
            <a:pPr>
              <a:defRPr/>
            </a:pPr>
            <a:r>
              <a:rPr lang="en-US" altLang="zh-CN" sz="1200" i="1" dirty="0"/>
              <a:t>{    </a:t>
            </a:r>
            <a:r>
              <a:rPr lang="en-GB" altLang="zh-CN" sz="1200" i="1" dirty="0"/>
              <a:t>Stack st1,st2;</a:t>
            </a:r>
          </a:p>
          <a:p>
            <a:pPr>
              <a:defRPr/>
            </a:pPr>
            <a:r>
              <a:rPr lang="en-GB" altLang="zh-CN" sz="1200" i="1" dirty="0"/>
              <a:t>     </a:t>
            </a:r>
            <a:r>
              <a:rPr lang="en-GB" altLang="zh-CN" sz="1200" i="1" dirty="0" err="1"/>
              <a:t>int</a:t>
            </a:r>
            <a:r>
              <a:rPr lang="en-GB" altLang="zh-CN" sz="1200" i="1" dirty="0"/>
              <a:t> x;</a:t>
            </a:r>
          </a:p>
          <a:p>
            <a:pPr>
              <a:defRPr/>
            </a:pPr>
            <a:r>
              <a:rPr lang="en-GB" altLang="zh-CN" sz="1200" i="1" dirty="0"/>
              <a:t>     st1.push(12); </a:t>
            </a:r>
          </a:p>
          <a:p>
            <a:pPr>
              <a:defRPr/>
            </a:pPr>
            <a:r>
              <a:rPr lang="en-GB" altLang="zh-CN" sz="1200" i="1" dirty="0"/>
              <a:t>     st1.pop(x);</a:t>
            </a:r>
          </a:p>
          <a:p>
            <a:pPr>
              <a:defRPr/>
            </a:pPr>
            <a:endParaRPr lang="en-GB" altLang="zh-CN" sz="1200" i="1" dirty="0"/>
          </a:p>
          <a:p>
            <a:pPr>
              <a:defRPr/>
            </a:pPr>
            <a:r>
              <a:rPr lang="en-GB" altLang="zh-CN" sz="1200" b="1" i="1" dirty="0">
                <a:solidFill>
                  <a:schemeClr val="bg1">
                    <a:lumMod val="50000"/>
                  </a:schemeClr>
                </a:solidFill>
              </a:rPr>
              <a:t>     </a:t>
            </a:r>
          </a:p>
          <a:p>
            <a:pPr>
              <a:defRPr/>
            </a:pPr>
            <a:r>
              <a:rPr lang="en-US" altLang="zh-CN" sz="1200" i="1" dirty="0"/>
              <a:t>}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4841875" y="2820988"/>
            <a:ext cx="42672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bool Stack::push(int i);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  if  (          top == STACK_SIZE-1)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{   cout &lt;&lt; “Stack is overflow.\n”;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return false;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{           top++;           buffer[         top] =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return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</a:t>
            </a:r>
            <a:endParaRPr lang="en-US" altLang="zh-CN" sz="1200" i="1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841875" y="4379913"/>
            <a:ext cx="42672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bool Stack::pop(int&amp; 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 if  (           top == -1)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{    cout &lt;&lt; “Stack is empty.\n”;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 return   false;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else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{    i =            buffer[          top];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       top--;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     return   true;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</a:t>
            </a:r>
            <a:endParaRPr lang="en-US" altLang="zh-CN" sz="12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5788" y="2420938"/>
            <a:ext cx="2114550" cy="267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i="1"/>
              <a:t>#</a:t>
            </a:r>
            <a:r>
              <a:rPr lang="en-GB" altLang="zh-CN" sz="1200" i="1"/>
              <a:t>include &lt;iostream.h&gt;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#define   STACK_SIZE 100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struct Stack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int   top;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int   buffer[STACK_SIZE];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void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{   Stack   st1, st2;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st1.top = 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st2.top = 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int  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push(&amp;st1, 12);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     pop(&amp;st1, x);</a:t>
            </a:r>
            <a:r>
              <a:rPr lang="en-GB" altLang="zh-CN" sz="1200" b="1" i="1">
                <a:solidFill>
                  <a:srgbClr val="CC0000"/>
                </a:solidFill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i="1"/>
              <a:t>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76600" y="5805488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X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51400" y="2760663"/>
            <a:ext cx="2951163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>
                <a:solidFill>
                  <a:srgbClr val="006600"/>
                </a:solidFill>
              </a:rPr>
              <a:t>bool  push(Stack * const </a:t>
            </a:r>
            <a:r>
              <a:rPr lang="en-GB" altLang="zh-CN" sz="1400" i="1">
                <a:solidFill>
                  <a:srgbClr val="C00000"/>
                </a:solidFill>
              </a:rPr>
              <a:t>this</a:t>
            </a:r>
            <a:r>
              <a:rPr lang="en-GB" altLang="zh-CN" sz="1400" i="1">
                <a:solidFill>
                  <a:srgbClr val="006600"/>
                </a:solidFill>
              </a:rPr>
              <a:t>, int i)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59338" y="4292600"/>
            <a:ext cx="2990850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400" i="1"/>
              <a:t>bool pop(Stack * const </a:t>
            </a:r>
            <a:r>
              <a:rPr lang="en-GB" altLang="zh-CN" sz="1400" i="1">
                <a:solidFill>
                  <a:srgbClr val="C00000"/>
                </a:solidFill>
              </a:rPr>
              <a:t>this</a:t>
            </a:r>
            <a:r>
              <a:rPr lang="en-GB" altLang="zh-CN" sz="1400" i="1"/>
              <a:t>,  int &amp;i)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19725" y="3008313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92725" y="3727450"/>
            <a:ext cx="593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353175" y="3727450"/>
            <a:ext cx="595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216775" y="3716338"/>
            <a:ext cx="5953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416550" y="4592638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651500" y="5311775"/>
            <a:ext cx="595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40513" y="5311775"/>
            <a:ext cx="5953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273675" y="5445125"/>
            <a:ext cx="593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C00000"/>
                </a:solidFill>
              </a:rPr>
              <a:t>this-&gt;</a:t>
            </a:r>
            <a:endParaRPr lang="zh-CN" altLang="en-US" sz="1200" i="1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3213" y="5876925"/>
            <a:ext cx="1620837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200" b="1" i="1" dirty="0">
                <a:solidFill>
                  <a:schemeClr val="bg1">
                    <a:lumMod val="50000"/>
                  </a:schemeClr>
                </a:solidFill>
              </a:rPr>
              <a:t>st1.buffer[2] = -1;</a:t>
            </a:r>
            <a:endParaRPr lang="zh-CN" altLang="en-US" sz="1200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 rot="-526711">
            <a:off x="5776913" y="5711825"/>
            <a:ext cx="2354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70C0"/>
                </a:solidFill>
              </a:rPr>
              <a:t>Encapsulation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 rot="-594335">
            <a:off x="6397625" y="6084888"/>
            <a:ext cx="255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>
                <a:solidFill>
                  <a:srgbClr val="006600"/>
                </a:solidFill>
              </a:rPr>
              <a:t>Information Hidding</a:t>
            </a:r>
            <a:endParaRPr lang="zh-CN" altLang="en-US" sz="1800" b="1" i="1">
              <a:solidFill>
                <a:srgbClr val="006600"/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555875" y="260350"/>
            <a:ext cx="38735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push(Stack &amp;s,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if  (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== STACK_SIZE-1)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printf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(“Stack is overflow.\n”);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return false;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else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{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++;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s.buffer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 =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return true; 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endParaRPr lang="en-US" altLang="zh-CN" sz="12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438775" y="882650"/>
            <a:ext cx="3886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pop(Stack &amp;s,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&amp;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if  (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== -1)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printf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(“Stack is empty.\n”);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return false;  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else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s.buffer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];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s.top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--;         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return true;  }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endParaRPr lang="en-US" altLang="zh-CN" sz="12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07950" y="5084763"/>
            <a:ext cx="3429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struct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Stack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top;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buffer[STACK_SIZE];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void main()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  Stack   st1, st2;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st1.top = -1;  st2.top = -1;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GB" altLang="zh-CN" sz="12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x;      push(st1,12);       pop(st1,x);</a:t>
            </a:r>
          </a:p>
          <a:p>
            <a:pPr>
              <a:defRPr/>
            </a:pPr>
            <a:r>
              <a:rPr lang="en-GB" altLang="zh-CN" sz="1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 rot="-557952">
            <a:off x="4097338" y="5030788"/>
            <a:ext cx="1155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Cfront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/>
      <p:bldP spid="9" grpId="0" build="allAtOnce" animBg="1"/>
      <p:bldP spid="10" grpId="0" build="allAtOnce" animBg="1"/>
      <p:bldP spid="11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5" grpId="0" build="allAtOnce"/>
      <p:bldP spid="26" grpId="0" build="allAtOnce"/>
      <p:bldP spid="27" grpId="0" build="allAtOnce"/>
      <p:bldP spid="28" grpId="0" build="allAtOnce"/>
      <p:bldP spid="29" grpId="0" build="allAtOnce"/>
      <p:bldP spid="30" grpId="0" build="allAtOnce"/>
      <p:bldP spid="31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Const </a:t>
            </a:r>
            <a:r>
              <a:rPr lang="zh-CN" altLang="en-US"/>
              <a:t>成员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89138"/>
            <a:ext cx="7808912" cy="403225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zh-CN" sz="2400" i="1"/>
              <a:t>const</a:t>
            </a:r>
            <a:r>
              <a:rPr lang="en-GB" altLang="zh-CN" sz="2400">
                <a:latin typeface="宋体" panose="02010600030101010101" pitchFamily="2" charset="-122"/>
              </a:rPr>
              <a:t> </a:t>
            </a:r>
            <a:r>
              <a:rPr lang="en-GB" altLang="en-US" sz="2400">
                <a:latin typeface="宋体" panose="02010600030101010101" pitchFamily="2" charset="-122"/>
              </a:rPr>
              <a:t>成员函数</a:t>
            </a:r>
            <a:endParaRPr lang="en-GB" altLang="en-US" sz="2400"/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827088" y="2492375"/>
            <a:ext cx="332422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class A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{    int x,y;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 public: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002060"/>
                </a:solidFill>
              </a:rPr>
              <a:t> </a:t>
            </a:r>
            <a:r>
              <a:rPr lang="en-US" altLang="zh-CN" sz="1800" i="1">
                <a:solidFill>
                  <a:srgbClr val="002060"/>
                </a:solidFill>
              </a:rPr>
              <a:t>A(int x1, int y1);</a:t>
            </a:r>
            <a:endParaRPr lang="en-GB" altLang="zh-CN" sz="1800" i="1">
              <a:solidFill>
                <a:srgbClr val="002060"/>
              </a:solidFill>
            </a:endParaRP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002060"/>
                </a:solidFill>
              </a:rPr>
              <a:t>void f();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002060"/>
                </a:solidFill>
              </a:rPr>
              <a:t>void show();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27600" y="2565400"/>
            <a:ext cx="187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const A a(0,0);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27600" y="3141663"/>
            <a:ext cx="12684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a.f();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a.show();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19250" y="4533900"/>
            <a:ext cx="25304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void A::f()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{  x = 1; y = 1; }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 i="1">
              <a:solidFill>
                <a:srgbClr val="002060"/>
              </a:solidFill>
            </a:endParaRP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void A::show()</a:t>
            </a:r>
            <a:r>
              <a:rPr lang="zh-CN" altLang="en-US" sz="2000" i="1">
                <a:solidFill>
                  <a:srgbClr val="002060"/>
                </a:solidFill>
              </a:rPr>
              <a:t> </a:t>
            </a:r>
            <a:r>
              <a:rPr lang="en-US" altLang="zh-CN" sz="2000" i="1">
                <a:solidFill>
                  <a:srgbClr val="002060"/>
                </a:solidFill>
              </a:rPr>
              <a:t>const</a:t>
            </a:r>
            <a:endParaRPr lang="en-GB" altLang="zh-CN" sz="2000" i="1">
              <a:solidFill>
                <a:srgbClr val="002060"/>
              </a:solidFill>
            </a:endParaRP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{  cout &lt;&lt;x &lt;&lt; y;}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92500" y="3749675"/>
            <a:ext cx="100806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C00000"/>
                </a:solidFill>
              </a:rPr>
              <a:t>const </a:t>
            </a:r>
            <a:r>
              <a:rPr lang="en-GB" altLang="zh-CN" sz="2000" i="1">
                <a:solidFill>
                  <a:srgbClr val="002060"/>
                </a:solidFill>
              </a:rPr>
              <a:t>;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76825" y="3068638"/>
            <a:ext cx="361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X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227763" y="3429000"/>
            <a:ext cx="40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B050"/>
                </a:solidFill>
              </a:rPr>
              <a:t>√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984312">
            <a:off x="3746500" y="4170363"/>
            <a:ext cx="1751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2060"/>
                </a:solidFill>
              </a:rPr>
              <a:t>compiler</a:t>
            </a:r>
            <a:endParaRPr lang="zh-CN" altLang="en-US" sz="2800" b="1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27538" y="836613"/>
            <a:ext cx="3743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f( A * const this);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show(</a:t>
            </a:r>
            <a:r>
              <a:rPr lang="en-US" altLang="zh-CN" sz="2000">
                <a:solidFill>
                  <a:srgbClr val="C00000"/>
                </a:solidFill>
              </a:rPr>
              <a:t>const</a:t>
            </a:r>
            <a:r>
              <a:rPr lang="en-US" altLang="zh-CN" sz="2000"/>
              <a:t> A* const this);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35600" y="4365625"/>
            <a:ext cx="3414713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    int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    int &amp; </a:t>
            </a:r>
            <a:r>
              <a:rPr lang="en-US" altLang="zh-CN" sz="1600" i="1" dirty="0" err="1"/>
              <a:t>indirect_int</a:t>
            </a:r>
            <a:r>
              <a:rPr lang="en-US" altLang="zh-CN" sz="1600" i="1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     A():</a:t>
            </a:r>
            <a:r>
              <a:rPr lang="en-US" altLang="zh-CN" sz="1600" i="1" dirty="0" err="1"/>
              <a:t>indirect_int</a:t>
            </a:r>
            <a:r>
              <a:rPr lang="en-US" altLang="zh-CN" sz="1600" i="1" dirty="0"/>
              <a:t>(*new int){ ...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    ~A() { delete &amp;</a:t>
            </a:r>
            <a:r>
              <a:rPr lang="en-US" altLang="zh-CN" sz="1600" i="1" dirty="0" err="1"/>
              <a:t>indirect_int</a:t>
            </a:r>
            <a:r>
              <a:rPr lang="en-US" altLang="zh-CN" sz="1600" i="1" dirty="0"/>
              <a:t>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    void f(</a:t>
            </a:r>
            <a:r>
              <a:rPr lang="en-US" altLang="zh-CN" sz="1600" dirty="0"/>
              <a:t>) const { </a:t>
            </a:r>
            <a:r>
              <a:rPr lang="en-US" altLang="zh-CN" sz="1600" dirty="0" err="1"/>
              <a:t>indirect_int</a:t>
            </a:r>
            <a:r>
              <a:rPr lang="en-US" altLang="zh-CN" sz="1600" dirty="0"/>
              <a:t>++;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50825" y="3429000"/>
            <a:ext cx="12811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mutable</a:t>
            </a:r>
            <a:endParaRPr lang="zh-CN" altLang="en-US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allAtOnce"/>
      <p:bldP spid="5" grpId="0" build="allAtOnce"/>
      <p:bldP spid="6" grpId="0" build="allAtOnce"/>
      <p:bldP spid="7" grpId="0" build="allAtOnce"/>
      <p:bldP spid="8" grpId="0" build="allAtOnce" animBg="1"/>
      <p:bldP spid="9" grpId="0" build="allAtOnce"/>
      <p:bldP spid="10" grpId="0" build="allAtOnce"/>
      <p:bldP spid="11" grpId="0" build="allAtOnce"/>
      <p:bldP spid="13" grpId="0" build="allAtOnce"/>
      <p:bldP spid="15" grpId="0" build="allAtOnce" animBg="1"/>
      <p:bldP spid="16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30687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400">
                <a:latin typeface="宋体" panose="02010600030101010101" pitchFamily="2" charset="-122"/>
              </a:rPr>
              <a:t>静态成员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类刻划了一组具有相同属性的对象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对象是类的实例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/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/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/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问题：同一个类的不同对象如何共享变量？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如果把这些共享变量定义为全局变量，则缺乏数据保护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>
                <a:latin typeface="宋体" panose="02010600030101010101" pitchFamily="2" charset="-122"/>
              </a:rPr>
              <a:t>名污染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静态成员变量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/>
              <a:t>	</a:t>
            </a:r>
            <a:r>
              <a:rPr lang="en-US" altLang="zh-CN" sz="1800" i="1"/>
              <a:t>class A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{    int   x,y;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     static int shared;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        .....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};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</a:t>
            </a:r>
            <a:r>
              <a:rPr lang="en-US" altLang="zh-CN" sz="1800" i="1">
                <a:solidFill>
                  <a:srgbClr val="C00000"/>
                </a:solidFill>
              </a:rPr>
              <a:t>int A::shared=0;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    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A a, b;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i="1"/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类对象所共享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唯一拷贝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遵循类访问控制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静态成员函数</a:t>
            </a:r>
            <a:endParaRPr lang="zh-CN" altLang="en-US" sz="24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1800" i="1"/>
              <a:t>class A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{    static int shared;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  int x;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public: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  static void f() { …shared…}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  void q() { …x…shared…}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};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000" i="1"/>
          </a:p>
          <a:p>
            <a:pPr lvl="2" algn="just" eaLnBrk="1" hangingPunct="1"/>
            <a:r>
              <a:rPr lang="en-GB" altLang="en-US" sz="2000" b="1">
                <a:solidFill>
                  <a:srgbClr val="C00000"/>
                </a:solidFill>
                <a:latin typeface="宋体" panose="02010600030101010101" pitchFamily="2" charset="-122"/>
              </a:rPr>
              <a:t>只能存取静态成员变量，调用静态成员函数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遵循类访问控制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30687"/>
          </a:xfrm>
        </p:spPr>
        <p:txBody>
          <a:bodyPr/>
          <a:lstStyle/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静态成员的使用</a:t>
            </a:r>
            <a:endParaRPr lang="en-GB" altLang="en-US" sz="2400"/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通过对象使用</a:t>
            </a:r>
            <a:endParaRPr lang="en-GB" altLang="en-US" sz="20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i="1"/>
              <a:t>	</a:t>
            </a:r>
            <a:r>
              <a:rPr lang="en-GB" altLang="zh-CN" sz="1800" i="1"/>
              <a:t>A a;  a.f();</a:t>
            </a:r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通过类使用</a:t>
            </a:r>
            <a:endParaRPr lang="en-GB" altLang="en-US" sz="20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i="1"/>
              <a:t>	</a:t>
            </a:r>
            <a:r>
              <a:rPr lang="en-GB" altLang="zh-CN" sz="1800" i="1"/>
              <a:t>A::f();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zh-CN" sz="2400">
                <a:latin typeface="宋体" panose="02010600030101010101" pitchFamily="2" charset="-122"/>
              </a:rPr>
              <a:t>C++</a:t>
            </a:r>
            <a:r>
              <a:rPr lang="zh-CN" altLang="en-US" sz="2400">
                <a:latin typeface="宋体" panose="02010600030101010101" pitchFamily="2" charset="-122"/>
              </a:rPr>
              <a:t>支持观点  “</a:t>
            </a:r>
            <a:r>
              <a:rPr lang="en-GB" altLang="en-US" sz="2400">
                <a:latin typeface="宋体" panose="02010600030101010101" pitchFamily="2" charset="-122"/>
              </a:rPr>
              <a:t>类也是对象</a:t>
            </a:r>
            <a:r>
              <a:rPr lang="zh-CN" altLang="en-US" sz="2400">
                <a:latin typeface="宋体" panose="02010600030101010101" pitchFamily="2" charset="-122"/>
              </a:rPr>
              <a:t>”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zh-CN" sz="2000"/>
              <a:t>Smalltalk</a:t>
            </a:r>
            <a:endParaRPr lang="en-GB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{      static int obj_count;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</a:t>
            </a:r>
            <a:r>
              <a:rPr lang="en-GB" altLang="zh-CN" sz="1800" i="1">
                <a:latin typeface="Times New Roman" panose="02020603050405020304" pitchFamily="18" charset="0"/>
              </a:rPr>
              <a:t>…</a:t>
            </a: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A()  {   obj_count++;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~A()  {   obj_count--;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static int get_num_of_obj() ；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 </a:t>
            </a:r>
            <a:r>
              <a:rPr lang="en-GB" altLang="zh-CN" sz="1800" i="1">
                <a:latin typeface="Times New Roman" panose="02020603050405020304" pitchFamily="18" charset="0"/>
              </a:rPr>
              <a:t>…</a:t>
            </a: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int  A::obj_count=0;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b="1" i="1">
                <a:solidFill>
                  <a:schemeClr val="accent2"/>
                </a:solidFill>
              </a:rPr>
              <a:t>	</a:t>
            </a:r>
            <a:r>
              <a:rPr lang="en-GB" altLang="zh-CN" sz="1800" i="1"/>
              <a:t>int  </a:t>
            </a:r>
            <a:r>
              <a:rPr lang="en-US" altLang="zh-CN" sz="1800" i="1"/>
              <a:t>A::</a:t>
            </a:r>
            <a:r>
              <a:rPr lang="en-GB" altLang="zh-CN" sz="1800" i="1"/>
              <a:t>get_num_of_obj() { return obj_count; 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示例</a:t>
            </a:r>
          </a:p>
        </p:txBody>
      </p:sp>
      <p:sp>
        <p:nvSpPr>
          <p:cNvPr id="583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class  singleton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{	protected: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 singleton(){}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 singleton(const singleton &amp;);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static singleton * instance()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{   return  m_instance == NULL?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		m_instance = new singleton: m_instance;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static void destroy()  { delete m_instance; m_instance = NULL;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static singleton * m_instance;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singleton * singleton ::m_instance= NULL;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57813" y="1071563"/>
            <a:ext cx="1408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singleton</a:t>
            </a:r>
            <a:endParaRPr lang="zh-CN" altLang="en-US" sz="2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29250" y="2143125"/>
            <a:ext cx="32624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Resource Control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原则：谁创建，谁归还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友元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/>
              <a:t>类外部不能访问该类的</a:t>
            </a:r>
            <a:r>
              <a:rPr lang="en-US" altLang="zh-CN" sz="2000" i="1"/>
              <a:t>private</a:t>
            </a:r>
            <a:r>
              <a:rPr lang="zh-CN" altLang="en-US" sz="2000"/>
              <a:t>成员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/>
              <a:t>通过该类的</a:t>
            </a:r>
            <a:r>
              <a:rPr lang="en-US" altLang="zh-CN" sz="2000" i="1"/>
              <a:t>public</a:t>
            </a:r>
            <a:r>
              <a:rPr lang="zh-CN" altLang="en-US" sz="2000"/>
              <a:t>方法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/>
              <a:t>会降低对</a:t>
            </a:r>
            <a:r>
              <a:rPr lang="en-US" altLang="zh-CN" sz="2000" i="1"/>
              <a:t>private</a:t>
            </a:r>
            <a:r>
              <a:rPr lang="zh-CN" altLang="en-US" sz="2000"/>
              <a:t>成员的访问效率，缺乏灵活性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lvl="2" eaLnBrk="1" hangingPunct="1"/>
            <a:r>
              <a:rPr lang="zh-CN" altLang="en-US" sz="2000"/>
              <a:t>例：矩阵类(</a:t>
            </a:r>
            <a:r>
              <a:rPr lang="en-US" altLang="zh-CN" sz="2000"/>
              <a:t>Matrix)、</a:t>
            </a:r>
            <a:r>
              <a:rPr lang="zh-CN" altLang="en-US" sz="2000"/>
              <a:t>向量类(</a:t>
            </a:r>
            <a:r>
              <a:rPr lang="en-US" altLang="zh-CN" sz="2000"/>
              <a:t>Vector)</a:t>
            </a:r>
            <a:r>
              <a:rPr lang="zh-CN" altLang="en-US" sz="2000"/>
              <a:t>和全局函数(</a:t>
            </a:r>
            <a:r>
              <a:rPr lang="en-US" altLang="zh-CN" sz="2000"/>
              <a:t>multiply)，</a:t>
            </a:r>
            <a:r>
              <a:rPr lang="zh-CN" altLang="en-US" sz="2000"/>
              <a:t>全局函数实现矩阵和向量相乘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4038600" y="1104900"/>
            <a:ext cx="43878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int &amp;element(int i, int j)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return *(p_data+i*col+j);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void dimension(int &amp;l, int &amp;c)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{   l = lin;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c = col;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void display()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{   int *p=p_data; 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for (int i=0; i&lt;lin; i++)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  for (int j=0; j&lt;col; j++)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{  cout &lt;&lt; *p &lt;&lt; ' ';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   p++;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cout &lt;&lt; endl;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-304800" y="2362200"/>
            <a:ext cx="5029200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Matrix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   int  *p_data;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int   lin,col;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public: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Matrix(int l, int c) 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  lin = 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col = c;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p_data = new int[lin*col];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~Matrix()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delete []p_data;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-381000" y="2341563"/>
            <a:ext cx="4089400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Vector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 int  *p_data;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int   num;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public: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Vector(int n)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num = n;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p_data = new int[num];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~Vector()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{  delete []p_data;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3505200" y="2051050"/>
            <a:ext cx="4579938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int &amp;element(int i)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return p_data[i];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void dimension(int &amp;n)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{ n = num;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void display()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{  int *p=p_data;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for (int i=0; i&lt;num; i++,p++)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cout &lt;&lt; *p &lt;&lt; ' ';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cout &lt;&lt; endl;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GB" altLang="en-US" sz="2800" dirty="0">
                <a:latin typeface="+mj-lt"/>
              </a:rPr>
              <a:t>Concepts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1800" dirty="0">
                <a:latin typeface="+mj-lt"/>
              </a:rPr>
              <a:t>Program</a:t>
            </a:r>
            <a:r>
              <a:rPr lang="zh-CN" altLang="en-US" sz="1800" dirty="0">
                <a:latin typeface="+mj-lt"/>
              </a:rPr>
              <a:t>＝</a:t>
            </a:r>
            <a:r>
              <a:rPr lang="en-US" altLang="zh-CN" sz="1800" dirty="0">
                <a:latin typeface="+mj-lt"/>
              </a:rPr>
              <a:t>Object1 </a:t>
            </a:r>
            <a:r>
              <a:rPr lang="en-GB" altLang="en-US" sz="1800" dirty="0"/>
              <a:t>+ </a:t>
            </a:r>
            <a:r>
              <a:rPr lang="en-US" altLang="zh-CN" sz="1800" dirty="0">
                <a:latin typeface="+mj-lt"/>
              </a:rPr>
              <a:t>Object2 </a:t>
            </a:r>
            <a:r>
              <a:rPr lang="en-GB" altLang="en-US" sz="1800" dirty="0"/>
              <a:t>+</a:t>
            </a:r>
            <a:r>
              <a:rPr lang="zh-CN" altLang="en-US" sz="1800" dirty="0">
                <a:latin typeface="+mj-lt"/>
              </a:rPr>
              <a:t>……</a:t>
            </a:r>
            <a:r>
              <a:rPr lang="en-GB" altLang="en-US" sz="1800" dirty="0"/>
              <a:t> + </a:t>
            </a:r>
            <a:r>
              <a:rPr lang="en-US" altLang="zh-CN" sz="1800" dirty="0" err="1">
                <a:latin typeface="+mj-lt"/>
              </a:rPr>
              <a:t>Objectn</a:t>
            </a:r>
            <a:endParaRPr lang="en-US" altLang="zh-CN" sz="18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en-GB" altLang="en-US" sz="18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en-US" sz="1800" dirty="0">
                <a:latin typeface="+mj-lt"/>
              </a:rPr>
              <a:t>Object: Data + Operation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en-US" sz="1800" dirty="0">
                <a:latin typeface="+mj-lt"/>
              </a:rPr>
              <a:t>Message:  function call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en-GB" altLang="en-US" sz="18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en-US" sz="1800" dirty="0">
                <a:latin typeface="+mj-lt"/>
              </a:rPr>
              <a:t>Class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en-US" altLang="en-GB" sz="2400" dirty="0">
              <a:latin typeface="+mj-lt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GB" altLang="en-US" sz="2800" dirty="0">
                <a:latin typeface="+mj-lt"/>
              </a:rPr>
              <a:t>Classify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zh-CN" sz="1800" dirty="0"/>
              <a:t>Object-Oriented</a:t>
            </a:r>
            <a:endParaRPr lang="en-US" altLang="en-GB" sz="1800" dirty="0">
              <a:latin typeface="宋体" pitchFamily="2" charset="-122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GB" altLang="zh-CN" sz="1800" dirty="0"/>
              <a:t>Object-Based</a:t>
            </a:r>
            <a:endParaRPr lang="en-GB" altLang="en-US" sz="1800" dirty="0">
              <a:latin typeface="宋体" pitchFamily="2" charset="-122"/>
            </a:endParaRPr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en-GB" altLang="en-US" sz="1800" dirty="0">
                <a:latin typeface="+mj-lt"/>
              </a:rPr>
              <a:t>Without Inheritance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3635375" y="5373688"/>
            <a:ext cx="573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Ada</a:t>
            </a:r>
            <a:endParaRPr lang="zh-CN" altLang="en-US" sz="18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90600" y="1860550"/>
            <a:ext cx="5821363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void   multiply(Matrix &amp;m, Vector &amp;v, Vector &amp;r)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{   int  lin,  col;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m.dimension(lin,col);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for (int i=0; i&lt;lin; i++)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{   </a:t>
            </a:r>
            <a:r>
              <a:rPr lang="en-US" altLang="zh-CN" sz="1600" i="1" u="sng">
                <a:solidFill>
                  <a:schemeClr val="hlink"/>
                </a:solidFill>
              </a:rPr>
              <a:t>r.element(i)</a:t>
            </a:r>
            <a:r>
              <a:rPr lang="en-US" altLang="zh-CN" sz="1600" i="1"/>
              <a:t> = 0;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  for (int j=0; j&lt;col; j++)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      </a:t>
            </a:r>
            <a:r>
              <a:rPr lang="en-US" altLang="zh-CN" sz="1600" i="1" u="sng">
                <a:solidFill>
                  <a:schemeClr val="hlink"/>
                </a:solidFill>
              </a:rPr>
              <a:t>r.element(i)</a:t>
            </a:r>
            <a:r>
              <a:rPr lang="en-US" altLang="zh-CN" sz="1600" i="1"/>
              <a:t> += </a:t>
            </a:r>
            <a:r>
              <a:rPr lang="en-US" altLang="zh-CN" sz="1600" i="1" u="sng">
                <a:solidFill>
                  <a:schemeClr val="hlink"/>
                </a:solidFill>
              </a:rPr>
              <a:t>m.element(i,j)</a:t>
            </a:r>
            <a:r>
              <a:rPr lang="en-US" altLang="zh-CN" sz="1600" i="1" u="sng"/>
              <a:t>*</a:t>
            </a:r>
            <a:r>
              <a:rPr lang="en-US" altLang="zh-CN" sz="1600" i="1" u="sng">
                <a:solidFill>
                  <a:schemeClr val="hlink"/>
                </a:solidFill>
              </a:rPr>
              <a:t>v.element(j)</a:t>
            </a:r>
            <a:r>
              <a:rPr lang="en-US" altLang="zh-CN" sz="1600" i="1" u="sng"/>
              <a:t>;</a:t>
            </a:r>
            <a:endParaRPr lang="en-US" altLang="zh-CN" sz="16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void main()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{    Matrix m(10,5);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Vector v(5);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Vector r(10);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......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multiply(m,v,r);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m.display();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v.display();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r.display();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分类</a:t>
            </a:r>
            <a:endParaRPr lang="en-US" altLang="zh-CN" sz="2400">
              <a:latin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友元函数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友元类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友元类成员函数</a:t>
            </a:r>
          </a:p>
          <a:p>
            <a:pPr lvl="2" algn="just" eaLnBrk="1" hangingPunct="1">
              <a:lnSpc>
                <a:spcPct val="90000"/>
              </a:lnSpc>
            </a:pPr>
            <a:endParaRPr lang="zh-CN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作用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提高程序设计灵活性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数据保护和对数据的存取效率之间的一个折中方案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void func() 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class B;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class 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{  …….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void f();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};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class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     {   	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</a:t>
            </a:r>
            <a:r>
              <a:rPr lang="en-GB" altLang="zh-CN" sz="1800" i="1">
                <a:solidFill>
                  <a:srgbClr val="0070C0"/>
                </a:solidFill>
              </a:rPr>
              <a:t>friend </a:t>
            </a:r>
            <a:r>
              <a:rPr lang="en-GB" altLang="zh-CN" sz="1800" i="1"/>
              <a:t>void func();  	</a:t>
            </a:r>
            <a:r>
              <a:rPr lang="en-GB" altLang="zh-CN" sz="1800" b="1" i="1">
                <a:solidFill>
                  <a:srgbClr val="006600"/>
                </a:solidFill>
              </a:rPr>
              <a:t>//</a:t>
            </a:r>
            <a:r>
              <a:rPr lang="en-GB" altLang="en-US" sz="1800" b="1" i="1">
                <a:solidFill>
                  <a:srgbClr val="006600"/>
                </a:solidFill>
              </a:rPr>
              <a:t>友元函数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</a:t>
            </a:r>
            <a:r>
              <a:rPr lang="en-GB" altLang="zh-CN" sz="1800" i="1">
                <a:solidFill>
                  <a:srgbClr val="0070C0"/>
                </a:solidFill>
              </a:rPr>
              <a:t>friend </a:t>
            </a:r>
            <a:r>
              <a:rPr lang="en-GB" altLang="zh-CN" sz="1800" i="1"/>
              <a:t>class B; 	  	</a:t>
            </a:r>
            <a:r>
              <a:rPr lang="en-GB" altLang="zh-CN" sz="1800" b="1" i="1">
                <a:solidFill>
                  <a:srgbClr val="006600"/>
                </a:solidFill>
              </a:rPr>
              <a:t>//</a:t>
            </a:r>
            <a:r>
              <a:rPr lang="en-GB" altLang="en-US" sz="1800" b="1" i="1">
                <a:solidFill>
                  <a:srgbClr val="006600"/>
                </a:solidFill>
              </a:rPr>
              <a:t>友元类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</a:t>
            </a:r>
            <a:r>
              <a:rPr lang="en-GB" altLang="zh-CN" sz="1800" i="1">
                <a:solidFill>
                  <a:srgbClr val="0070C0"/>
                </a:solidFill>
              </a:rPr>
              <a:t>friend</a:t>
            </a:r>
            <a:r>
              <a:rPr lang="en-GB" altLang="zh-CN" sz="1800" i="1"/>
              <a:t> void C::f(); 	</a:t>
            </a:r>
            <a:r>
              <a:rPr lang="en-GB" altLang="zh-CN" sz="1800" b="1" i="1">
                <a:solidFill>
                  <a:srgbClr val="006600"/>
                </a:solidFill>
              </a:rPr>
              <a:t>//</a:t>
            </a:r>
            <a:r>
              <a:rPr lang="en-GB" altLang="en-US" sz="1800" b="1" i="1">
                <a:solidFill>
                  <a:srgbClr val="006600"/>
                </a:solidFill>
              </a:rPr>
              <a:t>友元类成员函数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800" i="1"/>
              <a:t>	};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		class Matrix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		{    ......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		     friend void multiply(Matrix &amp;m, Vector &amp;v, Vector &amp;r);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		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            class Vector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            {    ......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	            friend void multiply(Matrix &amp;m, Vector &amp;v, Vector &amp;r);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            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1800" i="1" dirty="0"/>
          </a:p>
          <a:p>
            <a:pPr lvl="1" eaLnBrk="1" hangingPunct="1"/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友元不具有传递性</a:t>
            </a:r>
            <a:endParaRPr lang="zh-CN" altLang="en-US" sz="20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能编译吗？</a:t>
            </a: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原则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避免将</a:t>
            </a:r>
            <a:r>
              <a:rPr lang="en-US" altLang="zh-CN" sz="2400"/>
              <a:t>data member</a:t>
            </a:r>
            <a:r>
              <a:rPr lang="zh-CN" altLang="en-US" sz="2400"/>
              <a:t>放在公开接口中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努力让接口完满 (</a:t>
            </a:r>
            <a:r>
              <a:rPr lang="en-US" altLang="zh-CN" sz="2400"/>
              <a:t>complete) </a:t>
            </a:r>
            <a:r>
              <a:rPr lang="zh-CN" altLang="en-US" sz="2400"/>
              <a:t>且最小化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571875" y="2362200"/>
            <a:ext cx="534352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class AccessLevels {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public: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get</a:t>
            </a:r>
            <a:r>
              <a:rPr lang="en-US" altLang="zh-CN" sz="1600" b="1" i="1">
                <a:solidFill>
                  <a:srgbClr val="FF0000"/>
                </a:solidFill>
              </a:rPr>
              <a:t>ReadOnly </a:t>
            </a:r>
            <a:r>
              <a:rPr lang="en-US" altLang="zh-CN" sz="1600" i="1"/>
              <a:t>const { return readOnly;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void set</a:t>
            </a:r>
            <a:r>
              <a:rPr lang="en-US" altLang="zh-CN" sz="1600" b="1" i="1">
                <a:solidFill>
                  <a:srgbClr val="006600"/>
                </a:solidFill>
              </a:rPr>
              <a:t>ReadWrite</a:t>
            </a:r>
            <a:r>
              <a:rPr lang="en-US" altLang="zh-CN" sz="1600" i="1">
                <a:solidFill>
                  <a:srgbClr val="FF0000"/>
                </a:solidFill>
              </a:rPr>
              <a:t>(</a:t>
            </a:r>
            <a:r>
              <a:rPr lang="en-US" altLang="zh-CN" sz="1600" i="1"/>
              <a:t>int value) { readWrite = value;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get</a:t>
            </a:r>
            <a:r>
              <a:rPr lang="en-US" altLang="zh-CN" sz="1600" b="1" i="1">
                <a:solidFill>
                  <a:srgbClr val="006600"/>
                </a:solidFill>
              </a:rPr>
              <a:t>ReadWrite</a:t>
            </a:r>
            <a:r>
              <a:rPr lang="en-US" altLang="zh-CN" sz="1600" i="1"/>
              <a:t>() { return readWrite;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void set</a:t>
            </a:r>
            <a:r>
              <a:rPr lang="en-US" altLang="zh-CN" sz="1600" b="1" i="1">
                <a:solidFill>
                  <a:srgbClr val="FF0000"/>
                </a:solidFill>
              </a:rPr>
              <a:t>WriteOnly</a:t>
            </a:r>
            <a:r>
              <a:rPr lang="en-US" altLang="zh-CN" sz="1600" i="1"/>
              <a:t>(int value) { writeOnly = value;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private: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noAccess;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readOnly;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readWrite;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writeOnly;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};</a:t>
            </a:r>
            <a:endParaRPr lang="zh-CN" altLang="en-US" sz="1600" i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1813" y="2803525"/>
          <a:ext cx="2552700" cy="1463675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           Get</a:t>
                      </a:r>
                      <a:r>
                        <a:rPr lang="en-US" altLang="zh-CN" sz="1800" baseline="0" dirty="0"/>
                        <a:t>          Set</a:t>
                      </a:r>
                    </a:p>
                    <a:p>
                      <a:r>
                        <a:rPr lang="en-US" altLang="zh-CN" sz="1800" baseline="0" dirty="0"/>
                        <a:t>R             </a:t>
                      </a:r>
                      <a:r>
                        <a:rPr lang="en-US" altLang="zh-CN" sz="1800" b="1" baseline="0" dirty="0">
                          <a:solidFill>
                            <a:srgbClr val="006600"/>
                          </a:solidFill>
                        </a:rPr>
                        <a:t>√</a:t>
                      </a:r>
                    </a:p>
                    <a:p>
                      <a:r>
                        <a:rPr lang="en-US" altLang="zh-CN" sz="1800" baseline="0" dirty="0"/>
                        <a:t>W                           </a:t>
                      </a:r>
                      <a:r>
                        <a:rPr lang="en-US" altLang="zh-CN" sz="1800" b="1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  <a:p>
                      <a:r>
                        <a:rPr lang="en-US" altLang="zh-CN" sz="1800" baseline="0" dirty="0"/>
                        <a:t>RW          </a:t>
                      </a:r>
                      <a:r>
                        <a:rPr lang="en-US" altLang="zh-CN" sz="1800" b="1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altLang="zh-CN" sz="1800" baseline="0" dirty="0"/>
                        <a:t>            </a:t>
                      </a:r>
                      <a:r>
                        <a:rPr lang="en-US" altLang="zh-CN" sz="1800" b="1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  <a:p>
                      <a:r>
                        <a:rPr lang="en-US" altLang="zh-CN" sz="1800" baseline="0" dirty="0"/>
                        <a:t>NONE</a:t>
                      </a:r>
                      <a:endParaRPr lang="zh-CN" altLang="en-US" sz="1800" dirty="0"/>
                    </a:p>
                  </a:txBody>
                  <a:tcPr marL="91455" marR="91455" marT="45740" marB="4574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 rot="-491613">
            <a:off x="5507038" y="908050"/>
            <a:ext cx="264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400" b="1">
                <a:solidFill>
                  <a:srgbClr val="002060"/>
                </a:solidFill>
              </a:rPr>
              <a:t>Law of Demeter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6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继承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400">
                <a:latin typeface="宋体" panose="02010600030101010101" pitchFamily="2" charset="-122"/>
              </a:rPr>
              <a:t>继承</a:t>
            </a:r>
            <a:r>
              <a:rPr lang="zh-CN" altLang="en-GB" sz="2400">
                <a:latin typeface="宋体" panose="02010600030101010101" pitchFamily="2" charset="-122"/>
              </a:rPr>
              <a:t>机制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基于</a:t>
            </a:r>
            <a:r>
              <a:rPr lang="en-GB" altLang="en-US" sz="2000" b="1">
                <a:latin typeface="宋体" panose="02010600030101010101" pitchFamily="2" charset="-122"/>
              </a:rPr>
              <a:t>目标代码</a:t>
            </a:r>
            <a:r>
              <a:rPr lang="en-GB" altLang="en-US" sz="2000">
                <a:latin typeface="宋体" panose="02010600030101010101" pitchFamily="2" charset="-122"/>
              </a:rPr>
              <a:t>的复用</a:t>
            </a:r>
            <a:endParaRPr lang="zh-CN" altLang="en-US" sz="2000">
              <a:latin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对事物进行分类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1800">
                <a:latin typeface="宋体" panose="02010600030101010101" pitchFamily="2" charset="-122"/>
              </a:rPr>
              <a:t>派生类是基类的具体化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1800">
                <a:latin typeface="宋体" panose="02010600030101010101" pitchFamily="2" charset="-122"/>
              </a:rPr>
              <a:t>把事物（概念）以层次结构表示出来，有利于描述和解决问题</a:t>
            </a:r>
          </a:p>
          <a:p>
            <a:pPr lvl="2" algn="just" eaLnBrk="1" hangingPunct="1">
              <a:lnSpc>
                <a:spcPct val="90000"/>
              </a:lnSpc>
            </a:pPr>
            <a:endParaRPr lang="en-GB" altLang="zh-CN" sz="18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200">
                <a:latin typeface="宋体" panose="02010600030101010101" pitchFamily="2" charset="-122"/>
              </a:rPr>
              <a:t>增量开发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单继承</a:t>
            </a:r>
          </a:p>
        </p:txBody>
      </p:sp>
      <p:sp>
        <p:nvSpPr>
          <p:cNvPr id="70658" name="TextBox 6"/>
          <p:cNvSpPr txBox="1">
            <a:spLocks noChangeArrowheads="1"/>
          </p:cNvSpPr>
          <p:nvPr/>
        </p:nvSpPr>
        <p:spPr bwMode="auto">
          <a:xfrm>
            <a:off x="323850" y="1916113"/>
            <a:ext cx="4859338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class Student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{       </a:t>
            </a:r>
            <a:r>
              <a:rPr lang="en-US" altLang="zh-CN" sz="1600" i="1" dirty="0" err="1">
                <a:solidFill>
                  <a:srgbClr val="002060"/>
                </a:solidFill>
              </a:rPr>
              <a:t>int</a:t>
            </a:r>
            <a:r>
              <a:rPr lang="en-US" altLang="zh-CN" sz="1600" i="1" dirty="0">
                <a:solidFill>
                  <a:srgbClr val="002060"/>
                </a:solidFill>
              </a:rPr>
              <a:t> id;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char nickname[16];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void </a:t>
            </a:r>
            <a:r>
              <a:rPr lang="en-US" altLang="zh-CN" sz="1600" i="1" dirty="0" err="1">
                <a:solidFill>
                  <a:srgbClr val="002060"/>
                </a:solidFill>
              </a:rPr>
              <a:t>set_ID</a:t>
            </a:r>
            <a:r>
              <a:rPr lang="en-US" altLang="zh-CN" sz="1600" i="1" dirty="0">
                <a:solidFill>
                  <a:srgbClr val="002060"/>
                </a:solidFill>
              </a:rPr>
              <a:t>(</a:t>
            </a:r>
            <a:r>
              <a:rPr lang="en-US" altLang="zh-CN" sz="1600" i="1" dirty="0" err="1">
                <a:solidFill>
                  <a:srgbClr val="002060"/>
                </a:solidFill>
              </a:rPr>
              <a:t>int</a:t>
            </a:r>
            <a:r>
              <a:rPr lang="en-US" altLang="zh-CN" sz="1600" i="1" dirty="0">
                <a:solidFill>
                  <a:srgbClr val="002060"/>
                </a:solidFill>
              </a:rPr>
              <a:t> x)  </a:t>
            </a:r>
            <a:r>
              <a:rPr lang="en-US" altLang="zh-CN" sz="1200" i="1" dirty="0">
                <a:solidFill>
                  <a:srgbClr val="002060"/>
                </a:solidFill>
              </a:rPr>
              <a:t>{ id = x;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void </a:t>
            </a:r>
            <a:r>
              <a:rPr lang="en-US" altLang="zh-CN" sz="1600" i="1" dirty="0" err="1">
                <a:solidFill>
                  <a:srgbClr val="002060"/>
                </a:solidFill>
              </a:rPr>
              <a:t>SetNickName</a:t>
            </a:r>
            <a:r>
              <a:rPr lang="en-US" altLang="zh-CN" sz="1600" i="1" dirty="0">
                <a:solidFill>
                  <a:srgbClr val="002060"/>
                </a:solidFill>
              </a:rPr>
              <a:t>(char *s) </a:t>
            </a:r>
            <a:r>
              <a:rPr lang="en-US" altLang="zh-CN" sz="1200" i="1" dirty="0">
                <a:solidFill>
                  <a:srgbClr val="002060"/>
                </a:solidFill>
              </a:rPr>
              <a:t>{ </a:t>
            </a:r>
            <a:r>
              <a:rPr lang="en-US" altLang="zh-CN" sz="1200" i="1" dirty="0" err="1">
                <a:solidFill>
                  <a:srgbClr val="002060"/>
                </a:solidFill>
              </a:rPr>
              <a:t>strcpy</a:t>
            </a:r>
            <a:r>
              <a:rPr lang="en-US" altLang="zh-CN" sz="1200" i="1" dirty="0">
                <a:solidFill>
                  <a:srgbClr val="002060"/>
                </a:solidFill>
              </a:rPr>
              <a:t>(</a:t>
            </a:r>
            <a:r>
              <a:rPr lang="en-US" altLang="zh-CN" sz="1200" i="1" dirty="0" err="1">
                <a:solidFill>
                  <a:srgbClr val="002060"/>
                </a:solidFill>
              </a:rPr>
              <a:t>nickname,s</a:t>
            </a:r>
            <a:r>
              <a:rPr lang="en-US" altLang="zh-CN" sz="1200" i="1" dirty="0">
                <a:solidFill>
                  <a:srgbClr val="002060"/>
                </a:solidFill>
              </a:rPr>
              <a:t>);}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void </a:t>
            </a:r>
            <a:r>
              <a:rPr lang="en-US" altLang="zh-CN" sz="1600" i="1" dirty="0" err="1">
                <a:solidFill>
                  <a:srgbClr val="002060"/>
                </a:solidFill>
              </a:rPr>
              <a:t>showInfo</a:t>
            </a:r>
            <a:r>
              <a:rPr lang="en-US" altLang="zh-CN" sz="1600" i="1" dirty="0">
                <a:solidFill>
                  <a:srgbClr val="002060"/>
                </a:solidFill>
              </a:rPr>
              <a:t>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         </a:t>
            </a:r>
            <a:r>
              <a:rPr lang="en-US" altLang="zh-CN" sz="1200" i="1" dirty="0">
                <a:solidFill>
                  <a:srgbClr val="002060"/>
                </a:solidFill>
              </a:rPr>
              <a:t>{ </a:t>
            </a:r>
            <a:r>
              <a:rPr lang="en-US" altLang="zh-CN" sz="1200" i="1" dirty="0" err="1">
                <a:solidFill>
                  <a:srgbClr val="002060"/>
                </a:solidFill>
              </a:rPr>
              <a:t>cout</a:t>
            </a:r>
            <a:r>
              <a:rPr lang="en-US" altLang="zh-CN" sz="1200" i="1" dirty="0">
                <a:solidFill>
                  <a:srgbClr val="002060"/>
                </a:solidFill>
              </a:rPr>
              <a:t> &lt;&lt; nickname &lt;&lt; “ : “ &lt;&lt; id &lt;&lt;</a:t>
            </a:r>
            <a:r>
              <a:rPr lang="en-US" altLang="zh-CN" sz="1200" i="1" dirty="0" err="1">
                <a:solidFill>
                  <a:srgbClr val="002060"/>
                </a:solidFill>
              </a:rPr>
              <a:t>endl</a:t>
            </a:r>
            <a:r>
              <a:rPr lang="en-US" altLang="zh-CN" sz="1200" i="1" dirty="0">
                <a:solidFill>
                  <a:srgbClr val="002060"/>
                </a:solidFill>
              </a:rPr>
              <a:t>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2060"/>
                </a:solidFill>
              </a:rPr>
              <a:t>};</a:t>
            </a:r>
            <a:endParaRPr lang="zh-CN" altLang="en-US" sz="1600" i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813" y="4076700"/>
            <a:ext cx="4538662" cy="280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class </a:t>
            </a:r>
            <a:r>
              <a:rPr lang="en-US" altLang="zh-CN" sz="1600" i="1" dirty="0" err="1">
                <a:solidFill>
                  <a:srgbClr val="002060"/>
                </a:solidFill>
              </a:rPr>
              <a:t>Undergraduated_Student</a:t>
            </a:r>
            <a:r>
              <a:rPr lang="en-US" altLang="zh-CN" sz="1600" i="1" dirty="0">
                <a:solidFill>
                  <a:srgbClr val="002060"/>
                </a:solidFill>
              </a:rPr>
              <a:t> </a:t>
            </a:r>
            <a:r>
              <a:rPr lang="en-US" altLang="zh-CN" sz="1600" b="1" i="1" dirty="0">
                <a:solidFill>
                  <a:schemeClr val="accent5">
                    <a:lumMod val="25000"/>
                  </a:schemeClr>
                </a:solidFill>
              </a:rPr>
              <a:t>: public </a:t>
            </a:r>
            <a:r>
              <a:rPr lang="en-US" altLang="zh-CN" sz="1600" i="1" dirty="0">
                <a:solidFill>
                  <a:srgbClr val="002060"/>
                </a:solidFill>
              </a:rPr>
              <a:t>Student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{       </a:t>
            </a:r>
            <a:r>
              <a:rPr lang="en-US" altLang="zh-CN" sz="1600" i="1" dirty="0" err="1">
                <a:solidFill>
                  <a:srgbClr val="002060"/>
                </a:solidFill>
              </a:rPr>
              <a:t>int</a:t>
            </a:r>
            <a:r>
              <a:rPr lang="en-US" altLang="zh-CN" sz="1600" i="1" dirty="0">
                <a:solidFill>
                  <a:srgbClr val="002060"/>
                </a:solidFill>
              </a:rPr>
              <a:t> </a:t>
            </a:r>
            <a:r>
              <a:rPr lang="en-US" altLang="zh-CN" sz="1600" i="1" dirty="0" err="1">
                <a:solidFill>
                  <a:srgbClr val="002060"/>
                </a:solidFill>
              </a:rPr>
              <a:t>dept_no</a:t>
            </a:r>
            <a:r>
              <a:rPr lang="en-US" altLang="zh-CN" sz="1600" i="1" dirty="0">
                <a:solidFill>
                  <a:srgbClr val="002060"/>
                </a:solidFill>
              </a:rPr>
              <a:t>;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    public: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         void </a:t>
            </a:r>
            <a:r>
              <a:rPr lang="en-US" altLang="zh-CN" sz="1600" i="1" dirty="0" err="1">
                <a:solidFill>
                  <a:srgbClr val="002060"/>
                </a:solidFill>
              </a:rPr>
              <a:t>setDeptNo</a:t>
            </a:r>
            <a:r>
              <a:rPr lang="en-US" altLang="zh-CN" sz="1600" i="1" dirty="0">
                <a:solidFill>
                  <a:srgbClr val="002060"/>
                </a:solidFill>
              </a:rPr>
              <a:t>(int x) </a:t>
            </a:r>
            <a:r>
              <a:rPr lang="en-US" altLang="zh-CN" sz="1200" i="1" dirty="0">
                <a:solidFill>
                  <a:srgbClr val="002060"/>
                </a:solidFill>
              </a:rPr>
              <a:t>{ </a:t>
            </a:r>
            <a:r>
              <a:rPr lang="en-US" altLang="zh-CN" sz="1200" i="1" dirty="0" err="1">
                <a:solidFill>
                  <a:srgbClr val="002060"/>
                </a:solidFill>
              </a:rPr>
              <a:t>dept_no</a:t>
            </a:r>
            <a:r>
              <a:rPr lang="en-US" altLang="zh-CN" sz="1200" i="1" dirty="0">
                <a:solidFill>
                  <a:srgbClr val="002060"/>
                </a:solidFill>
              </a:rPr>
              <a:t> = x; }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         </a:t>
            </a: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};</a:t>
            </a:r>
            <a:endParaRPr lang="zh-CN" altLang="en-US" sz="1600" i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63713" y="5805488"/>
            <a:ext cx="215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</a:rPr>
              <a:t>private: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</a:rPr>
              <a:t>   Student::nickname;</a:t>
            </a:r>
            <a:endParaRPr lang="zh-CN" altLang="en-US" sz="1600" i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54213" y="6259513"/>
            <a:ext cx="21097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</a:rPr>
              <a:t>void </a:t>
            </a:r>
            <a:r>
              <a:rPr lang="en-US" altLang="zh-CN" sz="1600" i="1" dirty="0" err="1">
                <a:solidFill>
                  <a:srgbClr val="C00000"/>
                </a:solidFill>
              </a:rPr>
              <a:t>SetNickName</a:t>
            </a:r>
            <a:r>
              <a:rPr lang="en-US" altLang="zh-CN" sz="1600" i="1" dirty="0">
                <a:solidFill>
                  <a:srgbClr val="C00000"/>
                </a:solidFill>
              </a:rPr>
              <a:t> ();</a:t>
            </a:r>
            <a:endParaRPr lang="zh-CN" altLang="en-US" sz="1600" i="1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804025" y="2708275"/>
          <a:ext cx="1512888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L="91484" marR="91484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nickname</a:t>
                      </a:r>
                      <a:endParaRPr lang="zh-CN" altLang="en-US" sz="1800" dirty="0"/>
                    </a:p>
                  </a:txBody>
                  <a:tcPr marL="91484" marR="91484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dept_no</a:t>
                      </a:r>
                      <a:endParaRPr lang="zh-CN" altLang="en-US" sz="1800" dirty="0"/>
                    </a:p>
                  </a:txBody>
                  <a:tcPr marL="91484" marR="91484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24075" y="5300663"/>
            <a:ext cx="491013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5">
                    <a:lumMod val="25000"/>
                  </a:schemeClr>
                </a:solidFill>
              </a:rPr>
              <a:t>void </a:t>
            </a:r>
            <a:r>
              <a:rPr lang="en-US" altLang="zh-CN" sz="1600" i="1" dirty="0" err="1">
                <a:solidFill>
                  <a:schemeClr val="accent5">
                    <a:lumMod val="25000"/>
                  </a:schemeClr>
                </a:solidFill>
              </a:rPr>
              <a:t>showInfo</a:t>
            </a:r>
            <a:r>
              <a:rPr lang="en-US" altLang="zh-CN" sz="1600" i="1" dirty="0">
                <a:solidFill>
                  <a:schemeClr val="accent5">
                    <a:lumMod val="25000"/>
                  </a:schemeClr>
                </a:solidFill>
              </a:rPr>
              <a:t>()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accent5">
                    <a:lumMod val="25000"/>
                  </a:schemeClr>
                </a:solidFill>
              </a:rPr>
              <a:t>{ </a:t>
            </a:r>
            <a:r>
              <a:rPr lang="en-US" altLang="zh-CN" sz="1200" i="1" dirty="0" err="1">
                <a:solidFill>
                  <a:schemeClr val="accent5">
                    <a:lumMod val="25000"/>
                  </a:schemeClr>
                </a:solidFill>
              </a:rPr>
              <a:t>cout</a:t>
            </a:r>
            <a:r>
              <a:rPr lang="en-US" altLang="zh-CN" sz="1200" i="1" dirty="0">
                <a:solidFill>
                  <a:schemeClr val="accent5">
                    <a:lumMod val="25000"/>
                  </a:schemeClr>
                </a:solidFill>
              </a:rPr>
              <a:t> &lt;&lt; </a:t>
            </a:r>
            <a:r>
              <a:rPr lang="en-US" altLang="zh-CN" sz="1200" i="1" dirty="0" err="1">
                <a:solidFill>
                  <a:schemeClr val="accent5">
                    <a:lumMod val="25000"/>
                  </a:schemeClr>
                </a:solidFill>
              </a:rPr>
              <a:t>dept_no</a:t>
            </a:r>
            <a:r>
              <a:rPr lang="en-US" altLang="zh-CN" sz="1200" i="1" dirty="0">
                <a:solidFill>
                  <a:schemeClr val="accent5">
                    <a:lumMod val="25000"/>
                  </a:schemeClr>
                </a:solidFill>
              </a:rPr>
              <a:t> &lt;&lt; “: “&lt;&lt; nickname &lt;&lt;</a:t>
            </a:r>
            <a:r>
              <a:rPr lang="en-US" altLang="zh-CN" sz="1200" i="1" dirty="0" err="1">
                <a:solidFill>
                  <a:schemeClr val="accent5">
                    <a:lumMod val="25000"/>
                  </a:schemeClr>
                </a:solidFill>
              </a:rPr>
              <a:t>endl</a:t>
            </a:r>
            <a:r>
              <a:rPr lang="en-US" altLang="zh-CN" sz="1200" i="1" dirty="0">
                <a:solidFill>
                  <a:schemeClr val="accent5">
                    <a:lumMod val="25000"/>
                  </a:schemeClr>
                </a:solidFill>
              </a:rPr>
              <a:t>; }</a:t>
            </a:r>
          </a:p>
          <a:p>
            <a:pPr eaLnBrk="1" hangingPunct="1">
              <a:defRPr/>
            </a:pPr>
            <a:endParaRPr lang="zh-CN" altLang="en-US" sz="1600" i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06613" y="5084763"/>
            <a:ext cx="34020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00000"/>
                </a:solidFill>
              </a:rPr>
              <a:t>void </a:t>
            </a:r>
            <a:r>
              <a:rPr lang="en-US" altLang="zh-CN" sz="1600" i="1" dirty="0" err="1">
                <a:solidFill>
                  <a:srgbClr val="C00000"/>
                </a:solidFill>
              </a:rPr>
              <a:t>set_ID</a:t>
            </a:r>
            <a:r>
              <a:rPr lang="en-US" altLang="zh-CN" sz="1600" i="1" dirty="0">
                <a:solidFill>
                  <a:srgbClr val="C00000"/>
                </a:solidFill>
              </a:rPr>
              <a:t>(</a:t>
            </a:r>
            <a:r>
              <a:rPr lang="en-US" altLang="zh-CN" sz="1600" i="1" dirty="0" err="1">
                <a:solidFill>
                  <a:srgbClr val="C00000"/>
                </a:solidFill>
              </a:rPr>
              <a:t>int</a:t>
            </a:r>
            <a:r>
              <a:rPr lang="en-US" altLang="zh-CN" sz="1600" i="1" dirty="0">
                <a:solidFill>
                  <a:srgbClr val="C00000"/>
                </a:solidFill>
              </a:rPr>
              <a:t> x) </a:t>
            </a:r>
            <a:r>
              <a:rPr lang="en-US" altLang="zh-CN" sz="1200" i="1" dirty="0">
                <a:solidFill>
                  <a:srgbClr val="C00000"/>
                </a:solidFill>
              </a:rPr>
              <a:t>{……}</a:t>
            </a:r>
            <a:endParaRPr lang="zh-CN" altLang="en-US" sz="1200" i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950" y="3357563"/>
            <a:ext cx="8636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b="1" i="1" dirty="0">
                <a:solidFill>
                  <a:schemeClr val="accent5">
                    <a:lumMod val="25000"/>
                  </a:schemeClr>
                </a:solidFill>
              </a:rPr>
              <a:t>virtual</a:t>
            </a:r>
            <a:r>
              <a:rPr lang="en-US" altLang="zh-CN" sz="16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endParaRPr lang="zh-CN" altLang="en-US" sz="16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465763" y="4513263"/>
            <a:ext cx="33543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2000" dirty="0">
                <a:latin typeface="宋体" panose="02010600030101010101" pitchFamily="2" charset="-122"/>
              </a:rPr>
              <a:t>继承方式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solidFill>
                  <a:srgbClr val="006600"/>
                </a:solidFill>
              </a:rPr>
              <a:t>p</a:t>
            </a:r>
            <a:r>
              <a:rPr lang="en-GB" altLang="zh-CN" sz="2000" b="1" i="1" dirty="0" err="1">
                <a:solidFill>
                  <a:srgbClr val="006600"/>
                </a:solidFill>
              </a:rPr>
              <a:t>ublic</a:t>
            </a:r>
            <a:endParaRPr lang="en-GB" altLang="zh-CN" sz="2000" b="1" i="1" dirty="0">
              <a:solidFill>
                <a:srgbClr val="006600"/>
              </a:solidFill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C00000"/>
                </a:solidFill>
              </a:rPr>
              <a:t>p</a:t>
            </a:r>
            <a:r>
              <a:rPr lang="en-GB" altLang="zh-CN" sz="2000" i="1" dirty="0" err="1">
                <a:solidFill>
                  <a:srgbClr val="C00000"/>
                </a:solidFill>
              </a:rPr>
              <a:t>rivate</a:t>
            </a:r>
            <a:r>
              <a:rPr lang="zh-CN" altLang="en-US" sz="2000" i="1" dirty="0">
                <a:solidFill>
                  <a:srgbClr val="C00000"/>
                </a:solidFill>
              </a:rPr>
              <a:t>、</a:t>
            </a:r>
            <a:r>
              <a:rPr lang="en-GB" altLang="zh-CN" sz="2000" i="1" dirty="0">
                <a:solidFill>
                  <a:srgbClr val="C00000"/>
                </a:solidFill>
              </a:rPr>
              <a:t>protected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70676" name="TextBox 11"/>
          <p:cNvSpPr txBox="1">
            <a:spLocks noChangeArrowheads="1"/>
          </p:cNvSpPr>
          <p:nvPr/>
        </p:nvSpPr>
        <p:spPr bwMode="auto">
          <a:xfrm>
            <a:off x="3132138" y="1989138"/>
            <a:ext cx="1471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2060"/>
                </a:solidFill>
              </a:rPr>
              <a:t>protected</a:t>
            </a:r>
            <a:endParaRPr lang="zh-CN" altLang="en-US" sz="2400" i="1">
              <a:solidFill>
                <a:srgbClr val="002060"/>
              </a:solidFill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3995936" y="401178"/>
            <a:ext cx="4680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//</a:t>
            </a:r>
            <a:r>
              <a:rPr lang="zh-CN" altLang="en-US" sz="1600" i="1" dirty="0">
                <a:solidFill>
                  <a:srgbClr val="002060"/>
                </a:solidFill>
              </a:rPr>
              <a:t>错误声明</a:t>
            </a: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class </a:t>
            </a:r>
            <a:r>
              <a:rPr lang="en-US" altLang="zh-CN" sz="1600" i="1" dirty="0" err="1">
                <a:solidFill>
                  <a:srgbClr val="002060"/>
                </a:solidFill>
              </a:rPr>
              <a:t>Undergraduated_Student</a:t>
            </a:r>
            <a:r>
              <a:rPr lang="en-US" altLang="zh-CN" sz="1600" i="1" dirty="0">
                <a:solidFill>
                  <a:srgbClr val="002060"/>
                </a:solidFill>
              </a:rPr>
              <a:t> : public Student;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//</a:t>
            </a:r>
            <a:r>
              <a:rPr lang="zh-CN" altLang="en-US" sz="1600" i="1" dirty="0">
                <a:solidFill>
                  <a:srgbClr val="002060"/>
                </a:solidFill>
              </a:rPr>
              <a:t>正确声明</a:t>
            </a:r>
            <a:endParaRPr lang="en-US" altLang="zh-CN" sz="1600" i="1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altLang="zh-CN" sz="1600" i="1" dirty="0">
                <a:solidFill>
                  <a:srgbClr val="002060"/>
                </a:solidFill>
              </a:rPr>
              <a:t>class </a:t>
            </a:r>
            <a:r>
              <a:rPr lang="en-US" altLang="zh-CN" sz="1600" i="1" dirty="0" err="1">
                <a:solidFill>
                  <a:srgbClr val="002060"/>
                </a:solidFill>
              </a:rPr>
              <a:t>Undergraduated_Student</a:t>
            </a:r>
            <a:r>
              <a:rPr lang="en-US" altLang="zh-CN" sz="1600" i="1" dirty="0">
                <a:solidFill>
                  <a:srgbClr val="002060"/>
                </a:solidFill>
              </a:rPr>
              <a:t>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  <p:bldP spid="13" grpId="0" build="allAtOnce"/>
      <p:bldP spid="14" grpId="0" build="allAtOnce"/>
      <p:bldP spid="15" grpId="0" build="allAtOnce"/>
      <p:bldP spid="16" grpId="0" build="allAtOnce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友元和</a:t>
            </a:r>
            <a:r>
              <a:rPr lang="en-US" altLang="zh-CN" dirty="0"/>
              <a:t>protected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3749352" cy="4114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i="1" dirty="0"/>
              <a:t>class Base (</a:t>
            </a:r>
          </a:p>
          <a:p>
            <a:pPr marL="0" indent="0">
              <a:buNone/>
            </a:pPr>
            <a:r>
              <a:rPr lang="en-US" altLang="zh-CN" i="1" dirty="0"/>
              <a:t>protected :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int</a:t>
            </a:r>
            <a:r>
              <a:rPr lang="en-US" altLang="zh-CN" i="1" dirty="0"/>
              <a:t> </a:t>
            </a:r>
            <a:r>
              <a:rPr lang="en-US" altLang="zh-CN" i="1" dirty="0" err="1"/>
              <a:t>prot_mem</a:t>
            </a:r>
            <a:r>
              <a:rPr lang="en-US" altLang="zh-CN" i="1" dirty="0"/>
              <a:t>;</a:t>
            </a:r>
          </a:p>
          <a:p>
            <a:pPr marL="0" indent="0">
              <a:buNone/>
            </a:pPr>
            <a:r>
              <a:rPr lang="en-US" altLang="zh-CN" i="1" dirty="0"/>
              <a:t>} ;</a:t>
            </a:r>
          </a:p>
          <a:p>
            <a:pPr marL="0" indent="0">
              <a:buNone/>
            </a:pPr>
            <a:r>
              <a:rPr lang="en-US" altLang="zh-CN" i="1" dirty="0"/>
              <a:t>class Sneaky : public Base {</a:t>
            </a:r>
          </a:p>
          <a:p>
            <a:pPr marL="0" indent="0">
              <a:buNone/>
            </a:pPr>
            <a:r>
              <a:rPr lang="en-US" altLang="zh-CN" i="1" dirty="0"/>
              <a:t>    friend void clobber{Sneaky&amp;) ;</a:t>
            </a:r>
          </a:p>
          <a:p>
            <a:pPr marL="0" indent="0">
              <a:buNone/>
            </a:pPr>
            <a:r>
              <a:rPr lang="en-US" altLang="zh-CN" i="1" dirty="0"/>
              <a:t>    friend void clobber{Base&amp;);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int</a:t>
            </a:r>
            <a:r>
              <a:rPr lang="en-US" altLang="zh-CN" i="1" dirty="0"/>
              <a:t> j;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void clobber(Sneaky &amp;s) { </a:t>
            </a:r>
            <a:r>
              <a:rPr lang="en-US" altLang="zh-CN" i="1" dirty="0" err="1"/>
              <a:t>s.j</a:t>
            </a:r>
            <a:r>
              <a:rPr lang="en-US" altLang="zh-CN" i="1" dirty="0"/>
              <a:t> = </a:t>
            </a:r>
            <a:r>
              <a:rPr lang="en-US" altLang="zh-CN" i="1" dirty="0" err="1"/>
              <a:t>s.prot_mem</a:t>
            </a:r>
            <a:r>
              <a:rPr lang="en-US" altLang="zh-CN" i="1" dirty="0"/>
              <a:t> = 0; )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void clobber(Base &amp;b) { </a:t>
            </a:r>
            <a:r>
              <a:rPr lang="en-US" altLang="zh-CN" i="1" dirty="0" err="1"/>
              <a:t>b.prot_mem</a:t>
            </a:r>
            <a:r>
              <a:rPr lang="en-US" altLang="zh-CN" i="1" dirty="0"/>
              <a:t> = 0; }</a:t>
            </a:r>
            <a:endParaRPr lang="zh-CN" altLang="en-US" i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932040" y="2564904"/>
            <a:ext cx="410445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 protected </a:t>
            </a:r>
            <a:r>
              <a:rPr lang="zh-CN" altLang="en-US" kern="0" dirty="0"/>
              <a:t>成员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能访问</a:t>
            </a:r>
            <a:r>
              <a:rPr lang="en-US" altLang="zh-CN" kern="0" dirty="0"/>
              <a:t>Sneaky::</a:t>
            </a:r>
            <a:r>
              <a:rPr lang="en-US" altLang="zh-CN" kern="0" dirty="0" err="1"/>
              <a:t>prot_mem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不能访问</a:t>
            </a:r>
            <a:r>
              <a:rPr lang="en-US" altLang="zh-CN" kern="0" dirty="0"/>
              <a:t>Base::</a:t>
            </a:r>
            <a:r>
              <a:rPr lang="en-US" altLang="zh-CN" kern="0" dirty="0" err="1"/>
              <a:t>prot_mem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 j </a:t>
            </a:r>
            <a:r>
              <a:rPr lang="zh-CN" altLang="en-US" kern="0" dirty="0"/>
              <a:t>默认是</a:t>
            </a:r>
            <a:r>
              <a:rPr lang="en-US" altLang="zh-CN" kern="0" dirty="0"/>
              <a:t>private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正确：</a:t>
            </a:r>
            <a:r>
              <a:rPr lang="en-US" altLang="zh-CN" kern="0" dirty="0"/>
              <a:t>clobber </a:t>
            </a:r>
            <a:r>
              <a:rPr lang="zh-CN" altLang="en-US" kern="0" dirty="0"/>
              <a:t>能访问</a:t>
            </a:r>
            <a:r>
              <a:rPr lang="en-US" altLang="zh-CN" kern="0" dirty="0"/>
              <a:t>Sneaky</a:t>
            </a:r>
            <a:r>
              <a:rPr lang="zh-CN" altLang="en-US" kern="0" dirty="0"/>
              <a:t>对象的</a:t>
            </a:r>
            <a:endParaRPr lang="en-US" altLang="zh-CN" kern="0" dirty="0"/>
          </a:p>
          <a:p>
            <a:pPr marL="0" indent="0">
              <a:buNone/>
            </a:pPr>
            <a:r>
              <a:rPr lang="en-US" altLang="zh-CN" dirty="0"/>
              <a:t>private</a:t>
            </a:r>
            <a:r>
              <a:rPr lang="zh-CN" altLang="en-US" dirty="0"/>
              <a:t>和</a:t>
            </a:r>
            <a:r>
              <a:rPr lang="en-US" altLang="zh-CN" dirty="0"/>
              <a:t>protected</a:t>
            </a:r>
            <a:r>
              <a:rPr lang="zh-CN" altLang="en-US" dirty="0"/>
              <a:t>成员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marL="0" indent="0"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错误： </a:t>
            </a:r>
            <a:r>
              <a:rPr lang="en-US" altLang="zh-CN" kern="0" dirty="0"/>
              <a:t>clobber </a:t>
            </a:r>
            <a:r>
              <a:rPr lang="zh-CN" altLang="en-US" kern="0" dirty="0"/>
              <a:t>不能访问</a:t>
            </a:r>
            <a:r>
              <a:rPr lang="en-US" altLang="zh-CN" kern="0" dirty="0"/>
              <a:t>Base</a:t>
            </a:r>
            <a:r>
              <a:rPr lang="zh-CN" altLang="en-US" kern="0" dirty="0"/>
              <a:t>的</a:t>
            </a:r>
            <a:r>
              <a:rPr lang="en-US" altLang="zh-CN" dirty="0"/>
              <a:t>protected </a:t>
            </a:r>
            <a:r>
              <a:rPr lang="zh-CN" altLang="en-US" dirty="0"/>
              <a:t>成员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4753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继承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派生类对象的初始化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由基类和派生类共同完成</a:t>
            </a:r>
          </a:p>
          <a:p>
            <a:pPr lvl="1" algn="just" eaLnBrk="1" hangingPunct="1">
              <a:lnSpc>
                <a:spcPct val="90000"/>
              </a:lnSpc>
            </a:pPr>
            <a:endParaRPr lang="en-GB" alt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构造函数的执行次序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基类的构造函数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zh-CN" sz="2000">
                <a:latin typeface="宋体" panose="02010600030101010101" pitchFamily="2" charset="-122"/>
              </a:rPr>
              <a:t>派生类</a:t>
            </a:r>
            <a:r>
              <a:rPr lang="en-GB" altLang="en-US" sz="2000">
                <a:latin typeface="宋体" panose="02010600030101010101" pitchFamily="2" charset="-122"/>
              </a:rPr>
              <a:t>对象成员</a:t>
            </a:r>
            <a:r>
              <a:rPr lang="zh-CN" altLang="en-US" sz="2000">
                <a:latin typeface="宋体" panose="02010600030101010101" pitchFamily="2" charset="-122"/>
              </a:rPr>
              <a:t>类</a:t>
            </a:r>
            <a:r>
              <a:rPr lang="en-GB" altLang="en-US" sz="2000">
                <a:latin typeface="宋体" panose="02010600030101010101" pitchFamily="2" charset="-122"/>
              </a:rPr>
              <a:t>的构造函数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派生类的构造函数</a:t>
            </a:r>
          </a:p>
          <a:p>
            <a:pPr lvl="2" algn="just" eaLnBrk="1" hangingPunct="1">
              <a:lnSpc>
                <a:spcPct val="90000"/>
              </a:lnSpc>
            </a:pPr>
            <a:endParaRPr lang="en-GB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400">
                <a:latin typeface="宋体" panose="02010600030101010101" pitchFamily="2" charset="-122"/>
              </a:rPr>
              <a:t>析构</a:t>
            </a:r>
            <a:r>
              <a:rPr lang="en-GB" altLang="en-US" sz="2400">
                <a:latin typeface="宋体" panose="02010600030101010101" pitchFamily="2" charset="-122"/>
              </a:rPr>
              <a:t>函数的执行次序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与构造函数相反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继承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GB" altLang="en-US" sz="2400">
                <a:latin typeface="宋体" panose="02010600030101010101" pitchFamily="2" charset="-122"/>
              </a:rPr>
              <a:t>基类构造函数</a:t>
            </a:r>
            <a:r>
              <a:rPr lang="en-GB" altLang="zh-CN" sz="2400">
                <a:latin typeface="宋体" panose="02010600030101010101" pitchFamily="2" charset="-122"/>
              </a:rPr>
              <a:t>的</a:t>
            </a:r>
            <a:r>
              <a:rPr lang="zh-CN" altLang="en-GB" sz="2400">
                <a:latin typeface="宋体" panose="02010600030101010101" pitchFamily="2" charset="-122"/>
              </a:rPr>
              <a:t>调用</a:t>
            </a:r>
          </a:p>
          <a:p>
            <a:pPr lvl="2" eaLnBrk="1" hangingPunct="1"/>
            <a:r>
              <a:rPr lang="en-US" altLang="en-GB" sz="2000">
                <a:latin typeface="宋体" panose="02010600030101010101" pitchFamily="2" charset="-122"/>
              </a:rPr>
              <a:t>缺省执行基类默认构造函数</a:t>
            </a:r>
          </a:p>
          <a:p>
            <a:pPr lvl="2" eaLnBrk="1" hangingPunct="1"/>
            <a:r>
              <a:rPr lang="en-US" altLang="en-GB" sz="2000">
                <a:latin typeface="宋体" panose="02010600030101010101" pitchFamily="2" charset="-122"/>
              </a:rPr>
              <a:t>如果要执行基类的</a:t>
            </a:r>
            <a:r>
              <a:rPr lang="en-US" altLang="en-GB" sz="2000" b="1">
                <a:solidFill>
                  <a:srgbClr val="002060"/>
                </a:solidFill>
                <a:latin typeface="宋体" panose="02010600030101010101" pitchFamily="2" charset="-122"/>
              </a:rPr>
              <a:t>非默认构造函数</a:t>
            </a:r>
            <a:r>
              <a:rPr lang="en-US" altLang="en-GB" sz="2000">
                <a:latin typeface="宋体" panose="02010600030101010101" pitchFamily="2" charset="-122"/>
              </a:rPr>
              <a:t>，则必须在派生类构造函数的</a:t>
            </a:r>
            <a:r>
              <a:rPr lang="en-US" altLang="en-GB" sz="2000" b="1">
                <a:solidFill>
                  <a:srgbClr val="0D0D0D"/>
                </a:solidFill>
                <a:latin typeface="宋体" panose="02010600030101010101" pitchFamily="2" charset="-122"/>
              </a:rPr>
              <a:t>成员初始化表</a:t>
            </a:r>
            <a:r>
              <a:rPr lang="en-US" altLang="en-GB" sz="2000">
                <a:latin typeface="宋体" panose="02010600030101010101" pitchFamily="2" charset="-122"/>
              </a:rPr>
              <a:t>中指出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2351088" y="3624263"/>
            <a:ext cx="2220912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{    int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     A() { x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     A(int i) { x = i;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i="1"/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6321425" y="3505200"/>
            <a:ext cx="2136775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class B: public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{   int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   B() { y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   B(int 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) { y = 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   B(int 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, int j):A(</a:t>
            </a:r>
            <a:r>
              <a:rPr lang="en-GB" altLang="zh-CN" sz="1800" i="1" dirty="0" err="1"/>
              <a:t>i</a:t>
            </a:r>
            <a:r>
              <a:rPr lang="en-GB" altLang="zh-CN" sz="1800" i="1" dirty="0"/>
              <a:t>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   {   y = j;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i="1" dirty="0"/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2273300" y="5500688"/>
            <a:ext cx="13244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b1; 	</a:t>
            </a:r>
            <a:endParaRPr lang="en-US" altLang="zh-CN" sz="1800" b="1" i="1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b2(1); 	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b3(0,1);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27801AB-620B-394A-A137-47F8FE56F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347706"/>
            <a:ext cx="2586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B(</a:t>
            </a:r>
            <a:r>
              <a:rPr lang="en-GB" altLang="zh-CN" sz="1800" i="1" dirty="0" err="1"/>
              <a:t>const</a:t>
            </a:r>
            <a:r>
              <a:rPr lang="en-GB" altLang="zh-CN" sz="1800" i="1" dirty="0"/>
              <a:t> B&amp; b){…}  </a:t>
            </a:r>
            <a:r>
              <a:rPr lang="en-GB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??</a:t>
            </a:r>
            <a:endParaRPr lang="zh-CN" altLang="en-US" sz="1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4DDF975-3D44-9443-AEF9-CAB8C87E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158" y="5500688"/>
            <a:ext cx="35429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执行</a:t>
            </a:r>
            <a:r>
              <a:rPr lang="en-US" altLang="zh-CN" sz="1800" b="1" i="1" dirty="0">
                <a:solidFill>
                  <a:srgbClr val="006600"/>
                </a:solidFill>
              </a:rPr>
              <a:t>A::A()</a:t>
            </a:r>
            <a:r>
              <a:rPr lang="zh-CN" altLang="en-US" sz="1800" b="1" i="1" dirty="0">
                <a:solidFill>
                  <a:srgbClr val="006600"/>
                </a:solidFill>
              </a:rPr>
              <a:t>和</a:t>
            </a:r>
            <a:r>
              <a:rPr lang="en-US" altLang="zh-CN" sz="1800" b="1" i="1" dirty="0">
                <a:solidFill>
                  <a:srgbClr val="006600"/>
                </a:solidFill>
              </a:rPr>
              <a:t>B::B()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执行</a:t>
            </a:r>
            <a:r>
              <a:rPr lang="en-US" altLang="zh-CN" sz="1800" b="1" i="1" dirty="0">
                <a:solidFill>
                  <a:srgbClr val="006600"/>
                </a:solidFill>
              </a:rPr>
              <a:t>A::A()</a:t>
            </a:r>
            <a:r>
              <a:rPr lang="zh-CN" altLang="en-US" sz="1800" b="1" i="1" dirty="0">
                <a:solidFill>
                  <a:srgbClr val="006600"/>
                </a:solidFill>
              </a:rPr>
              <a:t>和</a:t>
            </a:r>
            <a:r>
              <a:rPr lang="en-US" altLang="zh-CN" sz="1800" b="1" i="1" dirty="0">
                <a:solidFill>
                  <a:srgbClr val="006600"/>
                </a:solidFill>
              </a:rPr>
              <a:t>B::B(int)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 dirty="0">
                <a:solidFill>
                  <a:srgbClr val="006600"/>
                </a:solidFill>
              </a:rPr>
              <a:t>//</a:t>
            </a:r>
            <a:r>
              <a:rPr lang="zh-CN" altLang="en-US" sz="1800" b="1" i="1" dirty="0">
                <a:solidFill>
                  <a:srgbClr val="006600"/>
                </a:solidFill>
              </a:rPr>
              <a:t>执行</a:t>
            </a:r>
            <a:r>
              <a:rPr lang="en-US" altLang="zh-CN" sz="1800" b="1" i="1" dirty="0">
                <a:solidFill>
                  <a:srgbClr val="006600"/>
                </a:solidFill>
              </a:rPr>
              <a:t>A::A(int)</a:t>
            </a:r>
            <a:r>
              <a:rPr lang="zh-CN" altLang="en-US" sz="1800" b="1" i="1" dirty="0">
                <a:solidFill>
                  <a:srgbClr val="006600"/>
                </a:solidFill>
              </a:rPr>
              <a:t>和</a:t>
            </a:r>
            <a:r>
              <a:rPr lang="en-US" altLang="zh-CN" sz="1800" b="1" i="1" dirty="0">
                <a:solidFill>
                  <a:srgbClr val="006600"/>
                </a:solidFill>
              </a:rPr>
              <a:t>B::B(</a:t>
            </a:r>
            <a:r>
              <a:rPr lang="en-US" altLang="zh-CN" sz="1800" b="1" i="1" dirty="0" err="1">
                <a:solidFill>
                  <a:srgbClr val="006600"/>
                </a:solidFill>
              </a:rPr>
              <a:t>int,int</a:t>
            </a:r>
            <a:r>
              <a:rPr lang="en-US" altLang="zh-CN" sz="1800" b="1" i="1" dirty="0">
                <a:solidFill>
                  <a:srgbClr val="006600"/>
                </a:solidFill>
              </a:rPr>
              <a:t>)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969E959-C5C0-4747-9AA5-08412DF7A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054122"/>
            <a:ext cx="365189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class B: public A</a:t>
            </a:r>
            <a:r>
              <a:rPr lang="en-US" altLang="zh-CN" sz="1800" i="1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    using A::A; //</a:t>
            </a:r>
            <a:r>
              <a:rPr lang="zh-CN" altLang="en-US" sz="1800" i="1" dirty="0"/>
              <a:t>继承</a:t>
            </a:r>
            <a:r>
              <a:rPr lang="en-US" altLang="zh-CN" sz="1800" i="1" dirty="0"/>
              <a:t>A</a:t>
            </a:r>
            <a:r>
              <a:rPr lang="zh-CN" altLang="en-US" sz="1800" i="1" dirty="0"/>
              <a:t>的构造函数</a:t>
            </a:r>
            <a:endParaRPr lang="en-GB" altLang="zh-CN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OOP</a:t>
            </a:r>
            <a:endParaRPr lang="zh-CN" altLang="en-US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Why</a:t>
            </a:r>
            <a:endParaRPr lang="zh-CN" altLang="en-US" sz="280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评价标</a:t>
            </a:r>
            <a:r>
              <a:rPr lang="zh-CN" altLang="en-US" sz="2000">
                <a:latin typeface="宋体" panose="02010600030101010101" pitchFamily="2" charset="-122"/>
              </a:rPr>
              <a:t>准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Arial Unicode MS" pitchFamily="34" charset="-128"/>
                <a:ea typeface="Arial Unicode MS" pitchFamily="34" charset="-128"/>
              </a:rPr>
              <a:t>Efficency of Development</a:t>
            </a:r>
          </a:p>
          <a:p>
            <a:pPr lvl="3" eaLnBrk="1" hangingPunct="1">
              <a:lnSpc>
                <a:spcPct val="90000"/>
              </a:lnSpc>
            </a:pPr>
            <a:endParaRPr lang="en-GB" altLang="en-US">
              <a:latin typeface="Arial Unicode MS" pitchFamily="34" charset="-128"/>
              <a:ea typeface="Arial Unicode MS" pitchFamily="34" charset="-128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Arial Unicode MS" pitchFamily="34" charset="-128"/>
                <a:ea typeface="Arial Unicode MS" pitchFamily="34" charset="-128"/>
              </a:rPr>
              <a:t>Quality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GB" altLang="en-US">
                <a:latin typeface="Arial Unicode MS" pitchFamily="34" charset="-128"/>
                <a:ea typeface="Arial Unicode MS" pitchFamily="34" charset="-128"/>
              </a:rPr>
              <a:t>External</a:t>
            </a:r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>
                <a:latin typeface="Arial Unicode MS" pitchFamily="34" charset="-128"/>
                <a:ea typeface="Arial Unicode MS" pitchFamily="34" charset="-128"/>
              </a:rPr>
              <a:t>    Correctness、Efficiency</a:t>
            </a:r>
            <a:r>
              <a:rPr lang="zh-CN" altLang="en-US">
                <a:latin typeface="Arial Unicode MS" pitchFamily="34" charset="-128"/>
                <a:ea typeface="Arial Unicode MS" pitchFamily="34" charset="-128"/>
              </a:rPr>
              <a:t>、</a:t>
            </a:r>
            <a:r>
              <a:rPr lang="en-US" altLang="zh-CN">
                <a:latin typeface="Arial Unicode MS" pitchFamily="34" charset="-128"/>
                <a:ea typeface="Arial Unicode MS" pitchFamily="34" charset="-128"/>
              </a:rPr>
              <a:t>R</a:t>
            </a:r>
            <a:r>
              <a:rPr lang="en-GB" altLang="zh-CN">
                <a:latin typeface="Arial Unicode MS" pitchFamily="34" charset="-128"/>
                <a:ea typeface="Arial Unicode MS" pitchFamily="34" charset="-128"/>
              </a:rPr>
              <a:t>obustness、</a:t>
            </a:r>
            <a:r>
              <a:rPr lang="en-GB" altLang="zh-CN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</a:rPr>
              <a:t>Reliability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latin typeface="Arial Unicode MS" pitchFamily="34" charset="-128"/>
                <a:ea typeface="Arial Unicode MS" pitchFamily="34" charset="-128"/>
              </a:rPr>
              <a:t>           Usability、</a:t>
            </a:r>
            <a:r>
              <a:rPr lang="en-GB" altLang="zh-CN" sz="200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</a:rPr>
              <a:t>Reusability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2000"/>
          </a:p>
          <a:p>
            <a:pPr lvl="3" algn="just" eaLnBrk="1" hangingPunct="1">
              <a:lnSpc>
                <a:spcPct val="90000"/>
              </a:lnSpc>
            </a:pPr>
            <a:r>
              <a:rPr lang="en-GB" altLang="en-US">
                <a:latin typeface="Arial Unicode MS" pitchFamily="34" charset="-128"/>
                <a:ea typeface="Arial Unicode MS" pitchFamily="34" charset="-128"/>
              </a:rPr>
              <a:t>Internal   </a:t>
            </a:r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>
                <a:latin typeface="Arial Unicode MS" pitchFamily="34" charset="-128"/>
                <a:ea typeface="Arial Unicode MS" pitchFamily="34" charset="-128"/>
              </a:rPr>
              <a:t>    </a:t>
            </a:r>
            <a:r>
              <a:rPr lang="en-GB" altLang="zh-CN">
                <a:latin typeface="Arial Unicode MS" pitchFamily="34" charset="-128"/>
                <a:ea typeface="Arial Unicode MS" pitchFamily="34" charset="-128"/>
              </a:rPr>
              <a:t>Readability、Maintainability</a:t>
            </a:r>
            <a:r>
              <a:rPr lang="zh-CN" altLang="en-US">
                <a:latin typeface="Arial Unicode MS" pitchFamily="34" charset="-128"/>
                <a:ea typeface="Arial Unicode MS" pitchFamily="34" charset="-128"/>
              </a:rPr>
              <a:t>、</a:t>
            </a:r>
            <a:r>
              <a:rPr lang="en-US" altLang="zh-CN">
                <a:latin typeface="Arial Unicode MS" pitchFamily="34" charset="-128"/>
                <a:ea typeface="Arial Unicode MS" pitchFamily="34" charset="-128"/>
              </a:rPr>
              <a:t>Portability</a:t>
            </a:r>
            <a:endParaRPr lang="en-GB" altLang="zh-CN">
              <a:latin typeface="Arial Unicode MS" pitchFamily="34" charset="-128"/>
              <a:ea typeface="Arial Unicode MS" pitchFamily="34" charset="-128"/>
            </a:endParaRPr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400" b="1">
              <a:latin typeface="宋体" panose="02010600030101010101" pitchFamily="2" charset="-122"/>
            </a:endParaRPr>
          </a:p>
        </p:txBody>
      </p:sp>
      <p:sp>
        <p:nvSpPr>
          <p:cNvPr id="23555" name="TextBox 5"/>
          <p:cNvSpPr txBox="1">
            <a:spLocks noChangeArrowheads="1"/>
          </p:cNvSpPr>
          <p:nvPr/>
        </p:nvSpPr>
        <p:spPr bwMode="auto">
          <a:xfrm>
            <a:off x="357188" y="6072188"/>
            <a:ext cx="663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6600"/>
                </a:solidFill>
              </a:rPr>
              <a:t>产品在规定的条件下和规定的时间内完成规定功能的能力</a:t>
            </a:r>
            <a:endParaRPr lang="en-US" altLang="zh-CN" sz="2000" b="1">
              <a:solidFill>
                <a:srgbClr val="006600"/>
              </a:solidFill>
            </a:endParaRP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6151563" y="785813"/>
            <a:ext cx="11144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需求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架构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构建模式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代码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测试用例</a:t>
            </a:r>
            <a:endParaRPr lang="en-US" altLang="zh-CN" sz="1800" b="1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6600"/>
                </a:solidFill>
                <a:latin typeface="宋体" panose="02010600030101010101" pitchFamily="2" charset="-122"/>
              </a:rPr>
              <a:t>项目组织</a:t>
            </a:r>
            <a:endParaRPr lang="zh-CN" altLang="en-US" sz="1800">
              <a:latin typeface="宋体" panose="02010600030101010101" pitchFamily="2" charset="-122"/>
            </a:endParaRPr>
          </a:p>
        </p:txBody>
      </p:sp>
      <p:sp>
        <p:nvSpPr>
          <p:cNvPr id="23557" name="上箭头 7"/>
          <p:cNvSpPr>
            <a:spLocks noChangeArrowheads="1"/>
          </p:cNvSpPr>
          <p:nvPr/>
        </p:nvSpPr>
        <p:spPr bwMode="auto">
          <a:xfrm>
            <a:off x="5580063" y="2565400"/>
            <a:ext cx="144462" cy="647700"/>
          </a:xfrm>
          <a:prstGeom prst="upArrow">
            <a:avLst>
              <a:gd name="adj1" fmla="val 50000"/>
              <a:gd name="adj2" fmla="val 498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3558" name="上箭头 8"/>
          <p:cNvSpPr>
            <a:spLocks noChangeArrowheads="1"/>
          </p:cNvSpPr>
          <p:nvPr/>
        </p:nvSpPr>
        <p:spPr bwMode="auto">
          <a:xfrm>
            <a:off x="2195513" y="4292600"/>
            <a:ext cx="144462" cy="649288"/>
          </a:xfrm>
          <a:prstGeom prst="upArrow">
            <a:avLst>
              <a:gd name="adj1" fmla="val 50000"/>
              <a:gd name="adj2" fmla="val 499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23112" cy="4459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800">
                <a:latin typeface="宋体" panose="02010600030101010101" pitchFamily="2" charset="-122"/>
              </a:rPr>
              <a:t>类型相容</a:t>
            </a: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类</a:t>
            </a:r>
            <a:r>
              <a:rPr lang="en-GB" altLang="zh-CN" sz="2400">
                <a:latin typeface="宋体" panose="02010600030101010101" pitchFamily="2" charset="-122"/>
              </a:rPr>
              <a:t>、</a:t>
            </a:r>
            <a:r>
              <a:rPr lang="en-GB" altLang="en-US" sz="2400">
                <a:latin typeface="宋体" panose="02010600030101010101" pitchFamily="2" charset="-122"/>
              </a:rPr>
              <a:t>类型</a:t>
            </a: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类型相容</a:t>
            </a:r>
            <a:r>
              <a:rPr lang="en-GB" altLang="zh-CN" sz="2400">
                <a:latin typeface="宋体" panose="02010600030101010101" pitchFamily="2" charset="-122"/>
              </a:rPr>
              <a:t>、</a:t>
            </a:r>
            <a:r>
              <a:rPr lang="en-GB" altLang="en-US" sz="2400">
                <a:latin typeface="宋体" panose="02010600030101010101" pitchFamily="2" charset="-122"/>
              </a:rPr>
              <a:t>赋值相容</a:t>
            </a: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2400">
                <a:latin typeface="宋体" panose="02010600030101010101" pitchFamily="2" charset="-122"/>
              </a:rPr>
              <a:t>问题：</a:t>
            </a:r>
            <a:r>
              <a:rPr lang="en-US" altLang="zh-CN" sz="2400">
                <a:latin typeface="宋体" panose="02010600030101010101" pitchFamily="2" charset="-122"/>
              </a:rPr>
              <a:t>a</a:t>
            </a:r>
            <a:r>
              <a:rPr lang="zh-CN" altLang="en-US" sz="2400">
                <a:latin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</a:rPr>
              <a:t>b</a:t>
            </a:r>
            <a:r>
              <a:rPr lang="zh-CN" altLang="en-US" sz="2400">
                <a:latin typeface="宋体" panose="02010600030101010101" pitchFamily="2" charset="-122"/>
              </a:rPr>
              <a:t>是什么类型时，</a:t>
            </a:r>
            <a:r>
              <a:rPr lang="en-US" altLang="zh-CN" sz="2400">
                <a:latin typeface="宋体" panose="02010600030101010101" pitchFamily="2" charset="-122"/>
              </a:rPr>
              <a:t>a = b </a:t>
            </a:r>
            <a:r>
              <a:rPr lang="zh-CN" altLang="en-US" sz="2400">
                <a:latin typeface="宋体" panose="02010600030101010101" pitchFamily="2" charset="-122"/>
              </a:rPr>
              <a:t>合法？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zh-CN" sz="2000"/>
              <a:t>A a; 	 B b; 		class B: public A</a:t>
            </a:r>
            <a:endParaRPr lang="zh-CN" altLang="en-GB" sz="2000"/>
          </a:p>
          <a:p>
            <a:pPr lvl="3" algn="just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对象的身份发生变化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属于派生类的属性已不存在</a:t>
            </a:r>
          </a:p>
          <a:p>
            <a:pPr lvl="2" algn="just" eaLnBrk="1" hangingPunct="1">
              <a:lnSpc>
                <a:spcPct val="90000"/>
              </a:lnSpc>
            </a:pPr>
            <a:endParaRPr lang="zh-CN" altLang="en-US" sz="200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zh-CN" sz="2000"/>
              <a:t>B* pb;  A* pa = pb; 	   	class B: public A 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zh-CN" sz="2000"/>
              <a:t>B  b; 	   A &amp;a=b; 	class B: public A</a:t>
            </a:r>
            <a:r>
              <a:rPr lang="en-GB" altLang="zh-CN" sz="2000">
                <a:latin typeface="宋体" panose="02010600030101010101" pitchFamily="2" charset="-122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对象身份没有发生变化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57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2057400"/>
            <a:ext cx="1981200" cy="3657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{    </a:t>
            </a:r>
            <a:r>
              <a:rPr lang="en-US" altLang="zh-CN" sz="1800" i="1" dirty="0" err="1"/>
              <a:t>int</a:t>
            </a:r>
            <a:r>
              <a:rPr lang="en-US" altLang="zh-CN" sz="1800" i="1" dirty="0"/>
              <a:t> </a:t>
            </a:r>
            <a:r>
              <a:rPr lang="en-US" altLang="zh-CN" sz="1800" i="1" dirty="0" err="1"/>
              <a:t>x,y</a:t>
            </a:r>
            <a:r>
              <a:rPr lang="en-US" altLang="zh-CN" sz="1800" i="1" dirty="0"/>
              <a:t>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     void f();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class B: public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{    </a:t>
            </a:r>
            <a:r>
              <a:rPr lang="en-US" altLang="zh-CN" sz="1800" i="1" dirty="0" err="1"/>
              <a:t>int</a:t>
            </a:r>
            <a:r>
              <a:rPr lang="en-US" altLang="zh-CN" sz="1800" i="1" dirty="0"/>
              <a:t>  z;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  void f();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	  void g();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 dirty="0"/>
              <a:t>};</a:t>
            </a:r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3505200" y="2057400"/>
            <a:ext cx="1863725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A  </a:t>
            </a:r>
            <a:r>
              <a:rPr lang="en-US" altLang="zh-CN" sz="1800" i="1" dirty="0" err="1"/>
              <a:t>a</a:t>
            </a:r>
            <a:r>
              <a:rPr lang="en-US" altLang="zh-CN" sz="1800" i="1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 </a:t>
            </a:r>
            <a:r>
              <a:rPr lang="en-US" altLang="zh-CN" sz="1800" i="1" dirty="0" err="1"/>
              <a:t>b</a:t>
            </a:r>
            <a:r>
              <a:rPr lang="en-US" altLang="zh-CN" sz="1800" i="1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a = b;     //OK,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b = a;     //</a:t>
            </a:r>
            <a:r>
              <a:rPr lang="en-US" altLang="zh-CN" sz="1800" i="1" dirty="0">
                <a:solidFill>
                  <a:srgbClr val="CC0000"/>
                </a:solidFill>
              </a:rPr>
              <a:t>Error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 err="1"/>
              <a:t>a.f</a:t>
            </a:r>
            <a:r>
              <a:rPr lang="en-US" altLang="zh-CN" sz="1800" i="1" dirty="0"/>
              <a:t>();      //A::f()</a:t>
            </a:r>
          </a:p>
        </p:txBody>
      </p:sp>
      <p:sp>
        <p:nvSpPr>
          <p:cNvPr id="75780" name="Text Box 6"/>
          <p:cNvSpPr txBox="1">
            <a:spLocks noChangeArrowheads="1"/>
          </p:cNvSpPr>
          <p:nvPr/>
        </p:nvSpPr>
        <p:spPr bwMode="auto">
          <a:xfrm>
            <a:off x="3505200" y="3962400"/>
            <a:ext cx="27686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A &amp;r_a=b;      	 //OK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A *p_a=&amp;b; 	 //OK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 i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B &amp;r_b=a; 	 //</a:t>
            </a:r>
            <a:r>
              <a:rPr lang="en-GB" altLang="zh-CN" sz="1800" i="1">
                <a:solidFill>
                  <a:srgbClr val="CC0000"/>
                </a:solidFill>
              </a:rPr>
              <a:t>Error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/>
              <a:t>B *p_b=&amp;a;	 //</a:t>
            </a:r>
            <a:r>
              <a:rPr lang="en-GB" altLang="zh-CN" sz="1800" i="1">
                <a:solidFill>
                  <a:srgbClr val="CC0000"/>
                </a:solidFill>
              </a:rPr>
              <a:t>Error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i="1">
              <a:solidFill>
                <a:srgbClr val="CC0000"/>
              </a:solidFill>
            </a:endParaRP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5562600" y="974725"/>
            <a:ext cx="221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chemeClr val="tx2"/>
                </a:solidFill>
                <a:latin typeface="宋体" panose="02010600030101010101" pitchFamily="2" charset="-122"/>
              </a:rPr>
              <a:t>把派生类对象赋值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chemeClr val="tx2"/>
                </a:solidFill>
                <a:latin typeface="宋体" panose="02010600030101010101" pitchFamily="2" charset="-122"/>
              </a:rPr>
              <a:t>给基类对象</a:t>
            </a: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4876800" y="5919788"/>
            <a:ext cx="335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>
                <a:solidFill>
                  <a:schemeClr val="tx2"/>
                </a:solidFill>
                <a:latin typeface="宋体" panose="02010600030101010101" pitchFamily="2" charset="-122"/>
              </a:rPr>
              <a:t>基类的引用或指针可以引用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>
                <a:solidFill>
                  <a:schemeClr val="tx2"/>
                </a:solidFill>
                <a:latin typeface="宋体" panose="02010600030101010101" pitchFamily="2" charset="-122"/>
              </a:rPr>
              <a:t>或指向派生类对象</a:t>
            </a:r>
            <a:endParaRPr lang="zh-CN" altLang="en-US" sz="2000" i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75783" name="Text Box 9"/>
          <p:cNvSpPr txBox="1">
            <a:spLocks noChangeArrowheads="1"/>
          </p:cNvSpPr>
          <p:nvPr/>
        </p:nvSpPr>
        <p:spPr bwMode="auto">
          <a:xfrm>
            <a:off x="6456363" y="1968500"/>
            <a:ext cx="2306637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func1(A&amp; 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{ …  </a:t>
            </a:r>
            <a:r>
              <a:rPr lang="en-GB" altLang="zh-CN" sz="1800" i="1" dirty="0" err="1"/>
              <a:t>a.f</a:t>
            </a:r>
            <a:r>
              <a:rPr lang="en-GB" altLang="zh-CN" sz="1800" i="1" dirty="0"/>
              <a:t>(); 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func2(A *pa)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{ …  pa-&gt;f(); 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func1(b);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i="1" dirty="0"/>
              <a:t>func2(&amp;b);</a:t>
            </a:r>
            <a:endParaRPr lang="en-US" altLang="zh-CN" sz="1800" dirty="0"/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7772400" y="4419600"/>
            <a:ext cx="1295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2"/>
                </a:solidFill>
                <a:latin typeface="宋体" panose="02010600030101010101" pitchFamily="2" charset="-122"/>
              </a:rPr>
              <a:t>A::f?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2"/>
                </a:solidFill>
                <a:latin typeface="宋体" panose="02010600030101010101" pitchFamily="2" charset="-122"/>
              </a:rPr>
              <a:t>B::f</a:t>
            </a:r>
            <a:r>
              <a:rPr lang="en-GB" altLang="zh-CN" sz="2400" i="1">
                <a:solidFill>
                  <a:schemeClr val="tx2"/>
                </a:solidFill>
                <a:latin typeface="宋体" panose="02010600030101010101" pitchFamily="2" charset="-122"/>
              </a:rPr>
              <a:t>？</a:t>
            </a:r>
            <a:endParaRPr lang="en-US" altLang="zh-CN" sz="2400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9" name="Line 11"/>
          <p:cNvSpPr>
            <a:spLocks noChangeShapeType="1"/>
          </p:cNvSpPr>
          <p:nvPr/>
        </p:nvSpPr>
        <p:spPr bwMode="auto">
          <a:xfrm flipH="1" flipV="1">
            <a:off x="7620000" y="3886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 flipH="1">
            <a:off x="4114800" y="1676400"/>
            <a:ext cx="2133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 flipH="1" flipV="1">
            <a:off x="4800600" y="45720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5" grpId="0" autoUpdateAnimBg="0"/>
      <p:bldP spid="181256" grpId="0" autoUpdateAnimBg="0"/>
      <p:bldP spid="18125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前期绑定（</a:t>
            </a:r>
            <a:r>
              <a:rPr lang="en-US" altLang="zh-CN" sz="2400"/>
              <a:t>Early Binding</a:t>
            </a:r>
            <a:r>
              <a:rPr lang="en-US" altLang="zh-CN" sz="2400">
                <a:latin typeface="宋体" panose="02010600030101010101" pitchFamily="2" charset="-122"/>
              </a:rPr>
              <a:t>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编译时刻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依据对象的静态类型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效率高、灵活性差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动态绑定（</a:t>
            </a:r>
            <a:r>
              <a:rPr lang="en-US" altLang="zh-CN" sz="2400"/>
              <a:t>Late Binding</a:t>
            </a:r>
            <a:r>
              <a:rPr lang="en-US" altLang="zh-CN" sz="2400">
                <a:latin typeface="宋体" panose="02010600030101010101" pitchFamily="2" charset="-122"/>
              </a:rPr>
              <a:t>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运行时刻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依据对象的实际类型（动态）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灵活性高、效率低</a:t>
            </a:r>
          </a:p>
          <a:p>
            <a:pPr lvl="1" algn="just" eaLnBrk="1" hangingPunct="1">
              <a:lnSpc>
                <a:spcPct val="90000"/>
              </a:lnSpc>
            </a:pPr>
            <a:endParaRPr lang="zh-CN" altLang="en-US" sz="200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注重效率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默认前期绑定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后期绑定需显式指出	</a:t>
            </a:r>
            <a:r>
              <a:rPr lang="en-US" altLang="zh-CN" sz="2000" i="1">
                <a:solidFill>
                  <a:schemeClr val="tx2"/>
                </a:solidFill>
              </a:rPr>
              <a:t>virtual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定义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/>
              <a:t>virtual</a:t>
            </a:r>
            <a:endParaRPr lang="en-US" altLang="zh-CN" sz="24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800" i="1">
                <a:latin typeface="宋体" panose="02010600030101010101" pitchFamily="2" charset="-122"/>
              </a:rPr>
              <a:t>			</a:t>
            </a:r>
            <a:r>
              <a:rPr lang="en-GB" altLang="zh-CN" sz="2000" i="1"/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			{     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			 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			      </a:t>
            </a:r>
            <a:r>
              <a:rPr lang="en-US" altLang="zh-CN" sz="2000" i="1">
                <a:solidFill>
                  <a:srgbClr val="00B0F0"/>
                </a:solidFill>
              </a:rPr>
              <a:t>virtual </a:t>
            </a:r>
            <a:r>
              <a:rPr lang="en-US" altLang="zh-CN" sz="2000" i="1"/>
              <a:t>void</a:t>
            </a:r>
            <a:r>
              <a:rPr lang="en-US" altLang="zh-CN" sz="2000" i="1">
                <a:solidFill>
                  <a:srgbClr val="00B0F0"/>
                </a:solidFill>
              </a:rPr>
              <a:t> </a:t>
            </a:r>
            <a:r>
              <a:rPr lang="en-GB" altLang="zh-CN" sz="2000" i="1"/>
              <a:t>f();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			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2400" i="1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GB" sz="2400">
                <a:latin typeface="宋体" panose="02010600030101010101" pitchFamily="2" charset="-122"/>
              </a:rPr>
              <a:t>动态绑定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CN" sz="2000" i="1">
                <a:latin typeface="宋体" panose="02010600030101010101" pitchFamily="2" charset="-122"/>
              </a:rPr>
              <a:t> </a:t>
            </a:r>
            <a:r>
              <a:rPr lang="zh-CN" altLang="en-US" sz="2000" i="1">
                <a:latin typeface="宋体" panose="02010600030101010101" pitchFamily="2" charset="-122"/>
              </a:rPr>
              <a:t>根据</a:t>
            </a:r>
            <a:r>
              <a:rPr lang="zh-CN" altLang="en-US" sz="2000">
                <a:latin typeface="宋体" panose="02010600030101010101" pitchFamily="2" charset="-122"/>
              </a:rPr>
              <a:t>实际引用和指向的对象类型</a:t>
            </a:r>
            <a:endParaRPr lang="en-US" altLang="zh-CN" sz="2000">
              <a:latin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</a:pPr>
            <a:endParaRPr lang="zh-CN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方法重定义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如基类中被定义为虚成员函数，则派生类中对其重定义的成员函数均为虚函数</a:t>
            </a:r>
            <a:endParaRPr lang="zh-CN" altLang="en-US"/>
          </a:p>
          <a:p>
            <a:pPr algn="just" eaLnBrk="1" hangingPunct="1"/>
            <a:endParaRPr lang="zh-CN" altLang="en-US"/>
          </a:p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限制</a:t>
            </a:r>
            <a:endParaRPr lang="zh-CN" altLang="en-US" sz="2400"/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类的成员函数才可以是虚函数</a:t>
            </a:r>
            <a:endParaRPr lang="zh-CN" altLang="en-US"/>
          </a:p>
          <a:p>
            <a:pPr lvl="2" eaLnBrk="1" hangingPunct="1"/>
            <a:r>
              <a:rPr lang="zh-CN" altLang="en-US">
                <a:latin typeface="宋体" panose="02010600030101010101" pitchFamily="2" charset="-122"/>
              </a:rPr>
              <a:t>静态成员函数不能是虚函数</a:t>
            </a:r>
            <a:endParaRPr lang="zh-CN" altLang="en-US"/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内联成员函数不能是虚函数</a:t>
            </a:r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构造函数不能是虚函数</a:t>
            </a:r>
            <a:endParaRPr lang="zh-CN" altLang="en-US"/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</a:rPr>
              <a:t>析构函数可以（往往）是虚函数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20713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779712" cy="42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后期绑定的实现</a:t>
            </a: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1606550" y="2493963"/>
            <a:ext cx="1822450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{     int x,y;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     virtual f();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    virtual g();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    h();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class B: public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{      int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       f();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      h();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A a; B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A *p; 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779838" y="2565400"/>
            <a:ext cx="3303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对象的内存空间中含有指针，</a:t>
            </a:r>
            <a:endParaRPr lang="en-US" altLang="zh-CN" sz="20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指向其虚函数表</a:t>
            </a:r>
          </a:p>
        </p:txBody>
      </p:sp>
      <p:sp>
        <p:nvSpPr>
          <p:cNvPr id="79877" name="Rectangle 6"/>
          <p:cNvSpPr>
            <a:spLocks noChangeArrowheads="1"/>
          </p:cNvSpPr>
          <p:nvPr/>
        </p:nvSpPr>
        <p:spPr bwMode="auto">
          <a:xfrm>
            <a:off x="7010400" y="5589588"/>
            <a:ext cx="730250" cy="111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9878" name="Line 8"/>
          <p:cNvSpPr>
            <a:spLocks noChangeShapeType="1"/>
          </p:cNvSpPr>
          <p:nvPr/>
        </p:nvSpPr>
        <p:spPr bwMode="auto">
          <a:xfrm>
            <a:off x="7010400" y="6324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9" name="Text Box 14"/>
          <p:cNvSpPr txBox="1">
            <a:spLocks noChangeArrowheads="1"/>
          </p:cNvSpPr>
          <p:nvPr/>
        </p:nvSpPr>
        <p:spPr bwMode="auto">
          <a:xfrm>
            <a:off x="6659563" y="566102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b</a:t>
            </a:r>
            <a:endParaRPr lang="en-US" altLang="zh-CN" sz="1800"/>
          </a:p>
        </p:txBody>
      </p:sp>
      <p:sp>
        <p:nvSpPr>
          <p:cNvPr id="79880" name="Text Box 15"/>
          <p:cNvSpPr txBox="1">
            <a:spLocks noChangeArrowheads="1"/>
          </p:cNvSpPr>
          <p:nvPr/>
        </p:nvSpPr>
        <p:spPr bwMode="auto">
          <a:xfrm>
            <a:off x="7239000" y="552767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x</a:t>
            </a:r>
            <a:endParaRPr lang="en-US" altLang="zh-CN" sz="2000"/>
          </a:p>
        </p:txBody>
      </p:sp>
      <p:sp>
        <p:nvSpPr>
          <p:cNvPr id="79881" name="Text Box 16"/>
          <p:cNvSpPr txBox="1">
            <a:spLocks noChangeArrowheads="1"/>
          </p:cNvSpPr>
          <p:nvPr/>
        </p:nvSpPr>
        <p:spPr bwMode="auto">
          <a:xfrm>
            <a:off x="7223125" y="587375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y</a:t>
            </a:r>
            <a:endParaRPr lang="en-US" altLang="zh-CN" sz="2000"/>
          </a:p>
        </p:txBody>
      </p:sp>
      <p:sp>
        <p:nvSpPr>
          <p:cNvPr id="79882" name="Text Box 17"/>
          <p:cNvSpPr txBox="1">
            <a:spLocks noChangeArrowheads="1"/>
          </p:cNvSpPr>
          <p:nvPr/>
        </p:nvSpPr>
        <p:spPr bwMode="auto">
          <a:xfrm>
            <a:off x="7239000" y="628967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z</a:t>
            </a:r>
          </a:p>
        </p:txBody>
      </p:sp>
      <p:grpSp>
        <p:nvGrpSpPr>
          <p:cNvPr id="2" name="组合 47"/>
          <p:cNvGrpSpPr>
            <a:grpSpLocks/>
          </p:cNvGrpSpPr>
          <p:nvPr/>
        </p:nvGrpSpPr>
        <p:grpSpPr bwMode="auto">
          <a:xfrm>
            <a:off x="7924800" y="4818063"/>
            <a:ext cx="1143000" cy="1312862"/>
            <a:chOff x="7924800" y="4818063"/>
            <a:chExt cx="1143000" cy="1312862"/>
          </a:xfrm>
        </p:grpSpPr>
        <p:sp>
          <p:nvSpPr>
            <p:cNvPr id="79910" name="Line 10"/>
            <p:cNvSpPr>
              <a:spLocks noChangeShapeType="1"/>
            </p:cNvSpPr>
            <p:nvPr/>
          </p:nvSpPr>
          <p:spPr bwMode="auto">
            <a:xfrm flipV="1">
              <a:off x="8077200" y="5638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911" name="组合 46"/>
            <p:cNvGrpSpPr>
              <a:grpSpLocks/>
            </p:cNvGrpSpPr>
            <p:nvPr/>
          </p:nvGrpSpPr>
          <p:grpSpPr bwMode="auto">
            <a:xfrm>
              <a:off x="7924800" y="4818063"/>
              <a:ext cx="1143000" cy="1312862"/>
              <a:chOff x="7924800" y="4818063"/>
              <a:chExt cx="1143000" cy="1312862"/>
            </a:xfrm>
          </p:grpSpPr>
          <p:sp>
            <p:nvSpPr>
              <p:cNvPr id="79912" name="Rectangle 9"/>
              <p:cNvSpPr>
                <a:spLocks noChangeArrowheads="1"/>
              </p:cNvSpPr>
              <p:nvPr/>
            </p:nvSpPr>
            <p:spPr bwMode="auto">
              <a:xfrm>
                <a:off x="8077200" y="5216525"/>
                <a:ext cx="7620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9913" name="Text Box 11"/>
              <p:cNvSpPr txBox="1">
                <a:spLocks noChangeArrowheads="1"/>
              </p:cNvSpPr>
              <p:nvPr/>
            </p:nvSpPr>
            <p:spPr bwMode="auto">
              <a:xfrm>
                <a:off x="8169275" y="5257800"/>
                <a:ext cx="66992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/>
                  <a:t>B::f</a:t>
                </a:r>
              </a:p>
            </p:txBody>
          </p:sp>
          <p:sp>
            <p:nvSpPr>
              <p:cNvPr id="79914" name="Text Box 12"/>
              <p:cNvSpPr txBox="1">
                <a:spLocks noChangeArrowheads="1"/>
              </p:cNvSpPr>
              <p:nvPr/>
            </p:nvSpPr>
            <p:spPr bwMode="auto">
              <a:xfrm>
                <a:off x="8077200" y="5680075"/>
                <a:ext cx="762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/>
                  <a:t>A::g</a:t>
                </a:r>
                <a:endParaRPr lang="en-US" altLang="zh-CN" sz="2000"/>
              </a:p>
            </p:txBody>
          </p:sp>
          <p:sp>
            <p:nvSpPr>
              <p:cNvPr id="79915" name="Text Box 18"/>
              <p:cNvSpPr txBox="1">
                <a:spLocks noChangeArrowheads="1"/>
              </p:cNvSpPr>
              <p:nvPr/>
            </p:nvSpPr>
            <p:spPr bwMode="auto">
              <a:xfrm>
                <a:off x="7924800" y="4818063"/>
                <a:ext cx="11430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/>
                  <a:t>B_vtable</a:t>
                </a:r>
              </a:p>
            </p:txBody>
          </p:sp>
        </p:grpSp>
      </p:grp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3276600" y="5876925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i="1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70C0"/>
                </a:solidFill>
              </a:rPr>
              <a:t>(**((char *)p-4))(p)</a:t>
            </a:r>
          </a:p>
        </p:txBody>
      </p:sp>
      <p:sp>
        <p:nvSpPr>
          <p:cNvPr id="79885" name="Rectangle 21"/>
          <p:cNvSpPr>
            <a:spLocks noChangeArrowheads="1"/>
          </p:cNvSpPr>
          <p:nvPr/>
        </p:nvSpPr>
        <p:spPr bwMode="auto">
          <a:xfrm>
            <a:off x="4859338" y="4292600"/>
            <a:ext cx="576262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9886" name="Text Box 26"/>
          <p:cNvSpPr txBox="1">
            <a:spLocks noChangeArrowheads="1"/>
          </p:cNvSpPr>
          <p:nvPr/>
        </p:nvSpPr>
        <p:spPr bwMode="auto">
          <a:xfrm>
            <a:off x="4500563" y="4292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a</a:t>
            </a:r>
            <a:endParaRPr lang="en-US" altLang="zh-CN" sz="1800"/>
          </a:p>
        </p:txBody>
      </p:sp>
      <p:sp>
        <p:nvSpPr>
          <p:cNvPr id="79887" name="Text Box 27"/>
          <p:cNvSpPr txBox="1">
            <a:spLocks noChangeArrowheads="1"/>
          </p:cNvSpPr>
          <p:nvPr/>
        </p:nvSpPr>
        <p:spPr bwMode="auto">
          <a:xfrm>
            <a:off x="4953000" y="4251325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x</a:t>
            </a:r>
            <a:endParaRPr lang="en-US" altLang="zh-CN" sz="2000"/>
          </a:p>
        </p:txBody>
      </p:sp>
      <p:sp>
        <p:nvSpPr>
          <p:cNvPr id="79888" name="Text Box 28"/>
          <p:cNvSpPr txBox="1">
            <a:spLocks noChangeArrowheads="1"/>
          </p:cNvSpPr>
          <p:nvPr/>
        </p:nvSpPr>
        <p:spPr bwMode="auto">
          <a:xfrm>
            <a:off x="4937125" y="45783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y</a:t>
            </a:r>
          </a:p>
        </p:txBody>
      </p:sp>
      <p:grpSp>
        <p:nvGrpSpPr>
          <p:cNvPr id="5" name="组合 45"/>
          <p:cNvGrpSpPr>
            <a:grpSpLocks/>
          </p:cNvGrpSpPr>
          <p:nvPr/>
        </p:nvGrpSpPr>
        <p:grpSpPr bwMode="auto">
          <a:xfrm>
            <a:off x="5715000" y="3581400"/>
            <a:ext cx="1219200" cy="1303338"/>
            <a:chOff x="5715000" y="3581400"/>
            <a:chExt cx="1219200" cy="1303338"/>
          </a:xfrm>
        </p:grpSpPr>
        <p:sp>
          <p:nvSpPr>
            <p:cNvPr id="79905" name="Rectangle 23"/>
            <p:cNvSpPr>
              <a:spLocks noChangeArrowheads="1"/>
            </p:cNvSpPr>
            <p:nvPr/>
          </p:nvSpPr>
          <p:spPr bwMode="auto">
            <a:xfrm>
              <a:off x="5867400" y="3970338"/>
              <a:ext cx="7620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9906" name="Line 24"/>
            <p:cNvSpPr>
              <a:spLocks noChangeShapeType="1"/>
            </p:cNvSpPr>
            <p:nvPr/>
          </p:nvSpPr>
          <p:spPr bwMode="auto">
            <a:xfrm>
              <a:off x="5867400" y="4427538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7" name="Text Box 29"/>
            <p:cNvSpPr txBox="1">
              <a:spLocks noChangeArrowheads="1"/>
            </p:cNvSpPr>
            <p:nvPr/>
          </p:nvSpPr>
          <p:spPr bwMode="auto">
            <a:xfrm>
              <a:off x="5943600" y="4011613"/>
              <a:ext cx="685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/>
                <a:t>A::f</a:t>
              </a:r>
            </a:p>
          </p:txBody>
        </p:sp>
        <p:sp>
          <p:nvSpPr>
            <p:cNvPr id="79908" name="Text Box 30"/>
            <p:cNvSpPr txBox="1">
              <a:spLocks noChangeArrowheads="1"/>
            </p:cNvSpPr>
            <p:nvPr/>
          </p:nvSpPr>
          <p:spPr bwMode="auto">
            <a:xfrm>
              <a:off x="5851525" y="4433888"/>
              <a:ext cx="777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/>
                <a:t> A::g</a:t>
              </a:r>
              <a:endParaRPr lang="en-US" altLang="zh-CN" sz="2000"/>
            </a:p>
          </p:txBody>
        </p:sp>
        <p:sp>
          <p:nvSpPr>
            <p:cNvPr id="79909" name="Text Box 31"/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A_vtable</a:t>
              </a: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4859338" y="3933825"/>
            <a:ext cx="576262" cy="358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1464" name="Line 25"/>
          <p:cNvSpPr>
            <a:spLocks noChangeShapeType="1"/>
          </p:cNvSpPr>
          <p:nvPr/>
        </p:nvSpPr>
        <p:spPr bwMode="auto">
          <a:xfrm>
            <a:off x="51816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2" name="TextBox 31"/>
          <p:cNvSpPr txBox="1">
            <a:spLocks noChangeArrowheads="1"/>
          </p:cNvSpPr>
          <p:nvPr/>
        </p:nvSpPr>
        <p:spPr bwMode="auto">
          <a:xfrm>
            <a:off x="4030663" y="3716338"/>
            <a:ext cx="32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</a:t>
            </a:r>
            <a:endParaRPr lang="zh-CN" altLang="en-US" sz="2000" i="1"/>
          </a:p>
        </p:txBody>
      </p:sp>
      <p:cxnSp>
        <p:nvCxnSpPr>
          <p:cNvPr id="79893" name="直接箭头连接符 33"/>
          <p:cNvCxnSpPr>
            <a:cxnSpLocks noChangeShapeType="1"/>
          </p:cNvCxnSpPr>
          <p:nvPr/>
        </p:nvCxnSpPr>
        <p:spPr bwMode="auto">
          <a:xfrm>
            <a:off x="4356100" y="3989388"/>
            <a:ext cx="503238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4" name="TextBox 34"/>
          <p:cNvSpPr txBox="1">
            <a:spLocks noChangeArrowheads="1"/>
          </p:cNvSpPr>
          <p:nvPr/>
        </p:nvSpPr>
        <p:spPr bwMode="auto">
          <a:xfrm>
            <a:off x="6191250" y="5084763"/>
            <a:ext cx="32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</a:t>
            </a:r>
            <a:endParaRPr lang="zh-CN" altLang="en-US" sz="2000" i="1"/>
          </a:p>
        </p:txBody>
      </p:sp>
      <p:cxnSp>
        <p:nvCxnSpPr>
          <p:cNvPr id="79895" name="直接箭头连接符 35"/>
          <p:cNvCxnSpPr>
            <a:cxnSpLocks noChangeShapeType="1"/>
          </p:cNvCxnSpPr>
          <p:nvPr/>
        </p:nvCxnSpPr>
        <p:spPr bwMode="auto">
          <a:xfrm>
            <a:off x="6516688" y="5357813"/>
            <a:ext cx="503237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9" name="TextBox 37"/>
          <p:cNvSpPr txBox="1">
            <a:spLocks noChangeArrowheads="1"/>
          </p:cNvSpPr>
          <p:nvPr/>
        </p:nvSpPr>
        <p:spPr bwMode="auto">
          <a:xfrm>
            <a:off x="3635375" y="4581525"/>
            <a:ext cx="13049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 sz="2000" i="1" dirty="0">
                <a:solidFill>
                  <a:schemeClr val="tx2"/>
                </a:solidFill>
              </a:rPr>
              <a:t>case1:</a:t>
            </a:r>
          </a:p>
          <a:p>
            <a:pPr marL="457200" indent="-457200" eaLnBrk="1" hangingPunct="1">
              <a:defRPr/>
            </a:pPr>
            <a:r>
              <a:rPr lang="en-US" altLang="zh-CN" sz="2000" b="1" i="1" dirty="0">
                <a:solidFill>
                  <a:schemeClr val="accent5">
                    <a:lumMod val="25000"/>
                  </a:schemeClr>
                </a:solidFill>
              </a:rPr>
              <a:t>  p = &amp;a;</a:t>
            </a:r>
            <a:endParaRPr lang="zh-CN" altLang="en-US" sz="2000" b="1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0210" name="TextBox 38"/>
          <p:cNvSpPr txBox="1">
            <a:spLocks noChangeArrowheads="1"/>
          </p:cNvSpPr>
          <p:nvPr/>
        </p:nvSpPr>
        <p:spPr bwMode="auto">
          <a:xfrm>
            <a:off x="5940425" y="5949950"/>
            <a:ext cx="11620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 sz="2000" i="1" dirty="0">
                <a:solidFill>
                  <a:schemeClr val="tx2"/>
                </a:solidFill>
              </a:rPr>
              <a:t>case 2:</a:t>
            </a:r>
          </a:p>
          <a:p>
            <a:pPr marL="457200" indent="-457200" eaLnBrk="1" hangingPunct="1">
              <a:defRPr/>
            </a:pPr>
            <a:r>
              <a:rPr lang="en-US" altLang="zh-CN" sz="2000" b="1" i="1" dirty="0">
                <a:solidFill>
                  <a:schemeClr val="accent5">
                    <a:lumMod val="25000"/>
                  </a:schemeClr>
                </a:solidFill>
              </a:rPr>
              <a:t>p = &amp;b;</a:t>
            </a:r>
            <a:endParaRPr lang="zh-CN" altLang="en-US" sz="2000" b="1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019925" y="5229225"/>
            <a:ext cx="720725" cy="36036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7467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0" name="TextBox 36"/>
          <p:cNvSpPr txBox="1">
            <a:spLocks noChangeArrowheads="1"/>
          </p:cNvSpPr>
          <p:nvPr/>
        </p:nvSpPr>
        <p:spPr bwMode="auto">
          <a:xfrm>
            <a:off x="4427538" y="5300663"/>
            <a:ext cx="1584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2060"/>
                </a:solidFill>
              </a:rPr>
              <a:t>p-&gt;f()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7235825" y="3573463"/>
            <a:ext cx="146685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latin typeface="+mn-ea"/>
                <a:ea typeface="+mn-ea"/>
              </a:rPr>
              <a:t>虚函数表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 err="1">
                <a:latin typeface="+mn-ea"/>
                <a:ea typeface="+mn-ea"/>
              </a:rPr>
              <a:t>vtable</a:t>
            </a:r>
            <a:r>
              <a:rPr lang="en-US" altLang="zh-CN" sz="2000" dirty="0">
                <a:latin typeface="+mn-ea"/>
                <a:ea typeface="+mn-ea"/>
              </a:rPr>
              <a:t>）</a:t>
            </a:r>
            <a:endParaRPr lang="zh-CN" altLang="en-US" sz="2000" dirty="0">
              <a:latin typeface="+mn-ea"/>
              <a:ea typeface="+mn-ea"/>
            </a:endParaRPr>
          </a:p>
        </p:txBody>
      </p:sp>
      <p:cxnSp>
        <p:nvCxnSpPr>
          <p:cNvPr id="40" name="直接箭头连接符 39"/>
          <p:cNvCxnSpPr>
            <a:cxnSpLocks noChangeShapeType="1"/>
          </p:cNvCxnSpPr>
          <p:nvPr/>
        </p:nvCxnSpPr>
        <p:spPr bwMode="auto">
          <a:xfrm flipH="1">
            <a:off x="6732588" y="4076700"/>
            <a:ext cx="64770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箭头连接符 42"/>
          <p:cNvCxnSpPr>
            <a:cxnSpLocks noChangeShapeType="1"/>
            <a:stCxn id="38" idx="2"/>
          </p:cNvCxnSpPr>
          <p:nvPr/>
        </p:nvCxnSpPr>
        <p:spPr bwMode="auto">
          <a:xfrm>
            <a:off x="7969250" y="4281488"/>
            <a:ext cx="347663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箭头连接符 44"/>
          <p:cNvCxnSpPr>
            <a:cxnSpLocks noChangeShapeType="1"/>
            <a:endCxn id="31" idx="0"/>
          </p:cNvCxnSpPr>
          <p:nvPr/>
        </p:nvCxnSpPr>
        <p:spPr bwMode="auto">
          <a:xfrm>
            <a:off x="5003800" y="3213100"/>
            <a:ext cx="144463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59" grpId="0" build="allAtOnce"/>
      <p:bldP spid="31" grpId="0" animBg="1"/>
      <p:bldP spid="41" grpId="0" animBg="1"/>
      <p:bldP spid="3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808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5813" y="2133600"/>
            <a:ext cx="3405187" cy="44958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class 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{    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        A() { f();}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	virtual  void f();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        void g();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	void h() { f(); g();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class B: public 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{   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    void f();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	    void g();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i="1"/>
              <a:t>};	</a:t>
            </a:r>
          </a:p>
        </p:txBody>
      </p:sp>
      <p:sp>
        <p:nvSpPr>
          <p:cNvPr id="80899" name="Text Box 5"/>
          <p:cNvSpPr txBox="1">
            <a:spLocks noChangeArrowheads="1"/>
          </p:cNvSpPr>
          <p:nvPr/>
        </p:nvSpPr>
        <p:spPr bwMode="auto">
          <a:xfrm>
            <a:off x="4038600" y="4708525"/>
            <a:ext cx="4572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/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B b;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A *p=&amp;b;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p-&gt;f();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p-&gt;g();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p-&gt;h();	</a:t>
            </a:r>
            <a:endParaRPr lang="zh-CN" altLang="en-US" sz="2000" i="1"/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5334000" y="5013325"/>
            <a:ext cx="323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/>
              <a:t>/</a:t>
            </a:r>
            <a:r>
              <a:rPr lang="zh-CN" altLang="en-US" sz="2000" i="1">
                <a:solidFill>
                  <a:srgbClr val="006600"/>
                </a:solidFill>
              </a:rPr>
              <a:t>/ </a:t>
            </a:r>
            <a:r>
              <a:rPr lang="en-US" altLang="zh-CN" sz="2000" i="1">
                <a:solidFill>
                  <a:srgbClr val="006600"/>
                </a:solidFill>
              </a:rPr>
              <a:t>A::A()</a:t>
            </a:r>
            <a:r>
              <a:rPr lang="zh-CN" altLang="en-US" sz="2000" i="1">
                <a:solidFill>
                  <a:srgbClr val="006600"/>
                </a:solidFill>
              </a:rPr>
              <a:t>，</a:t>
            </a:r>
            <a:r>
              <a:rPr lang="en-US" altLang="zh-CN" sz="2000" i="1">
                <a:solidFill>
                  <a:srgbClr val="006600"/>
                </a:solidFill>
              </a:rPr>
              <a:t>A::f, B::B(), </a:t>
            </a:r>
            <a:endParaRPr lang="zh-CN" altLang="en-US" sz="2000">
              <a:solidFill>
                <a:srgbClr val="006600"/>
              </a:solidFill>
            </a:endParaRPr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5254625" y="5600700"/>
            <a:ext cx="795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rgbClr val="006600"/>
                </a:solidFill>
              </a:rPr>
              <a:t>//</a:t>
            </a:r>
            <a:r>
              <a:rPr lang="en-US" altLang="zh-CN" sz="2000" i="1">
                <a:solidFill>
                  <a:srgbClr val="006600"/>
                </a:solidFill>
              </a:rPr>
              <a:t>B::f</a:t>
            </a: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5254625" y="5886450"/>
            <a:ext cx="85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rgbClr val="006600"/>
                </a:solidFill>
              </a:rPr>
              <a:t>//</a:t>
            </a:r>
            <a:r>
              <a:rPr lang="en-US" altLang="zh-CN" sz="2000" i="1">
                <a:solidFill>
                  <a:srgbClr val="006600"/>
                </a:solidFill>
              </a:rPr>
              <a:t>A::g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5214938" y="6215063"/>
            <a:ext cx="2047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1">
                <a:solidFill>
                  <a:srgbClr val="006600"/>
                </a:solidFill>
              </a:rPr>
              <a:t>//</a:t>
            </a:r>
            <a:r>
              <a:rPr lang="en-US" altLang="zh-CN" sz="2000" i="1">
                <a:solidFill>
                  <a:srgbClr val="006600"/>
                </a:solidFill>
              </a:rPr>
              <a:t>A::h, B::f, A::g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673725" y="428625"/>
            <a:ext cx="24003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virtual void f( )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void g()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B: public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void f( ) { g();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void g()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B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A* p = &amp;b;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p-&gt;f();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72250" y="4273550"/>
            <a:ext cx="9858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800" i="1" dirty="0">
                <a:solidFill>
                  <a:srgbClr val="006600"/>
                </a:solidFill>
                <a:latin typeface="+mj-lt"/>
              </a:rPr>
              <a:t>//</a:t>
            </a:r>
            <a:r>
              <a:rPr lang="en-US" altLang="zh-CN" sz="1800" i="1" dirty="0" err="1">
                <a:solidFill>
                  <a:srgbClr val="006600"/>
                </a:solidFill>
                <a:latin typeface="+mj-lt"/>
              </a:rPr>
              <a:t>b.B</a:t>
            </a:r>
            <a:r>
              <a:rPr lang="en-US" altLang="zh-CN" sz="1800" i="1" dirty="0">
                <a:solidFill>
                  <a:srgbClr val="006600"/>
                </a:solidFill>
                <a:latin typeface="+mj-lt"/>
              </a:rPr>
              <a:t>::g</a:t>
            </a:r>
            <a:endParaRPr lang="zh-CN" altLang="en-US" sz="1800" dirty="0">
              <a:latin typeface="+mj-lt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273002">
            <a:off x="2506663" y="1890713"/>
            <a:ext cx="300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00000"/>
                </a:solidFill>
              </a:rPr>
              <a:t>直到构造函数返回之后，</a:t>
            </a:r>
            <a:endParaRPr lang="en-US" altLang="zh-CN" sz="200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C00000"/>
                </a:solidFill>
              </a:rPr>
              <a:t>对象方可正常使用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505700" y="1916113"/>
            <a:ext cx="163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</a:rPr>
              <a:t>B* const this</a:t>
            </a:r>
            <a:endParaRPr lang="zh-CN" altLang="en-US" sz="2000" i="1">
              <a:solidFill>
                <a:srgbClr val="C00000"/>
              </a:solidFill>
            </a:endParaRPr>
          </a:p>
        </p:txBody>
      </p: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 flipH="1">
            <a:off x="7019925" y="2276475"/>
            <a:ext cx="647700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524750" y="3213100"/>
            <a:ext cx="129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</a:rPr>
              <a:t>this-&gt;g();</a:t>
            </a:r>
            <a:endParaRPr lang="zh-CN" altLang="en-US" sz="2000" i="1">
              <a:solidFill>
                <a:srgbClr val="C00000"/>
              </a:solidFill>
            </a:endParaRPr>
          </a:p>
        </p:txBody>
      </p: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 flipH="1" flipV="1">
            <a:off x="7596188" y="2924175"/>
            <a:ext cx="43180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 autoUpdateAnimBg="0"/>
      <p:bldP spid="185351" grpId="0" autoUpdateAnimBg="0"/>
      <p:bldP spid="185352" grpId="0" autoUpdateAnimBg="0"/>
      <p:bldP spid="185353" grpId="0" autoUpdateAnimBg="0"/>
      <p:bldP spid="9" grpId="0" build="allAtOnce"/>
      <p:bldP spid="10" grpId="0" build="allAtOnce"/>
      <p:bldP spid="11" grpId="0" build="allAtOnce"/>
      <p:bldP spid="15" grpId="0"/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final, override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420888"/>
            <a:ext cx="3029272" cy="39604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i="1" dirty="0" err="1"/>
              <a:t>struct</a:t>
            </a:r>
            <a:r>
              <a:rPr lang="en-US" altLang="zh-CN" i="1" dirty="0"/>
              <a:t> B {</a:t>
            </a:r>
          </a:p>
          <a:p>
            <a:pPr marL="0" indent="0">
              <a:buNone/>
            </a:pPr>
            <a:r>
              <a:rPr lang="en-US" altLang="zh-CN" i="1" dirty="0"/>
              <a:t>    virtual void f1(</a:t>
            </a:r>
            <a:r>
              <a:rPr lang="en-US" altLang="zh-CN" i="1" dirty="0" err="1"/>
              <a:t>int</a:t>
            </a:r>
            <a:r>
              <a:rPr lang="en-US" altLang="zh-CN" i="1" dirty="0"/>
              <a:t>) </a:t>
            </a:r>
            <a:r>
              <a:rPr lang="en-US" altLang="zh-CN" i="1" dirty="0" err="1"/>
              <a:t>const</a:t>
            </a:r>
            <a:r>
              <a:rPr lang="en-US" altLang="zh-CN" i="1" dirty="0"/>
              <a:t> ;</a:t>
            </a:r>
          </a:p>
          <a:p>
            <a:pPr marL="0" indent="0">
              <a:buNone/>
            </a:pPr>
            <a:r>
              <a:rPr lang="en-US" altLang="zh-CN" i="1" dirty="0"/>
              <a:t>    virtual void f2 ();</a:t>
            </a:r>
          </a:p>
          <a:p>
            <a:pPr marL="0" indent="0">
              <a:buNone/>
            </a:pPr>
            <a:r>
              <a:rPr lang="en-US" altLang="zh-CN" i="1" dirty="0"/>
              <a:t>    void f3 () ;</a:t>
            </a:r>
          </a:p>
          <a:p>
            <a:pPr marL="0" indent="0">
              <a:buNone/>
            </a:pPr>
            <a:r>
              <a:rPr lang="en-US" altLang="zh-CN" i="1" dirty="0"/>
              <a:t>    virtual void f5 (int) final;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};</a:t>
            </a:r>
          </a:p>
          <a:p>
            <a:pPr marL="0" indent="0">
              <a:buNone/>
            </a:pPr>
            <a:r>
              <a:rPr lang="en-US" altLang="zh-CN" i="1" dirty="0" err="1"/>
              <a:t>struct</a:t>
            </a:r>
            <a:r>
              <a:rPr lang="en-US" altLang="zh-CN" i="1" dirty="0"/>
              <a:t> D: B {</a:t>
            </a:r>
          </a:p>
          <a:p>
            <a:pPr marL="0" indent="0">
              <a:buNone/>
            </a:pPr>
            <a:r>
              <a:rPr lang="en-US" altLang="zh-CN" i="1" dirty="0"/>
              <a:t>    void f1(</a:t>
            </a:r>
            <a:r>
              <a:rPr lang="en-US" altLang="zh-CN" i="1" dirty="0" err="1"/>
              <a:t>int</a:t>
            </a:r>
            <a:r>
              <a:rPr lang="en-US" altLang="zh-CN" i="1" dirty="0"/>
              <a:t>) </a:t>
            </a:r>
            <a:r>
              <a:rPr lang="en-US" altLang="zh-CN" i="1" dirty="0" err="1"/>
              <a:t>const</a:t>
            </a:r>
            <a:r>
              <a:rPr lang="en-US" altLang="zh-CN" i="1" dirty="0"/>
              <a:t> override ;</a:t>
            </a:r>
            <a:r>
              <a:rPr lang="zh-CN" altLang="en-US" i="1" dirty="0"/>
              <a:t> 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    void f2(</a:t>
            </a:r>
            <a:r>
              <a:rPr lang="en-US" altLang="zh-CN" i="1" dirty="0" err="1"/>
              <a:t>int</a:t>
            </a:r>
            <a:r>
              <a:rPr lang="en-US" altLang="zh-CN" i="1" dirty="0"/>
              <a:t>) override ;</a:t>
            </a:r>
          </a:p>
          <a:p>
            <a:pPr marL="0" indent="0">
              <a:buNone/>
            </a:pPr>
            <a:r>
              <a:rPr lang="en-US" altLang="zh-CN" i="1" dirty="0"/>
              <a:t>    void f3 () override ;</a:t>
            </a:r>
          </a:p>
          <a:p>
            <a:pPr marL="0" indent="0">
              <a:buNone/>
            </a:pPr>
            <a:r>
              <a:rPr lang="en-US" altLang="zh-CN" i="1" dirty="0"/>
              <a:t>    void f4 () override ;</a:t>
            </a:r>
          </a:p>
          <a:p>
            <a:pPr marL="0" indent="0">
              <a:buNone/>
            </a:pPr>
            <a:r>
              <a:rPr lang="en-US" altLang="zh-CN" i="1" dirty="0"/>
              <a:t>    void f5 (</a:t>
            </a:r>
            <a:r>
              <a:rPr lang="en-US" altLang="zh-CN" i="1" dirty="0" err="1"/>
              <a:t>int</a:t>
            </a:r>
            <a:r>
              <a:rPr lang="en-US" altLang="zh-CN" i="1" dirty="0"/>
              <a:t>) ;</a:t>
            </a:r>
          </a:p>
          <a:p>
            <a:pPr marL="0" indent="0">
              <a:buNone/>
            </a:pPr>
            <a:r>
              <a:rPr lang="en-US" altLang="zh-CN" i="1" dirty="0"/>
              <a:t>}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211960" y="4221088"/>
            <a:ext cx="4464496" cy="133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正确： </a:t>
            </a:r>
            <a:r>
              <a:rPr lang="en-US" altLang="zh-CN" kern="0" dirty="0"/>
              <a:t>f1</a:t>
            </a:r>
            <a:r>
              <a:rPr lang="zh-CN" altLang="en-US" kern="0" dirty="0"/>
              <a:t>与基类中的</a:t>
            </a:r>
            <a:r>
              <a:rPr lang="en-US" altLang="zh-CN" kern="0" dirty="0"/>
              <a:t>f1 </a:t>
            </a:r>
            <a:r>
              <a:rPr lang="zh-CN" altLang="en-US" kern="0" dirty="0"/>
              <a:t>匹配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错误： </a:t>
            </a:r>
            <a:r>
              <a:rPr lang="en-US" altLang="zh-CN" kern="0" dirty="0"/>
              <a:t>B</a:t>
            </a:r>
            <a:r>
              <a:rPr lang="zh-CN" altLang="en-US" kern="0" dirty="0"/>
              <a:t>没有形如</a:t>
            </a:r>
            <a:r>
              <a:rPr lang="en-US" altLang="zh-CN" kern="0" dirty="0"/>
              <a:t>f2(</a:t>
            </a:r>
            <a:r>
              <a:rPr lang="en-US" altLang="zh-CN" kern="0" dirty="0" err="1"/>
              <a:t>int</a:t>
            </a:r>
            <a:r>
              <a:rPr lang="en-US" altLang="zh-CN" kern="0" dirty="0"/>
              <a:t>) </a:t>
            </a:r>
            <a:r>
              <a:rPr lang="zh-CN" altLang="en-US" kern="0" dirty="0"/>
              <a:t>的函数。</a:t>
            </a:r>
            <a:r>
              <a:rPr lang="en-US" altLang="zh-CN" kern="0" dirty="0"/>
              <a:t>int f2()</a:t>
            </a:r>
            <a:r>
              <a:rPr lang="zh-CN" altLang="en-US" kern="0" dirty="0"/>
              <a:t>？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错误： </a:t>
            </a:r>
            <a:r>
              <a:rPr lang="en-US" altLang="zh-CN" kern="0" dirty="0"/>
              <a:t>f3</a:t>
            </a:r>
            <a:r>
              <a:rPr lang="zh-CN" altLang="en-US" kern="0" dirty="0"/>
              <a:t>不是虚函数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错误： </a:t>
            </a:r>
            <a:r>
              <a:rPr lang="en-US" altLang="zh-CN" kern="0" dirty="0"/>
              <a:t>B</a:t>
            </a:r>
            <a:r>
              <a:rPr lang="zh-CN" altLang="en-US" kern="0" dirty="0"/>
              <a:t>没有名为</a:t>
            </a:r>
            <a:r>
              <a:rPr lang="en-US" altLang="zh-CN" kern="0" dirty="0"/>
              <a:t>f4</a:t>
            </a:r>
            <a:r>
              <a:rPr lang="zh-CN" altLang="en-US" kern="0" dirty="0"/>
              <a:t>的函数</a:t>
            </a:r>
            <a:endParaRPr lang="en-US" altLang="zh-CN" kern="0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错误： </a:t>
            </a:r>
            <a:r>
              <a:rPr lang="en-US" altLang="zh-CN" dirty="0"/>
              <a:t>B</a:t>
            </a:r>
            <a:r>
              <a:rPr lang="zh-CN" altLang="en-US" dirty="0"/>
              <a:t>已经将</a:t>
            </a:r>
            <a:r>
              <a:rPr lang="en-US" altLang="zh-CN" dirty="0"/>
              <a:t>f5</a:t>
            </a:r>
            <a:r>
              <a:rPr lang="zh-CN" altLang="en-US" dirty="0"/>
              <a:t>声明成</a:t>
            </a:r>
            <a:r>
              <a:rPr lang="en-US" altLang="zh-CN" dirty="0"/>
              <a:t>final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505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纯虚函数和抽象类</a:t>
            </a:r>
          </a:p>
          <a:p>
            <a:pPr lvl="1" eaLnBrk="1" hangingPunct="1"/>
            <a:r>
              <a:rPr lang="zh-CN" altLang="en-US" sz="2400">
                <a:latin typeface="宋体" panose="02010600030101010101" pitchFamily="2" charset="-122"/>
              </a:rPr>
              <a:t>纯虚函数</a:t>
            </a:r>
          </a:p>
          <a:p>
            <a:pPr lvl="2" eaLnBrk="1" hangingPunct="1"/>
            <a:r>
              <a:rPr lang="zh-CN" altLang="en-US" sz="2000">
                <a:latin typeface="宋体" panose="02010600030101010101" pitchFamily="2" charset="-122"/>
              </a:rPr>
              <a:t>声明时在函数原型后面加上 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</a:rPr>
              <a:t>= 0</a:t>
            </a:r>
            <a:r>
              <a:rPr lang="zh-CN" altLang="en-US" sz="2000">
                <a:latin typeface="宋体" panose="02010600030101010101" pitchFamily="2" charset="-122"/>
              </a:rPr>
              <a:t>     </a:t>
            </a:r>
            <a:r>
              <a:rPr lang="en-US" altLang="zh-CN" sz="2000" i="1">
                <a:solidFill>
                  <a:schemeClr val="tx2"/>
                </a:solidFill>
              </a:rPr>
              <a:t>virtual int f()=0;</a:t>
            </a:r>
          </a:p>
          <a:p>
            <a:pPr lvl="2" eaLnBrk="1" hangingPunct="1"/>
            <a:r>
              <a:rPr lang="zh-CN" altLang="en-US" sz="2000">
                <a:solidFill>
                  <a:srgbClr val="CC0000"/>
                </a:solidFill>
                <a:latin typeface="宋体" panose="02010600030101010101" pitchFamily="2" charset="-122"/>
              </a:rPr>
              <a:t>往往</a:t>
            </a:r>
            <a:r>
              <a:rPr lang="zh-CN" altLang="en-US" sz="2000">
                <a:latin typeface="宋体" panose="02010600030101010101" pitchFamily="2" charset="-122"/>
              </a:rPr>
              <a:t>只给出函数声明，不给出实现</a:t>
            </a:r>
            <a:endParaRPr lang="en-US" altLang="zh-CN" sz="2000" i="1">
              <a:latin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抽象类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至少包含一个纯虚函数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不能用于创建对象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为派生类提供框架，派生类提供抽象基类的所有成员函数的实现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6515100" y="3570288"/>
            <a:ext cx="24003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altLang="zh-CN" sz="1800" i="1">
                <a:solidFill>
                  <a:schemeClr val="tx2"/>
                </a:solidFill>
              </a:rPr>
              <a:t>class AbstractClass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en-US" sz="1800" i="1">
                <a:solidFill>
                  <a:schemeClr val="tx2"/>
                </a:solidFill>
              </a:rPr>
              <a:t>{      …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800" i="1">
                <a:solidFill>
                  <a:schemeClr val="tx2"/>
                </a:solidFill>
              </a:rPr>
              <a:t>   public: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800" i="1">
                <a:solidFill>
                  <a:schemeClr val="tx2"/>
                </a:solidFill>
              </a:rPr>
              <a:t>       </a:t>
            </a:r>
            <a:r>
              <a:rPr lang="en-US" altLang="zh-CN" sz="1800" i="1">
                <a:solidFill>
                  <a:schemeClr val="tx2"/>
                </a:solidFill>
              </a:rPr>
              <a:t>virtual int </a:t>
            </a:r>
            <a:r>
              <a:rPr lang="en-GB" altLang="zh-CN" sz="1800" i="1">
                <a:solidFill>
                  <a:schemeClr val="tx2"/>
                </a:solidFill>
              </a:rPr>
              <a:t>f()=0; </a:t>
            </a:r>
            <a:endParaRPr lang="en-GB" altLang="en-US" sz="1800" i="1">
              <a:solidFill>
                <a:schemeClr val="tx2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GB" altLang="en-US" sz="1800" i="1">
                <a:solidFill>
                  <a:schemeClr val="tx2"/>
                </a:solidFill>
              </a:rPr>
              <a:t>};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48263" y="2205038"/>
            <a:ext cx="2738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70C0"/>
                </a:solidFill>
              </a:rPr>
              <a:t>Means “ not there”</a:t>
            </a:r>
            <a:endParaRPr lang="zh-CN" altLang="en-US" sz="240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flipH="1">
            <a:off x="5795963" y="2565400"/>
            <a:ext cx="360362" cy="503238"/>
          </a:xfrm>
          <a:prstGeom prst="straightConnector1">
            <a:avLst/>
          </a:prstGeom>
          <a:noFill/>
          <a:ln w="9525">
            <a:solidFill>
              <a:srgbClr val="0070C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364163" y="5949950"/>
            <a:ext cx="24653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_</a:t>
            </a:r>
            <a:r>
              <a:rPr lang="en-US" altLang="zh-CN" sz="2000" i="1" dirty="0" err="1">
                <a:solidFill>
                  <a:schemeClr val="accent5">
                    <a:lumMod val="25000"/>
                  </a:schemeClr>
                </a:solidFill>
              </a:rPr>
              <a:t>pure_virtual_called</a:t>
            </a:r>
            <a:endParaRPr lang="zh-CN" altLang="en-US" sz="2000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7019925" y="4797425"/>
            <a:ext cx="1008063" cy="1223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25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83970" name="Oval 4"/>
          <p:cNvSpPr>
            <a:spLocks noChangeArrowheads="1"/>
          </p:cNvSpPr>
          <p:nvPr/>
        </p:nvSpPr>
        <p:spPr bwMode="auto">
          <a:xfrm>
            <a:off x="2819400" y="204946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Figure</a:t>
            </a:r>
          </a:p>
        </p:txBody>
      </p:sp>
      <p:sp>
        <p:nvSpPr>
          <p:cNvPr id="83971" name="Oval 5"/>
          <p:cNvSpPr>
            <a:spLocks noChangeArrowheads="1"/>
          </p:cNvSpPr>
          <p:nvPr/>
        </p:nvSpPr>
        <p:spPr bwMode="auto">
          <a:xfrm>
            <a:off x="1143000" y="319246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Rectangle</a:t>
            </a:r>
          </a:p>
        </p:txBody>
      </p:sp>
      <p:sp>
        <p:nvSpPr>
          <p:cNvPr id="83972" name="Oval 6"/>
          <p:cNvSpPr>
            <a:spLocks noChangeArrowheads="1"/>
          </p:cNvSpPr>
          <p:nvPr/>
        </p:nvSpPr>
        <p:spPr bwMode="auto">
          <a:xfrm>
            <a:off x="3352800" y="319246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Ellipse</a:t>
            </a:r>
          </a:p>
        </p:txBody>
      </p:sp>
      <p:sp>
        <p:nvSpPr>
          <p:cNvPr id="83973" name="Oval 7"/>
          <p:cNvSpPr>
            <a:spLocks noChangeArrowheads="1"/>
          </p:cNvSpPr>
          <p:nvPr/>
        </p:nvSpPr>
        <p:spPr bwMode="auto">
          <a:xfrm>
            <a:off x="5486400" y="319246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Line</a:t>
            </a:r>
          </a:p>
        </p:txBody>
      </p:sp>
      <p:sp>
        <p:nvSpPr>
          <p:cNvPr id="83974" name="Text Box 8"/>
          <p:cNvSpPr txBox="1">
            <a:spLocks noChangeArrowheads="1"/>
          </p:cNvSpPr>
          <p:nvPr/>
        </p:nvSpPr>
        <p:spPr bwMode="auto">
          <a:xfrm>
            <a:off x="4648200" y="2166938"/>
            <a:ext cx="233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virtual display()=0;</a:t>
            </a:r>
            <a:endParaRPr lang="en-US" altLang="zh-CN" sz="2000"/>
          </a:p>
        </p:txBody>
      </p:sp>
      <p:sp>
        <p:nvSpPr>
          <p:cNvPr id="83975" name="Text Box 9"/>
          <p:cNvSpPr txBox="1">
            <a:spLocks noChangeArrowheads="1"/>
          </p:cNvSpPr>
          <p:nvPr/>
        </p:nvSpPr>
        <p:spPr bwMode="auto">
          <a:xfrm>
            <a:off x="1447800" y="3995738"/>
            <a:ext cx="954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display</a:t>
            </a:r>
          </a:p>
        </p:txBody>
      </p:sp>
      <p:sp>
        <p:nvSpPr>
          <p:cNvPr id="83976" name="Text Box 10"/>
          <p:cNvSpPr txBox="1">
            <a:spLocks noChangeArrowheads="1"/>
          </p:cNvSpPr>
          <p:nvPr/>
        </p:nvSpPr>
        <p:spPr bwMode="auto">
          <a:xfrm>
            <a:off x="3733800" y="4030663"/>
            <a:ext cx="106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display</a:t>
            </a:r>
          </a:p>
        </p:txBody>
      </p:sp>
      <p:sp>
        <p:nvSpPr>
          <p:cNvPr id="83977" name="Text Box 11"/>
          <p:cNvSpPr txBox="1">
            <a:spLocks noChangeArrowheads="1"/>
          </p:cNvSpPr>
          <p:nvPr/>
        </p:nvSpPr>
        <p:spPr bwMode="auto">
          <a:xfrm>
            <a:off x="5867400" y="4030663"/>
            <a:ext cx="106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display</a:t>
            </a:r>
          </a:p>
        </p:txBody>
      </p:sp>
      <p:sp>
        <p:nvSpPr>
          <p:cNvPr id="83978" name="Line 12"/>
          <p:cNvSpPr>
            <a:spLocks noChangeShapeType="1"/>
          </p:cNvSpPr>
          <p:nvPr/>
        </p:nvSpPr>
        <p:spPr bwMode="auto">
          <a:xfrm flipH="1">
            <a:off x="2209800" y="2582863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9" name="Line 13"/>
          <p:cNvSpPr>
            <a:spLocks noChangeShapeType="1"/>
          </p:cNvSpPr>
          <p:nvPr/>
        </p:nvSpPr>
        <p:spPr bwMode="auto">
          <a:xfrm>
            <a:off x="3886200" y="2735263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0" name="Line 14"/>
          <p:cNvSpPr>
            <a:spLocks noChangeShapeType="1"/>
          </p:cNvSpPr>
          <p:nvPr/>
        </p:nvSpPr>
        <p:spPr bwMode="auto">
          <a:xfrm>
            <a:off x="4419600" y="2582863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1" name="Text Box 15"/>
          <p:cNvSpPr txBox="1">
            <a:spLocks noChangeArrowheads="1"/>
          </p:cNvSpPr>
          <p:nvPr/>
        </p:nvSpPr>
        <p:spPr bwMode="auto">
          <a:xfrm>
            <a:off x="1066800" y="4632325"/>
            <a:ext cx="64706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Figure *a[100];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a[0] = new Rectangle();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a[1] = new Ellipse();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a[2] = new Line();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for (int i=0; i&lt;num_of_figures; i++)    a[i]-&gt;display()；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2636838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Encapsulation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013" y="1916113"/>
            <a:ext cx="4392612" cy="2616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WinButton *pb= new   WinButton();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…… 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pb-&gt;SetStyle( … );</a:t>
            </a:r>
          </a:p>
          <a:p>
            <a:pPr eaLnBrk="1" hangingPunct="1">
              <a:defRPr/>
            </a:pPr>
            <a:endParaRPr lang="en-US" altLang="zh-CN" sz="2000">
              <a:solidFill>
                <a:schemeClr val="accent5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WinLabel *pl= new    WinLabel();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…… </a:t>
            </a:r>
          </a:p>
          <a:p>
            <a:pPr eaLnBrk="1" hangingPunct="1">
              <a:defRPr/>
            </a:pPr>
            <a:r>
              <a:rPr lang="en-US" altLang="zh-CN" sz="2000">
                <a:solidFill>
                  <a:schemeClr val="accent5">
                    <a:lumMod val="25000"/>
                  </a:schemeClr>
                </a:solidFill>
              </a:rPr>
              <a:t>pl-&gt;SetText( … );</a:t>
            </a:r>
            <a:endParaRPr lang="zh-CN" altLang="en-US" sz="2000">
              <a:solidFill>
                <a:schemeClr val="accent5">
                  <a:lumMod val="25000"/>
                </a:schemeClr>
              </a:solidFill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940425" y="404813"/>
            <a:ext cx="2744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Step1: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提供</a:t>
            </a:r>
            <a:r>
              <a:rPr lang="en-US" altLang="zh-CN" sz="2000"/>
              <a:t>Windows GUI</a:t>
            </a:r>
            <a:r>
              <a:rPr lang="zh-CN" altLang="en-US" sz="2000"/>
              <a:t>类库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538" y="404813"/>
            <a:ext cx="1246187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2">
                    <a:lumMod val="50000"/>
                  </a:schemeClr>
                </a:solidFill>
              </a:rPr>
              <a:t>WinButton</a:t>
            </a:r>
            <a:endParaRPr lang="en-US" altLang="zh-CN" sz="1800" i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2">
                    <a:lumMod val="50000"/>
                  </a:schemeClr>
                </a:solidFill>
              </a:rPr>
              <a:t>WinLabel</a:t>
            </a:r>
            <a:endParaRPr lang="en-US" altLang="zh-CN" sz="1800" i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>
                <a:solidFill>
                  <a:schemeClr val="accent2">
                    <a:lumMod val="50000"/>
                  </a:schemeClr>
                </a:solidFill>
              </a:rPr>
              <a:t>……</a:t>
            </a:r>
            <a:endParaRPr lang="zh-CN" altLang="en-US" sz="18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2205038"/>
            <a:ext cx="1262063" cy="954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2">
                    <a:lumMod val="50000"/>
                  </a:schemeClr>
                </a:solidFill>
              </a:rPr>
              <a:t>MacButton</a:t>
            </a:r>
            <a:endParaRPr lang="en-US" altLang="zh-CN" sz="1800" i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2">
                    <a:lumMod val="50000"/>
                  </a:schemeClr>
                </a:solidFill>
              </a:rPr>
              <a:t>MacLabel</a:t>
            </a:r>
            <a:endParaRPr lang="en-US" altLang="zh-CN" sz="1800" i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2000" i="1" dirty="0">
                <a:solidFill>
                  <a:schemeClr val="accent2">
                    <a:lumMod val="50000"/>
                  </a:schemeClr>
                </a:solidFill>
              </a:rPr>
              <a:t>……</a:t>
            </a:r>
            <a:endParaRPr lang="zh-CN" altLang="en-US" sz="20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11863" y="1341438"/>
            <a:ext cx="21748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Step2: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增加对</a:t>
            </a:r>
            <a:r>
              <a:rPr lang="en-US" altLang="zh-CN" sz="2000"/>
              <a:t>Mac</a:t>
            </a:r>
            <a:r>
              <a:rPr lang="zh-CN" altLang="en-US" sz="2000"/>
              <a:t>的支持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24513" y="3213100"/>
            <a:ext cx="3519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Step3: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增加对用户跨平台设计的支持</a:t>
            </a:r>
          </a:p>
        </p:txBody>
      </p:sp>
      <p:grpSp>
        <p:nvGrpSpPr>
          <p:cNvPr id="7" name="组合 36"/>
          <p:cNvGrpSpPr>
            <a:grpSpLocks/>
          </p:cNvGrpSpPr>
          <p:nvPr/>
        </p:nvGrpSpPr>
        <p:grpSpPr bwMode="auto">
          <a:xfrm>
            <a:off x="5287963" y="4149725"/>
            <a:ext cx="2755900" cy="976313"/>
            <a:chOff x="5288539" y="4149080"/>
            <a:chExt cx="2754700" cy="976174"/>
          </a:xfrm>
        </p:grpSpPr>
        <p:sp>
          <p:nvSpPr>
            <p:cNvPr id="10" name="TextBox 9"/>
            <p:cNvSpPr txBox="1"/>
            <p:nvPr/>
          </p:nvSpPr>
          <p:spPr>
            <a:xfrm>
              <a:off x="6153349" y="4149080"/>
              <a:ext cx="931457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accent2">
                      <a:lumMod val="50000"/>
                    </a:schemeClr>
                  </a:solidFill>
                </a:rPr>
                <a:t>Button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88539" y="4725261"/>
              <a:ext cx="1364656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WinButton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59542" y="4725261"/>
              <a:ext cx="1383697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MacButton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85022" name="直接连接符 13"/>
            <p:cNvCxnSpPr>
              <a:cxnSpLocks noChangeShapeType="1"/>
            </p:cNvCxnSpPr>
            <p:nvPr/>
          </p:nvCxnSpPr>
          <p:spPr bwMode="auto">
            <a:xfrm flipH="1">
              <a:off x="6080627" y="4509120"/>
              <a:ext cx="360040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23" name="直接连接符 16"/>
            <p:cNvCxnSpPr>
              <a:cxnSpLocks noChangeShapeType="1"/>
            </p:cNvCxnSpPr>
            <p:nvPr/>
          </p:nvCxnSpPr>
          <p:spPr bwMode="auto">
            <a:xfrm>
              <a:off x="6800707" y="4509120"/>
              <a:ext cx="288032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648075" y="1916113"/>
            <a:ext cx="6365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</a:rPr>
              <a:t>Mac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492500" y="3141663"/>
            <a:ext cx="6350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</a:rPr>
              <a:t>Mac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948488" y="4149725"/>
            <a:ext cx="1403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70C0"/>
                </a:solidFill>
              </a:rPr>
              <a:t>SetStyle()=0;</a:t>
            </a:r>
            <a:endParaRPr lang="zh-CN" altLang="en-US" sz="1600">
              <a:solidFill>
                <a:srgbClr val="0070C0"/>
              </a:solidFill>
            </a:endParaRPr>
          </a:p>
        </p:txBody>
      </p:sp>
      <p:grpSp>
        <p:nvGrpSpPr>
          <p:cNvPr id="9" name="组合 37"/>
          <p:cNvGrpSpPr>
            <a:grpSpLocks/>
          </p:cNvGrpSpPr>
          <p:nvPr/>
        </p:nvGrpSpPr>
        <p:grpSpPr bwMode="auto">
          <a:xfrm>
            <a:off x="323850" y="4508500"/>
            <a:ext cx="3024188" cy="976313"/>
            <a:chOff x="323528" y="4509120"/>
            <a:chExt cx="3024336" cy="976174"/>
          </a:xfrm>
        </p:grpSpPr>
        <p:sp>
          <p:nvSpPr>
            <p:cNvPr id="26" name="TextBox 25"/>
            <p:cNvSpPr txBox="1"/>
            <p:nvPr/>
          </p:nvSpPr>
          <p:spPr>
            <a:xfrm>
              <a:off x="1115730" y="4509120"/>
              <a:ext cx="1930494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AbstractFactory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5085301"/>
              <a:ext cx="1439933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WinFactory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90468" y="5085301"/>
              <a:ext cx="1457396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err="1">
                  <a:solidFill>
                    <a:schemeClr val="accent2">
                      <a:lumMod val="50000"/>
                    </a:schemeClr>
                  </a:solidFill>
                </a:rPr>
                <a:t>MacFactory</a:t>
              </a:r>
              <a:endParaRPr lang="zh-CN" altLang="en-US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85017" name="直接连接符 28"/>
            <p:cNvCxnSpPr>
              <a:cxnSpLocks noChangeShapeType="1"/>
            </p:cNvCxnSpPr>
            <p:nvPr/>
          </p:nvCxnSpPr>
          <p:spPr bwMode="auto">
            <a:xfrm flipH="1">
              <a:off x="1259632" y="4869160"/>
              <a:ext cx="360040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8" name="直接连接符 29"/>
            <p:cNvCxnSpPr>
              <a:cxnSpLocks noChangeShapeType="1"/>
            </p:cNvCxnSpPr>
            <p:nvPr/>
          </p:nvCxnSpPr>
          <p:spPr bwMode="auto">
            <a:xfrm>
              <a:off x="1979712" y="4869160"/>
              <a:ext cx="288032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TextBox 30"/>
          <p:cNvSpPr txBox="1"/>
          <p:nvPr/>
        </p:nvSpPr>
        <p:spPr>
          <a:xfrm>
            <a:off x="2987675" y="4581525"/>
            <a:ext cx="19240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600" dirty="0" err="1">
                <a:solidFill>
                  <a:srgbClr val="0070C0"/>
                </a:solidFill>
              </a:rPr>
              <a:t>CreateButton</a:t>
            </a:r>
            <a:r>
              <a:rPr lang="en-US" altLang="zh-CN" sz="1600" dirty="0">
                <a:solidFill>
                  <a:srgbClr val="0070C0"/>
                </a:solidFill>
              </a:rPr>
              <a:t>() =0;</a:t>
            </a:r>
          </a:p>
          <a:p>
            <a:pPr eaLnBrk="1" hangingPunct="1">
              <a:defRPr/>
            </a:pPr>
            <a:r>
              <a:rPr lang="en-US" altLang="zh-CN" sz="1600" dirty="0" err="1">
                <a:solidFill>
                  <a:srgbClr val="0070C0"/>
                </a:solidFill>
              </a:rPr>
              <a:t>CreateLabel</a:t>
            </a:r>
            <a:r>
              <a:rPr lang="en-US" altLang="zh-CN" sz="1600" dirty="0">
                <a:solidFill>
                  <a:srgbClr val="0070C0"/>
                </a:solidFill>
              </a:rPr>
              <a:t>()=0;</a:t>
            </a:r>
            <a:endParaRPr lang="zh-CN" altLang="en-US" sz="1600" i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700338" y="5445125"/>
            <a:ext cx="24018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MacButton* CreateButton()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{  return new MacButton;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MacLabel* CreateLabel()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{  return new MacLabel; }</a:t>
            </a:r>
            <a:endParaRPr lang="zh-CN" altLang="en-US" sz="1400" i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07950" y="5445125"/>
            <a:ext cx="23891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WinButton* CreateButton()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{  return new WinButton;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WinLabel*   CreateLabel()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rgbClr val="0070C0"/>
                </a:solidFill>
              </a:rPr>
              <a:t>{ return new WinLabel; }</a:t>
            </a:r>
            <a:endParaRPr lang="zh-CN" altLang="en-US" sz="1400" i="1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059113" y="1989138"/>
            <a:ext cx="2325687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fac-&gt;CreateButton();</a:t>
            </a:r>
            <a:endParaRPr lang="zh-CN" altLang="en-US" sz="180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882900" y="3141663"/>
            <a:ext cx="2193925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fac-&gt;CreateLabel();</a:t>
            </a:r>
            <a:endParaRPr lang="zh-CN" altLang="en-US" sz="180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258888" y="115888"/>
            <a:ext cx="25130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AbstractFactory* fac;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case MAC: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    fac = new MacFactory;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case WIN: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0070C0"/>
                </a:solidFill>
              </a:rPr>
              <a:t>    fac = new WinFactory;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27088" y="1887538"/>
            <a:ext cx="8350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Mac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85813" y="3068638"/>
            <a:ext cx="833437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Mac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85813" y="1916113"/>
            <a:ext cx="833437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</a:t>
            </a:r>
            <a:endParaRPr lang="zh-CN" altLang="en-US" sz="240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85813" y="3111500"/>
            <a:ext cx="833437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allAtOnce"/>
      <p:bldP spid="4" grpId="0" build="allAtOnce"/>
      <p:bldP spid="5" grpId="0" build="allAtOnce"/>
      <p:bldP spid="6" grpId="0" build="allAtOnce"/>
      <p:bldP spid="8" grpId="0" build="allAtOnce"/>
      <p:bldP spid="23" grpId="0" build="allAtOnce" animBg="1"/>
      <p:bldP spid="24" grpId="0" build="allAtOnce" animBg="1"/>
      <p:bldP spid="25" grpId="0" build="allAtOnce"/>
      <p:bldP spid="31" grpId="0" build="allAtOnce"/>
      <p:bldP spid="32" grpId="0" build="allAtOnce"/>
      <p:bldP spid="33" grpId="0" build="allAtOnce"/>
      <p:bldP spid="34" grpId="0" build="allAtOnce" animBg="1"/>
      <p:bldP spid="35" grpId="0" build="allAtOnce" animBg="1"/>
      <p:bldP spid="36" grpId="0" build="allAtOnce"/>
      <p:bldP spid="39" grpId="0" build="allAtOnce" animBg="1"/>
      <p:bldP spid="40" grpId="0" build="allAtOnce" animBg="1"/>
      <p:bldP spid="21" grpId="0" build="allAtOnce" animBg="1"/>
      <p:bldP spid="22" grpId="0" build="allAtOnce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Box 2"/>
          <p:cNvSpPr txBox="1">
            <a:spLocks noChangeArrowheads="1"/>
          </p:cNvSpPr>
          <p:nvPr/>
        </p:nvSpPr>
        <p:spPr bwMode="auto">
          <a:xfrm>
            <a:off x="1000125" y="0"/>
            <a:ext cx="37734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Button; // Abstract Class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MacButton: public Button {};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WinButton: public Button {};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Label; // Abstract Class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MacLabel: public Label {};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WinLabel: public Label {};</a:t>
            </a:r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86018" name="TextBox 3"/>
          <p:cNvSpPr txBox="1">
            <a:spLocks noChangeArrowheads="1"/>
          </p:cNvSpPr>
          <p:nvPr/>
        </p:nvSpPr>
        <p:spPr bwMode="auto">
          <a:xfrm>
            <a:off x="285750" y="2214563"/>
            <a:ext cx="6062663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AbstractFactory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virtual Button* CreateButton() 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virtual Label* CreateLabel() 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MacFactory: public AbstractFactory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MacButton* CreateButton() { return new MacButton;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MacLabel* CreateLabel() {  return new MacLabel;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class WinFactory: public AbstractFactory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WinButton* CreateButton() { return new WinButton;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WinLabel*   CreateLabel() { return new WinLabel;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};</a:t>
            </a:r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86019" name="TextBox 4"/>
          <p:cNvSpPr txBox="1">
            <a:spLocks noChangeArrowheads="1"/>
          </p:cNvSpPr>
          <p:nvPr/>
        </p:nvSpPr>
        <p:spPr bwMode="auto">
          <a:xfrm>
            <a:off x="4954588" y="360363"/>
            <a:ext cx="418941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AbstractFactory* fac;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switch (style)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case MAC: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fac = new MacFactory;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case WIN: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fac = new WinFactory;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Button* button = fac-&gt;CreateButton();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70C0"/>
                </a:solidFill>
              </a:rPr>
              <a:t>Label* Label = fac-&gt;CreateLabel();</a:t>
            </a:r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86020" name="TextBox 6"/>
          <p:cNvSpPr txBox="1">
            <a:spLocks noChangeArrowheads="1"/>
          </p:cNvSpPr>
          <p:nvPr/>
        </p:nvSpPr>
        <p:spPr bwMode="auto">
          <a:xfrm>
            <a:off x="6643688" y="4214813"/>
            <a:ext cx="2266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6600"/>
                </a:solidFill>
              </a:rPr>
              <a:t>抽象工厂模式</a:t>
            </a:r>
            <a:endParaRPr lang="en-US" altLang="zh-CN" sz="240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6600"/>
                </a:solidFill>
              </a:rPr>
              <a:t>Abstact Factory</a:t>
            </a:r>
            <a:endParaRPr lang="zh-CN" altLang="en-US" sz="24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628650"/>
            <a:ext cx="7219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虚析构函数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1600200" y="2676525"/>
            <a:ext cx="596265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B {…};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D: public B{…};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</a:rPr>
              <a:t>B* </a:t>
            </a:r>
            <a:r>
              <a:rPr lang="en-US" altLang="zh-CN" sz="2000" i="1" dirty="0">
                <a:solidFill>
                  <a:schemeClr val="tx2"/>
                </a:solidFill>
              </a:rPr>
              <a:t>p = new D;			?:   </a:t>
            </a:r>
            <a:r>
              <a:rPr lang="en-US" altLang="zh-CN" sz="2800" i="1" dirty="0">
                <a:solidFill>
                  <a:srgbClr val="C00000"/>
                </a:solidFill>
              </a:rPr>
              <a:t>delete p;  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1524000" y="3946525"/>
            <a:ext cx="67627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</a:t>
            </a:r>
            <a:r>
              <a:rPr lang="en-US" altLang="zh-CN" sz="2000" i="1" dirty="0" err="1">
                <a:solidFill>
                  <a:schemeClr val="tx2"/>
                </a:solidFill>
              </a:rPr>
              <a:t>mystring</a:t>
            </a:r>
            <a:r>
              <a:rPr lang="en-US" altLang="zh-CN" sz="2000" i="1" dirty="0">
                <a:solidFill>
                  <a:schemeClr val="tx2"/>
                </a:solidFill>
              </a:rPr>
              <a:t> {…}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B {…}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class D: public B{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 err="1">
                <a:solidFill>
                  <a:schemeClr val="tx2"/>
                </a:solidFill>
              </a:rPr>
              <a:t>mystring</a:t>
            </a:r>
            <a:r>
              <a:rPr lang="en-US" altLang="zh-CN" sz="2000" i="1" dirty="0">
                <a:solidFill>
                  <a:schemeClr val="tx2"/>
                </a:solidFill>
              </a:rPr>
              <a:t> name; …}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</a:rPr>
              <a:t>B*</a:t>
            </a:r>
            <a:r>
              <a:rPr lang="en-US" altLang="zh-CN" sz="2000" i="1" dirty="0">
                <a:solidFill>
                  <a:schemeClr val="tx2"/>
                </a:solidFill>
              </a:rPr>
              <a:t> p = new D;			</a:t>
            </a:r>
            <a:r>
              <a:rPr lang="en-US" altLang="zh-CN" sz="1600" i="1" dirty="0">
                <a:solidFill>
                  <a:schemeClr val="tx2"/>
                </a:solidFill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</a:rPr>
              <a:t>?:   </a:t>
            </a:r>
            <a:r>
              <a:rPr lang="en-US" altLang="zh-CN" sz="2800" i="1" dirty="0">
                <a:solidFill>
                  <a:srgbClr val="C00000"/>
                </a:solidFill>
              </a:rPr>
              <a:t>delete p; </a:t>
            </a:r>
            <a:r>
              <a:rPr lang="en-US" altLang="zh-CN" sz="2000" i="1" dirty="0">
                <a:solidFill>
                  <a:schemeClr val="tx2"/>
                </a:solidFill>
              </a:rPr>
              <a:t>		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utoUpdateAnimBg="0"/>
      <p:bldP spid="18944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>
                <a:latin typeface="宋体" panose="02010600030101010101" pitchFamily="2" charset="-122"/>
              </a:rPr>
              <a:t>确定</a:t>
            </a:r>
            <a:r>
              <a:rPr lang="en-US" altLang="zh-CN" sz="2000">
                <a:latin typeface="宋体" panose="02010600030101010101" pitchFamily="2" charset="-122"/>
              </a:rPr>
              <a:t>public inheritance,</a:t>
            </a:r>
            <a:r>
              <a:rPr lang="zh-CN" altLang="en-US" sz="2000">
                <a:latin typeface="宋体" panose="02010600030101010101" pitchFamily="2" charset="-122"/>
              </a:rPr>
              <a:t>是真正意义的</a:t>
            </a:r>
            <a:r>
              <a:rPr lang="zh-CN" altLang="en-US" sz="2000">
                <a:latin typeface="Times New Roman" panose="02020603050405020304" pitchFamily="18" charset="0"/>
              </a:rPr>
              <a:t>“</a:t>
            </a:r>
            <a:r>
              <a:rPr lang="en-US" altLang="zh-CN" sz="2000">
                <a:latin typeface="宋体" panose="02010600030101010101" pitchFamily="2" charset="-122"/>
              </a:rPr>
              <a:t>is_a</a:t>
            </a:r>
            <a:r>
              <a:rPr lang="en-US" altLang="zh-CN" sz="2000">
                <a:latin typeface="Times New Roman" panose="02020603050405020304" pitchFamily="18" charset="0"/>
              </a:rPr>
              <a:t>”</a:t>
            </a:r>
            <a:r>
              <a:rPr lang="zh-CN" altLang="en-US" sz="2000">
                <a:latin typeface="宋体" panose="02010600030101010101" pitchFamily="2" charset="-122"/>
              </a:rPr>
              <a:t>关系</a:t>
            </a:r>
          </a:p>
          <a:p>
            <a:pPr eaLnBrk="1" hangingPunct="1"/>
            <a:r>
              <a:rPr lang="zh-CN" altLang="en-US" sz="2000">
                <a:latin typeface="宋体" panose="02010600030101010101" pitchFamily="2" charset="-122"/>
              </a:rPr>
              <a:t>不要定义与继承而来的非虚成员函数同名的成员函数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6429375" y="2786063"/>
            <a:ext cx="22098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class B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	void mf();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…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class D: public B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…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D 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B* </a:t>
            </a:r>
            <a:r>
              <a:rPr lang="en-US" altLang="zh-CN" sz="1600" i="1" dirty="0" err="1">
                <a:solidFill>
                  <a:schemeClr val="tx2"/>
                </a:solidFill>
              </a:rPr>
              <a:t>pB</a:t>
            </a:r>
            <a:r>
              <a:rPr lang="en-US" altLang="zh-CN" sz="1600" i="1" dirty="0">
                <a:solidFill>
                  <a:schemeClr val="tx2"/>
                </a:solidFill>
              </a:rPr>
              <a:t> = &amp;x;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 err="1">
                <a:solidFill>
                  <a:schemeClr val="tx2"/>
                </a:solidFill>
              </a:rPr>
              <a:t>pB</a:t>
            </a:r>
            <a:r>
              <a:rPr lang="en-US" altLang="zh-CN" sz="1600" i="1" dirty="0">
                <a:solidFill>
                  <a:schemeClr val="tx2"/>
                </a:solidFill>
              </a:rPr>
              <a:t>-&gt;mf();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D* </a:t>
            </a:r>
            <a:r>
              <a:rPr lang="en-US" altLang="zh-CN" sz="1600" i="1" dirty="0" err="1">
                <a:solidFill>
                  <a:schemeClr val="tx2"/>
                </a:solidFill>
              </a:rPr>
              <a:t>pD</a:t>
            </a:r>
            <a:r>
              <a:rPr lang="en-US" altLang="zh-CN" sz="1600" i="1" dirty="0">
                <a:solidFill>
                  <a:schemeClr val="tx2"/>
                </a:solidFill>
              </a:rPr>
              <a:t> = &amp;x;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 err="1">
                <a:solidFill>
                  <a:schemeClr val="tx2"/>
                </a:solidFill>
              </a:rPr>
              <a:t>pD</a:t>
            </a:r>
            <a:r>
              <a:rPr lang="en-US" altLang="zh-CN" sz="1600" i="1" dirty="0">
                <a:solidFill>
                  <a:schemeClr val="tx2"/>
                </a:solidFill>
              </a:rPr>
              <a:t>-&gt;mf();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6572250" y="4000500"/>
            <a:ext cx="16668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CC0000"/>
                </a:solidFill>
              </a:rPr>
              <a:t> </a:t>
            </a:r>
            <a:r>
              <a:rPr lang="en-US" altLang="zh-CN" sz="1600" i="1" dirty="0">
                <a:solidFill>
                  <a:srgbClr val="CC000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CC0000"/>
                </a:solidFill>
              </a:rPr>
              <a:t>         void mf();</a:t>
            </a:r>
            <a:endParaRPr lang="zh-CN" altLang="en-US" sz="1600" dirty="0">
              <a:solidFill>
                <a:srgbClr val="CC0000"/>
              </a:solidFill>
            </a:endParaRP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7637463" y="5429250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i="1">
                <a:solidFill>
                  <a:srgbClr val="CC0000"/>
                </a:solidFill>
              </a:rPr>
              <a:t>//</a:t>
            </a:r>
            <a:r>
              <a:rPr lang="en-US" altLang="zh-CN" sz="1600" i="1">
                <a:solidFill>
                  <a:srgbClr val="CC0000"/>
                </a:solidFill>
              </a:rPr>
              <a:t>B:mf</a:t>
            </a:r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7572375" y="5929313"/>
            <a:ext cx="1066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i="1">
                <a:solidFill>
                  <a:srgbClr val="CC0000"/>
                </a:solidFill>
              </a:rPr>
              <a:t>//</a:t>
            </a:r>
            <a:r>
              <a:rPr lang="en-US" altLang="zh-CN" sz="1600" i="1">
                <a:solidFill>
                  <a:srgbClr val="CC0000"/>
                </a:solidFill>
              </a:rPr>
              <a:t>D:mf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395288" y="3030538"/>
            <a:ext cx="3233737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class Rectangle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	void </a:t>
            </a:r>
            <a:r>
              <a:rPr lang="en-US" altLang="zh-CN" sz="1600" i="1" dirty="0" err="1">
                <a:solidFill>
                  <a:schemeClr val="tx2"/>
                </a:solidFill>
              </a:rPr>
              <a:t>setHeight</a:t>
            </a:r>
            <a:r>
              <a:rPr lang="en-US" altLang="zh-CN" sz="1600" i="1" dirty="0">
                <a:solidFill>
                  <a:schemeClr val="tx2"/>
                </a:solidFill>
              </a:rPr>
              <a:t>(int);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	void </a:t>
            </a:r>
            <a:r>
              <a:rPr lang="en-US" altLang="zh-CN" sz="1600" i="1" dirty="0" err="1">
                <a:solidFill>
                  <a:schemeClr val="tx2"/>
                </a:solidFill>
              </a:rPr>
              <a:t>setWidth</a:t>
            </a:r>
            <a:r>
              <a:rPr lang="en-US" altLang="zh-CN" sz="1600" i="1" dirty="0">
                <a:solidFill>
                  <a:schemeClr val="tx2"/>
                </a:solidFill>
              </a:rPr>
              <a:t>(int); </a:t>
            </a:r>
            <a:br>
              <a:rPr lang="en-US" altLang="zh-CN" sz="1600" dirty="0"/>
            </a:br>
            <a:r>
              <a:rPr lang="en-US" altLang="zh-CN" sz="1600" dirty="0"/>
              <a:t>              </a:t>
            </a:r>
            <a:r>
              <a:rPr lang="en-US" altLang="zh-CN" sz="1600" i="1" dirty="0">
                <a:solidFill>
                  <a:schemeClr val="tx2"/>
                </a:solidFill>
              </a:rPr>
              <a:t>int height() const;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         int width() const;};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class Square: public Rectangle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         void </a:t>
            </a:r>
            <a:r>
              <a:rPr lang="en-US" altLang="zh-CN" sz="1600" i="1" dirty="0" err="1">
                <a:solidFill>
                  <a:schemeClr val="tx2"/>
                </a:solidFill>
              </a:rPr>
              <a:t>setLength</a:t>
            </a:r>
            <a:r>
              <a:rPr lang="en-US" altLang="zh-CN" sz="1600" i="1" dirty="0">
                <a:solidFill>
                  <a:schemeClr val="tx2"/>
                </a:solidFill>
              </a:rPr>
              <a:t> (int);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2"/>
                </a:solidFill>
              </a:rPr>
              <a:t>…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69925" y="4000500"/>
            <a:ext cx="744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virtual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69925" y="3786188"/>
            <a:ext cx="744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virtual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00088" y="5741988"/>
            <a:ext cx="225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private: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    void setHeight(int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    void setWidth(int );</a:t>
            </a:r>
            <a:endParaRPr lang="zh-CN" altLang="en-US" sz="1600" i="1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429500" y="642938"/>
            <a:ext cx="1265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6600"/>
                </a:solidFill>
              </a:rPr>
              <a:t>Penguin</a:t>
            </a:r>
            <a:endParaRPr lang="zh-CN" altLang="en-US" sz="2400" i="1">
              <a:solidFill>
                <a:srgbClr val="0066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357563" y="642938"/>
            <a:ext cx="2446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6600"/>
                </a:solidFill>
              </a:rPr>
              <a:t>class  </a:t>
            </a:r>
            <a:r>
              <a:rPr lang="en-US" altLang="zh-CN" sz="2000" i="1" dirty="0" err="1">
                <a:solidFill>
                  <a:srgbClr val="006600"/>
                </a:solidFill>
              </a:rPr>
              <a:t>FlyingBird</a:t>
            </a:r>
            <a:endParaRPr lang="en-US" altLang="zh-CN" sz="2000" i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6600"/>
                </a:solidFill>
              </a:rPr>
              <a:t>class  </a:t>
            </a:r>
            <a:r>
              <a:rPr lang="en-US" altLang="zh-CN" sz="2000" i="1" dirty="0" err="1">
                <a:solidFill>
                  <a:srgbClr val="006600"/>
                </a:solidFill>
              </a:rPr>
              <a:t>NonFlyingBird</a:t>
            </a:r>
            <a:endParaRPr lang="zh-CN" altLang="en-US" sz="2000" i="1" dirty="0">
              <a:solidFill>
                <a:srgbClr val="0066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357563" y="1357313"/>
            <a:ext cx="557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B0F0"/>
                </a:solidFill>
              </a:rPr>
              <a:t>virtual void fly() { error("Penguins can't fly!"); }</a:t>
            </a:r>
            <a:endParaRPr lang="zh-CN" altLang="en-US" sz="2000" i="1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348038" y="3357563"/>
            <a:ext cx="29368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void Widen(Rectangle&amp; r,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w)</a:t>
            </a:r>
            <a:endParaRPr lang="zh-CN" altLang="en-US" sz="1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int </a:t>
            </a:r>
            <a:r>
              <a:rPr lang="en-US" altLang="zh-CN" sz="1400" dirty="0" err="1"/>
              <a:t>oldHeight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r.height</a:t>
            </a:r>
            <a:r>
              <a:rPr lang="en-US" altLang="zh-CN" sz="1400" dirty="0"/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r.setWidth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r.width</a:t>
            </a:r>
            <a:r>
              <a:rPr lang="en-US" altLang="zh-CN" sz="1400" dirty="0"/>
              <a:t>() + w);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assert(</a:t>
            </a:r>
            <a:r>
              <a:rPr lang="en-US" altLang="zh-CN" sz="1400" dirty="0" err="1">
                <a:solidFill>
                  <a:srgbClr val="FF0000"/>
                </a:solidFill>
              </a:rPr>
              <a:t>r.height</a:t>
            </a:r>
            <a:r>
              <a:rPr lang="en-US" altLang="zh-CN" sz="1400" dirty="0">
                <a:solidFill>
                  <a:srgbClr val="FF0000"/>
                </a:solidFill>
              </a:rPr>
              <a:t>() == </a:t>
            </a:r>
            <a:r>
              <a:rPr lang="en-US" altLang="zh-CN" sz="1400" dirty="0" err="1">
                <a:solidFill>
                  <a:srgbClr val="FF0000"/>
                </a:solidFill>
              </a:rPr>
              <a:t>oldHeight</a:t>
            </a:r>
            <a:r>
              <a:rPr lang="en-US" altLang="zh-CN" sz="1400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16238" y="4746625"/>
            <a:ext cx="3500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assert(</a:t>
            </a:r>
            <a:r>
              <a:rPr lang="en-US" altLang="zh-CN" sz="1600" b="1" dirty="0" err="1">
                <a:solidFill>
                  <a:srgbClr val="0070C0"/>
                </a:solidFill>
              </a:rPr>
              <a:t>s.width</a:t>
            </a:r>
            <a:r>
              <a:rPr lang="en-US" altLang="zh-CN" sz="1600" b="1" dirty="0">
                <a:solidFill>
                  <a:srgbClr val="0070C0"/>
                </a:solidFill>
              </a:rPr>
              <a:t>() == </a:t>
            </a:r>
            <a:r>
              <a:rPr lang="en-US" altLang="zh-CN" sz="1600" b="1" dirty="0" err="1">
                <a:solidFill>
                  <a:srgbClr val="0070C0"/>
                </a:solidFill>
              </a:rPr>
              <a:t>s.height</a:t>
            </a:r>
            <a:r>
              <a:rPr lang="en-US" altLang="zh-CN" sz="1600" b="1" dirty="0">
                <a:solidFill>
                  <a:srgbClr val="0070C0"/>
                </a:solidFill>
              </a:rPr>
              <a:t>());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419475" y="5589588"/>
            <a:ext cx="1936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Square s(1,1);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Rectangle *p = &amp;s;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p-&gt;</a:t>
            </a:r>
            <a:r>
              <a:rPr lang="en-US" altLang="zh-CN" sz="1600" i="1" dirty="0" err="1"/>
              <a:t>setHeight</a:t>
            </a:r>
            <a:r>
              <a:rPr lang="en-US" altLang="zh-CN" sz="1600" i="1" dirty="0"/>
              <a:t>(10);</a:t>
            </a:r>
            <a:endParaRPr lang="zh-CN" altLang="en-US" sz="1600" i="1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4213" y="5732463"/>
            <a:ext cx="225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private: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    void setHeight(int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C00000"/>
                </a:solidFill>
              </a:rPr>
              <a:t>    void setWidth(int );</a:t>
            </a:r>
            <a:endParaRPr lang="zh-CN" altLang="en-US" sz="1600" i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84213" y="5732463"/>
            <a:ext cx="225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6600"/>
                </a:solidFill>
              </a:rPr>
              <a:t>    void </a:t>
            </a:r>
            <a:r>
              <a:rPr lang="en-US" altLang="zh-CN" sz="1600" i="1" dirty="0" err="1">
                <a:solidFill>
                  <a:srgbClr val="006600"/>
                </a:solidFill>
              </a:rPr>
              <a:t>setHeight</a:t>
            </a:r>
            <a:r>
              <a:rPr lang="en-US" altLang="zh-CN" sz="1600" i="1" dirty="0">
                <a:solidFill>
                  <a:srgbClr val="006600"/>
                </a:solidFill>
              </a:rPr>
              <a:t>(int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006600"/>
                </a:solidFill>
              </a:rPr>
              <a:t>    void </a:t>
            </a:r>
            <a:r>
              <a:rPr lang="en-US" altLang="zh-CN" sz="1600" i="1" dirty="0" err="1">
                <a:solidFill>
                  <a:srgbClr val="006600"/>
                </a:solidFill>
              </a:rPr>
              <a:t>setWidth</a:t>
            </a:r>
            <a:r>
              <a:rPr lang="en-US" altLang="zh-CN" sz="1600" i="1" dirty="0">
                <a:solidFill>
                  <a:srgbClr val="006600"/>
                </a:solidFill>
              </a:rPr>
              <a:t>(int );</a:t>
            </a:r>
            <a:endParaRPr lang="zh-CN" altLang="en-US" sz="1600" i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animBg="1" autoUpdateAnimBg="0"/>
      <p:bldP spid="190470" grpId="0" autoUpdateAnimBg="0"/>
      <p:bldP spid="190471" grpId="0" autoUpdateAnimBg="0"/>
      <p:bldP spid="190472" grpId="0" autoUpdateAnimBg="0"/>
      <p:bldP spid="9" grpId="0" build="allAtOnce"/>
      <p:bldP spid="11" grpId="0" build="allAtOnce"/>
      <p:bldP spid="11" grpId="1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17" grpId="0" build="allAtOnce"/>
      <p:bldP spid="17" grpId="1" build="allAtOnce"/>
      <p:bldP spid="18" grpId="0" build="allAtOnce"/>
      <p:bldP spid="20" grpId="0" build="allAtOnce"/>
      <p:bldP spid="20" grpId="1" build="allAtOnce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明智地运用</a:t>
            </a:r>
            <a:r>
              <a:rPr lang="en-US" altLang="zh-CN" sz="2400" dirty="0"/>
              <a:t>private Inheritance</a:t>
            </a:r>
          </a:p>
          <a:p>
            <a:pPr lvl="1" eaLnBrk="1" hangingPunct="1"/>
            <a:r>
              <a:rPr lang="en-US" altLang="zh-CN" sz="2000" dirty="0">
                <a:solidFill>
                  <a:srgbClr val="C00000"/>
                </a:solidFill>
              </a:rPr>
              <a:t>Implemented-in-term-of</a:t>
            </a:r>
          </a:p>
          <a:p>
            <a:pPr lvl="2" eaLnBrk="1" hangingPunct="1"/>
            <a:r>
              <a:rPr lang="zh-CN" altLang="en-US" sz="1600" dirty="0"/>
              <a:t>需要使用</a:t>
            </a:r>
            <a:r>
              <a:rPr lang="en-US" altLang="zh-CN" sz="1600" dirty="0"/>
              <a:t>Base Class</a:t>
            </a:r>
            <a:r>
              <a:rPr lang="zh-CN" altLang="en-US" sz="1600" dirty="0"/>
              <a:t>中的</a:t>
            </a:r>
            <a:r>
              <a:rPr lang="en-US" altLang="zh-CN" sz="1600" dirty="0"/>
              <a:t>protected</a:t>
            </a:r>
            <a:r>
              <a:rPr lang="zh-CN" altLang="en-US" sz="1600" dirty="0"/>
              <a:t>成员，或重载</a:t>
            </a:r>
            <a:r>
              <a:rPr lang="en-US" altLang="zh-CN" sz="1600" dirty="0"/>
              <a:t>virtual function</a:t>
            </a:r>
          </a:p>
          <a:p>
            <a:pPr lvl="2" eaLnBrk="1" hangingPunct="1"/>
            <a:r>
              <a:rPr lang="zh-CN" altLang="en-US" sz="1600" dirty="0"/>
              <a:t>不希望一个</a:t>
            </a:r>
            <a:r>
              <a:rPr lang="en-US" altLang="zh-CN" sz="1600" dirty="0"/>
              <a:t>Base Class</a:t>
            </a:r>
            <a:r>
              <a:rPr lang="zh-CN" altLang="en-US" sz="1600" dirty="0"/>
              <a:t>被</a:t>
            </a:r>
            <a:r>
              <a:rPr lang="en-US" altLang="zh-CN" sz="1600" dirty="0"/>
              <a:t>client</a:t>
            </a:r>
            <a:r>
              <a:rPr lang="zh-CN" altLang="en-US" sz="1600" dirty="0"/>
              <a:t>使用</a:t>
            </a:r>
            <a:endParaRPr lang="en-US" altLang="zh-CN" sz="1600" dirty="0"/>
          </a:p>
          <a:p>
            <a:pPr lvl="1" eaLnBrk="1" hangingPunct="1"/>
            <a:r>
              <a:rPr lang="zh-CN" altLang="en-US" sz="2000" dirty="0"/>
              <a:t>在设计层面无意义，只用于</a:t>
            </a:r>
            <a:r>
              <a:rPr lang="zh-CN" altLang="en-US" sz="2000" dirty="0">
                <a:solidFill>
                  <a:srgbClr val="CC0000"/>
                </a:solidFill>
              </a:rPr>
              <a:t>实现</a:t>
            </a:r>
            <a:r>
              <a:rPr lang="zh-CN" altLang="en-US" sz="2000" dirty="0"/>
              <a:t>层面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857375" y="3852863"/>
            <a:ext cx="42243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class </a:t>
            </a:r>
            <a:r>
              <a:rPr lang="en-US" altLang="zh-CN" sz="1600" i="1" dirty="0" err="1"/>
              <a:t>CHumanBeing</a:t>
            </a:r>
            <a:r>
              <a:rPr lang="en-US" altLang="zh-CN" sz="1600" i="1" dirty="0"/>
              <a:t> { …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class </a:t>
            </a:r>
            <a:r>
              <a:rPr lang="en-US" altLang="zh-CN" sz="1600" i="1" dirty="0" err="1"/>
              <a:t>CStudent</a:t>
            </a:r>
            <a:r>
              <a:rPr lang="en-US" altLang="zh-CN" sz="1600" i="1" dirty="0"/>
              <a:t>: private </a:t>
            </a:r>
            <a:r>
              <a:rPr lang="en-US" altLang="zh-CN" sz="1600" i="1" dirty="0" err="1"/>
              <a:t>CHumanBeing</a:t>
            </a:r>
            <a:r>
              <a:rPr lang="en-US" altLang="zh-CN" sz="1600" i="1" dirty="0"/>
              <a:t> { …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void eat(const </a:t>
            </a:r>
            <a:r>
              <a:rPr lang="en-US" altLang="zh-CN" sz="1600" i="1" dirty="0" err="1"/>
              <a:t>CHumanBeing</a:t>
            </a:r>
            <a:r>
              <a:rPr lang="en-US" altLang="zh-CN" sz="1600" i="1" dirty="0"/>
              <a:t>&amp; h)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 err="1"/>
              <a:t>CHumanBeing</a:t>
            </a:r>
            <a:r>
              <a:rPr lang="en-US" altLang="zh-CN" sz="1600" i="1" dirty="0"/>
              <a:t> a;  </a:t>
            </a:r>
            <a:r>
              <a:rPr lang="en-US" altLang="zh-CN" sz="1600" i="1" dirty="0" err="1"/>
              <a:t>CStudent</a:t>
            </a:r>
            <a:r>
              <a:rPr lang="en-US" altLang="zh-CN" sz="1600" i="1" dirty="0"/>
              <a:t>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eat(a);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eat(b);	</a:t>
            </a:r>
            <a:endParaRPr lang="zh-CN" altLang="en-US" sz="1600" i="1" dirty="0">
              <a:solidFill>
                <a:srgbClr val="CC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F4203B-1702-5640-9853-F6716E389FFF}"/>
              </a:ext>
            </a:extLst>
          </p:cNvPr>
          <p:cNvSpPr txBox="1"/>
          <p:nvPr/>
        </p:nvSpPr>
        <p:spPr>
          <a:xfrm>
            <a:off x="2627784" y="6068596"/>
            <a:ext cx="78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solidFill>
                  <a:srgbClr val="CC0000"/>
                </a:solidFill>
              </a:rPr>
              <a:t>//Error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utoUpdateAnimBg="0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纯虚函数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只有函数接口会被继承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子类</a:t>
            </a:r>
            <a:r>
              <a:rPr lang="zh-CN" altLang="en-US" sz="2000" dirty="0">
                <a:solidFill>
                  <a:srgbClr val="CC0000"/>
                </a:solidFill>
              </a:rPr>
              <a:t>必须</a:t>
            </a:r>
            <a:r>
              <a:rPr lang="zh-CN" altLang="en-US" sz="2000" dirty="0"/>
              <a:t>继承函数接口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（必须）提供实现代码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一般虚函数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函数的接口及缺省实现代码都会被继承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子类</a:t>
            </a:r>
            <a:r>
              <a:rPr lang="zh-CN" altLang="en-US" sz="2000" dirty="0">
                <a:solidFill>
                  <a:srgbClr val="CC0000"/>
                </a:solidFill>
              </a:rPr>
              <a:t>必须</a:t>
            </a:r>
            <a:r>
              <a:rPr lang="zh-CN" altLang="en-US" sz="2000" dirty="0"/>
              <a:t>继承函数接口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CC0000"/>
                </a:solidFill>
              </a:rPr>
              <a:t>可以</a:t>
            </a:r>
            <a:r>
              <a:rPr lang="zh-CN" altLang="en-US" sz="2000" dirty="0"/>
              <a:t>继承缺省实现代码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非虚函数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函数的接口和其实现代码都会被继承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CC0000"/>
                </a:solidFill>
              </a:rPr>
              <a:t>必须</a:t>
            </a:r>
            <a:r>
              <a:rPr lang="zh-CN" altLang="en-US" sz="2000" dirty="0"/>
              <a:t>同时继承接口和实现代码</a:t>
            </a:r>
            <a:endParaRPr lang="zh-CN" altLang="en-US" sz="2400" dirty="0"/>
          </a:p>
        </p:txBody>
      </p:sp>
      <p:sp>
        <p:nvSpPr>
          <p:cNvPr id="92164" name="TextBox 3"/>
          <p:cNvSpPr txBox="1">
            <a:spLocks noChangeArrowheads="1"/>
          </p:cNvSpPr>
          <p:nvPr/>
        </p:nvSpPr>
        <p:spPr bwMode="auto">
          <a:xfrm>
            <a:off x="4714875" y="571500"/>
            <a:ext cx="38052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class Shape {</a:t>
            </a:r>
            <a:br>
              <a:rPr lang="en-US" altLang="zh-CN" sz="1600" dirty="0">
                <a:solidFill>
                  <a:srgbClr val="0070C0"/>
                </a:solidFill>
              </a:rPr>
            </a:br>
            <a:r>
              <a:rPr lang="en-US" altLang="zh-CN" sz="1600" dirty="0">
                <a:solidFill>
                  <a:srgbClr val="0070C0"/>
                </a:solidFill>
              </a:rPr>
              <a:t>public:</a:t>
            </a:r>
            <a:br>
              <a:rPr lang="en-US" altLang="zh-CN" sz="1600" dirty="0">
                <a:solidFill>
                  <a:srgbClr val="0070C0"/>
                </a:solidFill>
              </a:rPr>
            </a:br>
            <a:r>
              <a:rPr lang="en-US" altLang="zh-CN" sz="1600" dirty="0">
                <a:solidFill>
                  <a:srgbClr val="0070C0"/>
                </a:solidFill>
              </a:rPr>
              <a:t>     virtual void draw() const = 0;</a:t>
            </a:r>
            <a:br>
              <a:rPr lang="en-US" altLang="zh-CN" sz="1600" dirty="0">
                <a:solidFill>
                  <a:srgbClr val="0070C0"/>
                </a:solidFill>
              </a:rPr>
            </a:br>
            <a:br>
              <a:rPr lang="en-US" altLang="zh-CN" sz="1600" dirty="0">
                <a:solidFill>
                  <a:srgbClr val="0070C0"/>
                </a:solidFill>
              </a:rPr>
            </a:br>
            <a:r>
              <a:rPr lang="en-US" altLang="zh-CN" sz="1600" dirty="0">
                <a:solidFill>
                  <a:srgbClr val="0070C0"/>
                </a:solidFill>
              </a:rPr>
              <a:t>    virtual void error(const string&amp; msg);</a:t>
            </a:r>
            <a:br>
              <a:rPr lang="en-US" altLang="zh-CN" sz="1600" dirty="0">
                <a:solidFill>
                  <a:srgbClr val="0070C0"/>
                </a:solidFill>
              </a:rPr>
            </a:br>
            <a:br>
              <a:rPr lang="en-US" altLang="zh-CN" sz="1600" dirty="0">
                <a:solidFill>
                  <a:srgbClr val="0070C0"/>
                </a:solidFill>
              </a:rPr>
            </a:br>
            <a:r>
              <a:rPr lang="en-US" altLang="zh-CN" sz="1600" dirty="0">
                <a:solidFill>
                  <a:srgbClr val="0070C0"/>
                </a:solidFill>
              </a:rPr>
              <a:t>    int </a:t>
            </a:r>
            <a:r>
              <a:rPr lang="en-US" altLang="zh-CN" sz="1600" dirty="0" err="1">
                <a:solidFill>
                  <a:srgbClr val="0070C0"/>
                </a:solidFill>
              </a:rPr>
              <a:t>objectID</a:t>
            </a:r>
            <a:r>
              <a:rPr lang="en-US" altLang="zh-CN" sz="1600" dirty="0">
                <a:solidFill>
                  <a:srgbClr val="0070C0"/>
                </a:solidFill>
              </a:rPr>
              <a:t>() const;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};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build="allAtOnce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绝对不要重新定义继承而来的缺省参数值</a:t>
            </a:r>
          </a:p>
          <a:p>
            <a:pPr lvl="1" eaLnBrk="1" hangingPunct="1"/>
            <a:r>
              <a:rPr lang="zh-CN" altLang="en-US" sz="2000"/>
              <a:t>静态绑定</a:t>
            </a:r>
          </a:p>
          <a:p>
            <a:pPr lvl="1" eaLnBrk="1" hangingPunct="1"/>
            <a:r>
              <a:rPr lang="zh-CN" altLang="en-US" sz="2000"/>
              <a:t>效率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1042988" y="3141663"/>
            <a:ext cx="31797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virtual void f(int x=0) =0;</a:t>
            </a:r>
            <a:endParaRPr lang="en-US" altLang="zh-CN" sz="18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class B: public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virtual void f(int x=1)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{ </a:t>
            </a:r>
            <a:r>
              <a:rPr lang="en-US" altLang="zh-CN" sz="18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1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 &lt;&lt; x;}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};</a:t>
            </a:r>
            <a:endParaRPr lang="zh-CN" altLang="en-US" sz="1800" i="1" dirty="0">
              <a:solidFill>
                <a:schemeClr val="tx2"/>
              </a:solidFill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4216400" y="2971800"/>
            <a:ext cx="37465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class C: public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     virtual void f(int x) { </a:t>
            </a:r>
            <a:r>
              <a:rPr lang="en-US" altLang="zh-CN" sz="18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1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&lt;&lt; x;</a:t>
            </a:r>
            <a:r>
              <a:rPr lang="en-US" altLang="zh-CN" sz="1800" i="1" dirty="0">
                <a:solidFill>
                  <a:schemeClr val="tx2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};</a:t>
            </a:r>
            <a:endParaRPr lang="zh-CN" altLang="en-US" sz="1800" i="1" dirty="0">
              <a:solidFill>
                <a:schemeClr val="tx2"/>
              </a:solidFill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211638" y="4706938"/>
            <a:ext cx="1300162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A *</a:t>
            </a:r>
            <a:r>
              <a:rPr lang="en-US" altLang="zh-CN" sz="1800" i="1" dirty="0" err="1">
                <a:solidFill>
                  <a:schemeClr val="tx2"/>
                </a:solidFill>
              </a:rPr>
              <a:t>p_a</a:t>
            </a:r>
            <a:r>
              <a:rPr lang="en-US" altLang="zh-CN" sz="1800" i="1" dirty="0">
                <a:solidFill>
                  <a:schemeClr val="tx2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B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 err="1">
                <a:solidFill>
                  <a:schemeClr val="tx2"/>
                </a:solidFill>
              </a:rPr>
              <a:t>p_a</a:t>
            </a:r>
            <a:r>
              <a:rPr lang="en-US" altLang="zh-CN" sz="1800" i="1" dirty="0">
                <a:solidFill>
                  <a:schemeClr val="tx2"/>
                </a:solidFill>
              </a:rPr>
              <a:t> = &amp;b;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 err="1">
                <a:solidFill>
                  <a:schemeClr val="tx2"/>
                </a:solidFill>
              </a:rPr>
              <a:t>p_a</a:t>
            </a:r>
            <a:r>
              <a:rPr lang="en-US" altLang="zh-CN" sz="1800" i="1" dirty="0">
                <a:solidFill>
                  <a:schemeClr val="tx2"/>
                </a:solidFill>
              </a:rPr>
              <a:t>-&gt;f();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>
              <a:solidFill>
                <a:schemeClr val="tx2"/>
              </a:solidFill>
            </a:endParaRP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5807075" y="4706938"/>
            <a:ext cx="1300163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A *p_a1;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C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p_a1 = &amp;c;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p_a1-&gt;f();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00438" y="6286500"/>
            <a:ext cx="341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对象中只记录虚函数的入口地址</a:t>
            </a: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6457950" y="963613"/>
            <a:ext cx="576263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7466013" y="641350"/>
            <a:ext cx="7620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6099175" y="9636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b</a:t>
            </a:r>
            <a:endParaRPr lang="en-US" altLang="zh-CN" sz="1800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6551613" y="922338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…</a:t>
            </a:r>
            <a:endParaRPr lang="en-US" altLang="zh-CN" sz="2000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6535738" y="1249363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…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7542213" y="6826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B::f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7456488" y="25241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vtable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6457950" y="604838"/>
            <a:ext cx="576263" cy="358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6780213" y="7858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Box 31"/>
          <p:cNvSpPr txBox="1">
            <a:spLocks noChangeArrowheads="1"/>
          </p:cNvSpPr>
          <p:nvPr/>
        </p:nvSpPr>
        <p:spPr bwMode="auto">
          <a:xfrm>
            <a:off x="5508625" y="260350"/>
            <a:ext cx="60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p_a</a:t>
            </a:r>
            <a:endParaRPr lang="zh-CN" altLang="en-US" sz="2000" i="1"/>
          </a:p>
        </p:txBody>
      </p:sp>
      <p:cxnSp>
        <p:nvCxnSpPr>
          <p:cNvPr id="21" name="直接箭头连接符 33"/>
          <p:cNvCxnSpPr>
            <a:cxnSpLocks noChangeShapeType="1"/>
          </p:cNvCxnSpPr>
          <p:nvPr/>
        </p:nvCxnSpPr>
        <p:spPr bwMode="auto">
          <a:xfrm>
            <a:off x="5954713" y="660400"/>
            <a:ext cx="503237" cy="3032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8243888" y="641350"/>
            <a:ext cx="4318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00000"/>
                </a:solidFill>
              </a:rPr>
              <a:t>1</a:t>
            </a:r>
            <a:endParaRPr lang="zh-CN" altLang="en-US" sz="2400" i="1">
              <a:solidFill>
                <a:srgbClr val="C00000"/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889750" y="2987675"/>
            <a:ext cx="576263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897813" y="2665413"/>
            <a:ext cx="762000" cy="48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530975" y="2987675"/>
            <a:ext cx="290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</a:t>
            </a:r>
            <a:endParaRPr lang="en-US" altLang="zh-CN" sz="1800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83413" y="2946400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…</a:t>
            </a:r>
            <a:endParaRPr lang="en-US" altLang="zh-CN" sz="2000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967538" y="3273425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…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974013" y="270668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C::f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7889875" y="22764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vtable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6889750" y="2628900"/>
            <a:ext cx="576263" cy="358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7212013" y="28098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940425" y="2284413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p_a1</a:t>
            </a:r>
            <a:endParaRPr lang="zh-CN" altLang="en-US" sz="2000" i="1"/>
          </a:p>
        </p:txBody>
      </p:sp>
      <p:cxnSp>
        <p:nvCxnSpPr>
          <p:cNvPr id="33" name="直接箭头连接符 33"/>
          <p:cNvCxnSpPr>
            <a:cxnSpLocks noChangeShapeType="1"/>
          </p:cNvCxnSpPr>
          <p:nvPr/>
        </p:nvCxnSpPr>
        <p:spPr bwMode="auto">
          <a:xfrm>
            <a:off x="6386513" y="2684463"/>
            <a:ext cx="503237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8675688" y="2665413"/>
            <a:ext cx="433387" cy="48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00000"/>
                </a:solidFill>
              </a:rPr>
              <a:t>0</a:t>
            </a:r>
            <a:endParaRPr lang="zh-CN" altLang="en-US" sz="2400" i="1">
              <a:solidFill>
                <a:srgbClr val="C00000"/>
              </a:solidFill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684213" y="115888"/>
            <a:ext cx="39624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</a:rPr>
              <a:t>(**((char *)p_a1 - 4))(p_a1)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755650" y="476250"/>
            <a:ext cx="32400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char *q = *((char *)p_a1 - 4); </a:t>
            </a:r>
          </a:p>
          <a:p>
            <a:pPr eaLnBrk="1" hangingPunct="1"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</a:rPr>
              <a:t>(*q)(p_a1, *q+4);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utoUpdateAnimBg="0"/>
      <p:bldP spid="193541" grpId="0" autoUpdateAnimBg="0"/>
      <p:bldP spid="193543" grpId="0" autoUpdateAnimBg="0"/>
      <p:bldP spid="193544" grpId="0" autoUpdateAnimBg="0"/>
      <p:bldP spid="8" grpId="0" build="allAtOnce"/>
      <p:bldP spid="9" grpId="0" animBg="1"/>
      <p:bldP spid="10" grpId="0" animBg="1"/>
      <p:bldP spid="12" grpId="0"/>
      <p:bldP spid="13" grpId="0"/>
      <p:bldP spid="14" grpId="0"/>
      <p:bldP spid="15" grpId="0"/>
      <p:bldP spid="17" grpId="0"/>
      <p:bldP spid="18" grpId="0" animBg="1"/>
      <p:bldP spid="20" grpId="0"/>
      <p:bldP spid="22" grpId="0" build="allAtOnce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 animBg="1"/>
      <p:bldP spid="32" grpId="0"/>
      <p:bldP spid="34" grpId="0" build="allAtOnce" animBg="1"/>
      <p:bldP spid="35" grpId="0" build="allAtOnce"/>
      <p:bldP spid="36" grpId="0" build="allAtOnce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多继承</a:t>
            </a:r>
          </a:p>
          <a:p>
            <a:pPr lvl="1" algn="just" eaLnBrk="1" hangingPunct="1"/>
            <a:r>
              <a:rPr lang="zh-CN" altLang="en-GB" sz="2400">
                <a:latin typeface="宋体" panose="02010600030101010101" pitchFamily="2" charset="-122"/>
              </a:rPr>
              <a:t>定义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/>
              <a:t>class</a:t>
            </a:r>
            <a:r>
              <a:rPr lang="en-GB" altLang="zh-CN" sz="2000">
                <a:latin typeface="宋体" panose="02010600030101010101" pitchFamily="2" charset="-122"/>
              </a:rPr>
              <a:t> &lt;</a:t>
            </a:r>
            <a:r>
              <a:rPr lang="en-GB" altLang="en-US" sz="2000">
                <a:latin typeface="宋体" panose="02010600030101010101" pitchFamily="2" charset="-122"/>
              </a:rPr>
              <a:t>派生类名&gt;：[&lt;继承方式&gt;] &lt;基类名1&gt;，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2000">
                <a:latin typeface="宋体" panose="02010600030101010101" pitchFamily="2" charset="-122"/>
              </a:rPr>
              <a:t>			   [&lt;继承方式&gt;] &lt;基类名2&gt;，</a:t>
            </a:r>
            <a:r>
              <a:rPr lang="en-GB" altLang="en-US" sz="2000">
                <a:latin typeface="Times New Roman" panose="02020603050405020304" pitchFamily="18" charset="0"/>
              </a:rPr>
              <a:t>…</a:t>
            </a:r>
            <a:endParaRPr lang="en-GB" altLang="en-US" sz="2000">
              <a:latin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2000"/>
              <a:t>	</a:t>
            </a:r>
            <a:r>
              <a:rPr lang="en-GB" altLang="en-US" sz="2000" i="1"/>
              <a:t>{</a:t>
            </a:r>
            <a:r>
              <a:rPr lang="en-GB" altLang="en-US" sz="2000">
                <a:latin typeface="宋体" panose="02010600030101010101" pitchFamily="2" charset="-122"/>
              </a:rPr>
              <a:t> 〈成员表〉</a:t>
            </a:r>
            <a:r>
              <a:rPr lang="en-GB" altLang="en-US" sz="2000" i="1"/>
              <a:t>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en-US" sz="2000"/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继承方式</a:t>
            </a:r>
          </a:p>
          <a:p>
            <a:pPr lvl="3" algn="just" eaLnBrk="1" hangingPunct="1"/>
            <a:r>
              <a:rPr lang="en-GB" altLang="zh-CN" sz="1800" i="1"/>
              <a:t>public</a:t>
            </a:r>
            <a:r>
              <a:rPr lang="en-GB" altLang="zh-CN" sz="1800">
                <a:latin typeface="宋体" panose="02010600030101010101" pitchFamily="2" charset="-122"/>
              </a:rPr>
              <a:t>、</a:t>
            </a:r>
            <a:r>
              <a:rPr lang="en-GB" altLang="zh-CN" sz="1800" i="1"/>
              <a:t>private </a:t>
            </a:r>
            <a:r>
              <a:rPr lang="en-GB" altLang="zh-CN" sz="1800">
                <a:latin typeface="宋体" panose="02010600030101010101" pitchFamily="2" charset="-122"/>
              </a:rPr>
              <a:t>、</a:t>
            </a:r>
            <a:r>
              <a:rPr lang="en-GB" altLang="zh-CN" sz="1800" i="1"/>
              <a:t>protected</a:t>
            </a:r>
            <a:endParaRPr lang="en-GB" altLang="zh-CN" sz="18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继承方式及访问控制的规定同单继承</a:t>
            </a:r>
            <a:endParaRPr lang="en-GB" altLang="en-US" sz="2000"/>
          </a:p>
          <a:p>
            <a:pPr lvl="2" eaLnBrk="1" hangingPunct="1"/>
            <a:r>
              <a:rPr lang="en-GB" altLang="en-US" sz="2000">
                <a:latin typeface="宋体" panose="02010600030101010101" pitchFamily="2" charset="-122"/>
              </a:rPr>
              <a:t>派生类拥有所有基类的所有成员</a:t>
            </a:r>
            <a:endParaRPr lang="zh-CN" altLang="en-US" sz="2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990600" y="2362200"/>
            <a:ext cx="182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Bed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weight</a:t>
            </a:r>
          </a:p>
        </p:txBody>
      </p:sp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381000" y="27432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Sleep()</a:t>
            </a:r>
          </a:p>
        </p:txBody>
      </p:sp>
      <p:sp>
        <p:nvSpPr>
          <p:cNvPr id="97284" name="Rectangle 6"/>
          <p:cNvSpPr>
            <a:spLocks noChangeArrowheads="1"/>
          </p:cNvSpPr>
          <p:nvPr/>
        </p:nvSpPr>
        <p:spPr bwMode="auto">
          <a:xfrm>
            <a:off x="381000" y="32766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SetWeight()</a:t>
            </a:r>
          </a:p>
        </p:txBody>
      </p:sp>
      <p:sp>
        <p:nvSpPr>
          <p:cNvPr id="97285" name="Rectangle 7"/>
          <p:cNvSpPr>
            <a:spLocks noChangeArrowheads="1"/>
          </p:cNvSpPr>
          <p:nvPr/>
        </p:nvSpPr>
        <p:spPr bwMode="auto">
          <a:xfrm>
            <a:off x="4267200" y="2362200"/>
            <a:ext cx="182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/>
              <a:t>weight</a:t>
            </a:r>
          </a:p>
        </p:txBody>
      </p:sp>
      <p:sp>
        <p:nvSpPr>
          <p:cNvPr id="97286" name="Rectangle 8"/>
          <p:cNvSpPr>
            <a:spLocks noChangeArrowheads="1"/>
          </p:cNvSpPr>
          <p:nvPr/>
        </p:nvSpPr>
        <p:spPr bwMode="auto">
          <a:xfrm>
            <a:off x="3657600" y="27432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WatchTV()</a:t>
            </a:r>
          </a:p>
        </p:txBody>
      </p:sp>
      <p:sp>
        <p:nvSpPr>
          <p:cNvPr id="97287" name="Rectangle 9"/>
          <p:cNvSpPr>
            <a:spLocks noChangeArrowheads="1"/>
          </p:cNvSpPr>
          <p:nvPr/>
        </p:nvSpPr>
        <p:spPr bwMode="auto">
          <a:xfrm>
            <a:off x="3657600" y="32766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SetWeight()</a:t>
            </a:r>
          </a:p>
        </p:txBody>
      </p:sp>
      <p:sp>
        <p:nvSpPr>
          <p:cNvPr id="97288" name="Rectangle 10"/>
          <p:cNvSpPr>
            <a:spLocks noChangeArrowheads="1"/>
          </p:cNvSpPr>
          <p:nvPr/>
        </p:nvSpPr>
        <p:spPr bwMode="auto">
          <a:xfrm>
            <a:off x="2590800" y="5105400"/>
            <a:ext cx="182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SleepSofa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i="1"/>
          </a:p>
        </p:txBody>
      </p:sp>
      <p:sp>
        <p:nvSpPr>
          <p:cNvPr id="97289" name="Rectangle 12"/>
          <p:cNvSpPr>
            <a:spLocks noChangeArrowheads="1"/>
          </p:cNvSpPr>
          <p:nvPr/>
        </p:nvSpPr>
        <p:spPr bwMode="auto">
          <a:xfrm>
            <a:off x="1981200" y="60198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foldOut()</a:t>
            </a:r>
          </a:p>
        </p:txBody>
      </p:sp>
      <p:sp>
        <p:nvSpPr>
          <p:cNvPr id="97290" name="Line 13"/>
          <p:cNvSpPr>
            <a:spLocks noChangeShapeType="1"/>
          </p:cNvSpPr>
          <p:nvPr/>
        </p:nvSpPr>
        <p:spPr bwMode="auto">
          <a:xfrm>
            <a:off x="1828800" y="3962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1" name="Line 14"/>
          <p:cNvSpPr>
            <a:spLocks noChangeShapeType="1"/>
          </p:cNvSpPr>
          <p:nvPr/>
        </p:nvSpPr>
        <p:spPr bwMode="auto">
          <a:xfrm flipH="1">
            <a:off x="3962400" y="3962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9388" y="2349500"/>
            <a:ext cx="3671887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class   TDate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{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   void SetDate(int y, int m, int d);</a:t>
            </a:r>
            <a:endParaRPr lang="en-GB" altLang="zh-CN" sz="1600" b="1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   int IsLeapYear();</a:t>
            </a:r>
            <a:endParaRPr lang="en-GB" altLang="zh-CN" sz="1600" b="1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  int  year, month, day;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79388" y="4341813"/>
            <a:ext cx="5486400" cy="1814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void </a:t>
            </a:r>
            <a:r>
              <a:rPr lang="en-US" altLang="zh-CN" sz="1600" b="1" i="1">
                <a:solidFill>
                  <a:srgbClr val="C00000"/>
                </a:solidFill>
                <a:latin typeface="Times New Roman" panose="02020603050405020304" pitchFamily="18" charset="0"/>
              </a:rPr>
              <a:t>TDate::</a:t>
            </a:r>
            <a:r>
              <a:rPr lang="en-US" altLang="zh-CN" sz="1600" b="1" i="1">
                <a:latin typeface="Times New Roman" panose="02020603050405020304" pitchFamily="18" charset="0"/>
              </a:rPr>
              <a:t>SetDate(int y,  int m,  int 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b="1" i="1">
                <a:latin typeface="Times New Roman" panose="02020603050405020304" pitchFamily="18" charset="0"/>
              </a:rPr>
              <a:t>{    </a:t>
            </a:r>
            <a:r>
              <a:rPr lang="en-US" altLang="zh-CN" sz="1600" b="1" i="1">
                <a:latin typeface="Times New Roman" panose="02020603050405020304" pitchFamily="18" charset="0"/>
              </a:rPr>
              <a:t>year =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month = 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     day 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i="1">
                <a:latin typeface="Times New Roman" panose="02020603050405020304" pitchFamily="18" charset="0"/>
              </a:rPr>
              <a:t>int </a:t>
            </a:r>
            <a:r>
              <a:rPr lang="en-US" altLang="zh-CN" sz="1600" b="1" i="1">
                <a:solidFill>
                  <a:srgbClr val="C00000"/>
                </a:solidFill>
                <a:latin typeface="Times New Roman" panose="02020603050405020304" pitchFamily="18" charset="0"/>
              </a:rPr>
              <a:t>TDate:: </a:t>
            </a:r>
            <a:r>
              <a:rPr lang="en-US" altLang="zh-CN" sz="1600" b="1" i="1">
                <a:latin typeface="Times New Roman" panose="02020603050405020304" pitchFamily="18" charset="0"/>
              </a:rPr>
              <a:t>IsLeapYear()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latin typeface="Times New Roman" panose="02020603050405020304" pitchFamily="18" charset="0"/>
              </a:rPr>
              <a:t>{ return (year%4 == 0 &amp;&amp; year%100 != 0) || (year%400==0); }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987675" y="2060575"/>
            <a:ext cx="519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a.h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572000" y="4076700"/>
            <a:ext cx="741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006600"/>
                </a:solidFill>
                <a:latin typeface="Times New Roman" panose="02020603050405020304" pitchFamily="18" charset="0"/>
              </a:rPr>
              <a:t>a.cpp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67175" y="1052513"/>
            <a:ext cx="4398963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class  TDate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{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void SetDate(int y, int m, int 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{    year = y;  month = m; day = d;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int  IsLeapYear()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     { return (year%4 == 0 &amp;&amp; year%100 !=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                             || (year%400==0);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       int  year, month, day;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>
                <a:solidFill>
                  <a:srgbClr val="002060"/>
                </a:solidFill>
                <a:latin typeface="Times New Roman" panose="02020603050405020304" pitchFamily="18" charset="0"/>
              </a:rPr>
              <a:t>};</a:t>
            </a:r>
            <a:endParaRPr lang="zh-CN" altLang="en-US" sz="1600" b="1" i="1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451725" y="1341438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</a:rPr>
              <a:t>inline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795963" y="4005263"/>
            <a:ext cx="2879725" cy="280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int 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{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g.SetDate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(2000,1,1);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t.SetDate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(2015,11,17);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*p = new 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p-&gt;</a:t>
            </a:r>
            <a:r>
              <a:rPr lang="en-US" altLang="zh-CN" sz="16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SetDate</a:t>
            </a: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(2015,11,17);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 rot="-739854">
            <a:off x="3392488" y="3746500"/>
            <a:ext cx="10048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</a:rPr>
              <a:t>ADT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3500438"/>
            <a:ext cx="210661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1800" i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altLang="zh-CN" sz="1800" i="1" dirty="0">
                <a:solidFill>
                  <a:schemeClr val="accent6">
                    <a:lumMod val="50000"/>
                  </a:schemeClr>
                </a:solidFill>
              </a:rPr>
              <a:t>  year=2000, … </a:t>
            </a:r>
            <a:endParaRPr lang="zh-CN" altLang="en-US" sz="18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219700" y="3471863"/>
            <a:ext cx="395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X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6636" name="TextBox 16"/>
          <p:cNvSpPr txBox="1">
            <a:spLocks noChangeArrowheads="1"/>
          </p:cNvSpPr>
          <p:nvPr/>
        </p:nvSpPr>
        <p:spPr bwMode="auto">
          <a:xfrm>
            <a:off x="1979613" y="908050"/>
            <a:ext cx="1416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成员变量</a:t>
            </a:r>
            <a:endParaRPr lang="en-US" altLang="zh-CN" sz="2400" b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成员函数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 rot="-583114">
            <a:off x="7123113" y="4162425"/>
            <a:ext cx="105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Value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3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allAtOnce" animBg="1"/>
      <p:bldP spid="15365" grpId="0" build="allAtOnce" animBg="1"/>
      <p:bldP spid="15366" grpId="0" build="allAtOnce"/>
      <p:bldP spid="15367" grpId="0" build="allAtOnce"/>
      <p:bldP spid="10" grpId="0" build="allAtOnce" animBg="1"/>
      <p:bldP spid="11" grpId="0" build="allAtOnce"/>
      <p:bldP spid="13" grpId="0" build="allAtOnce" animBg="1"/>
      <p:bldP spid="14" grpId="0" build="allAtOnce"/>
      <p:bldP spid="15" grpId="0" build="allAtOnce"/>
      <p:bldP spid="16" grpId="0" build="allAtOnce"/>
      <p:bldP spid="18" grpId="0" build="allAtOnce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98306" name="Rectangle 4"/>
          <p:cNvSpPr>
            <a:spLocks noChangeArrowheads="1"/>
          </p:cNvSpPr>
          <p:nvPr/>
        </p:nvSpPr>
        <p:spPr bwMode="auto">
          <a:xfrm>
            <a:off x="1524000" y="20574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Furniture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weight</a:t>
            </a:r>
          </a:p>
        </p:txBody>
      </p:sp>
      <p:sp>
        <p:nvSpPr>
          <p:cNvPr id="98307" name="Rectangle 6"/>
          <p:cNvSpPr>
            <a:spLocks noChangeArrowheads="1"/>
          </p:cNvSpPr>
          <p:nvPr/>
        </p:nvSpPr>
        <p:spPr bwMode="auto">
          <a:xfrm>
            <a:off x="914400" y="25146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SetWeight()</a:t>
            </a:r>
          </a:p>
        </p:txBody>
      </p:sp>
      <p:sp>
        <p:nvSpPr>
          <p:cNvPr id="98308" name="Rectangle 10"/>
          <p:cNvSpPr>
            <a:spLocks noChangeArrowheads="1"/>
          </p:cNvSpPr>
          <p:nvPr/>
        </p:nvSpPr>
        <p:spPr bwMode="auto">
          <a:xfrm>
            <a:off x="4419600" y="20574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Furniture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weight</a:t>
            </a:r>
          </a:p>
        </p:txBody>
      </p:sp>
      <p:sp>
        <p:nvSpPr>
          <p:cNvPr id="98309" name="Rectangle 11"/>
          <p:cNvSpPr>
            <a:spLocks noChangeArrowheads="1"/>
          </p:cNvSpPr>
          <p:nvPr/>
        </p:nvSpPr>
        <p:spPr bwMode="auto">
          <a:xfrm>
            <a:off x="3810000" y="25146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SetWeight()</a:t>
            </a:r>
          </a:p>
        </p:txBody>
      </p:sp>
      <p:sp>
        <p:nvSpPr>
          <p:cNvPr id="98310" name="Rectangle 12"/>
          <p:cNvSpPr>
            <a:spLocks noChangeArrowheads="1"/>
          </p:cNvSpPr>
          <p:nvPr/>
        </p:nvSpPr>
        <p:spPr bwMode="auto">
          <a:xfrm>
            <a:off x="1524000" y="35052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Bed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8311" name="Rectangle 13"/>
          <p:cNvSpPr>
            <a:spLocks noChangeArrowheads="1"/>
          </p:cNvSpPr>
          <p:nvPr/>
        </p:nvSpPr>
        <p:spPr bwMode="auto">
          <a:xfrm>
            <a:off x="914400" y="3962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Sleep()</a:t>
            </a:r>
          </a:p>
        </p:txBody>
      </p:sp>
      <p:sp>
        <p:nvSpPr>
          <p:cNvPr id="98312" name="Rectangle 14"/>
          <p:cNvSpPr>
            <a:spLocks noChangeArrowheads="1"/>
          </p:cNvSpPr>
          <p:nvPr/>
        </p:nvSpPr>
        <p:spPr bwMode="auto">
          <a:xfrm>
            <a:off x="4419600" y="35052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8313" name="Rectangle 15"/>
          <p:cNvSpPr>
            <a:spLocks noChangeArrowheads="1"/>
          </p:cNvSpPr>
          <p:nvPr/>
        </p:nvSpPr>
        <p:spPr bwMode="auto">
          <a:xfrm>
            <a:off x="3810000" y="3962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WatchTV()</a:t>
            </a:r>
          </a:p>
        </p:txBody>
      </p:sp>
      <p:sp>
        <p:nvSpPr>
          <p:cNvPr id="98314" name="Rectangle 16"/>
          <p:cNvSpPr>
            <a:spLocks noChangeArrowheads="1"/>
          </p:cNvSpPr>
          <p:nvPr/>
        </p:nvSpPr>
        <p:spPr bwMode="auto">
          <a:xfrm>
            <a:off x="2971800" y="51816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SleepSofa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8315" name="Rectangle 17"/>
          <p:cNvSpPr>
            <a:spLocks noChangeArrowheads="1"/>
          </p:cNvSpPr>
          <p:nvPr/>
        </p:nvSpPr>
        <p:spPr bwMode="auto">
          <a:xfrm>
            <a:off x="2362200" y="56388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FoldOut()</a:t>
            </a:r>
          </a:p>
        </p:txBody>
      </p:sp>
      <p:sp>
        <p:nvSpPr>
          <p:cNvPr id="98316" name="Line 18"/>
          <p:cNvSpPr>
            <a:spLocks noChangeShapeType="1"/>
          </p:cNvSpPr>
          <p:nvPr/>
        </p:nvSpPr>
        <p:spPr bwMode="auto">
          <a:xfrm>
            <a:off x="2209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7" name="Line 19"/>
          <p:cNvSpPr>
            <a:spLocks noChangeShapeType="1"/>
          </p:cNvSpPr>
          <p:nvPr/>
        </p:nvSpPr>
        <p:spPr bwMode="auto">
          <a:xfrm>
            <a:off x="2590800" y="4495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8" name="Line 20"/>
          <p:cNvSpPr>
            <a:spLocks noChangeShapeType="1"/>
          </p:cNvSpPr>
          <p:nvPr/>
        </p:nvSpPr>
        <p:spPr bwMode="auto">
          <a:xfrm flipH="1">
            <a:off x="4038600" y="44958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9" name="Line 21"/>
          <p:cNvSpPr>
            <a:spLocks noChangeShapeType="1"/>
          </p:cNvSpPr>
          <p:nvPr/>
        </p:nvSpPr>
        <p:spPr bwMode="auto">
          <a:xfrm>
            <a:off x="5181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6689725" y="2395538"/>
            <a:ext cx="215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Base-Class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Decomposition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99330" name="Rectangle 4"/>
          <p:cNvSpPr>
            <a:spLocks noChangeArrowheads="1"/>
          </p:cNvSpPr>
          <p:nvPr/>
        </p:nvSpPr>
        <p:spPr bwMode="auto">
          <a:xfrm>
            <a:off x="3048000" y="1905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Furniture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weight</a:t>
            </a:r>
          </a:p>
        </p:txBody>
      </p:sp>
      <p:sp>
        <p:nvSpPr>
          <p:cNvPr id="99331" name="Rectangle 5"/>
          <p:cNvSpPr>
            <a:spLocks noChangeArrowheads="1"/>
          </p:cNvSpPr>
          <p:nvPr/>
        </p:nvSpPr>
        <p:spPr bwMode="auto">
          <a:xfrm>
            <a:off x="2438400" y="2362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SetWeight()</a:t>
            </a:r>
          </a:p>
        </p:txBody>
      </p:sp>
      <p:sp>
        <p:nvSpPr>
          <p:cNvPr id="99332" name="Rectangle 8"/>
          <p:cNvSpPr>
            <a:spLocks noChangeArrowheads="1"/>
          </p:cNvSpPr>
          <p:nvPr/>
        </p:nvSpPr>
        <p:spPr bwMode="auto">
          <a:xfrm>
            <a:off x="1828800" y="3810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Bed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9333" name="Rectangle 9"/>
          <p:cNvSpPr>
            <a:spLocks noChangeArrowheads="1"/>
          </p:cNvSpPr>
          <p:nvPr/>
        </p:nvSpPr>
        <p:spPr bwMode="auto">
          <a:xfrm>
            <a:off x="1219200" y="4267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Sleep()</a:t>
            </a:r>
          </a:p>
        </p:txBody>
      </p:sp>
      <p:sp>
        <p:nvSpPr>
          <p:cNvPr id="99334" name="Rectangle 10"/>
          <p:cNvSpPr>
            <a:spLocks noChangeArrowheads="1"/>
          </p:cNvSpPr>
          <p:nvPr/>
        </p:nvSpPr>
        <p:spPr bwMode="auto">
          <a:xfrm>
            <a:off x="4572000" y="3810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9335" name="Rectangle 11"/>
          <p:cNvSpPr>
            <a:spLocks noChangeArrowheads="1"/>
          </p:cNvSpPr>
          <p:nvPr/>
        </p:nvSpPr>
        <p:spPr bwMode="auto">
          <a:xfrm>
            <a:off x="3962400" y="4267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WatchTV()</a:t>
            </a:r>
          </a:p>
        </p:txBody>
      </p:sp>
      <p:sp>
        <p:nvSpPr>
          <p:cNvPr id="99336" name="Rectangle 12"/>
          <p:cNvSpPr>
            <a:spLocks noChangeArrowheads="1"/>
          </p:cNvSpPr>
          <p:nvPr/>
        </p:nvSpPr>
        <p:spPr bwMode="auto">
          <a:xfrm>
            <a:off x="3276600" y="54864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SleepSofa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</p:txBody>
      </p:sp>
      <p:sp>
        <p:nvSpPr>
          <p:cNvPr id="99337" name="Rectangle 13"/>
          <p:cNvSpPr>
            <a:spLocks noChangeArrowheads="1"/>
          </p:cNvSpPr>
          <p:nvPr/>
        </p:nvSpPr>
        <p:spPr bwMode="auto">
          <a:xfrm>
            <a:off x="2667000" y="59436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FoldOut()</a:t>
            </a:r>
          </a:p>
        </p:txBody>
      </p:sp>
      <p:sp>
        <p:nvSpPr>
          <p:cNvPr id="99338" name="Line 15"/>
          <p:cNvSpPr>
            <a:spLocks noChangeShapeType="1"/>
          </p:cNvSpPr>
          <p:nvPr/>
        </p:nvSpPr>
        <p:spPr bwMode="auto">
          <a:xfrm>
            <a:off x="2895600" y="4800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9" name="Line 16"/>
          <p:cNvSpPr>
            <a:spLocks noChangeShapeType="1"/>
          </p:cNvSpPr>
          <p:nvPr/>
        </p:nvSpPr>
        <p:spPr bwMode="auto">
          <a:xfrm flipH="1">
            <a:off x="4343400" y="48006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0" name="Line 18"/>
          <p:cNvSpPr>
            <a:spLocks noChangeShapeType="1"/>
          </p:cNvSpPr>
          <p:nvPr/>
        </p:nvSpPr>
        <p:spPr bwMode="auto">
          <a:xfrm flipH="1">
            <a:off x="2743200" y="2895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1" name="Line 19"/>
          <p:cNvSpPr>
            <a:spLocks noChangeShapeType="1"/>
          </p:cNvSpPr>
          <p:nvPr/>
        </p:nvSpPr>
        <p:spPr bwMode="auto">
          <a:xfrm>
            <a:off x="4267200" y="2895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20" name="Text Box 20"/>
          <p:cNvSpPr txBox="1">
            <a:spLocks noChangeArrowheads="1"/>
          </p:cNvSpPr>
          <p:nvPr/>
        </p:nvSpPr>
        <p:spPr bwMode="auto">
          <a:xfrm>
            <a:off x="6019800" y="2319338"/>
            <a:ext cx="267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Virtual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20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GB" altLang="en-US" sz="2000">
                <a:latin typeface="宋体" panose="02010600030101010101" pitchFamily="2" charset="-122"/>
              </a:rPr>
              <a:t>基类的声明次序决定：</a:t>
            </a:r>
            <a:endParaRPr lang="en-GB" altLang="en-US" sz="2000"/>
          </a:p>
          <a:p>
            <a:pPr lvl="3" algn="just" eaLnBrk="1" hangingPunct="1"/>
            <a:r>
              <a:rPr lang="en-GB" altLang="en-US">
                <a:latin typeface="宋体" panose="02010600030101010101" pitchFamily="2" charset="-122"/>
              </a:rPr>
              <a:t>对基类构造函数/析构函数的调用次序</a:t>
            </a:r>
            <a:endParaRPr lang="en-GB" altLang="en-US"/>
          </a:p>
          <a:p>
            <a:pPr lvl="3" eaLnBrk="1" hangingPunct="1"/>
            <a:r>
              <a:rPr lang="en-GB" altLang="en-US">
                <a:latin typeface="宋体" panose="02010600030101010101" pitchFamily="2" charset="-122"/>
              </a:rPr>
              <a:t>对基类数据成员的存储安排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 b="1">
              <a:latin typeface="宋体" panose="02010600030101010101" pitchFamily="2" charset="-122"/>
            </a:endParaRP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名冲突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&lt;基类名&gt;::&lt;基类成员名&gt;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endParaRPr lang="en-US" altLang="en-US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虚基类</a:t>
            </a:r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如果直接基类有公共的基类，则该公共基类中的成员变量在多继承的派生类中有多个副本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00355" name="Oval 4"/>
          <p:cNvSpPr>
            <a:spLocks noChangeArrowheads="1"/>
          </p:cNvSpPr>
          <p:nvPr/>
        </p:nvSpPr>
        <p:spPr bwMode="auto">
          <a:xfrm>
            <a:off x="7696200" y="45720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0356" name="Line 9"/>
          <p:cNvSpPr>
            <a:spLocks noChangeShapeType="1"/>
          </p:cNvSpPr>
          <p:nvPr/>
        </p:nvSpPr>
        <p:spPr bwMode="auto">
          <a:xfrm>
            <a:off x="82296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Oval 13"/>
          <p:cNvSpPr>
            <a:spLocks noChangeArrowheads="1"/>
          </p:cNvSpPr>
          <p:nvPr/>
        </p:nvSpPr>
        <p:spPr bwMode="auto">
          <a:xfrm>
            <a:off x="7620000" y="34290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0358" name="Oval 14"/>
          <p:cNvSpPr>
            <a:spLocks noChangeArrowheads="1"/>
          </p:cNvSpPr>
          <p:nvPr/>
        </p:nvSpPr>
        <p:spPr bwMode="auto">
          <a:xfrm>
            <a:off x="7162800" y="40386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0359" name="Oval 15"/>
          <p:cNvSpPr>
            <a:spLocks noChangeArrowheads="1"/>
          </p:cNvSpPr>
          <p:nvPr/>
        </p:nvSpPr>
        <p:spPr bwMode="auto">
          <a:xfrm>
            <a:off x="8229600" y="40386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0360" name="Line 16"/>
          <p:cNvSpPr>
            <a:spLocks noChangeShapeType="1"/>
          </p:cNvSpPr>
          <p:nvPr/>
        </p:nvSpPr>
        <p:spPr bwMode="auto">
          <a:xfrm flipH="1">
            <a:off x="74676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1" name="Line 17"/>
          <p:cNvSpPr>
            <a:spLocks noChangeShapeType="1"/>
          </p:cNvSpPr>
          <p:nvPr/>
        </p:nvSpPr>
        <p:spPr bwMode="auto">
          <a:xfrm>
            <a:off x="7620000" y="4419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2" name="Line 18"/>
          <p:cNvSpPr>
            <a:spLocks noChangeShapeType="1"/>
          </p:cNvSpPr>
          <p:nvPr/>
        </p:nvSpPr>
        <p:spPr bwMode="auto">
          <a:xfrm flipH="1">
            <a:off x="8229600" y="4419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3" name="Text Box 19"/>
          <p:cNvSpPr txBox="1">
            <a:spLocks noChangeArrowheads="1"/>
          </p:cNvSpPr>
          <p:nvPr/>
        </p:nvSpPr>
        <p:spPr bwMode="auto">
          <a:xfrm>
            <a:off x="6081713" y="3352800"/>
            <a:ext cx="138588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{  int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B: 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C: 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D: B, C;</a:t>
            </a:r>
            <a:endParaRPr lang="en-US" altLang="zh-CN" sz="1600" i="1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多继承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lvl="2" algn="just" eaLnBrk="1" hangingPunct="1"/>
            <a:r>
              <a:rPr lang="en-GB" altLang="en-US" sz="2000" dirty="0" err="1">
                <a:latin typeface="宋体" panose="02010600030101010101" pitchFamily="2" charset="-122"/>
              </a:rPr>
              <a:t>类</a:t>
            </a:r>
            <a:r>
              <a:rPr lang="en-GB" altLang="zh-CN" sz="2000" dirty="0" err="1">
                <a:latin typeface="宋体" panose="02010600030101010101" pitchFamily="2" charset="-122"/>
              </a:rPr>
              <a:t>D</a:t>
            </a:r>
            <a:r>
              <a:rPr lang="en-GB" altLang="en-US" sz="2000" dirty="0" err="1">
                <a:latin typeface="宋体" panose="02010600030101010101" pitchFamily="2" charset="-122"/>
              </a:rPr>
              <a:t>拥有两个</a:t>
            </a:r>
            <a:r>
              <a:rPr lang="en-GB" altLang="zh-CN" sz="2000" dirty="0" err="1">
                <a:latin typeface="宋体" panose="02010600030101010101" pitchFamily="2" charset="-122"/>
              </a:rPr>
              <a:t>x</a:t>
            </a:r>
            <a:r>
              <a:rPr lang="en-GB" altLang="en-US" sz="2000" dirty="0" err="1">
                <a:latin typeface="宋体" panose="02010600030101010101" pitchFamily="2" charset="-122"/>
              </a:rPr>
              <a:t>成员：</a:t>
            </a:r>
            <a:r>
              <a:rPr lang="en-GB" altLang="zh-CN" sz="2000" dirty="0" err="1">
                <a:latin typeface="宋体" panose="02010600030101010101" pitchFamily="2" charset="-122"/>
              </a:rPr>
              <a:t>B</a:t>
            </a:r>
            <a:r>
              <a:rPr lang="en-GB" altLang="zh-CN" sz="2000" dirty="0">
                <a:latin typeface="宋体" panose="02010600030101010101" pitchFamily="2" charset="-122"/>
              </a:rPr>
              <a:t>::</a:t>
            </a:r>
            <a:r>
              <a:rPr lang="en-GB" altLang="zh-CN" sz="2000" dirty="0" err="1">
                <a:latin typeface="宋体" panose="02010600030101010101" pitchFamily="2" charset="-122"/>
              </a:rPr>
              <a:t>x</a:t>
            </a:r>
            <a:r>
              <a:rPr lang="en-GB" altLang="en-US" sz="2000" dirty="0" err="1">
                <a:latin typeface="宋体" panose="02010600030101010101" pitchFamily="2" charset="-122"/>
              </a:rPr>
              <a:t>和</a:t>
            </a:r>
            <a:r>
              <a:rPr lang="en-GB" altLang="zh-CN" sz="2000" dirty="0" err="1">
                <a:latin typeface="宋体" panose="02010600030101010101" pitchFamily="2" charset="-122"/>
              </a:rPr>
              <a:t>C</a:t>
            </a:r>
            <a:r>
              <a:rPr lang="en-GB" altLang="zh-CN" sz="2000" dirty="0">
                <a:latin typeface="宋体" panose="02010600030101010101" pitchFamily="2" charset="-122"/>
              </a:rPr>
              <a:t>::x</a:t>
            </a:r>
          </a:p>
          <a:p>
            <a:pPr lvl="2" algn="just" eaLnBrk="1" hangingPunct="1"/>
            <a:endParaRPr lang="en-GB" altLang="zh-CN" sz="2000" dirty="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en-US" sz="2000" dirty="0" err="1">
                <a:latin typeface="宋体" panose="02010600030101010101" pitchFamily="2" charset="-122"/>
              </a:rPr>
              <a:t>虚基类</a:t>
            </a:r>
            <a:endParaRPr lang="en-GB" altLang="en-US" sz="2000" dirty="0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en-GB" altLang="en-US" dirty="0" err="1">
                <a:latin typeface="宋体" panose="02010600030101010101" pitchFamily="2" charset="-122"/>
              </a:rPr>
              <a:t>合并</a:t>
            </a:r>
            <a:endParaRPr lang="en-GB" altLang="en-US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en-US" sz="2800" dirty="0"/>
              <a:t>			</a:t>
            </a:r>
            <a:r>
              <a:rPr lang="en-GB" altLang="zh-CN" sz="1800" i="1" dirty="0"/>
              <a:t>class A;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		class B: virtual </a:t>
            </a:r>
            <a:r>
              <a:rPr lang="en-US" altLang="zh-CN" sz="1800" i="1" dirty="0"/>
              <a:t>public </a:t>
            </a:r>
            <a:r>
              <a:rPr lang="en-GB" altLang="zh-CN" sz="1800" i="1" dirty="0"/>
              <a:t>A;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		class C: public virtual A;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			class D: B, C;</a:t>
            </a:r>
            <a:endParaRPr lang="en-GB" altLang="zh-CN" sz="1800" dirty="0"/>
          </a:p>
          <a:p>
            <a:pPr lvl="1" algn="just" eaLnBrk="1" hangingPunct="1"/>
            <a:endParaRPr lang="en-GB" altLang="zh-CN" sz="1800" dirty="0"/>
          </a:p>
          <a:p>
            <a:pPr lvl="2" algn="just" eaLnBrk="1" hangingPunct="1"/>
            <a:r>
              <a:rPr lang="en-GB" altLang="en-US" sz="2000" dirty="0" err="1">
                <a:latin typeface="宋体" panose="02010600030101010101" pitchFamily="2" charset="-122"/>
              </a:rPr>
              <a:t>注意</a:t>
            </a:r>
            <a:endParaRPr lang="en-GB" altLang="en-US" sz="2000" dirty="0"/>
          </a:p>
          <a:p>
            <a:pPr lvl="3" algn="just" eaLnBrk="1" hangingPunct="1"/>
            <a:r>
              <a:rPr lang="en-GB" altLang="en-US" dirty="0" err="1">
                <a:solidFill>
                  <a:srgbClr val="C00000"/>
                </a:solidFill>
                <a:latin typeface="宋体" panose="02010600030101010101" pitchFamily="2" charset="-122"/>
              </a:rPr>
              <a:t>虚基类的构造函数由最新派生出的类的构造函数调用</a:t>
            </a:r>
            <a:endParaRPr lang="en-GB" altLang="en-US" dirty="0">
              <a:solidFill>
                <a:srgbClr val="C00000"/>
              </a:solidFill>
            </a:endParaRPr>
          </a:p>
          <a:p>
            <a:pPr lvl="3" algn="just" eaLnBrk="1" hangingPunct="1"/>
            <a:r>
              <a:rPr lang="en-GB" altLang="en-US" dirty="0" err="1">
                <a:solidFill>
                  <a:srgbClr val="C00000"/>
                </a:solidFill>
                <a:latin typeface="宋体" panose="02010600030101010101" pitchFamily="2" charset="-122"/>
              </a:rPr>
              <a:t>虚基类的构造函数优先非虚基类的构造函数执行</a:t>
            </a:r>
            <a:endParaRPr lang="zh-CN" altLang="en-US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0"/>
            <a:ext cx="38957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2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8137"/>
            <a:ext cx="454342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1" y="3140968"/>
            <a:ext cx="5524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构造函数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2017713"/>
            <a:ext cx="7954963" cy="4114800"/>
          </a:xfrm>
        </p:spPr>
        <p:txBody>
          <a:bodyPr/>
          <a:lstStyle/>
          <a:p>
            <a:pPr algn="just" eaLnBrk="1" hangingPunct="1"/>
            <a:r>
              <a:rPr lang="en-GB" altLang="en-US" sz="2400">
                <a:latin typeface="宋体" panose="02010600030101010101" pitchFamily="2" charset="-122"/>
              </a:rPr>
              <a:t>对象的初始化</a:t>
            </a:r>
          </a:p>
          <a:p>
            <a:pPr algn="just" eaLnBrk="1" hangingPunct="1"/>
            <a:r>
              <a:rPr lang="zh-CN" altLang="en-US" sz="2400">
                <a:latin typeface="宋体" panose="02010600030101010101" pitchFamily="2" charset="-122"/>
              </a:rPr>
              <a:t>描述</a:t>
            </a:r>
            <a:endParaRPr lang="en-GB" altLang="en-US" sz="2400"/>
          </a:p>
          <a:p>
            <a:pPr lvl="1" algn="just" eaLnBrk="1" hangingPunct="1"/>
            <a:r>
              <a:rPr lang="en-GB" altLang="en-US" sz="1800">
                <a:latin typeface="宋体" panose="02010600030101010101" pitchFamily="2" charset="-122"/>
              </a:rPr>
              <a:t>与类同名、无返回类型</a:t>
            </a:r>
          </a:p>
          <a:p>
            <a:pPr lvl="1" algn="just" eaLnBrk="1" hangingPunct="1"/>
            <a:r>
              <a:rPr lang="en-GB" altLang="en-US" sz="1800">
                <a:latin typeface="宋体" panose="02010600030101010101" pitchFamily="2" charset="-122"/>
              </a:rPr>
              <a:t>自动调用</a:t>
            </a:r>
            <a:r>
              <a:rPr lang="en-GB" altLang="zh-CN" sz="1800">
                <a:latin typeface="宋体" panose="02010600030101010101" pitchFamily="2" charset="-122"/>
              </a:rPr>
              <a:t>，</a:t>
            </a:r>
            <a:r>
              <a:rPr lang="en-GB" altLang="en-US" sz="1800">
                <a:latin typeface="宋体" panose="02010600030101010101" pitchFamily="2" charset="-122"/>
              </a:rPr>
              <a:t>不可直接调用</a:t>
            </a:r>
            <a:endParaRPr lang="en-GB" altLang="en-US" sz="1800"/>
          </a:p>
          <a:p>
            <a:pPr lvl="1" algn="just" eaLnBrk="1" hangingPunct="1"/>
            <a:r>
              <a:rPr lang="en-GB" altLang="en-US" sz="1800">
                <a:latin typeface="宋体" panose="02010600030101010101" pitchFamily="2" charset="-122"/>
              </a:rPr>
              <a:t>可重载</a:t>
            </a:r>
          </a:p>
          <a:p>
            <a:pPr lvl="1" algn="just" eaLnBrk="1" hangingPunct="1"/>
            <a:endParaRPr lang="en-GB" altLang="en-US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1800" b="1">
                <a:solidFill>
                  <a:srgbClr val="C00000"/>
                </a:solidFill>
                <a:latin typeface="宋体" panose="02010600030101010101" pitchFamily="2" charset="-122"/>
              </a:rPr>
              <a:t>默认构造函数</a:t>
            </a:r>
            <a:r>
              <a:rPr lang="en-GB" altLang="en-US" sz="1800">
                <a:latin typeface="宋体" panose="02010600030101010101" pitchFamily="2" charset="-122"/>
              </a:rPr>
              <a:t>    </a:t>
            </a:r>
            <a:r>
              <a:rPr lang="zh-CN" altLang="en-US" sz="1800" i="1">
                <a:latin typeface="宋体" panose="02010600030101010101" pitchFamily="2" charset="-122"/>
              </a:rPr>
              <a:t>无</a:t>
            </a:r>
            <a:r>
              <a:rPr lang="en-GB" altLang="en-US" sz="1800" i="1">
                <a:latin typeface="宋体" panose="02010600030101010101" pitchFamily="2" charset="-122"/>
              </a:rPr>
              <a:t>参数</a:t>
            </a:r>
          </a:p>
          <a:p>
            <a:pPr lvl="2" algn="just" eaLnBrk="1" hangingPunct="1"/>
            <a:r>
              <a:rPr lang="en-GB" altLang="en-US" sz="1800" b="1">
                <a:solidFill>
                  <a:srgbClr val="002060"/>
                </a:solidFill>
                <a:latin typeface="宋体" panose="02010600030101010101" pitchFamily="2" charset="-122"/>
              </a:rPr>
              <a:t>当类中未提供构造函数时，编译系统</a:t>
            </a:r>
            <a:r>
              <a:rPr lang="zh-CN" altLang="en-US" sz="1800" b="1">
                <a:solidFill>
                  <a:srgbClr val="002060"/>
                </a:solidFill>
                <a:latin typeface="宋体" panose="02010600030101010101" pitchFamily="2" charset="-122"/>
              </a:rPr>
              <a:t>提供</a:t>
            </a:r>
            <a:endParaRPr lang="en-US" altLang="zh-CN" sz="1800" b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lvl="1" algn="just" eaLnBrk="1" hangingPunct="1"/>
            <a:endParaRPr lang="en-US" altLang="zh-CN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zh-CN" sz="2000" i="1"/>
              <a:t>public</a:t>
            </a:r>
            <a:endParaRPr lang="en-GB" altLang="zh-CN" sz="20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US" sz="1600">
                <a:latin typeface="宋体" panose="02010600030101010101" pitchFamily="2" charset="-122"/>
              </a:rPr>
              <a:t>可定义为</a:t>
            </a:r>
            <a:r>
              <a:rPr lang="en-US" altLang="zh-CN" sz="1800" b="1" i="1">
                <a:latin typeface="宋体" panose="02010600030101010101" pitchFamily="2" charset="-122"/>
              </a:rPr>
              <a:t>private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1600">
                <a:latin typeface="宋体" panose="02010600030101010101" pitchFamily="2" charset="-122"/>
              </a:rPr>
              <a:t>   </a:t>
            </a:r>
            <a:r>
              <a:rPr lang="zh-CN" altLang="en-US" sz="1600">
                <a:latin typeface="宋体" panose="02010600030101010101" pitchFamily="2" charset="-122"/>
              </a:rPr>
              <a:t>接管</a:t>
            </a:r>
            <a:r>
              <a:rPr lang="en-GB" altLang="en-US" sz="1600">
                <a:latin typeface="宋体" panose="02010600030101010101" pitchFamily="2" charset="-122"/>
              </a:rPr>
              <a:t>对象</a:t>
            </a:r>
            <a:r>
              <a:rPr lang="zh-CN" altLang="en-US" sz="1600">
                <a:latin typeface="宋体" panose="02010600030101010101" pitchFamily="2" charset="-122"/>
              </a:rPr>
              <a:t>创建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 rot="463639">
            <a:off x="4670425" y="4148138"/>
            <a:ext cx="109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Why？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</a:rPr>
              <a:t>构造函数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调用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自动调用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600" i="1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{   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	A();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	A(int i);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	A(char *p);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A   a1=A(1); 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a1(1); 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a1=1; 	</a:t>
            </a:r>
            <a:r>
              <a:rPr lang="en-GB" altLang="zh-CN" sz="1600" i="1">
                <a:solidFill>
                  <a:srgbClr val="006600"/>
                </a:solidFill>
              </a:rPr>
              <a:t>//</a:t>
            </a:r>
            <a:r>
              <a:rPr lang="en-GB" altLang="en-US" sz="1600" i="1">
                <a:solidFill>
                  <a:srgbClr val="006600"/>
                </a:solidFill>
              </a:rPr>
              <a:t>调</a:t>
            </a:r>
            <a:r>
              <a:rPr lang="en-GB" altLang="zh-CN" sz="1600" i="1">
                <a:solidFill>
                  <a:srgbClr val="006600"/>
                </a:solidFill>
              </a:rPr>
              <a:t>A(int i)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A   a2=A();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a2; 	</a:t>
            </a:r>
            <a:r>
              <a:rPr lang="en-GB" altLang="zh-CN" sz="1600" i="1">
                <a:solidFill>
                  <a:srgbClr val="006600"/>
                </a:solidFill>
              </a:rPr>
              <a:t>//</a:t>
            </a:r>
            <a:r>
              <a:rPr lang="en-GB" altLang="en-US" sz="1600" i="1">
                <a:solidFill>
                  <a:srgbClr val="006600"/>
                </a:solidFill>
              </a:rPr>
              <a:t>调</a:t>
            </a:r>
            <a:r>
              <a:rPr lang="en-GB" altLang="zh-CN" sz="1600" i="1">
                <a:solidFill>
                  <a:srgbClr val="006600"/>
                </a:solidFill>
              </a:rPr>
              <a:t>A()，</a:t>
            </a:r>
            <a:r>
              <a:rPr lang="en-GB" altLang="en-US" sz="1600" i="1">
                <a:solidFill>
                  <a:srgbClr val="006600"/>
                </a:solidFill>
              </a:rPr>
              <a:t>注意：不能写成：</a:t>
            </a:r>
            <a:r>
              <a:rPr lang="en-GB" altLang="zh-CN" sz="1600" i="1">
                <a:solidFill>
                  <a:srgbClr val="006600"/>
                </a:solidFill>
              </a:rPr>
              <a:t>A a2();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A   a3=A(“abcd”);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a3(“abcd”); </a:t>
            </a:r>
            <a:r>
              <a:rPr lang="en-GB" altLang="zh-CN" sz="1600" i="1">
                <a:sym typeface="Wingdings" panose="05000000000000000000" pitchFamily="2" charset="2"/>
              </a:rPr>
              <a:t></a:t>
            </a:r>
            <a:r>
              <a:rPr lang="en-GB" altLang="zh-CN" sz="1600" i="1"/>
              <a:t> A a3=“abcd”;  </a:t>
            </a:r>
            <a:r>
              <a:rPr lang="en-GB" altLang="zh-CN" sz="1600" i="1">
                <a:solidFill>
                  <a:srgbClr val="006600"/>
                </a:solidFill>
              </a:rPr>
              <a:t>//</a:t>
            </a:r>
            <a:r>
              <a:rPr lang="en-GB" altLang="en-US" sz="1600" i="1">
                <a:solidFill>
                  <a:srgbClr val="006600"/>
                </a:solidFill>
              </a:rPr>
              <a:t>调</a:t>
            </a:r>
            <a:r>
              <a:rPr lang="en-GB" altLang="zh-CN" sz="1600" i="1">
                <a:solidFill>
                  <a:srgbClr val="006600"/>
                </a:solidFill>
              </a:rPr>
              <a:t>A(char *)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/>
              <a:t>	</a:t>
            </a:r>
            <a:r>
              <a:rPr lang="en-US" altLang="zh-CN" sz="1600" i="1"/>
              <a:t>A   a[4]; 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调用</a:t>
            </a:r>
            <a:r>
              <a:rPr lang="en-US" altLang="zh-CN" sz="1600" i="1">
                <a:solidFill>
                  <a:srgbClr val="006600"/>
                </a:solidFill>
              </a:rPr>
              <a:t>a[0]、a[1]、a[2]、a[3]</a:t>
            </a:r>
            <a:r>
              <a:rPr lang="zh-CN" altLang="en-US" sz="1600" i="1">
                <a:solidFill>
                  <a:srgbClr val="006600"/>
                </a:solidFill>
              </a:rPr>
              <a:t>的</a:t>
            </a:r>
            <a:r>
              <a:rPr lang="en-US" altLang="zh-CN" sz="1600" i="1">
                <a:solidFill>
                  <a:srgbClr val="006600"/>
                </a:solidFill>
              </a:rPr>
              <a:t>A()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i="1"/>
              <a:t>	A   b[5]={ A(), A(1), A("abcd"), 2, "xyz“ };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9152</TotalTime>
  <Words>7044</Words>
  <Application>Microsoft Office PowerPoint</Application>
  <PresentationFormat>全屏显示(4:3)</PresentationFormat>
  <Paragraphs>1586</Paragraphs>
  <Slides>74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2" baseType="lpstr">
      <vt:lpstr>Arial Unicode MS</vt:lpstr>
      <vt:lpstr>宋体</vt:lpstr>
      <vt:lpstr>Calibri</vt:lpstr>
      <vt:lpstr>Courier New</vt:lpstr>
      <vt:lpstr>Tahoma</vt:lpstr>
      <vt:lpstr>Times New Roman</vt:lpstr>
      <vt:lpstr>Wingdings</vt:lpstr>
      <vt:lpstr>Blends</vt:lpstr>
      <vt:lpstr>C++程序设计（part 2）</vt:lpstr>
      <vt:lpstr>OOP</vt:lpstr>
      <vt:lpstr>OOP</vt:lpstr>
      <vt:lpstr>OOP</vt:lpstr>
      <vt:lpstr>OOP</vt:lpstr>
      <vt:lpstr>Encapsulation</vt:lpstr>
      <vt:lpstr>类</vt:lpstr>
      <vt:lpstr>构造函数</vt:lpstr>
      <vt:lpstr>构造函数</vt:lpstr>
      <vt:lpstr>成员初始化表</vt:lpstr>
      <vt:lpstr>成员初始化表</vt:lpstr>
      <vt:lpstr>成员初始化表</vt:lpstr>
      <vt:lpstr>析构函数</vt:lpstr>
      <vt:lpstr>析构函数</vt:lpstr>
      <vt:lpstr>拷贝构造函数</vt:lpstr>
      <vt:lpstr>拷贝构造函数</vt:lpstr>
      <vt:lpstr>拷贝构造函数</vt:lpstr>
      <vt:lpstr>移动构造函数</vt:lpstr>
      <vt:lpstr>动态内存</vt:lpstr>
      <vt:lpstr>动态对象</vt:lpstr>
      <vt:lpstr>动态对象</vt:lpstr>
      <vt:lpstr>动态对象</vt:lpstr>
      <vt:lpstr>创建对象</vt:lpstr>
      <vt:lpstr>New Examples</vt:lpstr>
      <vt:lpstr>对象删除</vt:lpstr>
      <vt:lpstr>动态对象数组</vt:lpstr>
      <vt:lpstr>动态2D数组</vt:lpstr>
      <vt:lpstr>动态2D数组</vt:lpstr>
      <vt:lpstr>Const 成员</vt:lpstr>
      <vt:lpstr>Const 成员</vt:lpstr>
      <vt:lpstr>静态成员</vt:lpstr>
      <vt:lpstr>静态成员</vt:lpstr>
      <vt:lpstr>静态成员</vt:lpstr>
      <vt:lpstr>静态成员</vt:lpstr>
      <vt:lpstr>静态成员</vt:lpstr>
      <vt:lpstr>示例</vt:lpstr>
      <vt:lpstr>友元</vt:lpstr>
      <vt:lpstr>友元</vt:lpstr>
      <vt:lpstr>友元</vt:lpstr>
      <vt:lpstr>友元</vt:lpstr>
      <vt:lpstr>友元</vt:lpstr>
      <vt:lpstr>友元</vt:lpstr>
      <vt:lpstr>友元</vt:lpstr>
      <vt:lpstr>原则</vt:lpstr>
      <vt:lpstr>继承</vt:lpstr>
      <vt:lpstr>单继承</vt:lpstr>
      <vt:lpstr>友元和protected</vt:lpstr>
      <vt:lpstr>继承</vt:lpstr>
      <vt:lpstr>继承</vt:lpstr>
      <vt:lpstr>虚函数</vt:lpstr>
      <vt:lpstr>虚函数</vt:lpstr>
      <vt:lpstr>虚函数</vt:lpstr>
      <vt:lpstr>虚函数</vt:lpstr>
      <vt:lpstr>虚函数</vt:lpstr>
      <vt:lpstr>虚函数</vt:lpstr>
      <vt:lpstr>虚函数</vt:lpstr>
      <vt:lpstr>final, override</vt:lpstr>
      <vt:lpstr>虚函数</vt:lpstr>
      <vt:lpstr>虚函数</vt:lpstr>
      <vt:lpstr>PowerPoint 演示文稿</vt:lpstr>
      <vt:lpstr>PowerPoint 演示文稿</vt:lpstr>
      <vt:lpstr>PowerPoint 演示文稿</vt:lpstr>
      <vt:lpstr>虚函数</vt:lpstr>
      <vt:lpstr>虚函数</vt:lpstr>
      <vt:lpstr>虚函数</vt:lpstr>
      <vt:lpstr>虚函数</vt:lpstr>
      <vt:lpstr>虚函数</vt:lpstr>
      <vt:lpstr>多继承</vt:lpstr>
      <vt:lpstr>多继承</vt:lpstr>
      <vt:lpstr>多继承</vt:lpstr>
      <vt:lpstr>多继承</vt:lpstr>
      <vt:lpstr>多继承</vt:lpstr>
      <vt:lpstr>多继承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zt</dc:creator>
  <cp:lastModifiedBy>张 洪胤</cp:lastModifiedBy>
  <cp:revision>482</cp:revision>
  <cp:lastPrinted>1601-01-01T00:00:00Z</cp:lastPrinted>
  <dcterms:created xsi:type="dcterms:W3CDTF">2007-03-08T08:43:17Z</dcterms:created>
  <dcterms:modified xsi:type="dcterms:W3CDTF">2020-08-21T01:37:28Z</dcterms:modified>
</cp:coreProperties>
</file>