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4" r:id="rId2"/>
    <p:sldId id="279" r:id="rId3"/>
    <p:sldId id="258" r:id="rId4"/>
    <p:sldId id="260" r:id="rId5"/>
    <p:sldId id="262" r:id="rId6"/>
    <p:sldId id="261" r:id="rId7"/>
    <p:sldId id="280" r:id="rId8"/>
    <p:sldId id="281" r:id="rId9"/>
    <p:sldId id="282" r:id="rId10"/>
    <p:sldId id="265" r:id="rId11"/>
    <p:sldId id="283" r:id="rId12"/>
    <p:sldId id="285" r:id="rId13"/>
    <p:sldId id="286" r:id="rId14"/>
    <p:sldId id="287" r:id="rId15"/>
    <p:sldId id="288" r:id="rId16"/>
    <p:sldId id="290" r:id="rId17"/>
    <p:sldId id="289" r:id="rId18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928"/>
    <a:srgbClr val="E4E4E4"/>
    <a:srgbClr val="F7F7F7"/>
    <a:srgbClr val="F2F2F2"/>
    <a:srgbClr val="F6F6F6"/>
    <a:srgbClr val="F8F8F8"/>
    <a:srgbClr val="FBFBFB"/>
    <a:srgbClr val="F5F5F5"/>
    <a:srgbClr val="ECECEC"/>
    <a:srgbClr val="57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6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6" y="6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BA97E1-2883-0842-9A5F-7D542C0D1F36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77D6C0-B738-2F44-ACB6-44D73B2AA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44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FA2E13-85E8-C440-A1E2-62A74EB80051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ECB0A9-2443-AA41-B44B-57A17E770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8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CCA13-0A61-CC4E-B235-33ABB88915D5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02652-0BCB-5542-8BE5-317B3FC2C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7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7BE57-9D87-3745-A9D8-3D0F37135B2B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83532-F87D-8A40-AEE7-46CBFEE39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1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9794F-37C0-7C45-85F8-55F24E86B02A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A2B6C-9AA8-7040-8874-17311D4F4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6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81704-77CF-5442-A91E-7C728D280746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604EC-95A9-A240-90B9-B51EF558D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E6A29-3877-3941-A810-519ACCC6B133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C3F70-184F-5044-BBD0-CBDFF4160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4197F-8F87-944E-B3D3-8B3A058E82C3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540E8-E184-9848-AC39-09F18EBC9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1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2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65E5B-F7D5-5147-B3D2-09DFF8E7A02F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CA63D-9CD1-9A46-BFC8-069E9DB28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896E-892C-8F4B-9B92-A62D74AF8366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4F14E-BC09-0D48-B5FB-A6112C0A9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E5C7A-8C05-0B4C-94B4-0A70811BBFC5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A6106-173C-B941-8701-C6FACB88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0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93DC4-59F5-5045-AC32-27775B526705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7F17-8B33-944F-AD17-EF59E6868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BFA4-8532-734C-B75D-572DA23FF97A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BDF3-B7A4-FF45-8900-3C076D0FC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4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0C12E8-7EEB-EF40-82E8-D49928915CCD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FEEC0D1-926D-E442-B03F-81B5F7F8D1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02" descr="keo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9" b="60686"/>
          <a:stretch>
            <a:fillRect/>
          </a:stretch>
        </p:blipFill>
        <p:spPr bwMode="auto">
          <a:xfrm>
            <a:off x="0" y="0"/>
            <a:ext cx="9144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361650" y="1782765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FF0000"/>
                </a:solidFill>
                <a:latin typeface="Roboto Light"/>
                <a:cs typeface="Roboto Light"/>
              </a:rPr>
              <a:t>Home Credit Default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850" y="2993023"/>
            <a:ext cx="85036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Predicting how likely each applicant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is of repaying a loan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?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 Regular"/>
              <a:cs typeface="Roboto Regular"/>
            </a:endParaRPr>
          </a:p>
          <a:p>
            <a:pPr>
              <a:defRPr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Roboto Regular"/>
              <a:cs typeface="Roboto Regular"/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Submitted by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Deepak Kumar(230341225011)</a:t>
            </a:r>
          </a:p>
          <a:p>
            <a:pPr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Sunny Kumar(230341225046)</a:t>
            </a:r>
          </a:p>
          <a:p>
            <a:pPr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 Regular"/>
              <a:cs typeface="Roboto Regular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0" y="7938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picture containing text, document&#10;&#10;Description generated with high confidence">
            <a:extLst>
              <a:ext uri="{FF2B5EF4-FFF2-40B4-BE49-F238E27FC236}">
                <a16:creationId xmlns:a16="http://schemas.microsoft.com/office/drawing/2014/main" id="{333FED6E-6274-4987-9A06-2C001F2B1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92" y="3607863"/>
            <a:ext cx="2909708" cy="1396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2B6350-070B-4DA0-ADE7-E7FFDCD3E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938" y="379412"/>
            <a:ext cx="1152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259843"/>
            <a:ext cx="7207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EDA suggests that most people returned the money.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09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9F9AF3C-2372-4734-9155-1FE72AA2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9" y="987106"/>
            <a:ext cx="3569101" cy="2380233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165221B-AED9-4523-9F81-836D2A8B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36" y="878109"/>
            <a:ext cx="3521177" cy="238571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A2D325-90CA-4717-AD47-53112F7164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82165" y="955429"/>
            <a:ext cx="40558" cy="429567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40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emales are the highest borrowers with counts: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F - 202448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 - 105059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XNA - 4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Regular" pitchFamily="2" charset="0"/>
                <a:ea typeface="Roboto Regular" pitchFamily="2" charset="0"/>
              </a:rPr>
              <a:t> 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29936551-C205-477D-B019-DF28DFD96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362" y="3724920"/>
            <a:ext cx="398575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Most people returned the borrowed money: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0  - 282686</a:t>
            </a:r>
          </a:p>
          <a:p>
            <a:pPr lvl="0" defTabSz="914400" eaLnBrk="0" hangingPunct="0"/>
            <a:r>
              <a:rPr lang="en-US" altLang="en-US" sz="2000" dirty="0">
                <a:solidFill>
                  <a:srgbClr val="000000"/>
                </a:solidFill>
                <a:latin typeface="Roboto Regular" pitchFamily="2" charset="0"/>
                <a:ea typeface="Roboto Regular" pitchFamily="2" charset="0"/>
                <a:cs typeface="Courier New" panose="02070309020205020404" pitchFamily="49" charset="0"/>
              </a:rPr>
              <a:t>1  -   24825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02113" y="72602"/>
            <a:ext cx="7368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Laborers - occupation type were the most borrowers.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10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45DEDD-C2EA-44D3-A691-C6DBC91B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0" y="474746"/>
            <a:ext cx="8589600" cy="4793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A96AC-E379-4251-83C9-366C42643EBB}"/>
              </a:ext>
            </a:extLst>
          </p:cNvPr>
          <p:cNvSpPr txBox="1"/>
          <p:nvPr/>
        </p:nvSpPr>
        <p:spPr>
          <a:xfrm>
            <a:off x="708813" y="5004964"/>
            <a:ext cx="760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Most of the clients are laborers and the least of the clients are IT Staff.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64A61-22FD-409A-8049-D13F6EED1756}"/>
              </a:ext>
            </a:extLst>
          </p:cNvPr>
          <p:cNvSpPr txBox="1"/>
          <p:nvPr/>
        </p:nvSpPr>
        <p:spPr>
          <a:xfrm>
            <a:off x="32063" y="5480913"/>
            <a:ext cx="1613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 Regular" pitchFamily="2" charset="0"/>
                <a:ea typeface="Roboto Regular" pitchFamily="2" charset="0"/>
                <a:cs typeface="Helvetica Neue Light"/>
              </a:rPr>
              <a:t>More EDA in Notebook.</a:t>
            </a:r>
          </a:p>
        </p:txBody>
      </p:sp>
    </p:spTree>
    <p:extLst>
      <p:ext uri="{BB962C8B-B14F-4D97-AF65-F5344CB8AC3E}">
        <p14:creationId xmlns:p14="http://schemas.microsoft.com/office/powerpoint/2010/main" val="36617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354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Predictive Modeling – Outcome of the model is expected to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identify the potential that someone will default on a loan.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6675E3-DDF1-4C9D-9FCC-3738D7FA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40" y="4560073"/>
            <a:ext cx="3985751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Roboto Regular" pitchFamily="2" charset="0"/>
              <a:ea typeface="Roboto Regular" pitchFamily="2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5" y="3374961"/>
            <a:ext cx="80218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Expected Target Outcome: 0 or 1, 0 – Not a defaulter, 1 – potential defaulter</a:t>
            </a:r>
            <a:r>
              <a:rPr lang="en-US" dirty="0" smtClean="0">
                <a:solidFill>
                  <a:srgbClr val="576466"/>
                </a:solidFill>
                <a:latin typeface="Roboto Regular"/>
                <a:cs typeface="Roboto Regular"/>
              </a:rPr>
              <a:t>.</a:t>
            </a: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 smtClean="0">
                <a:solidFill>
                  <a:srgbClr val="576466"/>
                </a:solidFill>
                <a:latin typeface="Roboto Regular"/>
                <a:cs typeface="Roboto Regular"/>
              </a:rPr>
              <a:t>Performance Metrics 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used :  </a:t>
            </a:r>
            <a:r>
              <a:rPr lang="en-US" dirty="0" smtClean="0">
                <a:solidFill>
                  <a:srgbClr val="576466"/>
                </a:solidFill>
                <a:latin typeface="Roboto Regular"/>
                <a:cs typeface="Roboto Regular"/>
              </a:rPr>
              <a:t>Accuracy score , Classification report which includes precision, recall , f1 score and ROC AUC score</a:t>
            </a: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Models currently used : Logistic regression, Random forest, </a:t>
            </a:r>
            <a:r>
              <a:rPr lang="en-US" dirty="0" err="1" smtClean="0">
                <a:solidFill>
                  <a:srgbClr val="576466"/>
                </a:solidFill>
                <a:latin typeface="Roboto Regular"/>
                <a:cs typeface="Roboto Regular"/>
              </a:rPr>
              <a:t>Xgboost</a:t>
            </a: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478773-18C8-4AD6-B94C-57D7F4CB9856}"/>
              </a:ext>
            </a:extLst>
          </p:cNvPr>
          <p:cNvSpPr/>
          <p:nvPr/>
        </p:nvSpPr>
        <p:spPr>
          <a:xfrm>
            <a:off x="2887482" y="1825200"/>
            <a:ext cx="2638800" cy="1094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 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64416-5503-4D4D-B10A-80055B8D0200}"/>
              </a:ext>
            </a:extLst>
          </p:cNvPr>
          <p:cNvCxnSpPr>
            <a:cxnSpLocks/>
          </p:cNvCxnSpPr>
          <p:nvPr/>
        </p:nvCxnSpPr>
        <p:spPr>
          <a:xfrm>
            <a:off x="757015" y="2372400"/>
            <a:ext cx="2130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ADE66-8B54-4907-9DF5-B102BB94707C}"/>
              </a:ext>
            </a:extLst>
          </p:cNvPr>
          <p:cNvCxnSpPr>
            <a:cxnSpLocks/>
          </p:cNvCxnSpPr>
          <p:nvPr/>
        </p:nvCxnSpPr>
        <p:spPr>
          <a:xfrm>
            <a:off x="5526282" y="2368800"/>
            <a:ext cx="230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87C1F3-10CD-4AB8-97D8-14ABBFBB0465}"/>
              </a:ext>
            </a:extLst>
          </p:cNvPr>
          <p:cNvSpPr txBox="1"/>
          <p:nvPr/>
        </p:nvSpPr>
        <p:spPr>
          <a:xfrm>
            <a:off x="661488" y="2021788"/>
            <a:ext cx="2225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 Regular" pitchFamily="2" charset="0"/>
                <a:ea typeface="Roboto Regular" pitchFamily="2" charset="0"/>
                <a:cs typeface="Helvetica Neue Light"/>
              </a:rPr>
              <a:t>INPUT FEATURES/ COLUMNS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A40BA5-2F6F-48AB-98D9-50108C4CF7D1}"/>
              </a:ext>
            </a:extLst>
          </p:cNvPr>
          <p:cNvSpPr txBox="1"/>
          <p:nvPr/>
        </p:nvSpPr>
        <p:spPr>
          <a:xfrm>
            <a:off x="5526282" y="1970708"/>
            <a:ext cx="234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Regular" pitchFamily="2" charset="0"/>
                <a:ea typeface="Roboto Regular" pitchFamily="2" charset="0"/>
                <a:cs typeface="Helvetica Neue Light"/>
              </a:rPr>
              <a:t>PREDICTED 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46AD57-F6C3-4D4C-BD4B-A8633A8086FD}"/>
              </a:ext>
            </a:extLst>
          </p:cNvPr>
          <p:cNvSpPr txBox="1"/>
          <p:nvPr/>
        </p:nvSpPr>
        <p:spPr>
          <a:xfrm>
            <a:off x="993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(After feature engineering)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9A2C75-0EE0-44B7-A36C-4682A76FDAFD}"/>
              </a:ext>
            </a:extLst>
          </p:cNvPr>
          <p:cNvSpPr txBox="1"/>
          <p:nvPr/>
        </p:nvSpPr>
        <p:spPr>
          <a:xfrm>
            <a:off x="5721599" y="2406651"/>
            <a:ext cx="200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Regular" pitchFamily="2" charset="0"/>
                <a:ea typeface="Roboto Regular" pitchFamily="2" charset="0"/>
                <a:cs typeface="Helvetica Neue Light"/>
              </a:rPr>
              <a:t>(classification for 0 or 1)</a:t>
            </a:r>
          </a:p>
        </p:txBody>
      </p:sp>
    </p:spTree>
    <p:extLst>
      <p:ext uri="{BB962C8B-B14F-4D97-AF65-F5344CB8AC3E}">
        <p14:creationId xmlns:p14="http://schemas.microsoft.com/office/powerpoint/2010/main" val="406945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544513" y="116029"/>
            <a:ext cx="80680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Training and Testing datasets were subjected to the same </a:t>
            </a:r>
          </a:p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feature engineering to evaluate the model.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E22B4-7905-427D-B550-CD8EED565108}"/>
              </a:ext>
            </a:extLst>
          </p:cNvPr>
          <p:cNvSpPr/>
          <p:nvPr/>
        </p:nvSpPr>
        <p:spPr>
          <a:xfrm>
            <a:off x="757014" y="3374961"/>
            <a:ext cx="83113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Out of the main training dataset, a certain percentage is kept untrained to test the model’s performance.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Training set and validation set are split in following percentages:  </a:t>
            </a:r>
            <a:r>
              <a:rPr lang="en-US" dirty="0" smtClean="0">
                <a:solidFill>
                  <a:srgbClr val="576466"/>
                </a:solidFill>
                <a:latin typeface="Roboto Regular"/>
                <a:cs typeface="Roboto Regular"/>
              </a:rPr>
              <a:t>80% </a:t>
            </a: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: </a:t>
            </a:r>
            <a:r>
              <a:rPr lang="en-US" dirty="0" smtClean="0">
                <a:solidFill>
                  <a:srgbClr val="576466"/>
                </a:solidFill>
                <a:latin typeface="Roboto Regular"/>
                <a:cs typeface="Roboto Regular"/>
              </a:rPr>
              <a:t>20%.</a:t>
            </a: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On the testing set, the target labels are hidden, until the performance is evaluated.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F420A3-EF78-4677-A3FB-D69B58EDCD1B}"/>
              </a:ext>
            </a:extLst>
          </p:cNvPr>
          <p:cNvGrpSpPr/>
          <p:nvPr/>
        </p:nvGrpSpPr>
        <p:grpSpPr>
          <a:xfrm>
            <a:off x="958513" y="1555200"/>
            <a:ext cx="6612286" cy="1094400"/>
            <a:chOff x="958513" y="1555200"/>
            <a:chExt cx="6612286" cy="1094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F37CB3-0151-45F3-8479-BD2C8A1EE5D2}"/>
                </a:ext>
              </a:extLst>
            </p:cNvPr>
            <p:cNvSpPr/>
            <p:nvPr/>
          </p:nvSpPr>
          <p:spPr>
            <a:xfrm>
              <a:off x="958513" y="1555200"/>
              <a:ext cx="4524287" cy="1094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Randomly sampled </a:t>
              </a:r>
              <a:r>
                <a:rPr lang="en-US" dirty="0" smtClean="0"/>
                <a:t>80% </a:t>
              </a:r>
              <a:r>
                <a:rPr lang="en-US" dirty="0"/>
                <a:t>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D784BE-32C0-42A2-AD95-05615BBEEE0C}"/>
                </a:ext>
              </a:extLst>
            </p:cNvPr>
            <p:cNvSpPr/>
            <p:nvPr/>
          </p:nvSpPr>
          <p:spPr>
            <a:xfrm>
              <a:off x="5482800" y="1555200"/>
              <a:ext cx="2087999" cy="1094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20% </a:t>
              </a:r>
              <a:r>
                <a:rPr lang="en-US" dirty="0"/>
                <a:t>data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595809D-93E9-4D2A-8CF9-EA5B8F5EAD90}"/>
              </a:ext>
            </a:extLst>
          </p:cNvPr>
          <p:cNvSpPr txBox="1"/>
          <p:nvPr/>
        </p:nvSpPr>
        <p:spPr>
          <a:xfrm>
            <a:off x="2304000" y="2579068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Training set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681F2-CB9E-4BFF-8B95-F3AC0C1A9848}"/>
              </a:ext>
            </a:extLst>
          </p:cNvPr>
          <p:cNvSpPr txBox="1"/>
          <p:nvPr/>
        </p:nvSpPr>
        <p:spPr>
          <a:xfrm>
            <a:off x="5827729" y="2607683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Testing set </a:t>
            </a:r>
          </a:p>
        </p:txBody>
      </p:sp>
    </p:spTree>
    <p:extLst>
      <p:ext uri="{BB962C8B-B14F-4D97-AF65-F5344CB8AC3E}">
        <p14:creationId xmlns:p14="http://schemas.microsoft.com/office/powerpoint/2010/main" val="28893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1513341" y="57352"/>
            <a:ext cx="50113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Currently there are </a:t>
            </a:r>
            <a:r>
              <a:rPr lang="en-US" dirty="0" smtClean="0">
                <a:solidFill>
                  <a:srgbClr val="E03424"/>
                </a:solidFill>
                <a:latin typeface="Roboto Light"/>
                <a:cs typeface="Roboto Light"/>
              </a:rPr>
              <a:t>3 </a:t>
            </a:r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models used. 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01DD2E-5F74-476C-B07E-0728767C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35475"/>
              </p:ext>
            </p:extLst>
          </p:nvPr>
        </p:nvGraphicFramePr>
        <p:xfrm>
          <a:off x="0" y="830262"/>
          <a:ext cx="9155113" cy="629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1">
                  <a:extLst>
                    <a:ext uri="{9D8B030D-6E8A-4147-A177-3AD203B41FA5}">
                      <a16:colId xmlns:a16="http://schemas.microsoft.com/office/drawing/2014/main" val="3863034496"/>
                    </a:ext>
                  </a:extLst>
                </a:gridCol>
                <a:gridCol w="3948371">
                  <a:extLst>
                    <a:ext uri="{9D8B030D-6E8A-4147-A177-3AD203B41FA5}">
                      <a16:colId xmlns:a16="http://schemas.microsoft.com/office/drawing/2014/main" val="2727709665"/>
                    </a:ext>
                  </a:extLst>
                </a:gridCol>
                <a:gridCol w="2213171">
                  <a:extLst>
                    <a:ext uri="{9D8B030D-6E8A-4147-A177-3AD203B41FA5}">
                      <a16:colId xmlns:a16="http://schemas.microsoft.com/office/drawing/2014/main" val="906541390"/>
                    </a:ext>
                  </a:extLst>
                </a:gridCol>
              </a:tblGrid>
              <a:tr h="385678">
                <a:tc>
                  <a:txBody>
                    <a:bodyPr/>
                    <a:lstStyle/>
                    <a:p>
                      <a:r>
                        <a:rPr lang="en-US" dirty="0"/>
                        <a:t>Model Name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Hyperparameters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 score</a:t>
                      </a:r>
                      <a:endParaRPr lang="en-US" dirty="0" smtClean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3822"/>
                  </a:ext>
                </a:extLst>
              </a:tr>
              <a:tr h="1127405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(C=2, </a:t>
                      </a:r>
                      <a:r>
                        <a:rPr lang="en-US" sz="1200" dirty="0" err="1" smtClean="0"/>
                        <a:t>class_weight</a:t>
                      </a:r>
                      <a:r>
                        <a:rPr lang="en-US" sz="1200" dirty="0" smtClean="0"/>
                        <a:t>=None</a:t>
                      </a:r>
                      <a:r>
                        <a:rPr lang="en-US" sz="1200" dirty="0"/>
                        <a:t>, dual=False, </a:t>
                      </a:r>
                      <a:r>
                        <a:rPr lang="en-US" sz="1200" dirty="0" err="1" smtClean="0"/>
                        <a:t>fit_intercept</a:t>
                      </a:r>
                      <a:r>
                        <a:rPr lang="en-US" sz="1200" dirty="0" smtClean="0"/>
                        <a:t>=True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 smtClean="0"/>
                        <a:t>intercept_scaling</a:t>
                      </a:r>
                      <a:r>
                        <a:rPr lang="en-US" sz="1200" dirty="0" smtClean="0"/>
                        <a:t>=1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max_iter</a:t>
                      </a:r>
                      <a:r>
                        <a:rPr lang="en-US" sz="1200" dirty="0"/>
                        <a:t>=100, </a:t>
                      </a:r>
                      <a:r>
                        <a:rPr lang="en-US" sz="1200" dirty="0" err="1"/>
                        <a:t>multi_class</a:t>
                      </a:r>
                      <a:r>
                        <a:rPr lang="en-US" sz="1200" dirty="0"/>
                        <a:t>='</a:t>
                      </a:r>
                      <a:r>
                        <a:rPr lang="en-US" sz="1200" dirty="0" err="1"/>
                        <a:t>ovr</a:t>
                      </a:r>
                      <a:r>
                        <a:rPr lang="en-US" sz="1200" dirty="0"/>
                        <a:t>', </a:t>
                      </a:r>
                      <a:r>
                        <a:rPr lang="en-US" sz="1200" dirty="0" err="1"/>
                        <a:t>n_jobs</a:t>
                      </a:r>
                      <a:r>
                        <a:rPr lang="en-US" sz="1200" dirty="0"/>
                        <a:t>=1, penalty='l2', </a:t>
                      </a:r>
                      <a:r>
                        <a:rPr lang="en-US" sz="1200" dirty="0" err="1"/>
                        <a:t>random_state</a:t>
                      </a:r>
                      <a:r>
                        <a:rPr lang="en-US" sz="1200" dirty="0"/>
                        <a:t>=None, solver='</a:t>
                      </a:r>
                      <a:r>
                        <a:rPr lang="en-US" sz="1200" dirty="0" err="1"/>
                        <a:t>liblinear</a:t>
                      </a:r>
                      <a:r>
                        <a:rPr lang="en-US" sz="1200" dirty="0"/>
                        <a:t>', </a:t>
                      </a:r>
                      <a:r>
                        <a:rPr lang="en-US" sz="1200" dirty="0" err="1"/>
                        <a:t>tol</a:t>
                      </a:r>
                      <a:r>
                        <a:rPr lang="en-US" sz="1200" dirty="0"/>
                        <a:t>=0.0001, verbose=0, </a:t>
                      </a:r>
                      <a:r>
                        <a:rPr lang="en-US" sz="1200" dirty="0" err="1"/>
                        <a:t>warm_start</a:t>
                      </a:r>
                      <a:r>
                        <a:rPr lang="en-US" sz="1200" dirty="0"/>
                        <a:t>=False)</a:t>
                      </a:r>
                      <a:endParaRPr lang="en-US" sz="120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88%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11478"/>
                  </a:ext>
                </a:extLst>
              </a:tr>
              <a:tr h="1542855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200,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5,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=2,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'log2',max_depth= 10,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'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balanced_subsample',bootstrap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True,n_jobs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=-1,random_state=7</a:t>
                      </a:r>
                      <a:r>
                        <a:rPr lang="en-US" sz="1200" dirty="0" smtClean="0"/>
                        <a:t>)</a:t>
                      </a:r>
                      <a:endParaRPr lang="en-US" sz="120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88</a:t>
                      </a:r>
                      <a:r>
                        <a:rPr lang="en-US" dirty="0" smtClean="0"/>
                        <a:t>%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350836"/>
                  </a:ext>
                </a:extLst>
              </a:tr>
              <a:tr h="2066347">
                <a:tc>
                  <a:txBody>
                    <a:bodyPr/>
                    <a:lstStyle/>
                    <a:p>
                      <a:r>
                        <a:rPr lang="en-US" dirty="0" smtClean="0"/>
                        <a:t>XGB Classifier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(subsample= 1.0,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min_child_weight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2,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3,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0.1, gamma= 0, </a:t>
                      </a:r>
                      <a:r>
                        <a:rPr lang="en-US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colsample_bytree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1.0)</a:t>
                      </a:r>
                    </a:p>
                    <a:p>
                      <a:endParaRPr lang="en-US" sz="120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89%</a:t>
                      </a:r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39711"/>
                  </a:ext>
                </a:extLst>
              </a:tr>
              <a:tr h="391034">
                <a:tc>
                  <a:txBody>
                    <a:bodyPr/>
                    <a:lstStyle/>
                    <a:p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1359"/>
                  </a:ext>
                </a:extLst>
              </a:tr>
              <a:tr h="391034">
                <a:tc>
                  <a:txBody>
                    <a:bodyPr/>
                    <a:lstStyle/>
                    <a:p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32436"/>
                  </a:ext>
                </a:extLst>
              </a:tr>
              <a:tr h="391034">
                <a:tc>
                  <a:txBody>
                    <a:bodyPr/>
                    <a:lstStyle/>
                    <a:p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8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29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16512" y="86578"/>
            <a:ext cx="8196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 smtClean="0">
                <a:solidFill>
                  <a:srgbClr val="E03424"/>
                </a:solidFill>
                <a:latin typeface="Roboto Light"/>
                <a:cs typeface="Roboto Light"/>
              </a:rPr>
              <a:t>Xg</a:t>
            </a:r>
            <a:r>
              <a:rPr lang="en-US" dirty="0" err="1">
                <a:solidFill>
                  <a:srgbClr val="E03424"/>
                </a:solidFill>
                <a:latin typeface="Roboto Light"/>
                <a:cs typeface="Roboto Light"/>
              </a:rPr>
              <a:t>b</a:t>
            </a:r>
            <a:r>
              <a:rPr lang="en-US" dirty="0" err="1" smtClean="0">
                <a:solidFill>
                  <a:srgbClr val="E03424"/>
                </a:solidFill>
                <a:latin typeface="Roboto Light"/>
                <a:cs typeface="Roboto Light"/>
              </a:rPr>
              <a:t>oost</a:t>
            </a:r>
            <a:r>
              <a:rPr lang="en-US" dirty="0" smtClean="0">
                <a:solidFill>
                  <a:srgbClr val="E03424"/>
                </a:solidFill>
                <a:latin typeface="Roboto Light"/>
                <a:cs typeface="Roboto Light"/>
              </a:rPr>
              <a:t> </a:t>
            </a:r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is currently the best chosen model, Until further work.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6F1E1-8D57-413D-AB9C-DEB442AD755C}"/>
              </a:ext>
            </a:extLst>
          </p:cNvPr>
          <p:cNvSpPr/>
          <p:nvPr/>
        </p:nvSpPr>
        <p:spPr>
          <a:xfrm>
            <a:off x="476250" y="1564838"/>
            <a:ext cx="80218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More feature engineering could be done, such as mathematical transformation, possibly: certain columns to log and such.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techniques </a:t>
            </a:r>
            <a:r>
              <a:rPr lang="en-US">
                <a:solidFill>
                  <a:srgbClr val="576466"/>
                </a:solidFill>
                <a:latin typeface="Roboto Regular"/>
                <a:cs typeface="Roboto Regular"/>
              </a:rPr>
              <a:t>like </a:t>
            </a:r>
            <a:r>
              <a:rPr lang="en-US" smtClean="0">
                <a:solidFill>
                  <a:srgbClr val="576466"/>
                </a:solidFill>
                <a:latin typeface="Roboto Regular"/>
                <a:cs typeface="Roboto Regular"/>
              </a:rPr>
              <a:t>SMOTE , Random </a:t>
            </a:r>
            <a:r>
              <a:rPr lang="en-US" dirty="0" smtClean="0">
                <a:solidFill>
                  <a:srgbClr val="576466"/>
                </a:solidFill>
                <a:latin typeface="Roboto Regular"/>
                <a:cs typeface="Roboto Regular"/>
              </a:rPr>
              <a:t>Oversampling could be deployed to handle the class imbalance problems.</a:t>
            </a: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DNN’s can be used.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Long short term memory networks could be used to incorporate time series data.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Advanced forms of stacking can be used apart from voting.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Recursive feature selection can be used to reduce the features.</a:t>
            </a:r>
          </a:p>
          <a:p>
            <a:pPr eaLnBrk="1" hangingPunct="1"/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616512" y="251976"/>
            <a:ext cx="8196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Value add to this project.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6F1E1-8D57-413D-AB9C-DEB442AD755C}"/>
              </a:ext>
            </a:extLst>
          </p:cNvPr>
          <p:cNvSpPr/>
          <p:nvPr/>
        </p:nvSpPr>
        <p:spPr>
          <a:xfrm>
            <a:off x="476250" y="1564838"/>
            <a:ext cx="80218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Performed data wrangling / cleaning, setting up the data for analysis and model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Dealt with data having anomalies.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Added Interaction variables.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Performed hyperparameters optimization.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Incorporated Domain Feature engineering.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Performed Exploratory Data Analysis.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Discovered patterns in data.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76466"/>
                </a:solidFill>
                <a:latin typeface="Roboto Regular"/>
                <a:cs typeface="Roboto Regular"/>
              </a:rPr>
              <a:t>Built bagging based ensemble model.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38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4"/>
          <p:cNvSpPr txBox="1">
            <a:spLocks noChangeArrowheads="1"/>
          </p:cNvSpPr>
          <p:nvPr/>
        </p:nvSpPr>
        <p:spPr bwMode="auto">
          <a:xfrm>
            <a:off x="3489312" y="159426"/>
            <a:ext cx="4038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Questions?</a:t>
            </a:r>
          </a:p>
        </p:txBody>
      </p:sp>
      <p:grpSp>
        <p:nvGrpSpPr>
          <p:cNvPr id="22530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22545" name="TextBox 88"/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16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DDC4475E-88B6-411C-B9AA-A530DC52F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512" y="2626667"/>
            <a:ext cx="40382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E03424"/>
                </a:solidFill>
                <a:latin typeface="Roboto Light"/>
                <a:cs typeface="Roboto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305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92"/>
          <p:cNvSpPr txBox="1">
            <a:spLocks noChangeArrowheads="1"/>
          </p:cNvSpPr>
          <p:nvPr/>
        </p:nvSpPr>
        <p:spPr bwMode="auto">
          <a:xfrm>
            <a:off x="1291354" y="272059"/>
            <a:ext cx="814100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5400" dirty="0" smtClean="0">
                <a:solidFill>
                  <a:srgbClr val="FF0000"/>
                </a:solidFill>
                <a:latin typeface="Roboto Light"/>
                <a:cs typeface="Roboto Light"/>
              </a:rPr>
              <a:t>Contents</a:t>
            </a:r>
            <a:endParaRPr lang="en-US" sz="5400" dirty="0">
              <a:solidFill>
                <a:srgbClr val="FF0000"/>
              </a:solidFill>
              <a:latin typeface="Roboto Light"/>
              <a:cs typeface="Roboto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79538"/>
            <a:ext cx="88785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Project Statement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 Regular"/>
              <a:cs typeface="Roboto Regular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Approach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Data / Data wrangling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Exploratory data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Cleaning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Preprocessing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Feature selection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Roboto Regular"/>
              <a:cs typeface="Roboto Regular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Predictive modeling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Regular"/>
                <a:cs typeface="Roboto Regular"/>
              </a:rPr>
              <a:t>Future work</a:t>
            </a:r>
          </a:p>
        </p:txBody>
      </p:sp>
      <p:sp>
        <p:nvSpPr>
          <p:cNvPr id="15" name="Rectangle 14"/>
          <p:cNvSpPr/>
          <p:nvPr/>
        </p:nvSpPr>
        <p:spPr bwMode="auto">
          <a:xfrm flipH="1">
            <a:off x="5221" y="-202403"/>
            <a:ext cx="476250" cy="142716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5368" name="Group 15"/>
          <p:cNvGrpSpPr>
            <a:grpSpLocks/>
          </p:cNvGrpSpPr>
          <p:nvPr/>
        </p:nvGrpSpPr>
        <p:grpSpPr bwMode="auto">
          <a:xfrm>
            <a:off x="68267" y="1195389"/>
            <a:ext cx="339725" cy="122237"/>
            <a:chOff x="68263" y="657225"/>
            <a:chExt cx="339725" cy="122238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68263" y="657225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auto">
            <a:xfrm>
              <a:off x="68263" y="717550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auto">
            <a:xfrm>
              <a:off x="68263" y="779463"/>
              <a:ext cx="339725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C763FD9-0444-4B57-994E-C039AB0057F9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AABB6626-7F93-4B95-AFAF-04B2D78FF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4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463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Group 8"/>
          <p:cNvGrpSpPr>
            <a:grpSpLocks/>
          </p:cNvGrpSpPr>
          <p:nvPr/>
        </p:nvGrpSpPr>
        <p:grpSpPr bwMode="auto">
          <a:xfrm>
            <a:off x="1399790" y="1442753"/>
            <a:ext cx="1130211" cy="1130173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6" y="1193030"/>
              <a:ext cx="2000161" cy="200023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640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2042" y="1565716"/>
                <a:ext cx="979536" cy="979566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00914" y="1795701"/>
                <a:ext cx="621791" cy="6530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500914" y="1949024"/>
                <a:ext cx="621791" cy="6246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500914" y="2099509"/>
                <a:ext cx="621791" cy="6530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6395" name="TextBox 10"/>
          <p:cNvSpPr txBox="1">
            <a:spLocks noChangeArrowheads="1"/>
          </p:cNvSpPr>
          <p:nvPr/>
        </p:nvSpPr>
        <p:spPr bwMode="auto">
          <a:xfrm>
            <a:off x="2914068" y="1707031"/>
            <a:ext cx="55504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This population is often taken advantage by untrustworthy lenders.</a:t>
            </a:r>
          </a:p>
        </p:txBody>
      </p:sp>
      <p:sp>
        <p:nvSpPr>
          <p:cNvPr id="16396" name="TextBox 36"/>
          <p:cNvSpPr txBox="1">
            <a:spLocks noChangeArrowheads="1"/>
          </p:cNvSpPr>
          <p:nvPr/>
        </p:nvSpPr>
        <p:spPr bwMode="auto">
          <a:xfrm>
            <a:off x="2914068" y="3563687"/>
            <a:ext cx="50553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Home credit tries to include the unbanked population to support their economic needs.</a:t>
            </a:r>
          </a:p>
          <a:p>
            <a:pPr eaLnBrk="1" hangingPunct="1"/>
            <a:r>
              <a:rPr lang="en-US" sz="1200" dirty="0">
                <a:solidFill>
                  <a:srgbClr val="576466"/>
                </a:solidFill>
                <a:latin typeface="Roboto Regular"/>
                <a:cs typeface="Roboto Regular"/>
              </a:rPr>
              <a:t> </a:t>
            </a:r>
          </a:p>
        </p:txBody>
      </p:sp>
      <p:grpSp>
        <p:nvGrpSpPr>
          <p:cNvPr id="16397" name="Group 44"/>
          <p:cNvGrpSpPr>
            <a:grpSpLocks/>
          </p:cNvGrpSpPr>
          <p:nvPr/>
        </p:nvGrpSpPr>
        <p:grpSpPr bwMode="auto">
          <a:xfrm>
            <a:off x="1399790" y="3309295"/>
            <a:ext cx="1130211" cy="1130173"/>
            <a:chOff x="1746264" y="3140384"/>
            <a:chExt cx="1367740" cy="1367740"/>
          </a:xfrm>
        </p:grpSpPr>
        <p:sp>
          <p:nvSpPr>
            <p:cNvPr id="31" name="Oval 30"/>
            <p:cNvSpPr/>
            <p:nvPr/>
          </p:nvSpPr>
          <p:spPr>
            <a:xfrm>
              <a:off x="1746263" y="3139739"/>
              <a:ext cx="1367022" cy="1368656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2154305" y="3547796"/>
              <a:ext cx="550938" cy="552543"/>
            </a:xfrm>
            <a:prstGeom prst="foldedCorner">
              <a:avLst>
                <a:gd name="adj" fmla="val 32253"/>
              </a:avLst>
            </a:prstGeom>
            <a:solidFill>
              <a:srgbClr val="61D55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sp>
          <p:nvSpPr>
            <p:cNvPr id="43" name="Pie 42"/>
            <p:cNvSpPr/>
            <p:nvPr/>
          </p:nvSpPr>
          <p:spPr>
            <a:xfrm>
              <a:off x="2282911" y="3657351"/>
              <a:ext cx="293727" cy="293738"/>
            </a:xfrm>
            <a:prstGeom prst="pi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Roboto Regular"/>
                <a:cs typeface="Roboto Regular"/>
              </a:endParaRPr>
            </a:p>
          </p:txBody>
        </p:sp>
      </p:grpSp>
      <p:grpSp>
        <p:nvGrpSpPr>
          <p:cNvPr id="16398" name="Group 47"/>
          <p:cNvGrpSpPr>
            <a:grpSpLocks/>
          </p:cNvGrpSpPr>
          <p:nvPr/>
        </p:nvGrpSpPr>
        <p:grpSpPr bwMode="auto">
          <a:xfrm>
            <a:off x="1281117" y="2910382"/>
            <a:ext cx="6581775" cy="1880694"/>
            <a:chOff x="476264" y="2919693"/>
            <a:chExt cx="8667736" cy="188101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476264" y="2919200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6264" y="4800704"/>
              <a:ext cx="8667736" cy="0"/>
            </a:xfrm>
            <a:prstGeom prst="line">
              <a:avLst/>
            </a:prstGeom>
            <a:ln w="12700">
              <a:solidFill>
                <a:srgbClr val="E4E4E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6" name="TextBox 49"/>
          <p:cNvSpPr txBox="1">
            <a:spLocks noChangeArrowheads="1"/>
          </p:cNvSpPr>
          <p:nvPr/>
        </p:nvSpPr>
        <p:spPr bwMode="auto">
          <a:xfrm>
            <a:off x="779437" y="114614"/>
            <a:ext cx="76851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Many people struggle to get loans due to insufficient or </a:t>
            </a:r>
          </a:p>
          <a:p>
            <a:pPr algn="ctr"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non-existent credit histories. </a:t>
            </a:r>
          </a:p>
        </p:txBody>
      </p:sp>
      <p:grpSp>
        <p:nvGrpSpPr>
          <p:cNvPr id="1638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35" name="Rectangle 34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389" name="TextBox 40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14"/>
          <p:cNvSpPr txBox="1">
            <a:spLocks noChangeArrowheads="1"/>
          </p:cNvSpPr>
          <p:nvPr/>
        </p:nvSpPr>
        <p:spPr bwMode="auto">
          <a:xfrm>
            <a:off x="557213" y="89863"/>
            <a:ext cx="8587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E03424"/>
                </a:solidFill>
                <a:latin typeface="Roboto Light"/>
                <a:cs typeface="Roboto Light"/>
              </a:rPr>
              <a:t>Goal: </a:t>
            </a:r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I</a:t>
            </a:r>
            <a:r>
              <a:rPr lang="en-US" smtClean="0">
                <a:solidFill>
                  <a:srgbClr val="E03424"/>
                </a:solidFill>
                <a:latin typeface="Roboto Light"/>
                <a:cs typeface="Roboto Light"/>
              </a:rPr>
              <a:t>dentify </a:t>
            </a:r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if a new client shows a high risk for loan default.</a:t>
            </a:r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 bwMode="auto">
          <a:xfrm>
            <a:off x="3237400" y="1733151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11" name="Group 8"/>
          <p:cNvGrpSpPr>
            <a:grpSpLocks/>
          </p:cNvGrpSpPr>
          <p:nvPr/>
        </p:nvGrpSpPr>
        <p:grpSpPr bwMode="auto">
          <a:xfrm>
            <a:off x="1354138" y="2304860"/>
            <a:ext cx="1130300" cy="1130300"/>
            <a:chOff x="987847" y="1193030"/>
            <a:chExt cx="2001212" cy="2001212"/>
          </a:xfrm>
        </p:grpSpPr>
        <p:sp>
          <p:nvSpPr>
            <p:cNvPr id="7" name="Oval 6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35" name="Group 7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4" name="Folded Corner 3"/>
              <p:cNvSpPr/>
              <p:nvPr/>
            </p:nvSpPr>
            <p:spPr>
              <a:xfrm>
                <a:off x="1320624" y="1564270"/>
                <a:ext cx="989337" cy="989337"/>
              </a:xfrm>
              <a:prstGeom prst="foldedCorner">
                <a:avLst>
                  <a:gd name="adj" fmla="val 32253"/>
                </a:avLst>
              </a:prstGeom>
              <a:solidFill>
                <a:srgbClr val="3B96E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99254" y="1794429"/>
                <a:ext cx="632077" cy="6526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499254" y="1949012"/>
                <a:ext cx="632077" cy="6183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499254" y="2100161"/>
                <a:ext cx="632077" cy="6527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2" name="TextBox 10"/>
          <p:cNvSpPr txBox="1">
            <a:spLocks noChangeArrowheads="1"/>
          </p:cNvSpPr>
          <p:nvPr/>
        </p:nvSpPr>
        <p:spPr bwMode="auto">
          <a:xfrm>
            <a:off x="557213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Reduce Uncertainty </a:t>
            </a:r>
          </a:p>
        </p:txBody>
      </p:sp>
      <p:grpSp>
        <p:nvGrpSpPr>
          <p:cNvPr id="17413" name="Group 22"/>
          <p:cNvGrpSpPr>
            <a:grpSpLocks/>
          </p:cNvGrpSpPr>
          <p:nvPr/>
        </p:nvGrpSpPr>
        <p:grpSpPr bwMode="auto">
          <a:xfrm>
            <a:off x="3994150" y="2304067"/>
            <a:ext cx="1130300" cy="1131887"/>
            <a:chOff x="987847" y="1193030"/>
            <a:chExt cx="2001212" cy="2001212"/>
          </a:xfrm>
        </p:grpSpPr>
        <p:sp>
          <p:nvSpPr>
            <p:cNvPr id="24" name="Oval 23"/>
            <p:cNvSpPr/>
            <p:nvPr/>
          </p:nvSpPr>
          <p:spPr>
            <a:xfrm>
              <a:off x="987847" y="1193030"/>
              <a:ext cx="2001212" cy="2001212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9" name="Group 24"/>
            <p:cNvGrpSpPr>
              <a:grpSpLocks/>
            </p:cNvGrpSpPr>
            <p:nvPr/>
          </p:nvGrpSpPr>
          <p:grpSpPr bwMode="auto">
            <a:xfrm>
              <a:off x="1584352" y="1789535"/>
              <a:ext cx="808203" cy="808203"/>
              <a:chOff x="1321405" y="1565051"/>
              <a:chExt cx="987777" cy="987777"/>
            </a:xfrm>
          </p:grpSpPr>
          <p:sp>
            <p:nvSpPr>
              <p:cNvPr id="26" name="Folded Corner 25"/>
              <p:cNvSpPr/>
              <p:nvPr/>
            </p:nvSpPr>
            <p:spPr>
              <a:xfrm>
                <a:off x="1320624" y="1566678"/>
                <a:ext cx="989337" cy="984521"/>
              </a:xfrm>
              <a:prstGeom prst="foldedCorner">
                <a:avLst>
                  <a:gd name="adj" fmla="val 32253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499254" y="1796515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499254" y="1947452"/>
                <a:ext cx="632077" cy="6517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499254" y="2101818"/>
                <a:ext cx="632077" cy="6174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</p:grpSp>
      </p:grpSp>
      <p:sp>
        <p:nvSpPr>
          <p:cNvPr id="17414" name="TextBox 33"/>
          <p:cNvSpPr txBox="1">
            <a:spLocks noChangeArrowheads="1"/>
          </p:cNvSpPr>
          <p:nvPr/>
        </p:nvSpPr>
        <p:spPr bwMode="auto">
          <a:xfrm>
            <a:off x="3140076" y="3621691"/>
            <a:ext cx="27225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Proportional Disbursement </a:t>
            </a:r>
          </a:p>
        </p:txBody>
      </p:sp>
      <p:sp>
        <p:nvSpPr>
          <p:cNvPr id="17415" name="TextBox 37"/>
          <p:cNvSpPr txBox="1">
            <a:spLocks noChangeArrowheads="1"/>
          </p:cNvSpPr>
          <p:nvPr/>
        </p:nvSpPr>
        <p:spPr bwMode="auto">
          <a:xfrm>
            <a:off x="5862638" y="3621691"/>
            <a:ext cx="272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Risk Reduction</a:t>
            </a:r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7416" name="Group 32"/>
          <p:cNvGrpSpPr>
            <a:grpSpLocks/>
          </p:cNvGrpSpPr>
          <p:nvPr/>
        </p:nvGrpSpPr>
        <p:grpSpPr bwMode="auto">
          <a:xfrm>
            <a:off x="6659563" y="2304067"/>
            <a:ext cx="1130300" cy="1131887"/>
            <a:chOff x="6541155" y="1566383"/>
            <a:chExt cx="1367740" cy="1367740"/>
          </a:xfrm>
        </p:grpSpPr>
        <p:sp>
          <p:nvSpPr>
            <p:cNvPr id="40" name="Oval 39"/>
            <p:cNvSpPr/>
            <p:nvPr/>
          </p:nvSpPr>
          <p:spPr>
            <a:xfrm>
              <a:off x="6541155" y="1566383"/>
              <a:ext cx="1367740" cy="1367740"/>
            </a:xfrm>
            <a:prstGeom prst="ellipse">
              <a:avLst/>
            </a:prstGeom>
            <a:solidFill>
              <a:srgbClr val="D1D9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Roboto Regular"/>
                <a:cs typeface="Roboto Regular"/>
              </a:endParaRPr>
            </a:p>
          </p:txBody>
        </p:sp>
        <p:grpSp>
          <p:nvGrpSpPr>
            <p:cNvPr id="17425" name="Group 19"/>
            <p:cNvGrpSpPr>
              <a:grpSpLocks/>
            </p:cNvGrpSpPr>
            <p:nvPr/>
          </p:nvGrpSpPr>
          <p:grpSpPr bwMode="auto">
            <a:xfrm>
              <a:off x="6948840" y="1974068"/>
              <a:ext cx="552371" cy="552371"/>
              <a:chOff x="6948840" y="1727945"/>
              <a:chExt cx="552371" cy="552371"/>
            </a:xfrm>
          </p:grpSpPr>
          <p:sp>
            <p:nvSpPr>
              <p:cNvPr id="42" name="Folded Corner 41"/>
              <p:cNvSpPr/>
              <p:nvPr/>
            </p:nvSpPr>
            <p:spPr>
              <a:xfrm>
                <a:off x="6948403" y="1728855"/>
                <a:ext cx="553243" cy="550550"/>
              </a:xfrm>
              <a:prstGeom prst="foldedCorner">
                <a:avLst>
                  <a:gd name="adj" fmla="val 32253"/>
                </a:avLst>
              </a:prstGeom>
              <a:solidFill>
                <a:srgbClr val="61D55C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Roboto Regular"/>
                  <a:cs typeface="Roboto Regular"/>
                </a:endParaRPr>
              </a:p>
            </p:txBody>
          </p:sp>
          <p:sp>
            <p:nvSpPr>
              <p:cNvPr id="45" name="Pie 44"/>
              <p:cNvSpPr/>
              <p:nvPr/>
            </p:nvSpPr>
            <p:spPr>
              <a:xfrm>
                <a:off x="7057899" y="1845871"/>
                <a:ext cx="295832" cy="293498"/>
              </a:xfrm>
              <a:prstGeom prst="pi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tx1"/>
                  </a:solidFill>
                  <a:latin typeface="Roboto Regular"/>
                  <a:cs typeface="Roboto Regular"/>
                </a:endParaRPr>
              </a:p>
            </p:txBody>
          </p:sp>
        </p:grpSp>
      </p:grpSp>
      <p:grpSp>
        <p:nvGrpSpPr>
          <p:cNvPr id="17417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49" name="Rectangle 48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Medium"/>
              <a:cs typeface="Roboto Medium"/>
            </a:endParaRPr>
          </a:p>
        </p:txBody>
      </p:sp>
      <p:sp>
        <p:nvSpPr>
          <p:cNvPr id="17419" name="TextBox 35"/>
          <p:cNvSpPr txBox="1">
            <a:spLocks noChangeArrowheads="1"/>
          </p:cNvSpPr>
          <p:nvPr/>
        </p:nvSpPr>
        <p:spPr bwMode="auto">
          <a:xfrm>
            <a:off x="8464554" y="5302250"/>
            <a:ext cx="441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03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3BA05C5E-462F-47A3-B202-F2361E95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214" y="1082661"/>
            <a:ext cx="4525571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576466"/>
                </a:solidFill>
                <a:latin typeface="Roboto Regular"/>
                <a:cs typeface="Roboto Regular"/>
              </a:rPr>
              <a:t>How can this help?</a:t>
            </a:r>
          </a:p>
          <a:p>
            <a:pPr algn="ctr" eaLnBrk="1" hangingPunct="1"/>
            <a:endParaRPr lang="en-US" sz="1200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B079CC2-DB88-4AD3-BA08-55E0EEC85CD5}"/>
              </a:ext>
            </a:extLst>
          </p:cNvPr>
          <p:cNvCxnSpPr>
            <a:cxnSpLocks/>
          </p:cNvCxnSpPr>
          <p:nvPr/>
        </p:nvCxnSpPr>
        <p:spPr bwMode="auto">
          <a:xfrm>
            <a:off x="5862638" y="1760580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10">
            <a:extLst>
              <a:ext uri="{FF2B5EF4-FFF2-40B4-BE49-F238E27FC236}">
                <a16:creationId xmlns:a16="http://schemas.microsoft.com/office/drawing/2014/main" id="{2CFE59FE-2B1D-4E73-B408-1F923C6D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60" y="4838183"/>
            <a:ext cx="6687795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500" b="1" dirty="0">
                <a:solidFill>
                  <a:srgbClr val="FF0000"/>
                </a:solidFill>
                <a:latin typeface="Roboto Regular"/>
                <a:cs typeface="Roboto Regular"/>
              </a:rPr>
              <a:t>Doesn’t leave business on the table!</a:t>
            </a:r>
          </a:p>
          <a:p>
            <a:pPr algn="ctr" eaLnBrk="1" hangingPunct="1"/>
            <a:endParaRPr lang="en-US" sz="1200" dirty="0">
              <a:solidFill>
                <a:srgbClr val="FF0000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14"/>
          <p:cNvSpPr txBox="1">
            <a:spLocks noChangeArrowheads="1"/>
          </p:cNvSpPr>
          <p:nvPr/>
        </p:nvSpPr>
        <p:spPr bwMode="auto">
          <a:xfrm>
            <a:off x="545721" y="165766"/>
            <a:ext cx="87015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E03424"/>
                </a:solidFill>
                <a:latin typeface="Roboto Light"/>
                <a:cs typeface="Roboto Light"/>
              </a:rPr>
              <a:t>Uses supervised machine learning to classify one of two categories. </a:t>
            </a:r>
          </a:p>
        </p:txBody>
      </p:sp>
      <p:sp>
        <p:nvSpPr>
          <p:cNvPr id="19467" name="TextBox 54"/>
          <p:cNvSpPr txBox="1">
            <a:spLocks noChangeArrowheads="1"/>
          </p:cNvSpPr>
          <p:nvPr/>
        </p:nvSpPr>
        <p:spPr bwMode="auto">
          <a:xfrm>
            <a:off x="1662670" y="3611888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0</a:t>
            </a:r>
          </a:p>
        </p:txBody>
      </p:sp>
      <p:grpSp>
        <p:nvGrpSpPr>
          <p:cNvPr id="19459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54">
            <a:extLst>
              <a:ext uri="{FF2B5EF4-FFF2-40B4-BE49-F238E27FC236}">
                <a16:creationId xmlns:a16="http://schemas.microsoft.com/office/drawing/2014/main" id="{AB6DEB97-B58A-4D3B-BFE7-54F980624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960" y="3615680"/>
            <a:ext cx="5791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C460B0-F124-4E0D-946F-1755EB80665B}"/>
              </a:ext>
            </a:extLst>
          </p:cNvPr>
          <p:cNvCxnSpPr>
            <a:cxnSpLocks/>
          </p:cNvCxnSpPr>
          <p:nvPr/>
        </p:nvCxnSpPr>
        <p:spPr bwMode="auto">
          <a:xfrm>
            <a:off x="4201538" y="3913200"/>
            <a:ext cx="0" cy="1374403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402FE0-65E8-43EE-B665-79DE0166FF7F}"/>
              </a:ext>
            </a:extLst>
          </p:cNvPr>
          <p:cNvSpPr txBox="1"/>
          <p:nvPr/>
        </p:nvSpPr>
        <p:spPr>
          <a:xfrm>
            <a:off x="615337" y="706438"/>
            <a:ext cx="823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Supervised machine learning is a phenomenon where the AI learns from the data without anyone writing explicit code logic.</a:t>
            </a:r>
          </a:p>
        </p:txBody>
      </p:sp>
      <p:sp>
        <p:nvSpPr>
          <p:cNvPr id="21" name="TextBox 54">
            <a:extLst>
              <a:ext uri="{FF2B5EF4-FFF2-40B4-BE49-F238E27FC236}">
                <a16:creationId xmlns:a16="http://schemas.microsoft.com/office/drawing/2014/main" id="{3CB94559-E696-4204-AA18-00ACD1D06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214" y="3457322"/>
            <a:ext cx="19723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Target Labels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42A27A-CD67-4E6A-8813-D8684091C585}"/>
              </a:ext>
            </a:extLst>
          </p:cNvPr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375A8B6F-6CCD-4D1F-AE7A-FA1DDD25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551" y="5302250"/>
            <a:ext cx="453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  <a:latin typeface="Roboto Regular"/>
                <a:cs typeface="Roboto Regular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4D8E9-2E92-49D0-8A1F-5C8EA2AA8E47}"/>
              </a:ext>
            </a:extLst>
          </p:cNvPr>
          <p:cNvSpPr txBox="1"/>
          <p:nvPr/>
        </p:nvSpPr>
        <p:spPr>
          <a:xfrm>
            <a:off x="332137" y="4167238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edium" pitchFamily="2" charset="0"/>
                <a:ea typeface="Roboto Medium" pitchFamily="2" charset="0"/>
                <a:cs typeface="Helvetica Neue Light"/>
              </a:rPr>
              <a:t>Target label of 0 indicates that there was no difficulty in repaying the loan on time.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CFDBA-4EB5-408C-8955-C6F24E032F81}"/>
              </a:ext>
            </a:extLst>
          </p:cNvPr>
          <p:cNvSpPr txBox="1"/>
          <p:nvPr/>
        </p:nvSpPr>
        <p:spPr>
          <a:xfrm>
            <a:off x="4836937" y="4172206"/>
            <a:ext cx="3419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Regular" pitchFamily="2" charset="0"/>
                <a:ea typeface="Roboto Regular" pitchFamily="2" charset="0"/>
                <a:cs typeface="Helvetica Neue Light"/>
              </a:rPr>
              <a:t>Target label of 1 indicates that there was difficulty in repaying the loan on time.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60BCD747-6786-4CDA-A22A-C2723FF1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2241775" y="1504806"/>
            <a:ext cx="4026985" cy="180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F957A-CC18-453C-BB5E-2BB6A13B72EE}"/>
              </a:ext>
            </a:extLst>
          </p:cNvPr>
          <p:cNvSpPr txBox="1"/>
          <p:nvPr/>
        </p:nvSpPr>
        <p:spPr>
          <a:xfrm>
            <a:off x="407987" y="5499720"/>
            <a:ext cx="4102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ight"/>
                <a:cs typeface="Helvetica Neue Light"/>
              </a:rPr>
              <a:t>Image courtesy : https://www.expertsystem.com/machine-learning-definition/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The data is taken from Kaggle’s competition, publicly available. 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340888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application_train.csv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307511 Records, 122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Imbalanced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training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0’s – 282686, 1’s - 24825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0EAF1-5CB6-466F-BBAB-F334310AC08F}"/>
              </a:ext>
            </a:extLst>
          </p:cNvPr>
          <p:cNvCxnSpPr>
            <a:cxnSpLocks/>
          </p:cNvCxnSpPr>
          <p:nvPr/>
        </p:nvCxnSpPr>
        <p:spPr bwMode="auto">
          <a:xfrm>
            <a:off x="4086758" y="1802018"/>
            <a:ext cx="0" cy="2914066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54">
            <a:extLst>
              <a:ext uri="{FF2B5EF4-FFF2-40B4-BE49-F238E27FC236}">
                <a16:creationId xmlns:a16="http://schemas.microsoft.com/office/drawing/2014/main" id="{DA5A963F-B2AC-4B74-B97D-4D8A94512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222" y="2013736"/>
            <a:ext cx="371460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application_test.csv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48744 Records, 121 Columns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 Target Labels.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Source for testing the performance of machine Learning models.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Target Labels 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None – need to predict.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the data first involves understanding the columns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65958" y="964408"/>
            <a:ext cx="51841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There are 122 columns with different data types: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500" b="1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65 floating point numbers.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41 integer numbers – some are numerical categories.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76466"/>
                </a:solidFill>
                <a:latin typeface="Roboto Regular"/>
                <a:cs typeface="Roboto Regular"/>
              </a:rPr>
              <a:t>16 Strings – Categories involved.  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06</a:t>
            </a:r>
          </a:p>
        </p:txBody>
      </p:sp>
      <p:sp>
        <p:nvSpPr>
          <p:cNvPr id="13" name="TextBox 54">
            <a:extLst>
              <a:ext uri="{FF2B5EF4-FFF2-40B4-BE49-F238E27FC236}">
                <a16:creationId xmlns:a16="http://schemas.microsoft.com/office/drawing/2014/main" id="{304B3A3D-6737-418F-B754-F3D2C0D9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58" y="2652868"/>
            <a:ext cx="7888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ORGANIZATION_TYPE has the highest category counts with 58 categories.</a:t>
            </a:r>
          </a:p>
        </p:txBody>
      </p:sp>
      <p:pic>
        <p:nvPicPr>
          <p:cNvPr id="3" name="Picture 2" descr="Category Counts.">
            <a:extLst>
              <a:ext uri="{FF2B5EF4-FFF2-40B4-BE49-F238E27FC236}">
                <a16:creationId xmlns:a16="http://schemas.microsoft.com/office/drawing/2014/main" id="{E9068363-B0E7-4136-B3E0-1FC39C9C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83" y="3114697"/>
            <a:ext cx="2414817" cy="243003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E8D127-66FF-4C05-9CEE-3362050CFDA6}"/>
              </a:ext>
            </a:extLst>
          </p:cNvPr>
          <p:cNvCxnSpPr>
            <a:cxnSpLocks/>
          </p:cNvCxnSpPr>
          <p:nvPr/>
        </p:nvCxnSpPr>
        <p:spPr bwMode="auto">
          <a:xfrm>
            <a:off x="565958" y="2474584"/>
            <a:ext cx="7681642" cy="0"/>
          </a:xfrm>
          <a:prstGeom prst="line">
            <a:avLst/>
          </a:prstGeom>
          <a:ln w="12700">
            <a:solidFill>
              <a:srgbClr val="E4E4E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92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05858" y="2263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Cleaning steps can be many, relative to the approach taken &amp; judgement calls.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505858" y="2107267"/>
            <a:ext cx="808021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– Label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Converting string categorical columns into numerical and adding new columns to indicate the presence of categorical variables – One hot encoding.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Replacing illogical outliers with empty values (NAN values).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Imputing empty cells with the median of the values. In some cases, imputation is approached with a certain grouping.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Dealing with a few anomalies.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Changing invalid entries into valid entries.</a:t>
            </a: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07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205952"/>
            <a:ext cx="81809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Since the ML model can’t inherently deal with text, the data must be converted to appropriate numbers. Any significant distortion/noise in the model must be removed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24826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4"/>
          <p:cNvSpPr txBox="1">
            <a:spLocks noChangeArrowheads="1"/>
          </p:cNvSpPr>
          <p:nvPr/>
        </p:nvSpPr>
        <p:spPr bwMode="auto">
          <a:xfrm>
            <a:off x="544513" y="139967"/>
            <a:ext cx="86492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3424"/>
                </a:solidFill>
                <a:latin typeface="Roboto Light"/>
                <a:cs typeface="Roboto Light"/>
              </a:rPr>
              <a:t>Assumptions and choices were made relative the approach taken.</a:t>
            </a:r>
          </a:p>
        </p:txBody>
      </p:sp>
      <p:sp>
        <p:nvSpPr>
          <p:cNvPr id="18444" name="TextBox 54"/>
          <p:cNvSpPr txBox="1">
            <a:spLocks noChangeArrowheads="1"/>
          </p:cNvSpPr>
          <p:nvPr/>
        </p:nvSpPr>
        <p:spPr bwMode="auto">
          <a:xfrm>
            <a:off x="476250" y="2046067"/>
            <a:ext cx="808021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Choices: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Used the same approach similar to target class balanced problem. 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Retained all the columns for processing.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Generated interaction variables.</a:t>
            </a:r>
          </a:p>
          <a:p>
            <a:pPr eaLnBrk="1" hangingPunct="1"/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r>
              <a:rPr lang="en-US" sz="1800" b="1" dirty="0">
                <a:solidFill>
                  <a:srgbClr val="576466"/>
                </a:solidFill>
                <a:latin typeface="Roboto Regular"/>
                <a:cs typeface="Roboto Regular"/>
              </a:rPr>
              <a:t>Assumptions</a:t>
            </a: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Feature relations are linear.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Highest linearly correlated variables have a larger hand in making derived features.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Domain engineered features are powerful.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76466"/>
                </a:solidFill>
                <a:latin typeface="Roboto Regular"/>
                <a:cs typeface="Roboto Regular"/>
              </a:rPr>
              <a:t>Data is noisy.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76466"/>
              </a:solidFill>
              <a:latin typeface="Roboto Regular"/>
              <a:cs typeface="Roboto Regular"/>
            </a:endParaRPr>
          </a:p>
          <a:p>
            <a:pPr eaLnBrk="1" hangingPunct="1"/>
            <a:endParaRPr lang="en-US" sz="1800" b="1" dirty="0">
              <a:solidFill>
                <a:srgbClr val="576466"/>
              </a:solidFill>
              <a:latin typeface="Roboto Regular"/>
              <a:cs typeface="Roboto Regular"/>
            </a:endParaRPr>
          </a:p>
        </p:txBody>
      </p:sp>
      <p:grpSp>
        <p:nvGrpSpPr>
          <p:cNvPr id="18435" name="Group 47"/>
          <p:cNvGrpSpPr>
            <a:grpSpLocks/>
          </p:cNvGrpSpPr>
          <p:nvPr/>
        </p:nvGrpSpPr>
        <p:grpSpPr bwMode="auto">
          <a:xfrm>
            <a:off x="0" y="-3175"/>
            <a:ext cx="476250" cy="920750"/>
            <a:chOff x="-1" y="7669"/>
            <a:chExt cx="476265" cy="920432"/>
          </a:xfrm>
        </p:grpSpPr>
        <p:sp>
          <p:nvSpPr>
            <p:cNvPr id="24" name="Rectangle 23"/>
            <p:cNvSpPr/>
            <p:nvPr/>
          </p:nvSpPr>
          <p:spPr>
            <a:xfrm flipH="1">
              <a:off x="-1" y="7669"/>
              <a:ext cx="476265" cy="9204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8264" y="656733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64" y="717037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8264" y="778928"/>
              <a:ext cx="3397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 flipH="1">
            <a:off x="7070725" y="5257800"/>
            <a:ext cx="2084388" cy="457200"/>
          </a:xfrm>
          <a:prstGeom prst="rect">
            <a:avLst/>
          </a:prstGeom>
          <a:solidFill>
            <a:srgbClr val="AFB6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Roboto Regular"/>
              <a:cs typeface="Roboto Regular"/>
            </a:endParaRPr>
          </a:p>
        </p:txBody>
      </p:sp>
      <p:sp>
        <p:nvSpPr>
          <p:cNvPr id="18437" name="TextBox 28"/>
          <p:cNvSpPr txBox="1">
            <a:spLocks noChangeArrowheads="1"/>
          </p:cNvSpPr>
          <p:nvPr/>
        </p:nvSpPr>
        <p:spPr bwMode="auto">
          <a:xfrm>
            <a:off x="8464551" y="5302250"/>
            <a:ext cx="444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FFFFFF"/>
                </a:solidFill>
                <a:latin typeface="Roboto Regular"/>
                <a:cs typeface="Roboto Regular"/>
              </a:rPr>
              <a:t>08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723B54F5-E7D5-41F2-B60C-39690D85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529" y="1205904"/>
            <a:ext cx="818094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accent2"/>
                </a:solidFill>
                <a:latin typeface="Roboto Light"/>
                <a:cs typeface="Roboto Light"/>
              </a:rPr>
              <a:t>Sometimes there is no certainty as to why something occurred or what something really means. A helpful guide is the description of the column names, however there isn’t enough certainty with just names too.</a:t>
            </a:r>
          </a:p>
        </p:txBody>
      </p:sp>
    </p:spTree>
    <p:extLst>
      <p:ext uri="{BB962C8B-B14F-4D97-AF65-F5344CB8AC3E}">
        <p14:creationId xmlns:p14="http://schemas.microsoft.com/office/powerpoint/2010/main" val="346600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9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5382</TotalTime>
  <Words>1059</Words>
  <Application>Microsoft Office PowerPoint</Application>
  <PresentationFormat>On-screen Show (16:10)</PresentationFormat>
  <Paragraphs>160</Paragraphs>
  <Slides>17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Courier New</vt:lpstr>
      <vt:lpstr>Helvetica Neue Light</vt:lpstr>
      <vt:lpstr>Roboto Light</vt:lpstr>
      <vt:lpstr>Roboto Medium</vt:lpstr>
      <vt:lpstr>Roboto Regular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University of Malang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excellent R.Florendia</dc:creator>
  <cp:lastModifiedBy>Windows User</cp:lastModifiedBy>
  <cp:revision>154</cp:revision>
  <dcterms:created xsi:type="dcterms:W3CDTF">2013-10-29T11:27:30Z</dcterms:created>
  <dcterms:modified xsi:type="dcterms:W3CDTF">2023-08-29T07:14:44Z</dcterms:modified>
</cp:coreProperties>
</file>