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67" r:id="rId2"/>
    <p:sldId id="261" r:id="rId3"/>
    <p:sldId id="260" r:id="rId4"/>
    <p:sldId id="262" r:id="rId5"/>
    <p:sldId id="263" r:id="rId6"/>
    <p:sldId id="265" r:id="rId7"/>
    <p:sldId id="257" r:id="rId8"/>
    <p:sldId id="268" r:id="rId9"/>
    <p:sldId id="270" r:id="rId10"/>
    <p:sldId id="264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694"/>
  </p:normalViewPr>
  <p:slideViewPr>
    <p:cSldViewPr snapToGrid="0" snapToObjects="1">
      <p:cViewPr varScale="1">
        <p:scale>
          <a:sx n="76" d="100"/>
          <a:sy n="76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7D51-E642-7846-9A96-98FB707CB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751D0-421B-F449-B982-3DA38F0D0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5FB04-D682-4E44-B54F-8ADD2B5C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732A-2ABB-7F49-BEE7-768187CBB62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1DDB4-CA08-ED4D-8D70-FF139821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E3FC4-41AA-D640-B6A2-75FC77E2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EDB1-E80D-D747-BFD0-FAC4EB87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9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D433-8003-2C4E-8363-A26ECB48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B6126-CA37-2944-BD7D-22D766DE4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1E1A3-15C5-014F-A9DC-57EEB425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732A-2ABB-7F49-BEE7-768187CBB62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43080-0FAB-AE41-9F23-97B7E5E0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2F8D-AC4C-1B4A-B48D-4A33B83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EDB1-E80D-D747-BFD0-FAC4EB87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90819-29DA-874B-A109-3FF1558AF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57D6C-982F-824C-A851-AF2CAA760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29747-E557-D74B-A366-A83BC841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732A-2ABB-7F49-BEE7-768187CBB62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E1B49-8EFF-9E42-8B66-6C6D6464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9F8FA-7059-2043-AA07-C7C4354B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EDB1-E80D-D747-BFD0-FAC4EB87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4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37D8-73FC-2748-941D-89D8C6C4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62BC-5FF8-744A-BDDD-C5289C981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DAB8F-D7AB-C048-92D4-D8800116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732A-2ABB-7F49-BEE7-768187CBB62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69D7D-E148-A945-B5FB-07DC381B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DF4BF-48DF-BD47-A1AE-544CFCAE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EDB1-E80D-D747-BFD0-FAC4EB87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2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7207-FC7C-8F47-A555-76989894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99643-34EC-0040-AD20-4A5E79D59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4D9F5-E026-4746-81E5-6368C40A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732A-2ABB-7F49-BEE7-768187CBB62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22BDB-EE4C-844F-B945-C90D5B1E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1457-164D-EF43-A8F3-84F9EC96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EDB1-E80D-D747-BFD0-FAC4EB87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7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9633-F3E3-624E-8BB1-D05675BB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677F-CC21-4247-B170-B1FAB8539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E8455-6666-164F-9C10-19A135B7E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960BC-A6B9-9B4D-A2FC-72CA53D7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732A-2ABB-7F49-BEE7-768187CBB62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9146D-0351-BE46-90F5-43E09D5E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1DC8-95D8-E448-8A9D-B49E7314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EDB1-E80D-D747-BFD0-FAC4EB87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4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9674-8269-AA46-9050-6F75FC9C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F11B7-A038-D94A-95D8-A7E4AFB2F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CED2B-8AB9-CC44-91BD-2622BCEC7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95EE7-C938-894E-9D70-76F2FA7AA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909DD-7C54-F04F-8E24-68ABACE8C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BC9E4-E420-EF4F-917B-018335BB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732A-2ABB-7F49-BEE7-768187CBB62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0D2A1-3170-D243-AA8E-18BC2BA9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0AD2D-492F-324A-BA13-95A5F089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EDB1-E80D-D747-BFD0-FAC4EB87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B79E-185C-834A-9E16-7338A3B4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5601F-15FD-E846-93F9-73090C65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732A-2ABB-7F49-BEE7-768187CBB62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07350-2165-8A4F-9354-733DF564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3BF18-FA02-AA4D-B3A9-1E4B0096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EDB1-E80D-D747-BFD0-FAC4EB87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5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C1BDB-5E4D-1240-838E-DB3C6118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732A-2ABB-7F49-BEE7-768187CBB62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1D49E-94B0-E14C-AB86-7EA5A68D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63C71-3E9E-0D4E-B8E5-D180424D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EDB1-E80D-D747-BFD0-FAC4EB87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8BCA-2FB4-F74C-AFC9-A0651B10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85253-7016-AC4E-9EE8-4B469A52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6FD41-4248-BB41-AAA3-2926A4A83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C1C3C-E34C-264D-88A2-B4697EC3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732A-2ABB-7F49-BEE7-768187CBB62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137D3-3179-3148-8CCC-8A92BAC0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E231F-7A34-C24F-AD11-797E9D3E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EDB1-E80D-D747-BFD0-FAC4EB87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5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D41F-537D-1644-81C9-9A33E7B6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A4F01-2969-4244-8E33-E070FB3EC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58929-A1CD-B345-A5B3-9C5F0418D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CC277-2820-3E46-AA19-A11CDF7C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732A-2ABB-7F49-BEE7-768187CBB62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F7C60-AC14-A346-B575-E880D268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BB544-A3C8-8A46-96DF-DB4B485C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EDB1-E80D-D747-BFD0-FAC4EB87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54B4B-FDBD-FE4F-9DEA-C69D0C16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D9535-1A91-DD44-B3D0-9F419DBE6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4E899-71CE-4E48-8013-627C35A16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732A-2ABB-7F49-BEE7-768187CBB62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A5F3-E3AF-0C41-87A5-1EF4C7A7C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C412D-7A0A-A446-829C-84DF279A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EDB1-E80D-D747-BFD0-FAC4EB87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9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EDC44-FB43-0E45-AC9B-40EE0ABF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 b="1"/>
              <a:t>Data profiling analysis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BC35196-D872-A540-9428-A54E91EC1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XI</a:t>
            </a:r>
            <a:r>
              <a:rPr lang="zh-CN" altLang="en-US" sz="2000"/>
              <a:t> </a:t>
            </a:r>
            <a:r>
              <a:rPr lang="en-US" altLang="zh-CN" sz="2000"/>
              <a:t>LI</a:t>
            </a:r>
            <a:r>
              <a:rPr lang="zh-CN" altLang="en-US" sz="2000"/>
              <a:t> </a:t>
            </a:r>
            <a:r>
              <a:rPr lang="en-US" altLang="zh-CN" sz="2000"/>
              <a:t>(Sunny)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Team Name: VICSUN DUSBRI Realty Group</a:t>
            </a:r>
          </a:p>
          <a:p>
            <a:pPr marL="0" indent="0">
              <a:buNone/>
            </a:pPr>
            <a:endParaRPr lang="en-US" sz="2000" b="0">
              <a:effectLst/>
            </a:endParaRPr>
          </a:p>
          <a:p>
            <a:pPr marL="0" indent="0">
              <a:buNone/>
            </a:pPr>
            <a:br>
              <a:rPr lang="en-US" sz="2000" b="0">
                <a:effectLst/>
              </a:rPr>
            </a:b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78442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241313-EE55-B745-BC87-1A726623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5" y="1513045"/>
            <a:ext cx="6972300" cy="523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3A972C-12D6-7A41-A5F0-E9EF51A0E3E9}"/>
              </a:ext>
            </a:extLst>
          </p:cNvPr>
          <p:cNvSpPr txBox="1"/>
          <p:nvPr/>
        </p:nvSpPr>
        <p:spPr>
          <a:xfrm>
            <a:off x="662516" y="423333"/>
            <a:ext cx="7211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heatmap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shows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correlations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between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attributes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right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correlation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sale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price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attribute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9C467-81FC-E24C-8541-B4DB5E327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875" y="1620621"/>
            <a:ext cx="45974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47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12CA5D-EC04-8042-8204-A4174667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3" y="1511406"/>
            <a:ext cx="5684761" cy="373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C5FA3-D5CD-0B41-A5E3-CBC5F52F8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1406"/>
            <a:ext cx="5933017" cy="35816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FDC5D6-0969-A045-9CFB-4936800C7C80}"/>
              </a:ext>
            </a:extLst>
          </p:cNvPr>
          <p:cNvSpPr txBox="1"/>
          <p:nvPr/>
        </p:nvSpPr>
        <p:spPr>
          <a:xfrm>
            <a:off x="688510" y="694267"/>
            <a:ext cx="345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TAX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PRESENT(median)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3B311-03F3-564B-BB98-D0C06E8C66C9}"/>
              </a:ext>
            </a:extLst>
          </p:cNvPr>
          <p:cNvSpPr txBox="1"/>
          <p:nvPr/>
        </p:nvSpPr>
        <p:spPr>
          <a:xfrm>
            <a:off x="6671733" y="694267"/>
            <a:ext cx="391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TAX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SALE(median)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6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9EF7-CDA4-264B-BFF6-D670855F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Borough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VS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Sale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Price(median)</a:t>
            </a:r>
            <a:b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Manhattan (1), Bronx (2), Brooklyn (3), Queens (4), and Staten Island (5)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We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can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see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Manhattan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is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the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most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expensive,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Bronx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has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the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lowest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median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price.</a:t>
            </a:r>
            <a:b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endParaRPr lang="en-US" sz="18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293B5-87A3-F54C-AA3C-AC1686223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450" y="1690688"/>
            <a:ext cx="7357533" cy="47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0596BA-06A9-F149-83AE-D9182AF3E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541" y="884486"/>
            <a:ext cx="2283867" cy="673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7DB44C-13DA-AE42-BDD9-AB7BEBF50E2F}"/>
              </a:ext>
            </a:extLst>
          </p:cNvPr>
          <p:cNvSpPr txBox="1"/>
          <p:nvPr/>
        </p:nvSpPr>
        <p:spPr>
          <a:xfrm>
            <a:off x="345956" y="287991"/>
            <a:ext cx="6248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There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22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columns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1643616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raw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our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datasets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3DBE39-22F8-F748-94CB-852136589C29}"/>
              </a:ext>
            </a:extLst>
          </p:cNvPr>
          <p:cNvSpPr/>
          <p:nvPr/>
        </p:nvSpPr>
        <p:spPr>
          <a:xfrm>
            <a:off x="345956" y="18615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’Unnamed: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0’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‘EASE-MENT’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columns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unmeaningful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our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project,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so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deleted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these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columns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478F1-E739-4542-9A2D-6BD7818E8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56" y="2900678"/>
            <a:ext cx="5690459" cy="3171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C26CFC-F53D-9B4C-9CFA-33940DF71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817" y="2767909"/>
            <a:ext cx="6022620" cy="33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3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C0E305-FD64-3947-90A3-CE7C034575A2}"/>
              </a:ext>
            </a:extLst>
          </p:cNvPr>
          <p:cNvSpPr txBox="1"/>
          <p:nvPr/>
        </p:nvSpPr>
        <p:spPr>
          <a:xfrm>
            <a:off x="611457" y="367516"/>
            <a:ext cx="5151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effectLst/>
              </a:rPr>
              <a:t>Below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effectLst/>
              </a:rPr>
              <a:t>are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</a:rPr>
              <a:t> missing values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effectLst/>
              </a:rPr>
              <a:t>in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effectLst/>
              </a:rPr>
              <a:t>each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effectLst/>
              </a:rPr>
              <a:t>column,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effectLst/>
              </a:rPr>
              <a:t>and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shows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how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many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percent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values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attribute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stand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dataset.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Apartment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has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highest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percent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‘null’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value,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but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it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makes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sense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because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there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no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apartment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townhouse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house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FD7276-8CA5-A240-884D-3DA45A26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60" y="2820208"/>
            <a:ext cx="41529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E5056D-6210-9244-B004-19D17BC4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081" y="941977"/>
            <a:ext cx="5685507" cy="55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6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3984F-0747-CC46-A1C3-D81BA3695747}"/>
              </a:ext>
            </a:extLst>
          </p:cNvPr>
          <p:cNvSpPr txBox="1"/>
          <p:nvPr/>
        </p:nvSpPr>
        <p:spPr>
          <a:xfrm>
            <a:off x="965200" y="4428318"/>
            <a:ext cx="8508512" cy="12740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zh-CN" sz="33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Check and delete the duplicates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zh-CN" sz="33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We have 28583 duplicate records in the dataset. </a:t>
            </a:r>
            <a:endParaRPr lang="en-US" sz="33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73577E5-1641-4042-9EB6-DF578836C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45"/>
          <a:stretch/>
        </p:blipFill>
        <p:spPr>
          <a:xfrm>
            <a:off x="20" y="10"/>
            <a:ext cx="12188804" cy="422670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77969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28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14A258-278A-CE41-A371-3FE20265D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7" y="1266799"/>
            <a:ext cx="5674250" cy="4809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A7DC2C-7B6B-DF44-B934-68295C430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066" y="2990850"/>
            <a:ext cx="3200400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C5A21D-60D1-854B-BE01-C66CC290D739}"/>
              </a:ext>
            </a:extLst>
          </p:cNvPr>
          <p:cNvSpPr txBox="1"/>
          <p:nvPr/>
        </p:nvSpPr>
        <p:spPr>
          <a:xfrm>
            <a:off x="999067" y="582079"/>
            <a:ext cx="8000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There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20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columns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1615033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raw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left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cleansing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dataset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97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693D7A-11B6-B54B-AB23-B428B737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75"/>
            <a:ext cx="5960533" cy="3486911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26F1C1-8CD0-3443-A699-9BD27224F677}"/>
              </a:ext>
            </a:extLst>
          </p:cNvPr>
          <p:cNvSpPr txBox="1"/>
          <p:nvPr/>
        </p:nvSpPr>
        <p:spPr>
          <a:xfrm>
            <a:off x="5743703" y="1420289"/>
            <a:ext cx="6126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Overall,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graphic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shows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average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price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real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estate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going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up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2003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2020.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72E44B-10C7-D64E-9BF8-56E5DD6A35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5560"/>
          <a:stretch/>
        </p:blipFill>
        <p:spPr>
          <a:xfrm>
            <a:off x="5366556" y="3284714"/>
            <a:ext cx="6825444" cy="3486911"/>
          </a:xfrm>
          <a:prstGeom prst="rect">
            <a:avLst/>
          </a:prstGeom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EBDB12-A1BB-F548-BA82-333F817199A6}"/>
              </a:ext>
            </a:extLst>
          </p:cNvPr>
          <p:cNvSpPr/>
          <p:nvPr/>
        </p:nvSpPr>
        <p:spPr>
          <a:xfrm>
            <a:off x="203200" y="4482936"/>
            <a:ext cx="53001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Even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though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price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going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up,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but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units‘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sale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downward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trend,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especially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year.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31C7AA-0FD5-6D48-9CCC-C4070DF20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98" y="1064636"/>
            <a:ext cx="6451602" cy="4359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CF4AD3-42D7-AB4F-A544-0267795C1842}"/>
              </a:ext>
            </a:extLst>
          </p:cNvPr>
          <p:cNvSpPr txBox="1"/>
          <p:nvPr/>
        </p:nvSpPr>
        <p:spPr>
          <a:xfrm>
            <a:off x="7298268" y="2736502"/>
            <a:ext cx="4639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popular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neighborhoods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Midtown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Manhattan,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Flushing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North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3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8E0DC-BC8D-5440-92FB-AA2957D5B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2"/>
          <a:stretch/>
        </p:blipFill>
        <p:spPr>
          <a:xfrm>
            <a:off x="2184401" y="749300"/>
            <a:ext cx="7823199" cy="3343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A4FC09-A205-EC4E-90DC-5BFFB01B2948}"/>
              </a:ext>
            </a:extLst>
          </p:cNvPr>
          <p:cNvSpPr txBox="1"/>
          <p:nvPr/>
        </p:nvSpPr>
        <p:spPr>
          <a:xfrm>
            <a:off x="4864100" y="4675886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This chart shows all the sale price from 2003 to now, we can see the price gap is huge.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0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0DA4E-FCDA-6B45-B240-E1EB3036D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3" b="6207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4D719-A8CA-C842-8B4E-F29AAF6AAF18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I kept data that the sale prices are from 100000 to 800000000 in order to better understand the dataset. 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29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313</Words>
  <Application>Microsoft Macintosh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Data profiling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Borough VS Sale Price(median) Manhattan (1), Bronx (2), Brooklyn (3), Queens (4), and Staten Island (5) We can see Manhattan is the most expensive, Bronx has the lowest median price.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profiling analysis</dc:title>
  <dc:creator>yangzhi liang</dc:creator>
  <cp:lastModifiedBy>yangzhi liang</cp:lastModifiedBy>
  <cp:revision>3</cp:revision>
  <dcterms:created xsi:type="dcterms:W3CDTF">2020-10-20T17:54:49Z</dcterms:created>
  <dcterms:modified xsi:type="dcterms:W3CDTF">2020-10-21T20:21:22Z</dcterms:modified>
</cp:coreProperties>
</file>