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62" r:id="rId5"/>
    <p:sldId id="259" r:id="rId6"/>
    <p:sldId id="260" r:id="rId7"/>
    <p:sldId id="261" r:id="rId8"/>
    <p:sldId id="257"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rit Pal" initials="SP" lastIdx="1" clrIdx="0">
    <p:extLst>
      <p:ext uri="{19B8F6BF-5375-455C-9EA6-DF929625EA0E}">
        <p15:presenceInfo xmlns:p15="http://schemas.microsoft.com/office/powerpoint/2012/main" userId="1324148e572d35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134"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9288D-699E-BDBE-B554-DAF0508949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BDB9DE-D77F-AE69-E207-FE67A3A638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994922-0838-795C-FF1E-327AF6039E65}"/>
              </a:ext>
            </a:extLst>
          </p:cNvPr>
          <p:cNvSpPr>
            <a:spLocks noGrp="1"/>
          </p:cNvSpPr>
          <p:nvPr>
            <p:ph type="dt" sz="half" idx="10"/>
          </p:nvPr>
        </p:nvSpPr>
        <p:spPr/>
        <p:txBody>
          <a:bodyPr/>
          <a:lstStyle/>
          <a:p>
            <a:fld id="{4CA0FFAC-ACCB-4F75-BDFC-C3DF418E2B1A}" type="datetimeFigureOut">
              <a:rPr lang="en-IN" smtClean="0"/>
              <a:t>07-11-2024</a:t>
            </a:fld>
            <a:endParaRPr lang="en-IN"/>
          </a:p>
        </p:txBody>
      </p:sp>
      <p:sp>
        <p:nvSpPr>
          <p:cNvPr id="5" name="Footer Placeholder 4">
            <a:extLst>
              <a:ext uri="{FF2B5EF4-FFF2-40B4-BE49-F238E27FC236}">
                <a16:creationId xmlns:a16="http://schemas.microsoft.com/office/drawing/2014/main" id="{B0DB88C9-5C17-7A8A-D421-A48566EB56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1DB1B8-8ED7-3C7D-F46F-DA320066F4DD}"/>
              </a:ext>
            </a:extLst>
          </p:cNvPr>
          <p:cNvSpPr>
            <a:spLocks noGrp="1"/>
          </p:cNvSpPr>
          <p:nvPr>
            <p:ph type="sldNum" sz="quarter" idx="12"/>
          </p:nvPr>
        </p:nvSpPr>
        <p:spPr/>
        <p:txBody>
          <a:bodyPr/>
          <a:lstStyle/>
          <a:p>
            <a:fld id="{B83EBAFC-EA05-46D9-BED0-DFC83EE689F8}" type="slidenum">
              <a:rPr lang="en-IN" smtClean="0"/>
              <a:t>‹#›</a:t>
            </a:fld>
            <a:endParaRPr lang="en-IN"/>
          </a:p>
        </p:txBody>
      </p:sp>
    </p:spTree>
    <p:extLst>
      <p:ext uri="{BB962C8B-B14F-4D97-AF65-F5344CB8AC3E}">
        <p14:creationId xmlns:p14="http://schemas.microsoft.com/office/powerpoint/2010/main" val="114262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2DB4-EB33-1540-4312-3ECF2AC298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3A2DCD-6E20-5227-DCA9-8DE8D97F47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A0FA42-9F0E-4D20-BDB3-0B554A8428E5}"/>
              </a:ext>
            </a:extLst>
          </p:cNvPr>
          <p:cNvSpPr>
            <a:spLocks noGrp="1"/>
          </p:cNvSpPr>
          <p:nvPr>
            <p:ph type="dt" sz="half" idx="10"/>
          </p:nvPr>
        </p:nvSpPr>
        <p:spPr/>
        <p:txBody>
          <a:bodyPr/>
          <a:lstStyle/>
          <a:p>
            <a:fld id="{4CA0FFAC-ACCB-4F75-BDFC-C3DF418E2B1A}" type="datetimeFigureOut">
              <a:rPr lang="en-IN" smtClean="0"/>
              <a:t>07-11-2024</a:t>
            </a:fld>
            <a:endParaRPr lang="en-IN"/>
          </a:p>
        </p:txBody>
      </p:sp>
      <p:sp>
        <p:nvSpPr>
          <p:cNvPr id="5" name="Footer Placeholder 4">
            <a:extLst>
              <a:ext uri="{FF2B5EF4-FFF2-40B4-BE49-F238E27FC236}">
                <a16:creationId xmlns:a16="http://schemas.microsoft.com/office/drawing/2014/main" id="{48B44E98-30B1-4B79-854B-838126092F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911662-BE11-0C48-7F7E-AC529EC727FE}"/>
              </a:ext>
            </a:extLst>
          </p:cNvPr>
          <p:cNvSpPr>
            <a:spLocks noGrp="1"/>
          </p:cNvSpPr>
          <p:nvPr>
            <p:ph type="sldNum" sz="quarter" idx="12"/>
          </p:nvPr>
        </p:nvSpPr>
        <p:spPr/>
        <p:txBody>
          <a:bodyPr/>
          <a:lstStyle/>
          <a:p>
            <a:fld id="{B83EBAFC-EA05-46D9-BED0-DFC83EE689F8}" type="slidenum">
              <a:rPr lang="en-IN" smtClean="0"/>
              <a:t>‹#›</a:t>
            </a:fld>
            <a:endParaRPr lang="en-IN"/>
          </a:p>
        </p:txBody>
      </p:sp>
    </p:spTree>
    <p:extLst>
      <p:ext uri="{BB962C8B-B14F-4D97-AF65-F5344CB8AC3E}">
        <p14:creationId xmlns:p14="http://schemas.microsoft.com/office/powerpoint/2010/main" val="417573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FFFE3E-DEDD-3B66-2614-9119F3EFB9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40C42A-A2BC-C0EB-1F84-F54385596D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A62A42-4C2D-188B-1557-8E4C92810511}"/>
              </a:ext>
            </a:extLst>
          </p:cNvPr>
          <p:cNvSpPr>
            <a:spLocks noGrp="1"/>
          </p:cNvSpPr>
          <p:nvPr>
            <p:ph type="dt" sz="half" idx="10"/>
          </p:nvPr>
        </p:nvSpPr>
        <p:spPr/>
        <p:txBody>
          <a:bodyPr/>
          <a:lstStyle/>
          <a:p>
            <a:fld id="{4CA0FFAC-ACCB-4F75-BDFC-C3DF418E2B1A}" type="datetimeFigureOut">
              <a:rPr lang="en-IN" smtClean="0"/>
              <a:t>07-11-2024</a:t>
            </a:fld>
            <a:endParaRPr lang="en-IN"/>
          </a:p>
        </p:txBody>
      </p:sp>
      <p:sp>
        <p:nvSpPr>
          <p:cNvPr id="5" name="Footer Placeholder 4">
            <a:extLst>
              <a:ext uri="{FF2B5EF4-FFF2-40B4-BE49-F238E27FC236}">
                <a16:creationId xmlns:a16="http://schemas.microsoft.com/office/drawing/2014/main" id="{C0E9ED77-7D78-E66C-53F8-F64FDE1E0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165635-A73B-9939-6243-D07D629223FD}"/>
              </a:ext>
            </a:extLst>
          </p:cNvPr>
          <p:cNvSpPr>
            <a:spLocks noGrp="1"/>
          </p:cNvSpPr>
          <p:nvPr>
            <p:ph type="sldNum" sz="quarter" idx="12"/>
          </p:nvPr>
        </p:nvSpPr>
        <p:spPr/>
        <p:txBody>
          <a:bodyPr/>
          <a:lstStyle/>
          <a:p>
            <a:fld id="{B83EBAFC-EA05-46D9-BED0-DFC83EE689F8}" type="slidenum">
              <a:rPr lang="en-IN" smtClean="0"/>
              <a:t>‹#›</a:t>
            </a:fld>
            <a:endParaRPr lang="en-IN"/>
          </a:p>
        </p:txBody>
      </p:sp>
    </p:spTree>
    <p:extLst>
      <p:ext uri="{BB962C8B-B14F-4D97-AF65-F5344CB8AC3E}">
        <p14:creationId xmlns:p14="http://schemas.microsoft.com/office/powerpoint/2010/main" val="134046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F1B9-E206-21D6-096E-DEF8807936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98AFED-DCF9-00EF-ABE3-276B98E827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40352C-2074-43B2-D4E5-7EC621E49F2F}"/>
              </a:ext>
            </a:extLst>
          </p:cNvPr>
          <p:cNvSpPr>
            <a:spLocks noGrp="1"/>
          </p:cNvSpPr>
          <p:nvPr>
            <p:ph type="dt" sz="half" idx="10"/>
          </p:nvPr>
        </p:nvSpPr>
        <p:spPr/>
        <p:txBody>
          <a:bodyPr/>
          <a:lstStyle/>
          <a:p>
            <a:fld id="{4CA0FFAC-ACCB-4F75-BDFC-C3DF418E2B1A}" type="datetimeFigureOut">
              <a:rPr lang="en-IN" smtClean="0"/>
              <a:t>07-11-2024</a:t>
            </a:fld>
            <a:endParaRPr lang="en-IN"/>
          </a:p>
        </p:txBody>
      </p:sp>
      <p:sp>
        <p:nvSpPr>
          <p:cNvPr id="5" name="Footer Placeholder 4">
            <a:extLst>
              <a:ext uri="{FF2B5EF4-FFF2-40B4-BE49-F238E27FC236}">
                <a16:creationId xmlns:a16="http://schemas.microsoft.com/office/drawing/2014/main" id="{DA428EA6-FCAB-7014-E37E-EB3F695B8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5CDB15-7123-C7F4-D246-2AB2EA9B808D}"/>
              </a:ext>
            </a:extLst>
          </p:cNvPr>
          <p:cNvSpPr>
            <a:spLocks noGrp="1"/>
          </p:cNvSpPr>
          <p:nvPr>
            <p:ph type="sldNum" sz="quarter" idx="12"/>
          </p:nvPr>
        </p:nvSpPr>
        <p:spPr/>
        <p:txBody>
          <a:bodyPr/>
          <a:lstStyle/>
          <a:p>
            <a:fld id="{B83EBAFC-EA05-46D9-BED0-DFC83EE689F8}" type="slidenum">
              <a:rPr lang="en-IN" smtClean="0"/>
              <a:t>‹#›</a:t>
            </a:fld>
            <a:endParaRPr lang="en-IN"/>
          </a:p>
        </p:txBody>
      </p:sp>
    </p:spTree>
    <p:extLst>
      <p:ext uri="{BB962C8B-B14F-4D97-AF65-F5344CB8AC3E}">
        <p14:creationId xmlns:p14="http://schemas.microsoft.com/office/powerpoint/2010/main" val="576180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5CD0A-5DCF-F1C0-2D9D-BB09D58CD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3618E2-CF37-5E77-B263-51D73F232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ADC2FD-57BA-2A87-4C81-862AE19F11D7}"/>
              </a:ext>
            </a:extLst>
          </p:cNvPr>
          <p:cNvSpPr>
            <a:spLocks noGrp="1"/>
          </p:cNvSpPr>
          <p:nvPr>
            <p:ph type="dt" sz="half" idx="10"/>
          </p:nvPr>
        </p:nvSpPr>
        <p:spPr/>
        <p:txBody>
          <a:bodyPr/>
          <a:lstStyle/>
          <a:p>
            <a:fld id="{4CA0FFAC-ACCB-4F75-BDFC-C3DF418E2B1A}" type="datetimeFigureOut">
              <a:rPr lang="en-IN" smtClean="0"/>
              <a:t>07-11-2024</a:t>
            </a:fld>
            <a:endParaRPr lang="en-IN"/>
          </a:p>
        </p:txBody>
      </p:sp>
      <p:sp>
        <p:nvSpPr>
          <p:cNvPr id="5" name="Footer Placeholder 4">
            <a:extLst>
              <a:ext uri="{FF2B5EF4-FFF2-40B4-BE49-F238E27FC236}">
                <a16:creationId xmlns:a16="http://schemas.microsoft.com/office/drawing/2014/main" id="{44C64E73-423F-556C-AF91-F0BEC1D3F1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8EEEB9-BDF3-A11F-EC60-7F0963E731A3}"/>
              </a:ext>
            </a:extLst>
          </p:cNvPr>
          <p:cNvSpPr>
            <a:spLocks noGrp="1"/>
          </p:cNvSpPr>
          <p:nvPr>
            <p:ph type="sldNum" sz="quarter" idx="12"/>
          </p:nvPr>
        </p:nvSpPr>
        <p:spPr/>
        <p:txBody>
          <a:bodyPr/>
          <a:lstStyle/>
          <a:p>
            <a:fld id="{B83EBAFC-EA05-46D9-BED0-DFC83EE689F8}" type="slidenum">
              <a:rPr lang="en-IN" smtClean="0"/>
              <a:t>‹#›</a:t>
            </a:fld>
            <a:endParaRPr lang="en-IN"/>
          </a:p>
        </p:txBody>
      </p:sp>
    </p:spTree>
    <p:extLst>
      <p:ext uri="{BB962C8B-B14F-4D97-AF65-F5344CB8AC3E}">
        <p14:creationId xmlns:p14="http://schemas.microsoft.com/office/powerpoint/2010/main" val="114879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9997-62AA-90E2-901A-4414A0A9F3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CF5CF1-83B0-9D75-E4CF-E2B447FAE5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B9DC9D-9053-0D83-C1E4-9B80E653FC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45078F-B6DC-82B2-54A0-C726D8E6CBE0}"/>
              </a:ext>
            </a:extLst>
          </p:cNvPr>
          <p:cNvSpPr>
            <a:spLocks noGrp="1"/>
          </p:cNvSpPr>
          <p:nvPr>
            <p:ph type="dt" sz="half" idx="10"/>
          </p:nvPr>
        </p:nvSpPr>
        <p:spPr/>
        <p:txBody>
          <a:bodyPr/>
          <a:lstStyle/>
          <a:p>
            <a:fld id="{4CA0FFAC-ACCB-4F75-BDFC-C3DF418E2B1A}" type="datetimeFigureOut">
              <a:rPr lang="en-IN" smtClean="0"/>
              <a:t>07-11-2024</a:t>
            </a:fld>
            <a:endParaRPr lang="en-IN"/>
          </a:p>
        </p:txBody>
      </p:sp>
      <p:sp>
        <p:nvSpPr>
          <p:cNvPr id="6" name="Footer Placeholder 5">
            <a:extLst>
              <a:ext uri="{FF2B5EF4-FFF2-40B4-BE49-F238E27FC236}">
                <a16:creationId xmlns:a16="http://schemas.microsoft.com/office/drawing/2014/main" id="{21ED392E-4A34-B66B-16EC-89766D829A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31112A-472C-BF47-B791-9787FAA169DF}"/>
              </a:ext>
            </a:extLst>
          </p:cNvPr>
          <p:cNvSpPr>
            <a:spLocks noGrp="1"/>
          </p:cNvSpPr>
          <p:nvPr>
            <p:ph type="sldNum" sz="quarter" idx="12"/>
          </p:nvPr>
        </p:nvSpPr>
        <p:spPr/>
        <p:txBody>
          <a:bodyPr/>
          <a:lstStyle/>
          <a:p>
            <a:fld id="{B83EBAFC-EA05-46D9-BED0-DFC83EE689F8}" type="slidenum">
              <a:rPr lang="en-IN" smtClean="0"/>
              <a:t>‹#›</a:t>
            </a:fld>
            <a:endParaRPr lang="en-IN"/>
          </a:p>
        </p:txBody>
      </p:sp>
    </p:spTree>
    <p:extLst>
      <p:ext uri="{BB962C8B-B14F-4D97-AF65-F5344CB8AC3E}">
        <p14:creationId xmlns:p14="http://schemas.microsoft.com/office/powerpoint/2010/main" val="56092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0D29-A923-8122-D7FC-A35E367A4F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0B8366-06F4-B9F7-FBA4-F6E8413B62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1F1A02-9CD1-2031-4680-47ECCE3788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69DDC9-70AB-AE3E-D126-BB4BE25C18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F0F6D5-2B96-329F-622E-798D7A48D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A99A90-627D-32C3-6CC5-DFB44F35BF25}"/>
              </a:ext>
            </a:extLst>
          </p:cNvPr>
          <p:cNvSpPr>
            <a:spLocks noGrp="1"/>
          </p:cNvSpPr>
          <p:nvPr>
            <p:ph type="dt" sz="half" idx="10"/>
          </p:nvPr>
        </p:nvSpPr>
        <p:spPr/>
        <p:txBody>
          <a:bodyPr/>
          <a:lstStyle/>
          <a:p>
            <a:fld id="{4CA0FFAC-ACCB-4F75-BDFC-C3DF418E2B1A}" type="datetimeFigureOut">
              <a:rPr lang="en-IN" smtClean="0"/>
              <a:t>07-11-2024</a:t>
            </a:fld>
            <a:endParaRPr lang="en-IN"/>
          </a:p>
        </p:txBody>
      </p:sp>
      <p:sp>
        <p:nvSpPr>
          <p:cNvPr id="8" name="Footer Placeholder 7">
            <a:extLst>
              <a:ext uri="{FF2B5EF4-FFF2-40B4-BE49-F238E27FC236}">
                <a16:creationId xmlns:a16="http://schemas.microsoft.com/office/drawing/2014/main" id="{FA5A11C8-A444-599C-58E7-DE69EF87E6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77ED2B-C16D-9175-7412-F0FCFFF21DF2}"/>
              </a:ext>
            </a:extLst>
          </p:cNvPr>
          <p:cNvSpPr>
            <a:spLocks noGrp="1"/>
          </p:cNvSpPr>
          <p:nvPr>
            <p:ph type="sldNum" sz="quarter" idx="12"/>
          </p:nvPr>
        </p:nvSpPr>
        <p:spPr/>
        <p:txBody>
          <a:bodyPr/>
          <a:lstStyle/>
          <a:p>
            <a:fld id="{B83EBAFC-EA05-46D9-BED0-DFC83EE689F8}" type="slidenum">
              <a:rPr lang="en-IN" smtClean="0"/>
              <a:t>‹#›</a:t>
            </a:fld>
            <a:endParaRPr lang="en-IN"/>
          </a:p>
        </p:txBody>
      </p:sp>
    </p:spTree>
    <p:extLst>
      <p:ext uri="{BB962C8B-B14F-4D97-AF65-F5344CB8AC3E}">
        <p14:creationId xmlns:p14="http://schemas.microsoft.com/office/powerpoint/2010/main" val="100555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4376-EE69-EB1A-E998-44837643F2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7D4774-BC9A-27A2-1995-006C8D6276D2}"/>
              </a:ext>
            </a:extLst>
          </p:cNvPr>
          <p:cNvSpPr>
            <a:spLocks noGrp="1"/>
          </p:cNvSpPr>
          <p:nvPr>
            <p:ph type="dt" sz="half" idx="10"/>
          </p:nvPr>
        </p:nvSpPr>
        <p:spPr/>
        <p:txBody>
          <a:bodyPr/>
          <a:lstStyle/>
          <a:p>
            <a:fld id="{4CA0FFAC-ACCB-4F75-BDFC-C3DF418E2B1A}" type="datetimeFigureOut">
              <a:rPr lang="en-IN" smtClean="0"/>
              <a:t>07-11-2024</a:t>
            </a:fld>
            <a:endParaRPr lang="en-IN"/>
          </a:p>
        </p:txBody>
      </p:sp>
      <p:sp>
        <p:nvSpPr>
          <p:cNvPr id="4" name="Footer Placeholder 3">
            <a:extLst>
              <a:ext uri="{FF2B5EF4-FFF2-40B4-BE49-F238E27FC236}">
                <a16:creationId xmlns:a16="http://schemas.microsoft.com/office/drawing/2014/main" id="{5E5EC6A6-13C1-6C4E-0BB5-AA219CA442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87141C-2213-486F-BEAD-7D8362577977}"/>
              </a:ext>
            </a:extLst>
          </p:cNvPr>
          <p:cNvSpPr>
            <a:spLocks noGrp="1"/>
          </p:cNvSpPr>
          <p:nvPr>
            <p:ph type="sldNum" sz="quarter" idx="12"/>
          </p:nvPr>
        </p:nvSpPr>
        <p:spPr/>
        <p:txBody>
          <a:bodyPr/>
          <a:lstStyle/>
          <a:p>
            <a:fld id="{B83EBAFC-EA05-46D9-BED0-DFC83EE689F8}" type="slidenum">
              <a:rPr lang="en-IN" smtClean="0"/>
              <a:t>‹#›</a:t>
            </a:fld>
            <a:endParaRPr lang="en-IN"/>
          </a:p>
        </p:txBody>
      </p:sp>
    </p:spTree>
    <p:extLst>
      <p:ext uri="{BB962C8B-B14F-4D97-AF65-F5344CB8AC3E}">
        <p14:creationId xmlns:p14="http://schemas.microsoft.com/office/powerpoint/2010/main" val="40564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D4DB98-B984-C4EE-7A2E-C28C45EB19E7}"/>
              </a:ext>
            </a:extLst>
          </p:cNvPr>
          <p:cNvSpPr>
            <a:spLocks noGrp="1"/>
          </p:cNvSpPr>
          <p:nvPr>
            <p:ph type="dt" sz="half" idx="10"/>
          </p:nvPr>
        </p:nvSpPr>
        <p:spPr/>
        <p:txBody>
          <a:bodyPr/>
          <a:lstStyle/>
          <a:p>
            <a:fld id="{4CA0FFAC-ACCB-4F75-BDFC-C3DF418E2B1A}" type="datetimeFigureOut">
              <a:rPr lang="en-IN" smtClean="0"/>
              <a:t>07-11-2024</a:t>
            </a:fld>
            <a:endParaRPr lang="en-IN"/>
          </a:p>
        </p:txBody>
      </p:sp>
      <p:sp>
        <p:nvSpPr>
          <p:cNvPr id="3" name="Footer Placeholder 2">
            <a:extLst>
              <a:ext uri="{FF2B5EF4-FFF2-40B4-BE49-F238E27FC236}">
                <a16:creationId xmlns:a16="http://schemas.microsoft.com/office/drawing/2014/main" id="{19869F08-38BB-6F92-003D-97B61968A1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C89E2D-6AE8-2302-31BD-E5BF75B4F9E5}"/>
              </a:ext>
            </a:extLst>
          </p:cNvPr>
          <p:cNvSpPr>
            <a:spLocks noGrp="1"/>
          </p:cNvSpPr>
          <p:nvPr>
            <p:ph type="sldNum" sz="quarter" idx="12"/>
          </p:nvPr>
        </p:nvSpPr>
        <p:spPr/>
        <p:txBody>
          <a:bodyPr/>
          <a:lstStyle/>
          <a:p>
            <a:fld id="{B83EBAFC-EA05-46D9-BED0-DFC83EE689F8}" type="slidenum">
              <a:rPr lang="en-IN" smtClean="0"/>
              <a:t>‹#›</a:t>
            </a:fld>
            <a:endParaRPr lang="en-IN"/>
          </a:p>
        </p:txBody>
      </p:sp>
    </p:spTree>
    <p:extLst>
      <p:ext uri="{BB962C8B-B14F-4D97-AF65-F5344CB8AC3E}">
        <p14:creationId xmlns:p14="http://schemas.microsoft.com/office/powerpoint/2010/main" val="1572260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37AF-E412-EBE1-9A39-B23022805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04C9AD-9B61-8244-3839-47FF0276B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F340C2-EEBD-37CC-20B5-462B75334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EFAC8-FE36-0B49-DAE2-33515AB634CC}"/>
              </a:ext>
            </a:extLst>
          </p:cNvPr>
          <p:cNvSpPr>
            <a:spLocks noGrp="1"/>
          </p:cNvSpPr>
          <p:nvPr>
            <p:ph type="dt" sz="half" idx="10"/>
          </p:nvPr>
        </p:nvSpPr>
        <p:spPr/>
        <p:txBody>
          <a:bodyPr/>
          <a:lstStyle/>
          <a:p>
            <a:fld id="{4CA0FFAC-ACCB-4F75-BDFC-C3DF418E2B1A}" type="datetimeFigureOut">
              <a:rPr lang="en-IN" smtClean="0"/>
              <a:t>07-11-2024</a:t>
            </a:fld>
            <a:endParaRPr lang="en-IN"/>
          </a:p>
        </p:txBody>
      </p:sp>
      <p:sp>
        <p:nvSpPr>
          <p:cNvPr id="6" name="Footer Placeholder 5">
            <a:extLst>
              <a:ext uri="{FF2B5EF4-FFF2-40B4-BE49-F238E27FC236}">
                <a16:creationId xmlns:a16="http://schemas.microsoft.com/office/drawing/2014/main" id="{6C3AC6CB-5C04-42F7-B306-864F00DA24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D461FC-828B-6F2E-5D85-3FA6A57CE16F}"/>
              </a:ext>
            </a:extLst>
          </p:cNvPr>
          <p:cNvSpPr>
            <a:spLocks noGrp="1"/>
          </p:cNvSpPr>
          <p:nvPr>
            <p:ph type="sldNum" sz="quarter" idx="12"/>
          </p:nvPr>
        </p:nvSpPr>
        <p:spPr/>
        <p:txBody>
          <a:bodyPr/>
          <a:lstStyle/>
          <a:p>
            <a:fld id="{B83EBAFC-EA05-46D9-BED0-DFC83EE689F8}" type="slidenum">
              <a:rPr lang="en-IN" smtClean="0"/>
              <a:t>‹#›</a:t>
            </a:fld>
            <a:endParaRPr lang="en-IN"/>
          </a:p>
        </p:txBody>
      </p:sp>
    </p:spTree>
    <p:extLst>
      <p:ext uri="{BB962C8B-B14F-4D97-AF65-F5344CB8AC3E}">
        <p14:creationId xmlns:p14="http://schemas.microsoft.com/office/powerpoint/2010/main" val="446522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6036-AF1F-B098-651B-9B9EEE5CE0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6902C3-BA02-AE92-862D-5856040D5B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F31042-61F1-860C-B8B4-98A7833BD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AC1605-E047-E7B9-FB52-85FDDBC23041}"/>
              </a:ext>
            </a:extLst>
          </p:cNvPr>
          <p:cNvSpPr>
            <a:spLocks noGrp="1"/>
          </p:cNvSpPr>
          <p:nvPr>
            <p:ph type="dt" sz="half" idx="10"/>
          </p:nvPr>
        </p:nvSpPr>
        <p:spPr/>
        <p:txBody>
          <a:bodyPr/>
          <a:lstStyle/>
          <a:p>
            <a:fld id="{4CA0FFAC-ACCB-4F75-BDFC-C3DF418E2B1A}" type="datetimeFigureOut">
              <a:rPr lang="en-IN" smtClean="0"/>
              <a:t>07-11-2024</a:t>
            </a:fld>
            <a:endParaRPr lang="en-IN"/>
          </a:p>
        </p:txBody>
      </p:sp>
      <p:sp>
        <p:nvSpPr>
          <p:cNvPr id="6" name="Footer Placeholder 5">
            <a:extLst>
              <a:ext uri="{FF2B5EF4-FFF2-40B4-BE49-F238E27FC236}">
                <a16:creationId xmlns:a16="http://schemas.microsoft.com/office/drawing/2014/main" id="{5DC5252E-03A4-C7BD-E58A-8BF7B597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8C0864-1E00-A3A7-DE6A-73833B9BAC06}"/>
              </a:ext>
            </a:extLst>
          </p:cNvPr>
          <p:cNvSpPr>
            <a:spLocks noGrp="1"/>
          </p:cNvSpPr>
          <p:nvPr>
            <p:ph type="sldNum" sz="quarter" idx="12"/>
          </p:nvPr>
        </p:nvSpPr>
        <p:spPr/>
        <p:txBody>
          <a:bodyPr/>
          <a:lstStyle/>
          <a:p>
            <a:fld id="{B83EBAFC-EA05-46D9-BED0-DFC83EE689F8}" type="slidenum">
              <a:rPr lang="en-IN" smtClean="0"/>
              <a:t>‹#›</a:t>
            </a:fld>
            <a:endParaRPr lang="en-IN"/>
          </a:p>
        </p:txBody>
      </p:sp>
    </p:spTree>
    <p:extLst>
      <p:ext uri="{BB962C8B-B14F-4D97-AF65-F5344CB8AC3E}">
        <p14:creationId xmlns:p14="http://schemas.microsoft.com/office/powerpoint/2010/main" val="286719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56822E-3E2C-D748-B625-5E7CBC0DC6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9A3A29-C1E8-2CFE-90D0-0B5FB605D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22FFAB-BD0C-E7EA-F433-66BF93EA72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0FFAC-ACCB-4F75-BDFC-C3DF418E2B1A}" type="datetimeFigureOut">
              <a:rPr lang="en-IN" smtClean="0"/>
              <a:t>07-11-2024</a:t>
            </a:fld>
            <a:endParaRPr lang="en-IN"/>
          </a:p>
        </p:txBody>
      </p:sp>
      <p:sp>
        <p:nvSpPr>
          <p:cNvPr id="5" name="Footer Placeholder 4">
            <a:extLst>
              <a:ext uri="{FF2B5EF4-FFF2-40B4-BE49-F238E27FC236}">
                <a16:creationId xmlns:a16="http://schemas.microsoft.com/office/drawing/2014/main" id="{D7F58CE9-6F20-47FD-DC37-8CE4AB20F2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1ABD30-C58B-2349-DF44-ED1C02F8F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3EBAFC-EA05-46D9-BED0-DFC83EE689F8}" type="slidenum">
              <a:rPr lang="en-IN" smtClean="0"/>
              <a:t>‹#›</a:t>
            </a:fld>
            <a:endParaRPr lang="en-IN"/>
          </a:p>
        </p:txBody>
      </p:sp>
    </p:spTree>
    <p:extLst>
      <p:ext uri="{BB962C8B-B14F-4D97-AF65-F5344CB8AC3E}">
        <p14:creationId xmlns:p14="http://schemas.microsoft.com/office/powerpoint/2010/main" val="1632706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6B9F37-4277-6744-CDF4-7DEFEA6A6E38}"/>
              </a:ext>
            </a:extLst>
          </p:cNvPr>
          <p:cNvSpPr/>
          <p:nvPr/>
        </p:nvSpPr>
        <p:spPr>
          <a:xfrm>
            <a:off x="1205591" y="336523"/>
            <a:ext cx="9482275" cy="1938992"/>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IE509-Python Project</a:t>
            </a:r>
          </a:p>
          <a:p>
            <a:pPr algn="ctr"/>
            <a:r>
              <a:rPr lang="en-US" sz="4000" b="0" cap="none" spc="0" dirty="0">
                <a:ln w="0"/>
                <a:solidFill>
                  <a:schemeClr val="accent1"/>
                </a:solidFill>
                <a:effectLst>
                  <a:outerShdw blurRad="38100" dist="25400" dir="5400000" algn="ctr" rotWithShape="0">
                    <a:srgbClr val="6E747A">
                      <a:alpha val="43000"/>
                    </a:srgbClr>
                  </a:outerShdw>
                </a:effectLst>
              </a:rPr>
              <a:t>Implementing Principal Component Analysis </a:t>
            </a:r>
          </a:p>
          <a:p>
            <a:pPr algn="ctr"/>
            <a:r>
              <a:rPr lang="en-US" sz="4000" b="0" cap="none" spc="0" dirty="0">
                <a:ln w="0"/>
                <a:solidFill>
                  <a:schemeClr val="accent1"/>
                </a:solidFill>
                <a:effectLst>
                  <a:outerShdw blurRad="38100" dist="25400" dir="5400000" algn="ctr" rotWithShape="0">
                    <a:srgbClr val="6E747A">
                      <a:alpha val="43000"/>
                    </a:srgbClr>
                  </a:outerShdw>
                </a:effectLst>
              </a:rPr>
              <a:t>from scratch</a:t>
            </a:r>
          </a:p>
        </p:txBody>
      </p:sp>
      <p:sp>
        <p:nvSpPr>
          <p:cNvPr id="7" name="TextBox 6">
            <a:extLst>
              <a:ext uri="{FF2B5EF4-FFF2-40B4-BE49-F238E27FC236}">
                <a16:creationId xmlns:a16="http://schemas.microsoft.com/office/drawing/2014/main" id="{E08D6940-6515-0359-055A-339B626D6553}"/>
              </a:ext>
            </a:extLst>
          </p:cNvPr>
          <p:cNvSpPr txBox="1"/>
          <p:nvPr/>
        </p:nvSpPr>
        <p:spPr>
          <a:xfrm>
            <a:off x="587829" y="4890261"/>
            <a:ext cx="4173714" cy="1631216"/>
          </a:xfrm>
          <a:prstGeom prst="rect">
            <a:avLst/>
          </a:prstGeom>
          <a:noFill/>
        </p:spPr>
        <p:txBody>
          <a:bodyPr wrap="square" rtlCol="0">
            <a:spAutoFit/>
          </a:bodyPr>
          <a:lstStyle/>
          <a:p>
            <a:r>
              <a:rPr lang="en-US" sz="2000" dirty="0"/>
              <a:t>NAME-HEMANTH KUMAR</a:t>
            </a:r>
          </a:p>
          <a:p>
            <a:r>
              <a:rPr lang="en-US" sz="2000" dirty="0"/>
              <a:t>ROLL-24N0459</a:t>
            </a:r>
          </a:p>
          <a:p>
            <a:endParaRPr lang="en-US" sz="2000" dirty="0"/>
          </a:p>
          <a:p>
            <a:r>
              <a:rPr lang="en-US" sz="2000" dirty="0"/>
              <a:t>NAME-SUNRIT PAL</a:t>
            </a:r>
          </a:p>
          <a:p>
            <a:r>
              <a:rPr lang="en-US" sz="2000" dirty="0"/>
              <a:t>ROLL-24N0456</a:t>
            </a:r>
            <a:endParaRPr lang="en-IN" sz="2000" dirty="0"/>
          </a:p>
        </p:txBody>
      </p:sp>
      <p:sp>
        <p:nvSpPr>
          <p:cNvPr id="9" name="TextBox 8">
            <a:extLst>
              <a:ext uri="{FF2B5EF4-FFF2-40B4-BE49-F238E27FC236}">
                <a16:creationId xmlns:a16="http://schemas.microsoft.com/office/drawing/2014/main" id="{1598CD7E-DCED-1E27-444C-5BD435EA3BE5}"/>
              </a:ext>
            </a:extLst>
          </p:cNvPr>
          <p:cNvSpPr txBox="1"/>
          <p:nvPr/>
        </p:nvSpPr>
        <p:spPr>
          <a:xfrm>
            <a:off x="587829" y="2875002"/>
            <a:ext cx="1029166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purpose of our project is to self-explore and understand the deep mathematical principles behind Principal Component Analysis (PCA).</a:t>
            </a:r>
          </a:p>
          <a:p>
            <a:pPr marL="285750" indent="-285750">
              <a:buFont typeface="Arial" panose="020B0604020202020204" pitchFamily="34" charset="0"/>
              <a:buChar char="•"/>
            </a:pPr>
            <a:r>
              <a:rPr lang="en-US" sz="2000" dirty="0"/>
              <a:t>We are not going to import PCA directly from </a:t>
            </a:r>
            <a:r>
              <a:rPr lang="en-IN" sz="2000" b="1" i="0" dirty="0">
                <a:solidFill>
                  <a:srgbClr val="273239"/>
                </a:solidFill>
                <a:effectLst/>
                <a:latin typeface="Source Sans 3"/>
              </a:rPr>
              <a:t>scikit-learn.</a:t>
            </a:r>
            <a:endParaRPr lang="en-US" sz="2000" dirty="0"/>
          </a:p>
          <a:p>
            <a:pPr marL="285750" indent="-285750">
              <a:buFont typeface="Arial" panose="020B0604020202020204" pitchFamily="34" charset="0"/>
              <a:buChar char="•"/>
            </a:pPr>
            <a:r>
              <a:rPr lang="en-US" sz="2000" dirty="0"/>
              <a:t>We are going to implement PCA from scratch step by step.</a:t>
            </a:r>
          </a:p>
        </p:txBody>
      </p:sp>
      <p:sp>
        <p:nvSpPr>
          <p:cNvPr id="2" name="TextBox 1">
            <a:extLst>
              <a:ext uri="{FF2B5EF4-FFF2-40B4-BE49-F238E27FC236}">
                <a16:creationId xmlns:a16="http://schemas.microsoft.com/office/drawing/2014/main" id="{A5DCEC5A-AFE3-1E84-1542-7655E3FF2047}"/>
              </a:ext>
            </a:extLst>
          </p:cNvPr>
          <p:cNvSpPr txBox="1"/>
          <p:nvPr/>
        </p:nvSpPr>
        <p:spPr>
          <a:xfrm>
            <a:off x="7839075" y="4890261"/>
            <a:ext cx="3669846" cy="923330"/>
          </a:xfrm>
          <a:prstGeom prst="rect">
            <a:avLst/>
          </a:prstGeom>
          <a:noFill/>
        </p:spPr>
        <p:txBody>
          <a:bodyPr wrap="square" rtlCol="0">
            <a:spAutoFit/>
          </a:bodyPr>
          <a:lstStyle/>
          <a:p>
            <a:r>
              <a:rPr lang="en-US" dirty="0"/>
              <a:t>Under the supervision of:</a:t>
            </a:r>
          </a:p>
          <a:p>
            <a:pPr marL="285750" indent="-285750">
              <a:buFont typeface="Arial" panose="020B0604020202020204" pitchFamily="34" charset="0"/>
              <a:buChar char="•"/>
            </a:pPr>
            <a:r>
              <a:rPr lang="en-US" dirty="0"/>
              <a:t>Professor </a:t>
            </a:r>
            <a:r>
              <a:rPr lang="en-IN" b="1" i="0" dirty="0">
                <a:effectLst/>
                <a:latin typeface="Arial" panose="020B0604020202020204" pitchFamily="34" charset="0"/>
                <a:cs typeface="Arial" panose="020B0604020202020204" pitchFamily="34" charset="0"/>
              </a:rPr>
              <a:t>P Balamurugan</a:t>
            </a:r>
          </a:p>
          <a:p>
            <a:pPr marL="285750" indent="-285750">
              <a:buFont typeface="Arial" panose="020B0604020202020204" pitchFamily="34" charset="0"/>
              <a:buChar char="•"/>
            </a:pPr>
            <a:r>
              <a:rPr lang="en-US" dirty="0"/>
              <a:t>Professor </a:t>
            </a:r>
            <a:r>
              <a:rPr lang="en-IN" b="1" i="0" dirty="0">
                <a:effectLst/>
                <a:latin typeface="Arial" panose="020B0604020202020204" pitchFamily="34" charset="0"/>
                <a:cs typeface="Arial" panose="020B0604020202020204" pitchFamily="34" charset="0"/>
              </a:rPr>
              <a:t>Urban Larsson</a:t>
            </a:r>
          </a:p>
        </p:txBody>
      </p:sp>
    </p:spTree>
    <p:extLst>
      <p:ext uri="{BB962C8B-B14F-4D97-AF65-F5344CB8AC3E}">
        <p14:creationId xmlns:p14="http://schemas.microsoft.com/office/powerpoint/2010/main" val="425852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AD2CBA98-3572-CF22-C9CE-EE4877E35FB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C0EEBE-2910-96E0-FBB9-3D0237D33EFD}"/>
              </a:ext>
            </a:extLst>
          </p:cNvPr>
          <p:cNvSpPr/>
          <p:nvPr/>
        </p:nvSpPr>
        <p:spPr>
          <a:xfrm>
            <a:off x="3654946" y="2627382"/>
            <a:ext cx="4882107" cy="1446550"/>
          </a:xfrm>
          <a:prstGeom prst="rect">
            <a:avLst/>
          </a:prstGeom>
          <a:noFill/>
        </p:spPr>
        <p:txBody>
          <a:bodyPr wrap="none" lIns="91440" tIns="45720" rIns="91440" bIns="45720">
            <a:spAutoFit/>
          </a:bodyPr>
          <a:lstStyle/>
          <a:p>
            <a:pPr algn="ctr"/>
            <a:r>
              <a:rPr lang="en-US" sz="8800" b="0" cap="none" spc="0" dirty="0">
                <a:ln w="0"/>
                <a:solidFill>
                  <a:schemeClr val="bg2">
                    <a:lumMod val="10000"/>
                  </a:schemeClr>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1356200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91A1C9BA-BDFF-B096-F434-AD5CFA0BDA1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34B6958-C35F-276A-408D-32E56AF4E0C1}"/>
              </a:ext>
            </a:extLst>
          </p:cNvPr>
          <p:cNvSpPr/>
          <p:nvPr/>
        </p:nvSpPr>
        <p:spPr>
          <a:xfrm>
            <a:off x="1938023" y="355573"/>
            <a:ext cx="7477753"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Using PCA directly from scikit-learn</a:t>
            </a:r>
          </a:p>
        </p:txBody>
      </p:sp>
      <p:sp>
        <p:nvSpPr>
          <p:cNvPr id="6" name="TextBox 5">
            <a:extLst>
              <a:ext uri="{FF2B5EF4-FFF2-40B4-BE49-F238E27FC236}">
                <a16:creationId xmlns:a16="http://schemas.microsoft.com/office/drawing/2014/main" id="{813515BF-8A78-DA05-3BBA-B2CA4499B8B9}"/>
              </a:ext>
            </a:extLst>
          </p:cNvPr>
          <p:cNvSpPr txBox="1"/>
          <p:nvPr/>
        </p:nvSpPr>
        <p:spPr>
          <a:xfrm>
            <a:off x="314325" y="5649996"/>
            <a:ext cx="11811000" cy="646331"/>
          </a:xfrm>
          <a:prstGeom prst="rect">
            <a:avLst/>
          </a:prstGeom>
          <a:noFill/>
        </p:spPr>
        <p:txBody>
          <a:bodyPr wrap="square" rtlCol="0">
            <a:spAutoFit/>
          </a:bodyPr>
          <a:lstStyle/>
          <a:p>
            <a:r>
              <a:rPr lang="en-US" dirty="0"/>
              <a:t>As we can see the principal components are being calculated but it is like a Blackbox where we don’t have the understanding of the inner working of how it is being done.</a:t>
            </a:r>
            <a:endParaRPr lang="en-IN" dirty="0"/>
          </a:p>
        </p:txBody>
      </p:sp>
      <p:pic>
        <p:nvPicPr>
          <p:cNvPr id="10" name="Picture 9">
            <a:extLst>
              <a:ext uri="{FF2B5EF4-FFF2-40B4-BE49-F238E27FC236}">
                <a16:creationId xmlns:a16="http://schemas.microsoft.com/office/drawing/2014/main" id="{37249357-3563-BE35-441F-10501800BE19}"/>
              </a:ext>
            </a:extLst>
          </p:cNvPr>
          <p:cNvPicPr>
            <a:picLocks noChangeAspect="1"/>
          </p:cNvPicPr>
          <p:nvPr/>
        </p:nvPicPr>
        <p:blipFill>
          <a:blip r:embed="rId2"/>
          <a:stretch>
            <a:fillRect/>
          </a:stretch>
        </p:blipFill>
        <p:spPr>
          <a:xfrm>
            <a:off x="2190750" y="1303254"/>
            <a:ext cx="7124700" cy="3819525"/>
          </a:xfrm>
          <a:prstGeom prst="rect">
            <a:avLst/>
          </a:prstGeom>
        </p:spPr>
      </p:pic>
    </p:spTree>
    <p:extLst>
      <p:ext uri="{BB962C8B-B14F-4D97-AF65-F5344CB8AC3E}">
        <p14:creationId xmlns:p14="http://schemas.microsoft.com/office/powerpoint/2010/main" val="425899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D20A1872-4C24-1BD9-4841-77F75A2C9D7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F7AB85-28BF-40E1-6BDA-049742030085}"/>
              </a:ext>
            </a:extLst>
          </p:cNvPr>
          <p:cNvSpPr/>
          <p:nvPr/>
        </p:nvSpPr>
        <p:spPr>
          <a:xfrm>
            <a:off x="3349131" y="336523"/>
            <a:ext cx="5195205"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Objective of Our Project</a:t>
            </a:r>
          </a:p>
        </p:txBody>
      </p:sp>
      <p:sp>
        <p:nvSpPr>
          <p:cNvPr id="2" name="TextBox 1">
            <a:extLst>
              <a:ext uri="{FF2B5EF4-FFF2-40B4-BE49-F238E27FC236}">
                <a16:creationId xmlns:a16="http://schemas.microsoft.com/office/drawing/2014/main" id="{09C9A43D-A81C-F855-99D4-70A08139201B}"/>
              </a:ext>
            </a:extLst>
          </p:cNvPr>
          <p:cNvSpPr txBox="1"/>
          <p:nvPr/>
        </p:nvSpPr>
        <p:spPr>
          <a:xfrm>
            <a:off x="400050" y="1333500"/>
            <a:ext cx="11430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want to understand the mathematical principles involved behind PCA such as Scaling, calculating the covariance matrix, eigen-decomposition of covariance matrix, choose the principal components and then projecting our data on these principal components to get our dimensionally reduced data.</a:t>
            </a:r>
          </a:p>
          <a:p>
            <a:pPr marL="285750" indent="-285750">
              <a:buFont typeface="Arial" panose="020B0604020202020204" pitchFamily="34" charset="0"/>
              <a:buChar char="•"/>
            </a:pPr>
            <a:endParaRPr lang="en-US" dirty="0"/>
          </a:p>
        </p:txBody>
      </p:sp>
      <p:pic>
        <p:nvPicPr>
          <p:cNvPr id="1026" name="Picture 2" descr="What is Principal Component Analysis (PCA) in ML?">
            <a:extLst>
              <a:ext uri="{FF2B5EF4-FFF2-40B4-BE49-F238E27FC236}">
                <a16:creationId xmlns:a16="http://schemas.microsoft.com/office/drawing/2014/main" id="{C2E061CA-070D-7D78-8CCC-8B60F7BA9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5" y="2409647"/>
            <a:ext cx="5734050" cy="3619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FC4BB95-2DC2-A169-8BF8-07BD26DD1AE4}"/>
              </a:ext>
            </a:extLst>
          </p:cNvPr>
          <p:cNvSpPr txBox="1"/>
          <p:nvPr/>
        </p:nvSpPr>
        <p:spPr>
          <a:xfrm>
            <a:off x="4105275" y="6238875"/>
            <a:ext cx="5715000" cy="369332"/>
          </a:xfrm>
          <a:prstGeom prst="rect">
            <a:avLst/>
          </a:prstGeom>
          <a:noFill/>
        </p:spPr>
        <p:txBody>
          <a:bodyPr wrap="square" rtlCol="0">
            <a:spAutoFit/>
          </a:bodyPr>
          <a:lstStyle/>
          <a:p>
            <a:r>
              <a:rPr lang="en-US" dirty="0"/>
              <a:t>Image Credit: www.simplilearn.com</a:t>
            </a:r>
            <a:endParaRPr lang="en-IN" dirty="0"/>
          </a:p>
        </p:txBody>
      </p:sp>
    </p:spTree>
    <p:extLst>
      <p:ext uri="{BB962C8B-B14F-4D97-AF65-F5344CB8AC3E}">
        <p14:creationId xmlns:p14="http://schemas.microsoft.com/office/powerpoint/2010/main" val="180002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8F911D47-7736-ED5D-546F-69041E74338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A00049-EA7A-1EEA-0FD8-1E1000518C7E}"/>
              </a:ext>
            </a:extLst>
          </p:cNvPr>
          <p:cNvSpPr/>
          <p:nvPr/>
        </p:nvSpPr>
        <p:spPr>
          <a:xfrm>
            <a:off x="3380747" y="336523"/>
            <a:ext cx="5131982" cy="707886"/>
          </a:xfrm>
          <a:prstGeom prst="rect">
            <a:avLst/>
          </a:prstGeom>
          <a:noFill/>
        </p:spPr>
        <p:txBody>
          <a:bodyPr wrap="none" lIns="91440" tIns="45720" rIns="91440" bIns="45720">
            <a:spAutoFit/>
          </a:bodyPr>
          <a:lstStyle/>
          <a:p>
            <a:pPr algn="ctr"/>
            <a:r>
              <a:rPr lang="en-US" sz="4000" dirty="0">
                <a:ln w="0"/>
                <a:solidFill>
                  <a:schemeClr val="accent1"/>
                </a:solidFill>
                <a:effectLst>
                  <a:outerShdw blurRad="38100" dist="25400" dir="5400000" algn="ctr" rotWithShape="0">
                    <a:srgbClr val="6E747A">
                      <a:alpha val="43000"/>
                    </a:srgbClr>
                  </a:outerShdw>
                </a:effectLst>
              </a:rPr>
              <a:t>The Need for doing PCA</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34825089-069D-BB89-01BF-B8A0477073DE}"/>
              </a:ext>
            </a:extLst>
          </p:cNvPr>
          <p:cNvSpPr txBox="1"/>
          <p:nvPr/>
        </p:nvSpPr>
        <p:spPr>
          <a:xfrm>
            <a:off x="400050" y="1333500"/>
            <a:ext cx="11430000"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PCA is needed to reduce the dimensionality of large datasets, making them easier to visualize and analyze while preserving the most important information (variance).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Improved Computational Efficiency: Speeds up processing and model training by reducing the complexity of the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Data Visualization: Enables visualization of high-dimensional data in 2D or 3D by projecting onto the principal components.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Pattern Recognition: Identifies underlying patterns or structures in the data that might not be obvious in high-dimensional space.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Variance Capture: PCA identifies directions (principal components) in which the data varies the most. These directions often correspond to meaningful patterns or trends in the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38100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B0B2772F-C63C-D659-7F83-67A297AD091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36C0BCA-D873-389E-AD8E-B8FEB6513DA8}"/>
              </a:ext>
            </a:extLst>
          </p:cNvPr>
          <p:cNvSpPr/>
          <p:nvPr/>
        </p:nvSpPr>
        <p:spPr>
          <a:xfrm>
            <a:off x="3005776" y="171390"/>
            <a:ext cx="5881931"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Data Preprocessing-Scaling </a:t>
            </a:r>
          </a:p>
        </p:txBody>
      </p:sp>
      <p:sp>
        <p:nvSpPr>
          <p:cNvPr id="7" name="TextBox 6">
            <a:extLst>
              <a:ext uri="{FF2B5EF4-FFF2-40B4-BE49-F238E27FC236}">
                <a16:creationId xmlns:a16="http://schemas.microsoft.com/office/drawing/2014/main" id="{E38A1048-443D-E125-4E14-F366B2E7462E}"/>
              </a:ext>
            </a:extLst>
          </p:cNvPr>
          <p:cNvSpPr txBox="1"/>
          <p:nvPr/>
        </p:nvSpPr>
        <p:spPr>
          <a:xfrm>
            <a:off x="428625" y="793551"/>
            <a:ext cx="11191875" cy="3662541"/>
          </a:xfrm>
          <a:prstGeom prst="rect">
            <a:avLst/>
          </a:prstGeom>
          <a:noFill/>
        </p:spPr>
        <p:txBody>
          <a:bodyPr wrap="square" rtlCol="0">
            <a:spAutoFit/>
          </a:bodyPr>
          <a:lstStyle/>
          <a:p>
            <a:r>
              <a:rPr lang="en-US" sz="2400" dirty="0"/>
              <a:t>Why Scaling?</a:t>
            </a:r>
          </a:p>
          <a:p>
            <a:endParaRPr lang="en-US" sz="2400" dirty="0"/>
          </a:p>
          <a:p>
            <a:pPr marL="342900" indent="-342900">
              <a:buFont typeface="Arial" panose="020B0604020202020204" pitchFamily="34" charset="0"/>
              <a:buChar char="•"/>
            </a:pPr>
            <a:r>
              <a:rPr lang="en-US"/>
              <a:t>Without </a:t>
            </a:r>
            <a:r>
              <a:rPr lang="en-US" dirty="0"/>
              <a:t>Scaling: PCA may fail to capture meaningful patterns if features have different units or ranges. Principal components may be misleading, and the reduced data might not accurately represent the original dataset's structure.</a:t>
            </a:r>
          </a:p>
          <a:p>
            <a:pPr marL="342900" indent="-342900">
              <a:buFont typeface="Arial" panose="020B0604020202020204" pitchFamily="34" charset="0"/>
              <a:buChar char="•"/>
            </a:pPr>
            <a:r>
              <a:rPr lang="en-US"/>
              <a:t>With </a:t>
            </a:r>
            <a:r>
              <a:rPr lang="en-US" dirty="0"/>
              <a:t>Scaling: Each feature contributes equally to the variance, allowing PCA to find components that better capture patterns across all features. The principal components will then represent a balanced summary of the dataset’s structure.</a:t>
            </a:r>
          </a:p>
          <a:p>
            <a:endParaRPr lang="en-US" sz="2800" dirty="0"/>
          </a:p>
          <a:p>
            <a:pPr marL="342900" indent="-342900">
              <a:buFont typeface="Arial" panose="020B0604020202020204" pitchFamily="34" charset="0"/>
              <a:buChar char="•"/>
            </a:pPr>
            <a:endParaRPr lang="en-US" sz="2400" dirty="0"/>
          </a:p>
          <a:p>
            <a:endParaRPr lang="en-IN" sz="2400" dirty="0"/>
          </a:p>
        </p:txBody>
      </p:sp>
      <p:pic>
        <p:nvPicPr>
          <p:cNvPr id="9" name="Picture 8">
            <a:extLst>
              <a:ext uri="{FF2B5EF4-FFF2-40B4-BE49-F238E27FC236}">
                <a16:creationId xmlns:a16="http://schemas.microsoft.com/office/drawing/2014/main" id="{431BB496-D9BC-8ED7-1EBB-4FDD0818D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763" y="3305175"/>
            <a:ext cx="3800475" cy="3182025"/>
          </a:xfrm>
          <a:prstGeom prst="rect">
            <a:avLst/>
          </a:prstGeom>
        </p:spPr>
      </p:pic>
      <p:sp>
        <p:nvSpPr>
          <p:cNvPr id="10" name="TextBox 9">
            <a:extLst>
              <a:ext uri="{FF2B5EF4-FFF2-40B4-BE49-F238E27FC236}">
                <a16:creationId xmlns:a16="http://schemas.microsoft.com/office/drawing/2014/main" id="{C0723F40-25BA-0A62-2D10-7A7A08F5E210}"/>
              </a:ext>
            </a:extLst>
          </p:cNvPr>
          <p:cNvSpPr txBox="1"/>
          <p:nvPr/>
        </p:nvSpPr>
        <p:spPr>
          <a:xfrm>
            <a:off x="1571625" y="6487200"/>
            <a:ext cx="5715000" cy="338554"/>
          </a:xfrm>
          <a:prstGeom prst="rect">
            <a:avLst/>
          </a:prstGeom>
          <a:noFill/>
        </p:spPr>
        <p:txBody>
          <a:bodyPr wrap="square" rtlCol="0">
            <a:spAutoFit/>
          </a:bodyPr>
          <a:lstStyle/>
          <a:p>
            <a:r>
              <a:rPr lang="en-US" sz="1600" dirty="0"/>
              <a:t>Image Credit: www.stackoverflow.com</a:t>
            </a:r>
            <a:endParaRPr lang="en-IN" sz="1600" dirty="0"/>
          </a:p>
        </p:txBody>
      </p:sp>
      <p:sp>
        <p:nvSpPr>
          <p:cNvPr id="11" name="TextBox 10">
            <a:extLst>
              <a:ext uri="{FF2B5EF4-FFF2-40B4-BE49-F238E27FC236}">
                <a16:creationId xmlns:a16="http://schemas.microsoft.com/office/drawing/2014/main" id="{B2740895-D08D-8959-1954-E6506EFD0B47}"/>
              </a:ext>
            </a:extLst>
          </p:cNvPr>
          <p:cNvSpPr txBox="1"/>
          <p:nvPr/>
        </p:nvSpPr>
        <p:spPr>
          <a:xfrm>
            <a:off x="6024562" y="3429000"/>
            <a:ext cx="3986213" cy="2862322"/>
          </a:xfrm>
          <a:prstGeom prst="rect">
            <a:avLst/>
          </a:prstGeom>
          <a:noFill/>
        </p:spPr>
        <p:txBody>
          <a:bodyPr wrap="square" rtlCol="0">
            <a:spAutoFit/>
          </a:bodyPr>
          <a:lstStyle/>
          <a:p>
            <a:r>
              <a:rPr lang="en-US" dirty="0"/>
              <a:t>We use the following formula for standardizing the data: </a:t>
            </a:r>
          </a:p>
          <a:p>
            <a:endParaRPr lang="en-US" dirty="0"/>
          </a:p>
          <a:p>
            <a:pPr marL="342900" indent="-342900">
              <a:buFont typeface="+mj-lt"/>
              <a:buAutoNum type="arabicPeriod"/>
            </a:pPr>
            <a:r>
              <a:rPr lang="en-US" dirty="0"/>
              <a:t>X’=(X-u)/sigma.</a:t>
            </a:r>
          </a:p>
          <a:p>
            <a:pPr marL="342900" indent="-342900">
              <a:buFont typeface="+mj-lt"/>
              <a:buAutoNum type="arabicPeriod"/>
            </a:pPr>
            <a:r>
              <a:rPr lang="en-US" dirty="0"/>
              <a:t>X is the original feature vector u is the mean and sigma is the standard deviation of X.</a:t>
            </a:r>
          </a:p>
          <a:p>
            <a:pPr marL="342900" indent="-342900">
              <a:buFont typeface="+mj-lt"/>
              <a:buAutoNum type="arabicPeriod"/>
            </a:pPr>
            <a:r>
              <a:rPr lang="en-US" dirty="0"/>
              <a:t>X’ is the new standardized data.</a:t>
            </a:r>
          </a:p>
          <a:p>
            <a:endParaRPr lang="en-US" dirty="0"/>
          </a:p>
          <a:p>
            <a:endParaRPr lang="en-IN" dirty="0"/>
          </a:p>
        </p:txBody>
      </p:sp>
    </p:spTree>
    <p:extLst>
      <p:ext uri="{BB962C8B-B14F-4D97-AF65-F5344CB8AC3E}">
        <p14:creationId xmlns:p14="http://schemas.microsoft.com/office/powerpoint/2010/main" val="306532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507B6166-F900-46EB-F569-03A8236A8C7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CC023A6-B03E-FEE8-DC39-B0875899124C}"/>
              </a:ext>
            </a:extLst>
          </p:cNvPr>
          <p:cNvSpPr/>
          <p:nvPr/>
        </p:nvSpPr>
        <p:spPr>
          <a:xfrm>
            <a:off x="1846807" y="171390"/>
            <a:ext cx="8199873"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Data Preprocessing-One Hot Encoding </a:t>
            </a:r>
          </a:p>
        </p:txBody>
      </p:sp>
      <p:sp>
        <p:nvSpPr>
          <p:cNvPr id="2" name="TextBox 1">
            <a:extLst>
              <a:ext uri="{FF2B5EF4-FFF2-40B4-BE49-F238E27FC236}">
                <a16:creationId xmlns:a16="http://schemas.microsoft.com/office/drawing/2014/main" id="{93536633-7478-CB62-04DA-1CDE49B0BA42}"/>
              </a:ext>
            </a:extLst>
          </p:cNvPr>
          <p:cNvSpPr txBox="1"/>
          <p:nvPr/>
        </p:nvSpPr>
        <p:spPr>
          <a:xfrm>
            <a:off x="266700" y="1285875"/>
            <a:ext cx="1110615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purpose of using one-hot encoding is to convert categorical data into a numerical format by representing each category as a binary vector, where each vector element corresponds to a unique category and has a value of 1 for the presence of that category and 0 for its absence, making the data suitable for use since PCA can only work on numerical data.</a:t>
            </a:r>
            <a:endParaRPr lang="en-IN" sz="2000" dirty="0"/>
          </a:p>
        </p:txBody>
      </p:sp>
      <p:pic>
        <p:nvPicPr>
          <p:cNvPr id="6" name="Picture 5">
            <a:extLst>
              <a:ext uri="{FF2B5EF4-FFF2-40B4-BE49-F238E27FC236}">
                <a16:creationId xmlns:a16="http://schemas.microsoft.com/office/drawing/2014/main" id="{64113C50-7BFC-E991-8A73-6E4D3A68F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 y="3015913"/>
            <a:ext cx="10435546" cy="2819221"/>
          </a:xfrm>
          <a:prstGeom prst="rect">
            <a:avLst/>
          </a:prstGeom>
        </p:spPr>
      </p:pic>
      <p:sp>
        <p:nvSpPr>
          <p:cNvPr id="8" name="TextBox 7">
            <a:extLst>
              <a:ext uri="{FF2B5EF4-FFF2-40B4-BE49-F238E27FC236}">
                <a16:creationId xmlns:a16="http://schemas.microsoft.com/office/drawing/2014/main" id="{AD9D5171-D209-FD00-7D7B-D875F2E5CB05}"/>
              </a:ext>
            </a:extLst>
          </p:cNvPr>
          <p:cNvSpPr txBox="1"/>
          <p:nvPr/>
        </p:nvSpPr>
        <p:spPr>
          <a:xfrm>
            <a:off x="3838575" y="5968484"/>
            <a:ext cx="5715000" cy="369332"/>
          </a:xfrm>
          <a:prstGeom prst="rect">
            <a:avLst/>
          </a:prstGeom>
          <a:noFill/>
        </p:spPr>
        <p:txBody>
          <a:bodyPr wrap="square" rtlCol="0">
            <a:spAutoFit/>
          </a:bodyPr>
          <a:lstStyle/>
          <a:p>
            <a:r>
              <a:rPr lang="en-US" dirty="0"/>
              <a:t>Image Credit: www.baeldung.com</a:t>
            </a:r>
            <a:endParaRPr lang="en-IN" dirty="0"/>
          </a:p>
        </p:txBody>
      </p:sp>
    </p:spTree>
    <p:extLst>
      <p:ext uri="{BB962C8B-B14F-4D97-AF65-F5344CB8AC3E}">
        <p14:creationId xmlns:p14="http://schemas.microsoft.com/office/powerpoint/2010/main" val="85041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C3FF6610-53C1-9FD1-7C00-2D1B2E33D86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6716C82A-3022-4D2E-E27F-70355B03C500}"/>
              </a:ext>
            </a:extLst>
          </p:cNvPr>
          <p:cNvSpPr/>
          <p:nvPr/>
        </p:nvSpPr>
        <p:spPr>
          <a:xfrm>
            <a:off x="3224210" y="171390"/>
            <a:ext cx="5445080"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Steps Involved in the PCA</a:t>
            </a:r>
          </a:p>
        </p:txBody>
      </p:sp>
      <p:sp>
        <p:nvSpPr>
          <p:cNvPr id="7" name="TextBox 6">
            <a:extLst>
              <a:ext uri="{FF2B5EF4-FFF2-40B4-BE49-F238E27FC236}">
                <a16:creationId xmlns:a16="http://schemas.microsoft.com/office/drawing/2014/main" id="{9AF6CEED-71EC-35C2-53AA-5C686795DB71}"/>
              </a:ext>
            </a:extLst>
          </p:cNvPr>
          <p:cNvSpPr txBox="1"/>
          <p:nvPr/>
        </p:nvSpPr>
        <p:spPr>
          <a:xfrm>
            <a:off x="371475" y="1209675"/>
            <a:ext cx="113919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We will first do mean centering of the standardized data X’ as follows: x=X’-mean(X’) </a:t>
            </a:r>
            <a:endParaRPr lang="en-IN" dirty="0"/>
          </a:p>
          <a:p>
            <a:endParaRPr lang="en-US" dirty="0"/>
          </a:p>
          <a:p>
            <a:pPr marL="285750" indent="-285750">
              <a:buFont typeface="Arial" panose="020B0604020202020204" pitchFamily="34" charset="0"/>
              <a:buChar char="•"/>
            </a:pPr>
            <a:r>
              <a:rPr lang="en-US" dirty="0"/>
              <a:t>We calculate the covariance matrix using this new data x as follows: Covariance Matrix M=x*(x-transpose)/(n-1)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Eigen-decomposition of the matrix M which basically means we are going to find the eigenvalues and eigenvectors of the matrix M. We do this by solving the characteristic polynomial MT=(lambda)T. Here lambda is the eigenvalue and T is the corresponding eigenvector.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are then going to sort the eigenvalues in a descending order. The corresponding eigenvectors are also sorted in the same order in which we have sorted the eigenvalues.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Depending on the user input, we select the top top n eigenvectors corresponding to the top n eigenvalues in magnitude. These will represent the principal components.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are going to create a transformation matrix “Y” whose columns are basically the eigenvectors that we selected in the previous step, i.e., the principal components.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are going to multiply our dataset x with Y to get the dimensionally reduced dataset thus completing our PCA process. </a:t>
            </a:r>
          </a:p>
        </p:txBody>
      </p:sp>
    </p:spTree>
    <p:extLst>
      <p:ext uri="{BB962C8B-B14F-4D97-AF65-F5344CB8AC3E}">
        <p14:creationId xmlns:p14="http://schemas.microsoft.com/office/powerpoint/2010/main" val="57752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CD4406EC-A926-0D38-472A-7C1BAD9B39E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0CEE4F-5407-7937-C005-E223CFAC80FB}"/>
              </a:ext>
            </a:extLst>
          </p:cNvPr>
          <p:cNvSpPr/>
          <p:nvPr/>
        </p:nvSpPr>
        <p:spPr>
          <a:xfrm>
            <a:off x="3465614" y="55632"/>
            <a:ext cx="5056705"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The GUI of Our Project</a:t>
            </a:r>
          </a:p>
        </p:txBody>
      </p:sp>
      <p:pic>
        <p:nvPicPr>
          <p:cNvPr id="6" name="Picture 5">
            <a:extLst>
              <a:ext uri="{FF2B5EF4-FFF2-40B4-BE49-F238E27FC236}">
                <a16:creationId xmlns:a16="http://schemas.microsoft.com/office/drawing/2014/main" id="{E31F103D-825A-8B8A-0B23-2D6F64E5C1BE}"/>
              </a:ext>
            </a:extLst>
          </p:cNvPr>
          <p:cNvPicPr>
            <a:picLocks noChangeAspect="1"/>
          </p:cNvPicPr>
          <p:nvPr/>
        </p:nvPicPr>
        <p:blipFill>
          <a:blip r:embed="rId2"/>
          <a:stretch>
            <a:fillRect/>
          </a:stretch>
        </p:blipFill>
        <p:spPr>
          <a:xfrm>
            <a:off x="207179" y="1006799"/>
            <a:ext cx="5584022" cy="5555926"/>
          </a:xfrm>
          <a:prstGeom prst="rect">
            <a:avLst/>
          </a:prstGeom>
        </p:spPr>
      </p:pic>
      <p:sp>
        <p:nvSpPr>
          <p:cNvPr id="7" name="TextBox 6">
            <a:extLst>
              <a:ext uri="{FF2B5EF4-FFF2-40B4-BE49-F238E27FC236}">
                <a16:creationId xmlns:a16="http://schemas.microsoft.com/office/drawing/2014/main" id="{0F826211-FBCD-5D84-992D-A15F37D77699}"/>
              </a:ext>
            </a:extLst>
          </p:cNvPr>
          <p:cNvSpPr txBox="1"/>
          <p:nvPr/>
        </p:nvSpPr>
        <p:spPr>
          <a:xfrm>
            <a:off x="6305550" y="1019175"/>
            <a:ext cx="542925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Our GUI contains at the top a button for uploading the CSV file containing the dataset.</a:t>
            </a:r>
          </a:p>
          <a:p>
            <a:pPr marL="285750" indent="-285750">
              <a:buFont typeface="Arial" panose="020B0604020202020204" pitchFamily="34" charset="0"/>
              <a:buChar char="•"/>
            </a:pPr>
            <a:r>
              <a:rPr lang="en-US" dirty="0"/>
              <a:t>Below it we have “Select Target Variable” where we a dropdown menu for selecting the Target Variable which will be excluded from the dimensionality reduction process.</a:t>
            </a:r>
          </a:p>
          <a:p>
            <a:pPr marL="285750" indent="-285750">
              <a:buFont typeface="Arial" panose="020B0604020202020204" pitchFamily="34" charset="0"/>
              <a:buChar char="•"/>
            </a:pPr>
            <a:r>
              <a:rPr lang="en-US" dirty="0"/>
              <a:t>Below that we have a button “Perform PCA” which basically performs the PCA process after the user clicks on this.</a:t>
            </a:r>
          </a:p>
          <a:p>
            <a:pPr marL="285750" indent="-285750">
              <a:buFont typeface="Arial" panose="020B0604020202020204" pitchFamily="34" charset="0"/>
              <a:buChar char="•"/>
            </a:pPr>
            <a:r>
              <a:rPr lang="en-US" dirty="0"/>
              <a:t>After these steps, the inactive “Download Transformed Dataset” button becomes active which the user can click to download the transformed dataset.</a:t>
            </a:r>
          </a:p>
          <a:p>
            <a:pPr marL="285750" indent="-285750">
              <a:buFont typeface="Arial" panose="020B0604020202020204" pitchFamily="34" charset="0"/>
              <a:buChar char="•"/>
            </a:pPr>
            <a:r>
              <a:rPr lang="en-US" dirty="0"/>
              <a:t>You can observe a blank space below this. This is the output box where three things will be generated after the PCA process is done, these are the first 5 rows of the transformed dataset, the eigenvalues and the eigenvectors of the principal components.</a:t>
            </a:r>
            <a:endParaRPr lang="en-IN" dirty="0"/>
          </a:p>
        </p:txBody>
      </p:sp>
    </p:spTree>
    <p:extLst>
      <p:ext uri="{BB962C8B-B14F-4D97-AF65-F5344CB8AC3E}">
        <p14:creationId xmlns:p14="http://schemas.microsoft.com/office/powerpoint/2010/main" val="272071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03D8B563-E12D-ED1E-52B6-2ADBD732827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F457C1F-B2FD-C835-BEF9-FE96A9B2A5AA}"/>
              </a:ext>
            </a:extLst>
          </p:cNvPr>
          <p:cNvSpPr/>
          <p:nvPr/>
        </p:nvSpPr>
        <p:spPr>
          <a:xfrm>
            <a:off x="1643010" y="55632"/>
            <a:ext cx="8701934"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Limitations and Challenges of our Project</a:t>
            </a:r>
          </a:p>
        </p:txBody>
      </p:sp>
      <p:sp>
        <p:nvSpPr>
          <p:cNvPr id="2" name="TextBox 1">
            <a:extLst>
              <a:ext uri="{FF2B5EF4-FFF2-40B4-BE49-F238E27FC236}">
                <a16:creationId xmlns:a16="http://schemas.microsoft.com/office/drawing/2014/main" id="{DF202F3C-A671-D38B-A913-5D15FC13DAD4}"/>
              </a:ext>
            </a:extLst>
          </p:cNvPr>
          <p:cNvSpPr txBox="1"/>
          <p:nvPr/>
        </p:nvSpPr>
        <p:spPr>
          <a:xfrm>
            <a:off x="190500" y="962025"/>
            <a:ext cx="113919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Handling large datasets was challenging due to memory constraints.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used a large dataset on bank transactions that we obtained from Kaggle, our project was unable to handle such large dataset so reduced the size of the dataset and then performed PCA on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Information loss is inevitable in PCA, especially when the number of components is small.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60D1ADBF-1BDB-3656-EDEE-F0EB54A6AF52}"/>
              </a:ext>
            </a:extLst>
          </p:cNvPr>
          <p:cNvSpPr/>
          <p:nvPr/>
        </p:nvSpPr>
        <p:spPr>
          <a:xfrm>
            <a:off x="3738679" y="3229943"/>
            <a:ext cx="3881960"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Further Extension</a:t>
            </a:r>
          </a:p>
        </p:txBody>
      </p:sp>
      <p:sp>
        <p:nvSpPr>
          <p:cNvPr id="9" name="TextBox 8">
            <a:extLst>
              <a:ext uri="{FF2B5EF4-FFF2-40B4-BE49-F238E27FC236}">
                <a16:creationId xmlns:a16="http://schemas.microsoft.com/office/drawing/2014/main" id="{6A3F3D8B-11CA-BD64-F84B-959215398CFD}"/>
              </a:ext>
            </a:extLst>
          </p:cNvPr>
          <p:cNvSpPr txBox="1"/>
          <p:nvPr/>
        </p:nvSpPr>
        <p:spPr>
          <a:xfrm>
            <a:off x="400050" y="4391025"/>
            <a:ext cx="113919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 Automating various other preprocessing steps such as handling missing values, outliers.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Integrating the PCA implementation with machine learning algorithms.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Adding more features to the GUI, such as provide side-by-side visualizations of the data before and after PCA to help users understand the effect of dimensionality reduction.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52657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TotalTime>
  <Words>979</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Source Sans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Sunrit Pal</dc:creator>
  <cp:lastModifiedBy>Sunrit Pal</cp:lastModifiedBy>
  <cp:revision>5</cp:revision>
  <dcterms:created xsi:type="dcterms:W3CDTF">2024-11-06T14:47:24Z</dcterms:created>
  <dcterms:modified xsi:type="dcterms:W3CDTF">2024-11-07T06:58:12Z</dcterms:modified>
</cp:coreProperties>
</file>