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98" r:id="rId4"/>
    <p:sldId id="302" r:id="rId5"/>
    <p:sldId id="278" r:id="rId6"/>
    <p:sldId id="297"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9" r:id="rId26"/>
    <p:sldId id="303" r:id="rId27"/>
    <p:sldId id="300" r:id="rId28"/>
    <p:sldId id="301" r:id="rId29"/>
    <p:sldId id="304" r:id="rId30"/>
  </p:sldIdLst>
  <p:sldSz cx="9144000" cy="5143500" type="screen16x9"/>
  <p:notesSz cx="6858000" cy="9144000"/>
  <p:embeddedFontLs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4052ea0f2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4052ea0f2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4aa08ee2e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4aa08ee2e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4aa08ee2e7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34aa08ee2e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4bc669b4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4bc669b4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4bc669b480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4bc669b48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4bc669b480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4bc669b480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4bc669b48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34bc669b48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34bc669b480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34bc669b480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34bc669b480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34bc669b48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35149f4e8e8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35149f4e8e8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41353867f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41353867f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35149f4e8e8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35149f4e8e8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5149f4e8e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35149f4e8e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5149f4e8e8_2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5149f4e8e8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35149f4e8e8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149f4e8e8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a:extLst>
            <a:ext uri="{FF2B5EF4-FFF2-40B4-BE49-F238E27FC236}">
              <a16:creationId xmlns:a16="http://schemas.microsoft.com/office/drawing/2014/main" id="{2581DD18-B156-AEFE-4D15-59CA7718EC1B}"/>
            </a:ext>
          </a:extLst>
        </p:cNvPr>
        <p:cNvGrpSpPr/>
        <p:nvPr/>
      </p:nvGrpSpPr>
      <p:grpSpPr>
        <a:xfrm>
          <a:off x="0" y="0"/>
          <a:ext cx="0" cy="0"/>
          <a:chOff x="0" y="0"/>
          <a:chExt cx="0" cy="0"/>
        </a:xfrm>
      </p:grpSpPr>
      <p:sp>
        <p:nvSpPr>
          <p:cNvPr id="435" name="Google Shape;435;g35149f4e8e8_2_43:notes">
            <a:extLst>
              <a:ext uri="{FF2B5EF4-FFF2-40B4-BE49-F238E27FC236}">
                <a16:creationId xmlns:a16="http://schemas.microsoft.com/office/drawing/2014/main" id="{7B8B502C-B54F-4CEE-EFDB-FAA7D4CAE9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149f4e8e8_2_43:notes">
            <a:extLst>
              <a:ext uri="{FF2B5EF4-FFF2-40B4-BE49-F238E27FC236}">
                <a16:creationId xmlns:a16="http://schemas.microsoft.com/office/drawing/2014/main" id="{F13A2FE5-44F1-A8C0-920F-67FEDD830E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5616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a:extLst>
            <a:ext uri="{FF2B5EF4-FFF2-40B4-BE49-F238E27FC236}">
              <a16:creationId xmlns:a16="http://schemas.microsoft.com/office/drawing/2014/main" id="{598C90D6-A831-6258-8142-A18844F5DF85}"/>
            </a:ext>
          </a:extLst>
        </p:cNvPr>
        <p:cNvGrpSpPr/>
        <p:nvPr/>
      </p:nvGrpSpPr>
      <p:grpSpPr>
        <a:xfrm>
          <a:off x="0" y="0"/>
          <a:ext cx="0" cy="0"/>
          <a:chOff x="0" y="0"/>
          <a:chExt cx="0" cy="0"/>
        </a:xfrm>
      </p:grpSpPr>
      <p:sp>
        <p:nvSpPr>
          <p:cNvPr id="435" name="Google Shape;435;g35149f4e8e8_2_43:notes">
            <a:extLst>
              <a:ext uri="{FF2B5EF4-FFF2-40B4-BE49-F238E27FC236}">
                <a16:creationId xmlns:a16="http://schemas.microsoft.com/office/drawing/2014/main" id="{56E28C3B-3BA6-5379-0B58-3F82C62498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149f4e8e8_2_43:notes">
            <a:extLst>
              <a:ext uri="{FF2B5EF4-FFF2-40B4-BE49-F238E27FC236}">
                <a16:creationId xmlns:a16="http://schemas.microsoft.com/office/drawing/2014/main" id="{D5B6EB08-F9F7-6D08-2F88-2ECEA82F3A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3953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a:extLst>
            <a:ext uri="{FF2B5EF4-FFF2-40B4-BE49-F238E27FC236}">
              <a16:creationId xmlns:a16="http://schemas.microsoft.com/office/drawing/2014/main" id="{859846F0-3B01-58D7-CEB5-6FAEC99942E4}"/>
            </a:ext>
          </a:extLst>
        </p:cNvPr>
        <p:cNvGrpSpPr/>
        <p:nvPr/>
      </p:nvGrpSpPr>
      <p:grpSpPr>
        <a:xfrm>
          <a:off x="0" y="0"/>
          <a:ext cx="0" cy="0"/>
          <a:chOff x="0" y="0"/>
          <a:chExt cx="0" cy="0"/>
        </a:xfrm>
      </p:grpSpPr>
      <p:sp>
        <p:nvSpPr>
          <p:cNvPr id="435" name="Google Shape;435;g35149f4e8e8_2_43:notes">
            <a:extLst>
              <a:ext uri="{FF2B5EF4-FFF2-40B4-BE49-F238E27FC236}">
                <a16:creationId xmlns:a16="http://schemas.microsoft.com/office/drawing/2014/main" id="{4240BAF1-AD7B-FD1F-1C3F-473ADE8EE5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149f4e8e8_2_43:notes">
            <a:extLst>
              <a:ext uri="{FF2B5EF4-FFF2-40B4-BE49-F238E27FC236}">
                <a16:creationId xmlns:a16="http://schemas.microsoft.com/office/drawing/2014/main" id="{D3255FAA-0912-8F32-B462-BA7001F6C2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76796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a:extLst>
            <a:ext uri="{FF2B5EF4-FFF2-40B4-BE49-F238E27FC236}">
              <a16:creationId xmlns:a16="http://schemas.microsoft.com/office/drawing/2014/main" id="{5A2B871F-FD28-8C77-7FAF-6803D9373757}"/>
            </a:ext>
          </a:extLst>
        </p:cNvPr>
        <p:cNvGrpSpPr/>
        <p:nvPr/>
      </p:nvGrpSpPr>
      <p:grpSpPr>
        <a:xfrm>
          <a:off x="0" y="0"/>
          <a:ext cx="0" cy="0"/>
          <a:chOff x="0" y="0"/>
          <a:chExt cx="0" cy="0"/>
        </a:xfrm>
      </p:grpSpPr>
      <p:sp>
        <p:nvSpPr>
          <p:cNvPr id="435" name="Google Shape;435;g35149f4e8e8_2_43:notes">
            <a:extLst>
              <a:ext uri="{FF2B5EF4-FFF2-40B4-BE49-F238E27FC236}">
                <a16:creationId xmlns:a16="http://schemas.microsoft.com/office/drawing/2014/main" id="{92CAC12A-0114-B7C4-044A-41693A6B94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149f4e8e8_2_43:notes">
            <a:extLst>
              <a:ext uri="{FF2B5EF4-FFF2-40B4-BE49-F238E27FC236}">
                <a16:creationId xmlns:a16="http://schemas.microsoft.com/office/drawing/2014/main" id="{2E34BB5B-673D-C5A4-D3E8-C28E9D184E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47490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a:extLst>
            <a:ext uri="{FF2B5EF4-FFF2-40B4-BE49-F238E27FC236}">
              <a16:creationId xmlns:a16="http://schemas.microsoft.com/office/drawing/2014/main" id="{E10E6536-6EB5-CA4E-61B2-0142C8368C53}"/>
            </a:ext>
          </a:extLst>
        </p:cNvPr>
        <p:cNvGrpSpPr/>
        <p:nvPr/>
      </p:nvGrpSpPr>
      <p:grpSpPr>
        <a:xfrm>
          <a:off x="0" y="0"/>
          <a:ext cx="0" cy="0"/>
          <a:chOff x="0" y="0"/>
          <a:chExt cx="0" cy="0"/>
        </a:xfrm>
      </p:grpSpPr>
      <p:sp>
        <p:nvSpPr>
          <p:cNvPr id="435" name="Google Shape;435;g35149f4e8e8_2_43:notes">
            <a:extLst>
              <a:ext uri="{FF2B5EF4-FFF2-40B4-BE49-F238E27FC236}">
                <a16:creationId xmlns:a16="http://schemas.microsoft.com/office/drawing/2014/main" id="{A3668945-827A-C6BF-9E5D-7E233089A9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149f4e8e8_2_43:notes">
            <a:extLst>
              <a:ext uri="{FF2B5EF4-FFF2-40B4-BE49-F238E27FC236}">
                <a16:creationId xmlns:a16="http://schemas.microsoft.com/office/drawing/2014/main" id="{96CA7A53-1C5D-8A5C-0E47-466D952EDC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34416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a:extLst>
            <a:ext uri="{FF2B5EF4-FFF2-40B4-BE49-F238E27FC236}">
              <a16:creationId xmlns:a16="http://schemas.microsoft.com/office/drawing/2014/main" id="{52B1B205-5536-9DC5-7574-3B4EBB835075}"/>
            </a:ext>
          </a:extLst>
        </p:cNvPr>
        <p:cNvGrpSpPr/>
        <p:nvPr/>
      </p:nvGrpSpPr>
      <p:grpSpPr>
        <a:xfrm>
          <a:off x="0" y="0"/>
          <a:ext cx="0" cy="0"/>
          <a:chOff x="0" y="0"/>
          <a:chExt cx="0" cy="0"/>
        </a:xfrm>
      </p:grpSpPr>
      <p:sp>
        <p:nvSpPr>
          <p:cNvPr id="435" name="Google Shape;435;g35149f4e8e8_2_43:notes">
            <a:extLst>
              <a:ext uri="{FF2B5EF4-FFF2-40B4-BE49-F238E27FC236}">
                <a16:creationId xmlns:a16="http://schemas.microsoft.com/office/drawing/2014/main" id="{0D7394EC-44CF-3D26-C45B-D80F7DBEF0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35149f4e8e8_2_43:notes">
            <a:extLst>
              <a:ext uri="{FF2B5EF4-FFF2-40B4-BE49-F238E27FC236}">
                <a16:creationId xmlns:a16="http://schemas.microsoft.com/office/drawing/2014/main" id="{6A033EEC-6A70-33C6-67F2-32DB17F1F5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2835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a:extLst>
            <a:ext uri="{FF2B5EF4-FFF2-40B4-BE49-F238E27FC236}">
              <a16:creationId xmlns:a16="http://schemas.microsoft.com/office/drawing/2014/main" id="{576F7BAF-67E7-5E69-AA4F-E2577EC780DE}"/>
            </a:ext>
          </a:extLst>
        </p:cNvPr>
        <p:cNvGrpSpPr/>
        <p:nvPr/>
      </p:nvGrpSpPr>
      <p:grpSpPr>
        <a:xfrm>
          <a:off x="0" y="0"/>
          <a:ext cx="0" cy="0"/>
          <a:chOff x="0" y="0"/>
          <a:chExt cx="0" cy="0"/>
        </a:xfrm>
      </p:grpSpPr>
      <p:sp>
        <p:nvSpPr>
          <p:cNvPr id="216" name="Google Shape;216;g35149f4e8e8_2_52:notes">
            <a:extLst>
              <a:ext uri="{FF2B5EF4-FFF2-40B4-BE49-F238E27FC236}">
                <a16:creationId xmlns:a16="http://schemas.microsoft.com/office/drawing/2014/main" id="{E03F406C-F148-E3D5-3C69-556695A719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149f4e8e8_2_52:notes">
            <a:extLst>
              <a:ext uri="{FF2B5EF4-FFF2-40B4-BE49-F238E27FC236}">
                <a16:creationId xmlns:a16="http://schemas.microsoft.com/office/drawing/2014/main" id="{90899F2C-9E4C-6A97-40EB-F0D9F0E63B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473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a:extLst>
            <a:ext uri="{FF2B5EF4-FFF2-40B4-BE49-F238E27FC236}">
              <a16:creationId xmlns:a16="http://schemas.microsoft.com/office/drawing/2014/main" id="{4A4E53BA-3F6C-A8D5-55CF-B8FE6EF6314A}"/>
            </a:ext>
          </a:extLst>
        </p:cNvPr>
        <p:cNvGrpSpPr/>
        <p:nvPr/>
      </p:nvGrpSpPr>
      <p:grpSpPr>
        <a:xfrm>
          <a:off x="0" y="0"/>
          <a:ext cx="0" cy="0"/>
          <a:chOff x="0" y="0"/>
          <a:chExt cx="0" cy="0"/>
        </a:xfrm>
      </p:grpSpPr>
      <p:sp>
        <p:nvSpPr>
          <p:cNvPr id="216" name="Google Shape;216;g35149f4e8e8_2_52:notes">
            <a:extLst>
              <a:ext uri="{FF2B5EF4-FFF2-40B4-BE49-F238E27FC236}">
                <a16:creationId xmlns:a16="http://schemas.microsoft.com/office/drawing/2014/main" id="{6BDCC554-EC0E-F43C-6C4F-63BCF9621E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149f4e8e8_2_52:notes">
            <a:extLst>
              <a:ext uri="{FF2B5EF4-FFF2-40B4-BE49-F238E27FC236}">
                <a16:creationId xmlns:a16="http://schemas.microsoft.com/office/drawing/2014/main" id="{439658AD-8592-86DB-2181-5121E97D2D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368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149f4e8e8_2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149f4e8e8_2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a:extLst>
            <a:ext uri="{FF2B5EF4-FFF2-40B4-BE49-F238E27FC236}">
              <a16:creationId xmlns:a16="http://schemas.microsoft.com/office/drawing/2014/main" id="{5991B5DD-65D4-34DF-3A3C-D13F397D05B5}"/>
            </a:ext>
          </a:extLst>
        </p:cNvPr>
        <p:cNvGrpSpPr/>
        <p:nvPr/>
      </p:nvGrpSpPr>
      <p:grpSpPr>
        <a:xfrm>
          <a:off x="0" y="0"/>
          <a:ext cx="0" cy="0"/>
          <a:chOff x="0" y="0"/>
          <a:chExt cx="0" cy="0"/>
        </a:xfrm>
      </p:grpSpPr>
      <p:sp>
        <p:nvSpPr>
          <p:cNvPr id="216" name="Google Shape;216;g35149f4e8e8_2_52:notes">
            <a:extLst>
              <a:ext uri="{FF2B5EF4-FFF2-40B4-BE49-F238E27FC236}">
                <a16:creationId xmlns:a16="http://schemas.microsoft.com/office/drawing/2014/main" id="{6BDBB1D4-07CB-76A9-FC8D-6FC1D25CC7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149f4e8e8_2_52:notes">
            <a:extLst>
              <a:ext uri="{FF2B5EF4-FFF2-40B4-BE49-F238E27FC236}">
                <a16:creationId xmlns:a16="http://schemas.microsoft.com/office/drawing/2014/main" id="{60590D80-6153-32FD-8773-7F1E8326E9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8458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149f4e8e8_2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149f4e8e8_2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4051f9b1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4051f9b1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4052ea0f25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4052ea0f25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46.png"/><Relationship Id="rId4"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48.png"/><Relationship Id="rId9"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72.jf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74.jfif"/></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kaggle.com/datasets/samanemami/yeastcsv"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hyperlink" Target="https://sites.math.washington.edu/~burke/crs/407/notes/section4.pdf" TargetMode="External"/><Relationship Id="rId4" Type="http://schemas.openxmlformats.org/officeDocument/2006/relationships/hyperlink" Target="http://www.geeksforgeeks.org/lasso-vs-ridge-vs-elastic-ne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7551" y="-1172225"/>
            <a:ext cx="95391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200" b="1" u="sng" dirty="0"/>
              <a:t>Sparse Prediction with the k-Support Norm</a:t>
            </a:r>
            <a:endParaRPr sz="3200" b="1" u="sng" dirty="0"/>
          </a:p>
        </p:txBody>
      </p:sp>
      <p:sp>
        <p:nvSpPr>
          <p:cNvPr id="55" name="Google Shape;55;p13"/>
          <p:cNvSpPr txBox="1">
            <a:spLocks noGrp="1"/>
          </p:cNvSpPr>
          <p:nvPr>
            <p:ph type="subTitle" idx="1"/>
          </p:nvPr>
        </p:nvSpPr>
        <p:spPr>
          <a:xfrm>
            <a:off x="311700" y="1111200"/>
            <a:ext cx="8520600" cy="4032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dirty="0">
                <a:solidFill>
                  <a:srgbClr val="000000"/>
                </a:solidFill>
              </a:rPr>
              <a:t>IE 506 Course Project</a:t>
            </a:r>
            <a:endParaRPr sz="2000" dirty="0">
              <a:solidFill>
                <a:srgbClr val="000000"/>
              </a:solidFill>
            </a:endParaRPr>
          </a:p>
          <a:p>
            <a:pPr marL="0" lvl="0" indent="0" algn="ctr" rtl="0">
              <a:spcBef>
                <a:spcPts val="0"/>
              </a:spcBef>
              <a:spcAft>
                <a:spcPts val="0"/>
              </a:spcAft>
              <a:buNone/>
            </a:pPr>
            <a:endParaRPr sz="2000" dirty="0">
              <a:solidFill>
                <a:srgbClr val="000000"/>
              </a:solidFill>
            </a:endParaRPr>
          </a:p>
          <a:p>
            <a:pPr marL="0" lvl="0" indent="0" algn="l" rtl="0">
              <a:spcBef>
                <a:spcPts val="0"/>
              </a:spcBef>
              <a:spcAft>
                <a:spcPts val="0"/>
              </a:spcAft>
              <a:buNone/>
            </a:pPr>
            <a:r>
              <a:rPr lang="en" sz="2000" dirty="0">
                <a:solidFill>
                  <a:srgbClr val="000000"/>
                </a:solidFill>
              </a:rPr>
              <a:t>	Authors: Andreas Argyriou, Rina Foygel, Nathan Srebro</a:t>
            </a:r>
            <a:endParaRPr sz="2000" dirty="0">
              <a:solidFill>
                <a:srgbClr val="000000"/>
              </a:solidFill>
            </a:endParaRPr>
          </a:p>
          <a:p>
            <a:pPr marL="0" lvl="0" indent="0" algn="l" rtl="0">
              <a:spcBef>
                <a:spcPts val="0"/>
              </a:spcBef>
              <a:spcAft>
                <a:spcPts val="0"/>
              </a:spcAft>
              <a:buNone/>
            </a:pPr>
            <a:endParaRPr sz="2000" dirty="0">
              <a:solidFill>
                <a:srgbClr val="000000"/>
              </a:solidFill>
            </a:endParaRPr>
          </a:p>
          <a:p>
            <a:pPr marL="0" lvl="0" indent="0" algn="l" rtl="0">
              <a:spcBef>
                <a:spcPts val="0"/>
              </a:spcBef>
              <a:spcAft>
                <a:spcPts val="0"/>
              </a:spcAft>
              <a:buNone/>
            </a:pPr>
            <a:r>
              <a:rPr lang="en" sz="2000" dirty="0">
                <a:solidFill>
                  <a:srgbClr val="000000"/>
                </a:solidFill>
              </a:rPr>
              <a:t>Presented by- Team Neural Knights</a:t>
            </a:r>
            <a:endParaRPr sz="2000" dirty="0">
              <a:solidFill>
                <a:srgbClr val="000000"/>
              </a:solidFill>
            </a:endParaRPr>
          </a:p>
          <a:p>
            <a:pPr marL="0" lvl="0" indent="0" algn="l" rtl="0">
              <a:spcBef>
                <a:spcPts val="0"/>
              </a:spcBef>
              <a:spcAft>
                <a:spcPts val="0"/>
              </a:spcAft>
              <a:buNone/>
            </a:pPr>
            <a:endParaRPr sz="2000" dirty="0">
              <a:solidFill>
                <a:srgbClr val="000000"/>
              </a:solidFill>
            </a:endParaRPr>
          </a:p>
          <a:p>
            <a:pPr marL="0" lvl="0" indent="0" algn="l" rtl="0">
              <a:spcBef>
                <a:spcPts val="0"/>
              </a:spcBef>
              <a:spcAft>
                <a:spcPts val="0"/>
              </a:spcAft>
              <a:buNone/>
            </a:pPr>
            <a:r>
              <a:rPr lang="en" sz="2000" dirty="0">
                <a:solidFill>
                  <a:srgbClr val="000000"/>
                </a:solidFill>
              </a:rPr>
              <a:t>Members:      Kundan Pratap (24n0454)</a:t>
            </a:r>
            <a:endParaRPr sz="2000" dirty="0">
              <a:solidFill>
                <a:srgbClr val="000000"/>
              </a:solidFill>
            </a:endParaRPr>
          </a:p>
          <a:p>
            <a:pPr marL="914400" lvl="0" indent="0" algn="l" rtl="0">
              <a:spcBef>
                <a:spcPts val="0"/>
              </a:spcBef>
              <a:spcAft>
                <a:spcPts val="0"/>
              </a:spcAft>
              <a:buNone/>
            </a:pPr>
            <a:r>
              <a:rPr lang="en" sz="2000" dirty="0">
                <a:solidFill>
                  <a:srgbClr val="000000"/>
                </a:solidFill>
              </a:rPr>
              <a:t>         Sunrit Pal (24n0456)</a:t>
            </a:r>
            <a:endParaRPr sz="20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260"/>
        <p:cNvGrpSpPr/>
        <p:nvPr/>
      </p:nvGrpSpPr>
      <p:grpSpPr>
        <a:xfrm>
          <a:off x="0" y="0"/>
          <a:ext cx="0" cy="0"/>
          <a:chOff x="0" y="0"/>
          <a:chExt cx="0" cy="0"/>
        </a:xfrm>
      </p:grpSpPr>
      <p:sp>
        <p:nvSpPr>
          <p:cNvPr id="261" name="Google Shape;261;p39"/>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Derivation of the Dual (Continued)</a:t>
            </a:r>
            <a:br>
              <a:rPr lang="en" sz="2200" b="1" u="sng"/>
            </a:br>
            <a:endParaRPr sz="2200" b="1" u="sng"/>
          </a:p>
        </p:txBody>
      </p:sp>
      <p:sp>
        <p:nvSpPr>
          <p:cNvPr id="262" name="Google Shape;262;p39"/>
          <p:cNvSpPr txBox="1">
            <a:spLocks noGrp="1"/>
          </p:cNvSpPr>
          <p:nvPr>
            <p:ph type="title"/>
          </p:nvPr>
        </p:nvSpPr>
        <p:spPr>
          <a:xfrm>
            <a:off x="90950" y="697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Case 2: </a:t>
            </a:r>
            <a:endParaRPr sz="1400" b="1"/>
          </a:p>
        </p:txBody>
      </p:sp>
      <p:pic>
        <p:nvPicPr>
          <p:cNvPr id="263" name="Google Shape;263;p39"/>
          <p:cNvPicPr preferRelativeResize="0"/>
          <p:nvPr/>
        </p:nvPicPr>
        <p:blipFill>
          <a:blip r:embed="rId3">
            <a:alphaModFix/>
          </a:blip>
          <a:stretch>
            <a:fillRect/>
          </a:stretch>
        </p:blipFill>
        <p:spPr>
          <a:xfrm>
            <a:off x="847475" y="697300"/>
            <a:ext cx="1190625" cy="390525"/>
          </a:xfrm>
          <a:prstGeom prst="rect">
            <a:avLst/>
          </a:prstGeom>
          <a:noFill/>
          <a:ln>
            <a:noFill/>
          </a:ln>
        </p:spPr>
      </p:pic>
      <p:sp>
        <p:nvSpPr>
          <p:cNvPr id="264" name="Google Shape;264;p39"/>
          <p:cNvSpPr txBox="1"/>
          <p:nvPr/>
        </p:nvSpPr>
        <p:spPr>
          <a:xfrm>
            <a:off x="140600" y="1168950"/>
            <a:ext cx="45774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Using the Cauchy Schwarz Inequality we get :</a:t>
            </a:r>
            <a:endParaRPr sz="1300">
              <a:solidFill>
                <a:schemeClr val="dk1"/>
              </a:solidFill>
            </a:endParaRPr>
          </a:p>
        </p:txBody>
      </p:sp>
      <p:pic>
        <p:nvPicPr>
          <p:cNvPr id="265" name="Google Shape;265;p39"/>
          <p:cNvPicPr preferRelativeResize="0"/>
          <p:nvPr/>
        </p:nvPicPr>
        <p:blipFill>
          <a:blip r:embed="rId4">
            <a:alphaModFix/>
          </a:blip>
          <a:stretch>
            <a:fillRect/>
          </a:stretch>
        </p:blipFill>
        <p:spPr>
          <a:xfrm>
            <a:off x="194075" y="1624475"/>
            <a:ext cx="3524250" cy="390525"/>
          </a:xfrm>
          <a:prstGeom prst="rect">
            <a:avLst/>
          </a:prstGeom>
          <a:noFill/>
          <a:ln>
            <a:noFill/>
          </a:ln>
        </p:spPr>
      </p:pic>
      <p:sp>
        <p:nvSpPr>
          <p:cNvPr id="266" name="Google Shape;266;p39"/>
          <p:cNvSpPr txBox="1"/>
          <p:nvPr/>
        </p:nvSpPr>
        <p:spPr>
          <a:xfrm>
            <a:off x="194075" y="2154575"/>
            <a:ext cx="45774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Thus we get :</a:t>
            </a:r>
            <a:endParaRPr sz="1300">
              <a:solidFill>
                <a:schemeClr val="dk1"/>
              </a:solidFill>
            </a:endParaRPr>
          </a:p>
        </p:txBody>
      </p:sp>
      <p:pic>
        <p:nvPicPr>
          <p:cNvPr id="267" name="Google Shape;267;p39"/>
          <p:cNvPicPr preferRelativeResize="0"/>
          <p:nvPr/>
        </p:nvPicPr>
        <p:blipFill>
          <a:blip r:embed="rId5">
            <a:alphaModFix/>
          </a:blip>
          <a:stretch>
            <a:fillRect/>
          </a:stretch>
        </p:blipFill>
        <p:spPr>
          <a:xfrm>
            <a:off x="152400" y="2681375"/>
            <a:ext cx="4953000" cy="390525"/>
          </a:xfrm>
          <a:prstGeom prst="rect">
            <a:avLst/>
          </a:prstGeom>
          <a:noFill/>
          <a:ln>
            <a:noFill/>
          </a:ln>
        </p:spPr>
      </p:pic>
      <p:sp>
        <p:nvSpPr>
          <p:cNvPr id="268" name="Google Shape;268;p39"/>
          <p:cNvSpPr txBox="1"/>
          <p:nvPr/>
        </p:nvSpPr>
        <p:spPr>
          <a:xfrm>
            <a:off x="250225" y="3224300"/>
            <a:ext cx="45774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The minimum 0 us achieved when </a:t>
            </a:r>
            <a:endParaRPr sz="1300">
              <a:solidFill>
                <a:schemeClr val="dk1"/>
              </a:solidFill>
            </a:endParaRPr>
          </a:p>
        </p:txBody>
      </p:sp>
      <p:pic>
        <p:nvPicPr>
          <p:cNvPr id="269" name="Google Shape;269;p39"/>
          <p:cNvPicPr preferRelativeResize="0"/>
          <p:nvPr/>
        </p:nvPicPr>
        <p:blipFill>
          <a:blip r:embed="rId6">
            <a:alphaModFix/>
          </a:blip>
          <a:stretch>
            <a:fillRect/>
          </a:stretch>
        </p:blipFill>
        <p:spPr>
          <a:xfrm>
            <a:off x="2905275" y="3224300"/>
            <a:ext cx="857250" cy="333375"/>
          </a:xfrm>
          <a:prstGeom prst="rect">
            <a:avLst/>
          </a:prstGeom>
          <a:noFill/>
          <a:ln>
            <a:noFill/>
          </a:ln>
        </p:spPr>
      </p:pic>
      <p:sp>
        <p:nvSpPr>
          <p:cNvPr id="270" name="Google Shape;270;p39"/>
          <p:cNvSpPr txBox="1">
            <a:spLocks noGrp="1"/>
          </p:cNvSpPr>
          <p:nvPr>
            <p:ph type="title"/>
          </p:nvPr>
        </p:nvSpPr>
        <p:spPr>
          <a:xfrm>
            <a:off x="90950" y="35987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Dual Function:</a:t>
            </a:r>
            <a:endParaRPr sz="1400" b="1"/>
          </a:p>
        </p:txBody>
      </p:sp>
      <p:sp>
        <p:nvSpPr>
          <p:cNvPr id="271" name="Google Shape;271;p39"/>
          <p:cNvSpPr txBox="1"/>
          <p:nvPr/>
        </p:nvSpPr>
        <p:spPr>
          <a:xfrm>
            <a:off x="1375775" y="3598700"/>
            <a:ext cx="45774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The dual function is then given as the following expression </a:t>
            </a:r>
            <a:endParaRPr sz="1300">
              <a:solidFill>
                <a:schemeClr val="dk1"/>
              </a:solidFill>
            </a:endParaRPr>
          </a:p>
        </p:txBody>
      </p:sp>
      <p:pic>
        <p:nvPicPr>
          <p:cNvPr id="272" name="Google Shape;272;p39"/>
          <p:cNvPicPr preferRelativeResize="0"/>
          <p:nvPr/>
        </p:nvPicPr>
        <p:blipFill>
          <a:blip r:embed="rId7">
            <a:alphaModFix/>
          </a:blip>
          <a:stretch>
            <a:fillRect/>
          </a:stretch>
        </p:blipFill>
        <p:spPr>
          <a:xfrm>
            <a:off x="250225" y="4014125"/>
            <a:ext cx="4392825" cy="762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276"/>
        <p:cNvGrpSpPr/>
        <p:nvPr/>
      </p:nvGrpSpPr>
      <p:grpSpPr>
        <a:xfrm>
          <a:off x="0" y="0"/>
          <a:ext cx="0" cy="0"/>
          <a:chOff x="0" y="0"/>
          <a:chExt cx="0" cy="0"/>
        </a:xfrm>
      </p:grpSpPr>
      <p:sp>
        <p:nvSpPr>
          <p:cNvPr id="277" name="Google Shape;277;p40"/>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Derivation of the Dual (Continued)</a:t>
            </a:r>
            <a:br>
              <a:rPr lang="en" sz="2200" b="1" u="sng"/>
            </a:br>
            <a:endParaRPr sz="2200" b="1" u="sng"/>
          </a:p>
        </p:txBody>
      </p:sp>
      <p:sp>
        <p:nvSpPr>
          <p:cNvPr id="278" name="Google Shape;278;p40"/>
          <p:cNvSpPr txBox="1">
            <a:spLocks noGrp="1"/>
          </p:cNvSpPr>
          <p:nvPr>
            <p:ph type="title"/>
          </p:nvPr>
        </p:nvSpPr>
        <p:spPr>
          <a:xfrm>
            <a:off x="90950" y="6973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Dual Norm: </a:t>
            </a:r>
            <a:endParaRPr sz="1400" b="1"/>
          </a:p>
        </p:txBody>
      </p:sp>
      <p:sp>
        <p:nvSpPr>
          <p:cNvPr id="279" name="Google Shape;279;p40"/>
          <p:cNvSpPr txBox="1"/>
          <p:nvPr/>
        </p:nvSpPr>
        <p:spPr>
          <a:xfrm>
            <a:off x="1156475" y="710450"/>
            <a:ext cx="45774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So we obtain the dual norm as follows </a:t>
            </a:r>
            <a:endParaRPr sz="1300">
              <a:solidFill>
                <a:schemeClr val="dk1"/>
              </a:solidFill>
            </a:endParaRPr>
          </a:p>
        </p:txBody>
      </p:sp>
      <p:pic>
        <p:nvPicPr>
          <p:cNvPr id="280" name="Google Shape;280;p40"/>
          <p:cNvPicPr preferRelativeResize="0"/>
          <p:nvPr/>
        </p:nvPicPr>
        <p:blipFill>
          <a:blip r:embed="rId3">
            <a:alphaModFix/>
          </a:blip>
          <a:stretch>
            <a:fillRect/>
          </a:stretch>
        </p:blipFill>
        <p:spPr>
          <a:xfrm>
            <a:off x="194075" y="1155050"/>
            <a:ext cx="4748400" cy="635850"/>
          </a:xfrm>
          <a:prstGeom prst="rect">
            <a:avLst/>
          </a:prstGeom>
          <a:noFill/>
          <a:ln>
            <a:noFill/>
          </a:ln>
        </p:spPr>
      </p:pic>
      <p:sp>
        <p:nvSpPr>
          <p:cNvPr id="281" name="Google Shape;281;p40"/>
          <p:cNvSpPr txBox="1">
            <a:spLocks noGrp="1"/>
          </p:cNvSpPr>
          <p:nvPr>
            <p:ph type="title"/>
          </p:nvPr>
        </p:nvSpPr>
        <p:spPr>
          <a:xfrm>
            <a:off x="147100" y="19083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Final Expression: </a:t>
            </a:r>
            <a:endParaRPr sz="1400" b="1"/>
          </a:p>
        </p:txBody>
      </p:sp>
      <p:sp>
        <p:nvSpPr>
          <p:cNvPr id="282" name="Google Shape;282;p40"/>
          <p:cNvSpPr txBox="1"/>
          <p:nvPr/>
        </p:nvSpPr>
        <p:spPr>
          <a:xfrm>
            <a:off x="1736600" y="1908350"/>
            <a:ext cx="53658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So we obtain the final expression for the k support norm as follows </a:t>
            </a:r>
            <a:endParaRPr sz="1300">
              <a:solidFill>
                <a:schemeClr val="dk1"/>
              </a:solidFill>
            </a:endParaRPr>
          </a:p>
        </p:txBody>
      </p:sp>
      <p:pic>
        <p:nvPicPr>
          <p:cNvPr id="283" name="Google Shape;283;p40"/>
          <p:cNvPicPr preferRelativeResize="0"/>
          <p:nvPr/>
        </p:nvPicPr>
        <p:blipFill>
          <a:blip r:embed="rId4">
            <a:alphaModFix/>
          </a:blip>
          <a:stretch>
            <a:fillRect/>
          </a:stretch>
        </p:blipFill>
        <p:spPr>
          <a:xfrm>
            <a:off x="237950" y="2355425"/>
            <a:ext cx="3134395" cy="235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287"/>
        <p:cNvGrpSpPr/>
        <p:nvPr/>
      </p:nvGrpSpPr>
      <p:grpSpPr>
        <a:xfrm>
          <a:off x="0" y="0"/>
          <a:ext cx="0" cy="0"/>
          <a:chOff x="0" y="0"/>
          <a:chExt cx="0" cy="0"/>
        </a:xfrm>
      </p:grpSpPr>
      <p:sp>
        <p:nvSpPr>
          <p:cNvPr id="288" name="Google Shape;288;p41"/>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Derivation of the Dual (Continued)</a:t>
            </a:r>
            <a:br>
              <a:rPr lang="en" sz="2200" b="1" u="sng"/>
            </a:br>
            <a:endParaRPr sz="2200" b="1" u="sng"/>
          </a:p>
        </p:txBody>
      </p:sp>
      <p:sp>
        <p:nvSpPr>
          <p:cNvPr id="289" name="Google Shape;289;p41"/>
          <p:cNvSpPr txBox="1"/>
          <p:nvPr/>
        </p:nvSpPr>
        <p:spPr>
          <a:xfrm>
            <a:off x="236875" y="721150"/>
            <a:ext cx="5460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Let </a:t>
            </a:r>
            <a:endParaRPr sz="1300">
              <a:solidFill>
                <a:schemeClr val="dk1"/>
              </a:solidFill>
            </a:endParaRPr>
          </a:p>
        </p:txBody>
      </p:sp>
      <p:pic>
        <p:nvPicPr>
          <p:cNvPr id="290" name="Google Shape;290;p41"/>
          <p:cNvPicPr preferRelativeResize="0"/>
          <p:nvPr/>
        </p:nvPicPr>
        <p:blipFill>
          <a:blip r:embed="rId3">
            <a:alphaModFix/>
          </a:blip>
          <a:stretch>
            <a:fillRect/>
          </a:stretch>
        </p:blipFill>
        <p:spPr>
          <a:xfrm>
            <a:off x="601525" y="703575"/>
            <a:ext cx="2855889" cy="374400"/>
          </a:xfrm>
          <a:prstGeom prst="rect">
            <a:avLst/>
          </a:prstGeom>
          <a:noFill/>
          <a:ln>
            <a:noFill/>
          </a:ln>
        </p:spPr>
      </p:pic>
      <p:sp>
        <p:nvSpPr>
          <p:cNvPr id="291" name="Google Shape;291;p41"/>
          <p:cNvSpPr txBox="1"/>
          <p:nvPr/>
        </p:nvSpPr>
        <p:spPr>
          <a:xfrm>
            <a:off x="3501050" y="721150"/>
            <a:ext cx="46494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Be the absolute values of the components of u.</a:t>
            </a:r>
            <a:endParaRPr sz="1300">
              <a:solidFill>
                <a:schemeClr val="dk1"/>
              </a:solidFill>
            </a:endParaRPr>
          </a:p>
        </p:txBody>
      </p:sp>
      <p:sp>
        <p:nvSpPr>
          <p:cNvPr id="292" name="Google Shape;292;p41"/>
          <p:cNvSpPr txBox="1"/>
          <p:nvPr/>
        </p:nvSpPr>
        <p:spPr>
          <a:xfrm>
            <a:off x="306425" y="1077975"/>
            <a:ext cx="85206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These all are basically sorted in descending order. The maximum sum is achieved by selecting k largest components.</a:t>
            </a:r>
            <a:endParaRPr sz="1300">
              <a:solidFill>
                <a:schemeClr val="dk1"/>
              </a:solidFill>
            </a:endParaRPr>
          </a:p>
        </p:txBody>
      </p:sp>
      <p:pic>
        <p:nvPicPr>
          <p:cNvPr id="293" name="Google Shape;293;p41"/>
          <p:cNvPicPr preferRelativeResize="0"/>
          <p:nvPr/>
        </p:nvPicPr>
        <p:blipFill>
          <a:blip r:embed="rId4">
            <a:alphaModFix/>
          </a:blip>
          <a:stretch>
            <a:fillRect/>
          </a:stretch>
        </p:blipFill>
        <p:spPr>
          <a:xfrm>
            <a:off x="306425" y="1604775"/>
            <a:ext cx="2743325" cy="869175"/>
          </a:xfrm>
          <a:prstGeom prst="rect">
            <a:avLst/>
          </a:prstGeom>
          <a:noFill/>
          <a:ln>
            <a:noFill/>
          </a:ln>
        </p:spPr>
      </p:pic>
      <p:sp>
        <p:nvSpPr>
          <p:cNvPr id="294" name="Google Shape;294;p41"/>
          <p:cNvSpPr txBox="1"/>
          <p:nvPr/>
        </p:nvSpPr>
        <p:spPr>
          <a:xfrm>
            <a:off x="306425" y="2571750"/>
            <a:ext cx="15885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Therefore we get </a:t>
            </a:r>
            <a:endParaRPr sz="1300">
              <a:solidFill>
                <a:schemeClr val="dk1"/>
              </a:solidFill>
            </a:endParaRPr>
          </a:p>
        </p:txBody>
      </p:sp>
      <p:pic>
        <p:nvPicPr>
          <p:cNvPr id="295" name="Google Shape;295;p41"/>
          <p:cNvPicPr preferRelativeResize="0"/>
          <p:nvPr/>
        </p:nvPicPr>
        <p:blipFill>
          <a:blip r:embed="rId5">
            <a:alphaModFix/>
          </a:blip>
          <a:stretch>
            <a:fillRect/>
          </a:stretch>
        </p:blipFill>
        <p:spPr>
          <a:xfrm>
            <a:off x="306425" y="2983175"/>
            <a:ext cx="3267075" cy="1933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Understanding of Algorithm 1</a:t>
            </a:r>
            <a:br>
              <a:rPr lang="en" sz="2200" b="1" u="sng"/>
            </a:br>
            <a:r>
              <a:rPr lang="en" sz="2200" b="1" u="sng"/>
              <a:t> </a:t>
            </a:r>
            <a:br>
              <a:rPr lang="en" sz="2200" b="1" u="sng"/>
            </a:br>
            <a:endParaRPr sz="2200" b="1" u="sng"/>
          </a:p>
        </p:txBody>
      </p:sp>
      <p:sp>
        <p:nvSpPr>
          <p:cNvPr id="301" name="Google Shape;301;p42"/>
          <p:cNvSpPr txBox="1"/>
          <p:nvPr/>
        </p:nvSpPr>
        <p:spPr>
          <a:xfrm>
            <a:off x="236875" y="721150"/>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 With this algorithm we are actually computing q which is actually finding the q that minimizes:</a:t>
            </a:r>
            <a:endParaRPr sz="1300">
              <a:solidFill>
                <a:schemeClr val="dk1"/>
              </a:solidFill>
            </a:endParaRPr>
          </a:p>
        </p:txBody>
      </p:sp>
      <p:pic>
        <p:nvPicPr>
          <p:cNvPr id="302" name="Google Shape;302;p42"/>
          <p:cNvPicPr preferRelativeResize="0"/>
          <p:nvPr/>
        </p:nvPicPr>
        <p:blipFill>
          <a:blip r:embed="rId3">
            <a:alphaModFix/>
          </a:blip>
          <a:stretch>
            <a:fillRect/>
          </a:stretch>
        </p:blipFill>
        <p:spPr>
          <a:xfrm>
            <a:off x="7265250" y="686550"/>
            <a:ext cx="1730025" cy="443600"/>
          </a:xfrm>
          <a:prstGeom prst="rect">
            <a:avLst/>
          </a:prstGeom>
          <a:noFill/>
          <a:ln>
            <a:noFill/>
          </a:ln>
        </p:spPr>
      </p:pic>
      <p:sp>
        <p:nvSpPr>
          <p:cNvPr id="303" name="Google Shape;303;p42"/>
          <p:cNvSpPr txBox="1">
            <a:spLocks noGrp="1"/>
          </p:cNvSpPr>
          <p:nvPr>
            <p:ph type="title"/>
          </p:nvPr>
        </p:nvSpPr>
        <p:spPr>
          <a:xfrm>
            <a:off x="101650" y="10955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Step 1: </a:t>
            </a:r>
            <a:r>
              <a:rPr lang="en" sz="1300"/>
              <a:t>Let                    be the vector of absolute values of v,sorted in descending order        </a:t>
            </a:r>
            <a:endParaRPr sz="1300"/>
          </a:p>
        </p:txBody>
      </p:sp>
      <p:pic>
        <p:nvPicPr>
          <p:cNvPr id="304" name="Google Shape;304;p42"/>
          <p:cNvPicPr preferRelativeResize="0"/>
          <p:nvPr/>
        </p:nvPicPr>
        <p:blipFill>
          <a:blip r:embed="rId4">
            <a:alphaModFix/>
          </a:blip>
          <a:stretch>
            <a:fillRect/>
          </a:stretch>
        </p:blipFill>
        <p:spPr>
          <a:xfrm>
            <a:off x="1093425" y="1095550"/>
            <a:ext cx="873600" cy="374400"/>
          </a:xfrm>
          <a:prstGeom prst="rect">
            <a:avLst/>
          </a:prstGeom>
          <a:noFill/>
          <a:ln>
            <a:noFill/>
          </a:ln>
        </p:spPr>
      </p:pic>
      <p:pic>
        <p:nvPicPr>
          <p:cNvPr id="305" name="Google Shape;305;p42"/>
          <p:cNvPicPr preferRelativeResize="0"/>
          <p:nvPr/>
        </p:nvPicPr>
        <p:blipFill>
          <a:blip r:embed="rId5">
            <a:alphaModFix/>
          </a:blip>
          <a:stretch>
            <a:fillRect/>
          </a:stretch>
        </p:blipFill>
        <p:spPr>
          <a:xfrm>
            <a:off x="6664675" y="1168150"/>
            <a:ext cx="2330600" cy="301800"/>
          </a:xfrm>
          <a:prstGeom prst="rect">
            <a:avLst/>
          </a:prstGeom>
          <a:noFill/>
          <a:ln>
            <a:noFill/>
          </a:ln>
        </p:spPr>
      </p:pic>
      <p:sp>
        <p:nvSpPr>
          <p:cNvPr id="306" name="Google Shape;306;p42"/>
          <p:cNvSpPr txBox="1"/>
          <p:nvPr/>
        </p:nvSpPr>
        <p:spPr>
          <a:xfrm>
            <a:off x="236875" y="1525850"/>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 We also define:</a:t>
            </a:r>
            <a:endParaRPr sz="1300">
              <a:solidFill>
                <a:schemeClr val="dk1"/>
              </a:solidFill>
            </a:endParaRPr>
          </a:p>
        </p:txBody>
      </p:sp>
      <p:pic>
        <p:nvPicPr>
          <p:cNvPr id="307" name="Google Shape;307;p42"/>
          <p:cNvPicPr preferRelativeResize="0"/>
          <p:nvPr/>
        </p:nvPicPr>
        <p:blipFill>
          <a:blip r:embed="rId6">
            <a:alphaModFix/>
          </a:blip>
          <a:stretch>
            <a:fillRect/>
          </a:stretch>
        </p:blipFill>
        <p:spPr>
          <a:xfrm>
            <a:off x="1600200" y="1562149"/>
            <a:ext cx="2690332" cy="301800"/>
          </a:xfrm>
          <a:prstGeom prst="rect">
            <a:avLst/>
          </a:prstGeom>
          <a:noFill/>
          <a:ln>
            <a:noFill/>
          </a:ln>
        </p:spPr>
      </p:pic>
      <p:sp>
        <p:nvSpPr>
          <p:cNvPr id="308" name="Google Shape;308;p42"/>
          <p:cNvSpPr txBox="1">
            <a:spLocks noGrp="1"/>
          </p:cNvSpPr>
          <p:nvPr>
            <p:ph type="title"/>
          </p:nvPr>
        </p:nvSpPr>
        <p:spPr>
          <a:xfrm>
            <a:off x="101650" y="2082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400" b="1"/>
              <a:t>Step 2: </a:t>
            </a:r>
            <a:r>
              <a:rPr lang="en" sz="1300"/>
              <a:t>We now search for indices r (from 0 to k-1) and l (from k to d) using the inequalities (7) and (8) mentioned in the research paper. Let us first define a variable theta as follows:             </a:t>
            </a:r>
            <a:endParaRPr sz="1300"/>
          </a:p>
        </p:txBody>
      </p:sp>
      <p:pic>
        <p:nvPicPr>
          <p:cNvPr id="309" name="Google Shape;309;p42"/>
          <p:cNvPicPr preferRelativeResize="0"/>
          <p:nvPr/>
        </p:nvPicPr>
        <p:blipFill>
          <a:blip r:embed="rId7">
            <a:alphaModFix/>
          </a:blip>
          <a:stretch>
            <a:fillRect/>
          </a:stretch>
        </p:blipFill>
        <p:spPr>
          <a:xfrm>
            <a:off x="187963" y="2643625"/>
            <a:ext cx="2684531" cy="572700"/>
          </a:xfrm>
          <a:prstGeom prst="rect">
            <a:avLst/>
          </a:prstGeom>
          <a:noFill/>
          <a:ln>
            <a:noFill/>
          </a:ln>
        </p:spPr>
      </p:pic>
      <p:sp>
        <p:nvSpPr>
          <p:cNvPr id="310" name="Google Shape;310;p42"/>
          <p:cNvSpPr txBox="1">
            <a:spLocks noGrp="1"/>
          </p:cNvSpPr>
          <p:nvPr>
            <p:ph type="title"/>
          </p:nvPr>
        </p:nvSpPr>
        <p:spPr>
          <a:xfrm>
            <a:off x="101650" y="32668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t>This theta will be used to uniformly subtract from entries     </a:t>
            </a:r>
            <a:endParaRPr sz="1300"/>
          </a:p>
        </p:txBody>
      </p:sp>
      <p:pic>
        <p:nvPicPr>
          <p:cNvPr id="311" name="Google Shape;311;p42"/>
          <p:cNvPicPr preferRelativeResize="0"/>
          <p:nvPr/>
        </p:nvPicPr>
        <p:blipFill>
          <a:blip r:embed="rId8">
            <a:alphaModFix/>
          </a:blip>
          <a:stretch>
            <a:fillRect/>
          </a:stretch>
        </p:blipFill>
        <p:spPr>
          <a:xfrm>
            <a:off x="4333300" y="3266788"/>
            <a:ext cx="1552575" cy="390525"/>
          </a:xfrm>
          <a:prstGeom prst="rect">
            <a:avLst/>
          </a:prstGeom>
          <a:noFill/>
          <a:ln>
            <a:noFill/>
          </a:ln>
        </p:spPr>
      </p:pic>
      <p:sp>
        <p:nvSpPr>
          <p:cNvPr id="312" name="Google Shape;312;p42"/>
          <p:cNvSpPr txBox="1">
            <a:spLocks noGrp="1"/>
          </p:cNvSpPr>
          <p:nvPr>
            <p:ph type="title"/>
          </p:nvPr>
        </p:nvSpPr>
        <p:spPr>
          <a:xfrm>
            <a:off x="194075" y="37614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t>The Inequality (7) is defined as follows: </a:t>
            </a:r>
            <a:endParaRPr sz="1300"/>
          </a:p>
        </p:txBody>
      </p:sp>
      <p:pic>
        <p:nvPicPr>
          <p:cNvPr id="313" name="Google Shape;313;p42"/>
          <p:cNvPicPr preferRelativeResize="0"/>
          <p:nvPr/>
        </p:nvPicPr>
        <p:blipFill>
          <a:blip r:embed="rId9">
            <a:alphaModFix/>
          </a:blip>
          <a:stretch>
            <a:fillRect/>
          </a:stretch>
        </p:blipFill>
        <p:spPr>
          <a:xfrm>
            <a:off x="3187250" y="3716575"/>
            <a:ext cx="2686462" cy="504600"/>
          </a:xfrm>
          <a:prstGeom prst="rect">
            <a:avLst/>
          </a:prstGeom>
          <a:noFill/>
          <a:ln>
            <a:noFill/>
          </a:ln>
        </p:spPr>
      </p:pic>
      <p:sp>
        <p:nvSpPr>
          <p:cNvPr id="314" name="Google Shape;314;p42"/>
          <p:cNvSpPr txBox="1">
            <a:spLocks noGrp="1"/>
          </p:cNvSpPr>
          <p:nvPr>
            <p:ph type="title"/>
          </p:nvPr>
        </p:nvSpPr>
        <p:spPr>
          <a:xfrm>
            <a:off x="194075" y="43341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t>This inequality basically governs the boundary between the top group of entries from                                    which</a:t>
            </a:r>
            <a:endParaRPr sz="1300"/>
          </a:p>
        </p:txBody>
      </p:sp>
      <p:pic>
        <p:nvPicPr>
          <p:cNvPr id="315" name="Google Shape;315;p42"/>
          <p:cNvPicPr preferRelativeResize="0"/>
          <p:nvPr/>
        </p:nvPicPr>
        <p:blipFill>
          <a:blip r:embed="rId10">
            <a:alphaModFix/>
          </a:blip>
          <a:stretch>
            <a:fillRect/>
          </a:stretch>
        </p:blipFill>
        <p:spPr>
          <a:xfrm>
            <a:off x="6478844" y="4400425"/>
            <a:ext cx="1666875" cy="295275"/>
          </a:xfrm>
          <a:prstGeom prst="rect">
            <a:avLst/>
          </a:prstGeom>
          <a:noFill/>
          <a:ln>
            <a:noFill/>
          </a:ln>
        </p:spPr>
      </p:pic>
      <p:sp>
        <p:nvSpPr>
          <p:cNvPr id="316" name="Google Shape;316;p42"/>
          <p:cNvSpPr txBox="1">
            <a:spLocks noGrp="1"/>
          </p:cNvSpPr>
          <p:nvPr>
            <p:ph type="title"/>
          </p:nvPr>
        </p:nvSpPr>
        <p:spPr>
          <a:xfrm>
            <a:off x="194075" y="45708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300"/>
              <a:t>are scaled by a factor of              and middle group of values                                   which are shrunk by subtracting theta.                                     </a:t>
            </a:r>
            <a:endParaRPr sz="1300"/>
          </a:p>
        </p:txBody>
      </p:sp>
      <p:pic>
        <p:nvPicPr>
          <p:cNvPr id="317" name="Google Shape;317;p42"/>
          <p:cNvPicPr preferRelativeResize="0"/>
          <p:nvPr/>
        </p:nvPicPr>
        <p:blipFill>
          <a:blip r:embed="rId11">
            <a:alphaModFix/>
          </a:blip>
          <a:stretch>
            <a:fillRect/>
          </a:stretch>
        </p:blipFill>
        <p:spPr>
          <a:xfrm>
            <a:off x="1893650" y="4612225"/>
            <a:ext cx="499007" cy="390525"/>
          </a:xfrm>
          <a:prstGeom prst="rect">
            <a:avLst/>
          </a:prstGeom>
          <a:noFill/>
          <a:ln>
            <a:noFill/>
          </a:ln>
        </p:spPr>
      </p:pic>
      <p:pic>
        <p:nvPicPr>
          <p:cNvPr id="318" name="Google Shape;318;p42"/>
          <p:cNvPicPr preferRelativeResize="0"/>
          <p:nvPr/>
        </p:nvPicPr>
        <p:blipFill>
          <a:blip r:embed="rId12">
            <a:alphaModFix/>
          </a:blip>
          <a:stretch>
            <a:fillRect/>
          </a:stretch>
        </p:blipFill>
        <p:spPr>
          <a:xfrm>
            <a:off x="4290519" y="4659850"/>
            <a:ext cx="1343025" cy="295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322"/>
        <p:cNvGrpSpPr/>
        <p:nvPr/>
      </p:nvGrpSpPr>
      <p:grpSpPr>
        <a:xfrm>
          <a:off x="0" y="0"/>
          <a:ext cx="0" cy="0"/>
          <a:chOff x="0" y="0"/>
          <a:chExt cx="0" cy="0"/>
        </a:xfrm>
      </p:grpSpPr>
      <p:sp>
        <p:nvSpPr>
          <p:cNvPr id="323" name="Google Shape;323;p43"/>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Understanding of Algorithm 1(Continued)</a:t>
            </a:r>
            <a:br>
              <a:rPr lang="en" sz="2200" b="1" u="sng"/>
            </a:br>
            <a:r>
              <a:rPr lang="en" sz="2200" b="1" u="sng"/>
              <a:t> </a:t>
            </a:r>
            <a:br>
              <a:rPr lang="en" sz="2200" b="1" u="sng"/>
            </a:br>
            <a:endParaRPr sz="2200" b="1" u="sng"/>
          </a:p>
        </p:txBody>
      </p:sp>
      <p:sp>
        <p:nvSpPr>
          <p:cNvPr id="324" name="Google Shape;324;p43"/>
          <p:cNvSpPr txBox="1"/>
          <p:nvPr/>
        </p:nvSpPr>
        <p:spPr>
          <a:xfrm>
            <a:off x="160775" y="67837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 We basically want to ensure that even after the changes (mentioned in the previous slide) have been made to the top and middle entries, when we cross the boundary between them, we still maintain the descending order logic. This means we can just look at the last element of the top entries and the first element of the middle entries to understand the boundary of transition.                 is the last entry of the top group and             is the first entry of the middle group. We know that after the changes made the values will be basically: </a:t>
            </a:r>
            <a:endParaRPr sz="1300">
              <a:solidFill>
                <a:schemeClr val="dk1"/>
              </a:solidFill>
            </a:endParaRPr>
          </a:p>
        </p:txBody>
      </p:sp>
      <p:pic>
        <p:nvPicPr>
          <p:cNvPr id="325" name="Google Shape;325;p43"/>
          <p:cNvPicPr preferRelativeResize="0"/>
          <p:nvPr/>
        </p:nvPicPr>
        <p:blipFill>
          <a:blip r:embed="rId3">
            <a:alphaModFix/>
          </a:blip>
          <a:stretch>
            <a:fillRect/>
          </a:stretch>
        </p:blipFill>
        <p:spPr>
          <a:xfrm>
            <a:off x="3039600" y="1354875"/>
            <a:ext cx="828675" cy="295275"/>
          </a:xfrm>
          <a:prstGeom prst="rect">
            <a:avLst/>
          </a:prstGeom>
          <a:noFill/>
          <a:ln>
            <a:noFill/>
          </a:ln>
        </p:spPr>
      </p:pic>
      <p:pic>
        <p:nvPicPr>
          <p:cNvPr id="326" name="Google Shape;326;p43"/>
          <p:cNvPicPr preferRelativeResize="0"/>
          <p:nvPr/>
        </p:nvPicPr>
        <p:blipFill>
          <a:blip r:embed="rId4">
            <a:alphaModFix/>
          </a:blip>
          <a:stretch>
            <a:fillRect/>
          </a:stretch>
        </p:blipFill>
        <p:spPr>
          <a:xfrm>
            <a:off x="6514950" y="1354875"/>
            <a:ext cx="523875" cy="295275"/>
          </a:xfrm>
          <a:prstGeom prst="rect">
            <a:avLst/>
          </a:prstGeom>
          <a:noFill/>
          <a:ln>
            <a:noFill/>
          </a:ln>
        </p:spPr>
      </p:pic>
      <p:pic>
        <p:nvPicPr>
          <p:cNvPr id="327" name="Google Shape;327;p43"/>
          <p:cNvPicPr preferRelativeResize="0"/>
          <p:nvPr/>
        </p:nvPicPr>
        <p:blipFill>
          <a:blip r:embed="rId5">
            <a:alphaModFix/>
          </a:blip>
          <a:stretch>
            <a:fillRect/>
          </a:stretch>
        </p:blipFill>
        <p:spPr>
          <a:xfrm>
            <a:off x="279200" y="1813250"/>
            <a:ext cx="3807774" cy="510550"/>
          </a:xfrm>
          <a:prstGeom prst="rect">
            <a:avLst/>
          </a:prstGeom>
          <a:noFill/>
          <a:ln>
            <a:noFill/>
          </a:ln>
        </p:spPr>
      </p:pic>
      <p:sp>
        <p:nvSpPr>
          <p:cNvPr id="328" name="Google Shape;328;p43"/>
          <p:cNvSpPr txBox="1"/>
          <p:nvPr/>
        </p:nvSpPr>
        <p:spPr>
          <a:xfrm>
            <a:off x="194075" y="2384550"/>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In order to ensure that the descending order logic is maintained we need to ensure that  </a:t>
            </a:r>
            <a:endParaRPr sz="1300">
              <a:solidFill>
                <a:schemeClr val="dk1"/>
              </a:solidFill>
            </a:endParaRPr>
          </a:p>
        </p:txBody>
      </p:sp>
      <p:pic>
        <p:nvPicPr>
          <p:cNvPr id="329" name="Google Shape;329;p43"/>
          <p:cNvPicPr preferRelativeResize="0"/>
          <p:nvPr/>
        </p:nvPicPr>
        <p:blipFill>
          <a:blip r:embed="rId6">
            <a:alphaModFix/>
          </a:blip>
          <a:stretch>
            <a:fillRect/>
          </a:stretch>
        </p:blipFill>
        <p:spPr>
          <a:xfrm>
            <a:off x="6696725" y="2308350"/>
            <a:ext cx="2098964" cy="510550"/>
          </a:xfrm>
          <a:prstGeom prst="rect">
            <a:avLst/>
          </a:prstGeom>
          <a:noFill/>
          <a:ln>
            <a:noFill/>
          </a:ln>
        </p:spPr>
      </p:pic>
      <p:sp>
        <p:nvSpPr>
          <p:cNvPr id="330" name="Google Shape;330;p43"/>
          <p:cNvSpPr txBox="1"/>
          <p:nvPr/>
        </p:nvSpPr>
        <p:spPr>
          <a:xfrm>
            <a:off x="194075" y="2758950"/>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 We also know that since the entries of z are in decreasing order we have                               , we combine these two conditions to get the upper bound of theta in inequality (7). Our goal is to get the following upper bound :</a:t>
            </a:r>
            <a:endParaRPr sz="1300">
              <a:solidFill>
                <a:schemeClr val="dk1"/>
              </a:solidFill>
            </a:endParaRPr>
          </a:p>
        </p:txBody>
      </p:sp>
      <p:pic>
        <p:nvPicPr>
          <p:cNvPr id="331" name="Google Shape;331;p43"/>
          <p:cNvPicPr preferRelativeResize="0"/>
          <p:nvPr/>
        </p:nvPicPr>
        <p:blipFill>
          <a:blip r:embed="rId7">
            <a:alphaModFix/>
          </a:blip>
          <a:stretch>
            <a:fillRect/>
          </a:stretch>
        </p:blipFill>
        <p:spPr>
          <a:xfrm>
            <a:off x="5680850" y="2818900"/>
            <a:ext cx="1377950" cy="295275"/>
          </a:xfrm>
          <a:prstGeom prst="rect">
            <a:avLst/>
          </a:prstGeom>
          <a:noFill/>
          <a:ln>
            <a:noFill/>
          </a:ln>
        </p:spPr>
      </p:pic>
      <p:pic>
        <p:nvPicPr>
          <p:cNvPr id="332" name="Google Shape;332;p43"/>
          <p:cNvPicPr preferRelativeResize="0"/>
          <p:nvPr/>
        </p:nvPicPr>
        <p:blipFill>
          <a:blip r:embed="rId8">
            <a:alphaModFix/>
          </a:blip>
          <a:stretch>
            <a:fillRect/>
          </a:stretch>
        </p:blipFill>
        <p:spPr>
          <a:xfrm>
            <a:off x="279200" y="3285750"/>
            <a:ext cx="1635525" cy="422275"/>
          </a:xfrm>
          <a:prstGeom prst="rect">
            <a:avLst/>
          </a:prstGeom>
          <a:noFill/>
          <a:ln>
            <a:noFill/>
          </a:ln>
        </p:spPr>
      </p:pic>
      <p:sp>
        <p:nvSpPr>
          <p:cNvPr id="333" name="Google Shape;333;p43"/>
          <p:cNvSpPr txBox="1"/>
          <p:nvPr/>
        </p:nvSpPr>
        <p:spPr>
          <a:xfrm>
            <a:off x="1914725" y="3309688"/>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We have                                        which gives                                               . For now let’s assume   </a:t>
            </a:r>
            <a:endParaRPr sz="1300">
              <a:solidFill>
                <a:schemeClr val="dk1"/>
              </a:solidFill>
            </a:endParaRPr>
          </a:p>
        </p:txBody>
      </p:sp>
      <p:pic>
        <p:nvPicPr>
          <p:cNvPr id="334" name="Google Shape;334;p43"/>
          <p:cNvPicPr preferRelativeResize="0"/>
          <p:nvPr/>
        </p:nvPicPr>
        <p:blipFill>
          <a:blip r:embed="rId6">
            <a:alphaModFix/>
          </a:blip>
          <a:stretch>
            <a:fillRect/>
          </a:stretch>
        </p:blipFill>
        <p:spPr>
          <a:xfrm>
            <a:off x="2686725" y="3285750"/>
            <a:ext cx="1736019" cy="422275"/>
          </a:xfrm>
          <a:prstGeom prst="rect">
            <a:avLst/>
          </a:prstGeom>
          <a:noFill/>
          <a:ln>
            <a:noFill/>
          </a:ln>
        </p:spPr>
      </p:pic>
      <p:pic>
        <p:nvPicPr>
          <p:cNvPr id="335" name="Google Shape;335;p43"/>
          <p:cNvPicPr preferRelativeResize="0"/>
          <p:nvPr/>
        </p:nvPicPr>
        <p:blipFill>
          <a:blip r:embed="rId9">
            <a:alphaModFix/>
          </a:blip>
          <a:stretch>
            <a:fillRect/>
          </a:stretch>
        </p:blipFill>
        <p:spPr>
          <a:xfrm>
            <a:off x="5392150" y="3285750"/>
            <a:ext cx="2111375" cy="422275"/>
          </a:xfrm>
          <a:prstGeom prst="rect">
            <a:avLst/>
          </a:prstGeom>
          <a:noFill/>
          <a:ln>
            <a:noFill/>
          </a:ln>
        </p:spPr>
      </p:pic>
      <p:sp>
        <p:nvSpPr>
          <p:cNvPr id="336" name="Google Shape;336;p43"/>
          <p:cNvSpPr txBox="1"/>
          <p:nvPr/>
        </p:nvSpPr>
        <p:spPr>
          <a:xfrm>
            <a:off x="160775" y="3708013"/>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that the lower bound of theta is correct, this gives                                 . Theta has to satisfy both (3) and (4) so get </a:t>
            </a:r>
            <a:endParaRPr sz="1300">
              <a:solidFill>
                <a:schemeClr val="dk1"/>
              </a:solidFill>
            </a:endParaRPr>
          </a:p>
        </p:txBody>
      </p:sp>
      <p:pic>
        <p:nvPicPr>
          <p:cNvPr id="337" name="Google Shape;337;p43"/>
          <p:cNvPicPr preferRelativeResize="0"/>
          <p:nvPr/>
        </p:nvPicPr>
        <p:blipFill>
          <a:blip r:embed="rId10">
            <a:alphaModFix/>
          </a:blip>
          <a:stretch>
            <a:fillRect/>
          </a:stretch>
        </p:blipFill>
        <p:spPr>
          <a:xfrm>
            <a:off x="3868275" y="3684083"/>
            <a:ext cx="1486884" cy="422275"/>
          </a:xfrm>
          <a:prstGeom prst="rect">
            <a:avLst/>
          </a:prstGeom>
          <a:noFill/>
          <a:ln>
            <a:noFill/>
          </a:ln>
        </p:spPr>
      </p:pic>
      <p:pic>
        <p:nvPicPr>
          <p:cNvPr id="338" name="Google Shape;338;p43"/>
          <p:cNvPicPr preferRelativeResize="0"/>
          <p:nvPr/>
        </p:nvPicPr>
        <p:blipFill>
          <a:blip r:embed="rId11">
            <a:alphaModFix/>
          </a:blip>
          <a:stretch>
            <a:fillRect/>
          </a:stretch>
        </p:blipFill>
        <p:spPr>
          <a:xfrm>
            <a:off x="194075" y="4090725"/>
            <a:ext cx="3420627" cy="51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Understanding of Algorithm 1(Continued)</a:t>
            </a:r>
            <a:br>
              <a:rPr lang="en" sz="2200" b="1" u="sng"/>
            </a:br>
            <a:r>
              <a:rPr lang="en" sz="2200" b="1" u="sng"/>
              <a:t> </a:t>
            </a:r>
            <a:br>
              <a:rPr lang="en" sz="2200" b="1" u="sng"/>
            </a:br>
            <a:endParaRPr sz="2200" b="1" u="sng"/>
          </a:p>
        </p:txBody>
      </p:sp>
      <p:sp>
        <p:nvSpPr>
          <p:cNvPr id="344" name="Google Shape;344;p44"/>
          <p:cNvSpPr txBox="1"/>
          <p:nvPr/>
        </p:nvSpPr>
        <p:spPr>
          <a:xfrm>
            <a:off x="160775" y="67837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 The upper bound in (2) is given by                                   , this we can substitute in the condition (3) to get  </a:t>
            </a:r>
            <a:endParaRPr sz="1300">
              <a:solidFill>
                <a:schemeClr val="dk1"/>
              </a:solidFill>
            </a:endParaRPr>
          </a:p>
        </p:txBody>
      </p:sp>
      <p:pic>
        <p:nvPicPr>
          <p:cNvPr id="345" name="Google Shape;345;p44"/>
          <p:cNvPicPr preferRelativeResize="0"/>
          <p:nvPr/>
        </p:nvPicPr>
        <p:blipFill>
          <a:blip r:embed="rId3">
            <a:alphaModFix/>
          </a:blip>
          <a:stretch>
            <a:fillRect/>
          </a:stretch>
        </p:blipFill>
        <p:spPr>
          <a:xfrm>
            <a:off x="2870025" y="612250"/>
            <a:ext cx="1505675" cy="506650"/>
          </a:xfrm>
          <a:prstGeom prst="rect">
            <a:avLst/>
          </a:prstGeom>
          <a:noFill/>
          <a:ln>
            <a:noFill/>
          </a:ln>
        </p:spPr>
      </p:pic>
      <p:pic>
        <p:nvPicPr>
          <p:cNvPr id="346" name="Google Shape;346;p44"/>
          <p:cNvPicPr preferRelativeResize="0"/>
          <p:nvPr/>
        </p:nvPicPr>
        <p:blipFill>
          <a:blip r:embed="rId4">
            <a:alphaModFix/>
          </a:blip>
          <a:stretch>
            <a:fillRect/>
          </a:stretch>
        </p:blipFill>
        <p:spPr>
          <a:xfrm>
            <a:off x="291425" y="1052775"/>
            <a:ext cx="3075084" cy="506650"/>
          </a:xfrm>
          <a:prstGeom prst="rect">
            <a:avLst/>
          </a:prstGeom>
          <a:noFill/>
          <a:ln>
            <a:noFill/>
          </a:ln>
        </p:spPr>
      </p:pic>
      <p:pic>
        <p:nvPicPr>
          <p:cNvPr id="347" name="Google Shape;347;p44"/>
          <p:cNvPicPr preferRelativeResize="0"/>
          <p:nvPr/>
        </p:nvPicPr>
        <p:blipFill>
          <a:blip r:embed="rId5">
            <a:alphaModFix/>
          </a:blip>
          <a:stretch>
            <a:fillRect/>
          </a:stretch>
        </p:blipFill>
        <p:spPr>
          <a:xfrm>
            <a:off x="334200" y="2007437"/>
            <a:ext cx="2843876" cy="1128625"/>
          </a:xfrm>
          <a:prstGeom prst="rect">
            <a:avLst/>
          </a:prstGeom>
          <a:noFill/>
          <a:ln>
            <a:noFill/>
          </a:ln>
        </p:spPr>
      </p:pic>
      <p:sp>
        <p:nvSpPr>
          <p:cNvPr id="348" name="Google Shape;348;p44"/>
          <p:cNvSpPr txBox="1"/>
          <p:nvPr/>
        </p:nvSpPr>
        <p:spPr>
          <a:xfrm>
            <a:off x="194075" y="1639725"/>
            <a:ext cx="42276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Further simplification of the above gives us the following:</a:t>
            </a:r>
            <a:endParaRPr sz="1200">
              <a:solidFill>
                <a:schemeClr val="dk1"/>
              </a:solidFill>
            </a:endParaRPr>
          </a:p>
        </p:txBody>
      </p:sp>
      <p:sp>
        <p:nvSpPr>
          <p:cNvPr id="349" name="Google Shape;349;p44"/>
          <p:cNvSpPr txBox="1"/>
          <p:nvPr/>
        </p:nvSpPr>
        <p:spPr>
          <a:xfrm>
            <a:off x="291425" y="3216350"/>
            <a:ext cx="87573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rPr>
              <a:t>We know that the above is most definitely true from the previous slide where we mentioned that z is having a descending order based sorting which means that we need to have                           . This allows us to understand that the upper bound for theta is most definitely correct in inequality (7) since if this inequality was untrue then it would not be consistent with the descending ordering of the values of z.</a:t>
            </a:r>
            <a:endParaRPr sz="1200" dirty="0">
              <a:solidFill>
                <a:schemeClr val="dk1"/>
              </a:solidFill>
            </a:endParaRPr>
          </a:p>
        </p:txBody>
      </p:sp>
      <p:pic>
        <p:nvPicPr>
          <p:cNvPr id="350" name="Google Shape;350;p44"/>
          <p:cNvPicPr preferRelativeResize="0"/>
          <p:nvPr/>
        </p:nvPicPr>
        <p:blipFill>
          <a:blip r:embed="rId6">
            <a:alphaModFix/>
          </a:blip>
          <a:stretch>
            <a:fillRect/>
          </a:stretch>
        </p:blipFill>
        <p:spPr>
          <a:xfrm>
            <a:off x="3723975" y="3448925"/>
            <a:ext cx="1122250" cy="240475"/>
          </a:xfrm>
          <a:prstGeom prst="rect">
            <a:avLst/>
          </a:prstGeom>
          <a:noFill/>
          <a:ln>
            <a:noFill/>
          </a:ln>
        </p:spPr>
      </p:pic>
      <p:sp>
        <p:nvSpPr>
          <p:cNvPr id="351" name="Google Shape;351;p44"/>
          <p:cNvSpPr txBox="1"/>
          <p:nvPr/>
        </p:nvSpPr>
        <p:spPr>
          <a:xfrm>
            <a:off x="278400" y="4159813"/>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rPr>
              <a:t>Now let's take a look at the entry           . Now we know that the scaling operation always gives a larger value compared to the reduction by theta operation (to preserve the monotonicity of decrease). Let’s apply both of these operations simultaneously on this entry. This would give us the following inequality- </a:t>
            </a: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pic>
        <p:nvPicPr>
          <p:cNvPr id="352" name="Google Shape;352;p44"/>
          <p:cNvPicPr preferRelativeResize="0"/>
          <p:nvPr/>
        </p:nvPicPr>
        <p:blipFill>
          <a:blip r:embed="rId7">
            <a:alphaModFix/>
          </a:blip>
          <a:stretch>
            <a:fillRect/>
          </a:stretch>
        </p:blipFill>
        <p:spPr>
          <a:xfrm>
            <a:off x="2572647" y="4204743"/>
            <a:ext cx="523875" cy="295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356"/>
        <p:cNvGrpSpPr/>
        <p:nvPr/>
      </p:nvGrpSpPr>
      <p:grpSpPr>
        <a:xfrm>
          <a:off x="0" y="0"/>
          <a:ext cx="0" cy="0"/>
          <a:chOff x="0" y="0"/>
          <a:chExt cx="0" cy="0"/>
        </a:xfrm>
      </p:grpSpPr>
      <p:sp>
        <p:nvSpPr>
          <p:cNvPr id="357" name="Google Shape;357;p45"/>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Understanding of Algorithm 1(Continued)</a:t>
            </a:r>
            <a:br>
              <a:rPr lang="en" sz="2200" b="1" u="sng"/>
            </a:br>
            <a:r>
              <a:rPr lang="en" sz="2200" b="1" u="sng"/>
              <a:t> </a:t>
            </a:r>
            <a:br>
              <a:rPr lang="en" sz="2200" b="1" u="sng"/>
            </a:br>
            <a:endParaRPr sz="2200" b="1" u="sng"/>
          </a:p>
        </p:txBody>
      </p:sp>
      <p:sp>
        <p:nvSpPr>
          <p:cNvPr id="358" name="Google Shape;358;p45"/>
          <p:cNvSpPr txBox="1"/>
          <p:nvPr/>
        </p:nvSpPr>
        <p:spPr>
          <a:xfrm>
            <a:off x="257000" y="1301550"/>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Algebraic manipulation of the above gives the lower bound for theta in inequality (7) which is basically  </a:t>
            </a:r>
            <a:endParaRPr sz="1300">
              <a:solidFill>
                <a:schemeClr val="dk1"/>
              </a:solidFill>
            </a:endParaRPr>
          </a:p>
        </p:txBody>
      </p:sp>
      <p:pic>
        <p:nvPicPr>
          <p:cNvPr id="359" name="Google Shape;359;p45"/>
          <p:cNvPicPr preferRelativeResize="0"/>
          <p:nvPr/>
        </p:nvPicPr>
        <p:blipFill>
          <a:blip r:embed="rId3">
            <a:alphaModFix/>
          </a:blip>
          <a:stretch>
            <a:fillRect/>
          </a:stretch>
        </p:blipFill>
        <p:spPr>
          <a:xfrm>
            <a:off x="257000" y="716151"/>
            <a:ext cx="1914613" cy="510550"/>
          </a:xfrm>
          <a:prstGeom prst="rect">
            <a:avLst/>
          </a:prstGeom>
          <a:noFill/>
          <a:ln>
            <a:noFill/>
          </a:ln>
        </p:spPr>
      </p:pic>
      <p:pic>
        <p:nvPicPr>
          <p:cNvPr id="360" name="Google Shape;360;p45"/>
          <p:cNvPicPr preferRelativeResize="0"/>
          <p:nvPr/>
        </p:nvPicPr>
        <p:blipFill>
          <a:blip r:embed="rId4">
            <a:alphaModFix/>
          </a:blip>
          <a:stretch>
            <a:fillRect/>
          </a:stretch>
        </p:blipFill>
        <p:spPr>
          <a:xfrm>
            <a:off x="7798200" y="1266650"/>
            <a:ext cx="1163675" cy="444199"/>
          </a:xfrm>
          <a:prstGeom prst="rect">
            <a:avLst/>
          </a:prstGeom>
          <a:noFill/>
          <a:ln>
            <a:noFill/>
          </a:ln>
        </p:spPr>
      </p:pic>
      <p:sp>
        <p:nvSpPr>
          <p:cNvPr id="361" name="Google Shape;361;p45"/>
          <p:cNvSpPr txBox="1"/>
          <p:nvPr/>
        </p:nvSpPr>
        <p:spPr>
          <a:xfrm>
            <a:off x="194075" y="1639725"/>
            <a:ext cx="51012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Now for inequality (8) in the algorithm 1 we look at the following:</a:t>
            </a:r>
            <a:endParaRPr sz="1200">
              <a:solidFill>
                <a:schemeClr val="dk1"/>
              </a:solidFill>
            </a:endParaRPr>
          </a:p>
        </p:txBody>
      </p:sp>
      <p:pic>
        <p:nvPicPr>
          <p:cNvPr id="362" name="Google Shape;362;p45"/>
          <p:cNvPicPr preferRelativeResize="0"/>
          <p:nvPr/>
        </p:nvPicPr>
        <p:blipFill>
          <a:blip r:embed="rId5">
            <a:alphaModFix/>
          </a:blip>
          <a:stretch>
            <a:fillRect/>
          </a:stretch>
        </p:blipFill>
        <p:spPr>
          <a:xfrm>
            <a:off x="4632925" y="1675950"/>
            <a:ext cx="1255484" cy="287400"/>
          </a:xfrm>
          <a:prstGeom prst="rect">
            <a:avLst/>
          </a:prstGeom>
          <a:noFill/>
          <a:ln>
            <a:noFill/>
          </a:ln>
        </p:spPr>
      </p:pic>
      <p:sp>
        <p:nvSpPr>
          <p:cNvPr id="363" name="Google Shape;363;p45"/>
          <p:cNvSpPr txBox="1"/>
          <p:nvPr/>
        </p:nvSpPr>
        <p:spPr>
          <a:xfrm>
            <a:off x="5888400" y="1639725"/>
            <a:ext cx="30735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this inequality ensures a proper boundary</a:t>
            </a:r>
            <a:endParaRPr sz="1200">
              <a:solidFill>
                <a:schemeClr val="dk1"/>
              </a:solidFill>
            </a:endParaRPr>
          </a:p>
        </p:txBody>
      </p:sp>
      <p:sp>
        <p:nvSpPr>
          <p:cNvPr id="364" name="Google Shape;364;p45"/>
          <p:cNvSpPr txBox="1"/>
          <p:nvPr/>
        </p:nvSpPr>
        <p:spPr>
          <a:xfrm>
            <a:off x="257000" y="2016700"/>
            <a:ext cx="86421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between entries that are thresholded and entries that are zeroed out. For the last threshold value      we want to ensure that </a:t>
            </a:r>
            <a:endParaRPr sz="1200">
              <a:solidFill>
                <a:schemeClr val="dk1"/>
              </a:solidFill>
            </a:endParaRPr>
          </a:p>
        </p:txBody>
      </p:sp>
      <p:pic>
        <p:nvPicPr>
          <p:cNvPr id="365" name="Google Shape;365;p45"/>
          <p:cNvPicPr preferRelativeResize="0"/>
          <p:nvPr/>
        </p:nvPicPr>
        <p:blipFill>
          <a:blip r:embed="rId6">
            <a:alphaModFix/>
          </a:blip>
          <a:stretch>
            <a:fillRect/>
          </a:stretch>
        </p:blipFill>
        <p:spPr>
          <a:xfrm>
            <a:off x="6889200" y="2094550"/>
            <a:ext cx="195587" cy="209550"/>
          </a:xfrm>
          <a:prstGeom prst="rect">
            <a:avLst/>
          </a:prstGeom>
          <a:noFill/>
          <a:ln>
            <a:noFill/>
          </a:ln>
        </p:spPr>
      </p:pic>
      <p:pic>
        <p:nvPicPr>
          <p:cNvPr id="366" name="Google Shape;366;p45"/>
          <p:cNvPicPr preferRelativeResize="0"/>
          <p:nvPr/>
        </p:nvPicPr>
        <p:blipFill>
          <a:blip r:embed="rId7">
            <a:alphaModFix/>
          </a:blip>
          <a:stretch>
            <a:fillRect/>
          </a:stretch>
        </p:blipFill>
        <p:spPr>
          <a:xfrm>
            <a:off x="257000" y="2393675"/>
            <a:ext cx="2345797" cy="287400"/>
          </a:xfrm>
          <a:prstGeom prst="rect">
            <a:avLst/>
          </a:prstGeom>
          <a:noFill/>
          <a:ln>
            <a:noFill/>
          </a:ln>
        </p:spPr>
      </p:pic>
      <p:sp>
        <p:nvSpPr>
          <p:cNvPr id="367" name="Google Shape;367;p45"/>
          <p:cNvSpPr txBox="1"/>
          <p:nvPr/>
        </p:nvSpPr>
        <p:spPr>
          <a:xfrm>
            <a:off x="2704475" y="2357450"/>
            <a:ext cx="30735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For the first zeroed value             we want</a:t>
            </a:r>
            <a:endParaRPr sz="1200">
              <a:solidFill>
                <a:schemeClr val="dk1"/>
              </a:solidFill>
            </a:endParaRPr>
          </a:p>
        </p:txBody>
      </p:sp>
      <p:pic>
        <p:nvPicPr>
          <p:cNvPr id="368" name="Google Shape;368;p45"/>
          <p:cNvPicPr preferRelativeResize="0"/>
          <p:nvPr/>
        </p:nvPicPr>
        <p:blipFill>
          <a:blip r:embed="rId8">
            <a:alphaModFix/>
          </a:blip>
          <a:stretch>
            <a:fillRect/>
          </a:stretch>
        </p:blipFill>
        <p:spPr>
          <a:xfrm>
            <a:off x="5691525" y="2357450"/>
            <a:ext cx="3073500" cy="331798"/>
          </a:xfrm>
          <a:prstGeom prst="rect">
            <a:avLst/>
          </a:prstGeom>
          <a:noFill/>
          <a:ln>
            <a:noFill/>
          </a:ln>
        </p:spPr>
      </p:pic>
      <p:pic>
        <p:nvPicPr>
          <p:cNvPr id="369" name="Google Shape;369;p45"/>
          <p:cNvPicPr preferRelativeResize="0"/>
          <p:nvPr/>
        </p:nvPicPr>
        <p:blipFill>
          <a:blip r:embed="rId9">
            <a:alphaModFix/>
          </a:blip>
          <a:stretch>
            <a:fillRect/>
          </a:stretch>
        </p:blipFill>
        <p:spPr>
          <a:xfrm>
            <a:off x="4504600" y="2393673"/>
            <a:ext cx="504825" cy="295275"/>
          </a:xfrm>
          <a:prstGeom prst="rect">
            <a:avLst/>
          </a:prstGeom>
          <a:noFill/>
          <a:ln>
            <a:noFill/>
          </a:ln>
        </p:spPr>
      </p:pic>
      <p:sp>
        <p:nvSpPr>
          <p:cNvPr id="370" name="Google Shape;370;p45"/>
          <p:cNvSpPr txBox="1"/>
          <p:nvPr/>
        </p:nvSpPr>
        <p:spPr>
          <a:xfrm>
            <a:off x="194075" y="2784375"/>
            <a:ext cx="87051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And so we obtain inequality (8). The reason for using less than equal to 0 in the above for             instead of equal to 0 is that after shrinkage the algorithm is actually using the following logic -                             which ensures that as long as                     the value will be clipped to zero and so there is no need for exact equality to 0.    </a:t>
            </a:r>
            <a:endParaRPr sz="1200">
              <a:solidFill>
                <a:schemeClr val="dk1"/>
              </a:solidFill>
            </a:endParaRPr>
          </a:p>
        </p:txBody>
      </p:sp>
      <p:pic>
        <p:nvPicPr>
          <p:cNvPr id="371" name="Google Shape;371;p45"/>
          <p:cNvPicPr preferRelativeResize="0"/>
          <p:nvPr/>
        </p:nvPicPr>
        <p:blipFill>
          <a:blip r:embed="rId9">
            <a:alphaModFix/>
          </a:blip>
          <a:stretch>
            <a:fillRect/>
          </a:stretch>
        </p:blipFill>
        <p:spPr>
          <a:xfrm>
            <a:off x="6352300" y="2827150"/>
            <a:ext cx="491361" cy="287400"/>
          </a:xfrm>
          <a:prstGeom prst="rect">
            <a:avLst/>
          </a:prstGeom>
          <a:noFill/>
          <a:ln>
            <a:noFill/>
          </a:ln>
        </p:spPr>
      </p:pic>
      <p:pic>
        <p:nvPicPr>
          <p:cNvPr id="372" name="Google Shape;372;p45"/>
          <p:cNvPicPr preferRelativeResize="0"/>
          <p:nvPr/>
        </p:nvPicPr>
        <p:blipFill>
          <a:blip r:embed="rId10">
            <a:alphaModFix/>
          </a:blip>
          <a:stretch>
            <a:fillRect/>
          </a:stretch>
        </p:blipFill>
        <p:spPr>
          <a:xfrm>
            <a:off x="4687325" y="3038950"/>
            <a:ext cx="1201066" cy="209550"/>
          </a:xfrm>
          <a:prstGeom prst="rect">
            <a:avLst/>
          </a:prstGeom>
          <a:noFill/>
          <a:ln>
            <a:noFill/>
          </a:ln>
        </p:spPr>
      </p:pic>
      <p:pic>
        <p:nvPicPr>
          <p:cNvPr id="373" name="Google Shape;373;p45"/>
          <p:cNvPicPr preferRelativeResize="0"/>
          <p:nvPr/>
        </p:nvPicPr>
        <p:blipFill>
          <a:blip r:embed="rId11">
            <a:alphaModFix/>
          </a:blip>
          <a:stretch>
            <a:fillRect/>
          </a:stretch>
        </p:blipFill>
        <p:spPr>
          <a:xfrm>
            <a:off x="7940500" y="3038950"/>
            <a:ext cx="774171" cy="209550"/>
          </a:xfrm>
          <a:prstGeom prst="rect">
            <a:avLst/>
          </a:prstGeom>
          <a:noFill/>
          <a:ln>
            <a:noFill/>
          </a:ln>
        </p:spPr>
      </p:pic>
      <p:sp>
        <p:nvSpPr>
          <p:cNvPr id="374" name="Google Shape;374;p45"/>
          <p:cNvSpPr txBox="1"/>
          <p:nvPr/>
        </p:nvSpPr>
        <p:spPr>
          <a:xfrm>
            <a:off x="257000" y="3466500"/>
            <a:ext cx="85206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So now that we have the correct values of r and l we construct the proximal operator q. First of all just like before we know that theta is given as :</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 sz="1200">
                <a:solidFill>
                  <a:schemeClr val="dk1"/>
                </a:solidFill>
              </a:rPr>
              <a:t> </a:t>
            </a:r>
            <a:endParaRPr sz="1200">
              <a:solidFill>
                <a:schemeClr val="dk1"/>
              </a:solidFill>
            </a:endParaRPr>
          </a:p>
        </p:txBody>
      </p:sp>
      <p:pic>
        <p:nvPicPr>
          <p:cNvPr id="375" name="Google Shape;375;p45"/>
          <p:cNvPicPr preferRelativeResize="0"/>
          <p:nvPr/>
        </p:nvPicPr>
        <p:blipFill>
          <a:blip r:embed="rId12">
            <a:alphaModFix/>
          </a:blip>
          <a:stretch>
            <a:fillRect/>
          </a:stretch>
        </p:blipFill>
        <p:spPr>
          <a:xfrm>
            <a:off x="302100" y="4014575"/>
            <a:ext cx="2972200" cy="728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379"/>
        <p:cNvGrpSpPr/>
        <p:nvPr/>
      </p:nvGrpSpPr>
      <p:grpSpPr>
        <a:xfrm>
          <a:off x="0" y="0"/>
          <a:ext cx="0" cy="0"/>
          <a:chOff x="0" y="0"/>
          <a:chExt cx="0" cy="0"/>
        </a:xfrm>
      </p:grpSpPr>
      <p:sp>
        <p:nvSpPr>
          <p:cNvPr id="380" name="Google Shape;380;p46"/>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Understanding of Algorithm 1(Continued)</a:t>
            </a:r>
            <a:br>
              <a:rPr lang="en" sz="2200" b="1" u="sng"/>
            </a:br>
            <a:r>
              <a:rPr lang="en" sz="2200" b="1" u="sng"/>
              <a:t> </a:t>
            </a:r>
            <a:br>
              <a:rPr lang="en" sz="2200" b="1" u="sng"/>
            </a:br>
            <a:endParaRPr sz="2200" b="1" u="sng"/>
          </a:p>
        </p:txBody>
      </p:sp>
      <p:sp>
        <p:nvSpPr>
          <p:cNvPr id="381" name="Google Shape;381;p46"/>
          <p:cNvSpPr txBox="1"/>
          <p:nvPr/>
        </p:nvSpPr>
        <p:spPr>
          <a:xfrm>
            <a:off x="127475" y="70272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The entries of q are computed as follows:</a:t>
            </a:r>
            <a:endParaRPr sz="1300">
              <a:solidFill>
                <a:schemeClr val="dk1"/>
              </a:solidFill>
            </a:endParaRPr>
          </a:p>
          <a:p>
            <a:pPr marL="0" lvl="0" indent="0" algn="l" rtl="0">
              <a:spcBef>
                <a:spcPts val="0"/>
              </a:spcBef>
              <a:spcAft>
                <a:spcPts val="0"/>
              </a:spcAft>
              <a:buNone/>
            </a:pPr>
            <a:r>
              <a:rPr lang="en" sz="1300">
                <a:solidFill>
                  <a:schemeClr val="dk1"/>
                </a:solidFill>
              </a:rPr>
              <a:t>  </a:t>
            </a:r>
            <a:endParaRPr sz="1300">
              <a:solidFill>
                <a:schemeClr val="dk1"/>
              </a:solidFill>
            </a:endParaRPr>
          </a:p>
        </p:txBody>
      </p:sp>
      <p:pic>
        <p:nvPicPr>
          <p:cNvPr id="382" name="Google Shape;382;p46"/>
          <p:cNvPicPr preferRelativeResize="0"/>
          <p:nvPr/>
        </p:nvPicPr>
        <p:blipFill>
          <a:blip r:embed="rId3">
            <a:alphaModFix/>
          </a:blip>
          <a:stretch>
            <a:fillRect/>
          </a:stretch>
        </p:blipFill>
        <p:spPr>
          <a:xfrm>
            <a:off x="270275" y="1122575"/>
            <a:ext cx="5955650" cy="1632600"/>
          </a:xfrm>
          <a:prstGeom prst="rect">
            <a:avLst/>
          </a:prstGeom>
          <a:noFill/>
          <a:ln>
            <a:noFill/>
          </a:ln>
        </p:spPr>
      </p:pic>
      <p:sp>
        <p:nvSpPr>
          <p:cNvPr id="383" name="Google Shape;383;p46"/>
          <p:cNvSpPr txBox="1"/>
          <p:nvPr/>
        </p:nvSpPr>
        <p:spPr>
          <a:xfrm>
            <a:off x="278400" y="292962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rPr>
              <a:t>After we calculate the vector q using the sorted and thresholded values, we need to make sure it matches the original input vector v. To do this, we first put the values of q back in the same order as v, because we had sorted v's absolute values earlier. Then, we also give each value in q the same sign (positive or negative) as the corresponding value in v. This final step ensures that the vector q follows the structure of v, while applying the shrinkage rules defined by the k-support norm.</a:t>
            </a:r>
            <a:endParaRPr sz="1500">
              <a:solidFill>
                <a:schemeClr val="dk1"/>
              </a:solidFill>
            </a:endParaRPr>
          </a:p>
          <a:p>
            <a:pPr marL="0" lvl="0" indent="0" algn="l" rtl="0">
              <a:spcBef>
                <a:spcPts val="0"/>
              </a:spcBef>
              <a:spcAft>
                <a:spcPts val="0"/>
              </a:spcAft>
              <a:buNone/>
            </a:pPr>
            <a:r>
              <a:rPr lang="en" sz="1500">
                <a:solidFill>
                  <a:schemeClr val="dk1"/>
                </a:solidFill>
              </a:rPr>
              <a:t>  </a:t>
            </a:r>
            <a:endParaRPr sz="1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387"/>
        <p:cNvGrpSpPr/>
        <p:nvPr/>
      </p:nvGrpSpPr>
      <p:grpSpPr>
        <a:xfrm>
          <a:off x="0" y="0"/>
          <a:ext cx="0" cy="0"/>
          <a:chOff x="0" y="0"/>
          <a:chExt cx="0" cy="0"/>
        </a:xfrm>
      </p:grpSpPr>
      <p:sp>
        <p:nvSpPr>
          <p:cNvPr id="388" name="Google Shape;388;p47"/>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Understanding of Algorithm 2</a:t>
            </a:r>
            <a:br>
              <a:rPr lang="en" sz="2200" b="1" u="sng"/>
            </a:br>
            <a:r>
              <a:rPr lang="en" sz="2200" b="1" u="sng"/>
              <a:t> </a:t>
            </a:r>
            <a:br>
              <a:rPr lang="en" sz="2200" b="1" u="sng"/>
            </a:br>
            <a:endParaRPr sz="2200" b="1" u="sng"/>
          </a:p>
        </p:txBody>
      </p:sp>
      <p:sp>
        <p:nvSpPr>
          <p:cNvPr id="389" name="Google Shape;389;p47"/>
          <p:cNvSpPr txBox="1"/>
          <p:nvPr/>
        </p:nvSpPr>
        <p:spPr>
          <a:xfrm>
            <a:off x="278400" y="292962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endParaRPr>
          </a:p>
        </p:txBody>
      </p:sp>
      <p:sp>
        <p:nvSpPr>
          <p:cNvPr id="390" name="Google Shape;390;p47"/>
          <p:cNvSpPr txBox="1">
            <a:spLocks noGrp="1"/>
          </p:cNvSpPr>
          <p:nvPr>
            <p:ph type="title"/>
          </p:nvPr>
        </p:nvSpPr>
        <p:spPr>
          <a:xfrm>
            <a:off x="194075" y="6678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t>Step 1: </a:t>
            </a:r>
            <a:r>
              <a:rPr lang="en" sz="1300" dirty="0"/>
              <a:t>We start with some initial guesses for the values of the weights and the parameter theta as follows-      </a:t>
            </a:r>
            <a:endParaRPr sz="1300" dirty="0"/>
          </a:p>
        </p:txBody>
      </p:sp>
      <p:pic>
        <p:nvPicPr>
          <p:cNvPr id="391" name="Google Shape;391;p47"/>
          <p:cNvPicPr preferRelativeResize="0"/>
          <p:nvPr/>
        </p:nvPicPr>
        <p:blipFill>
          <a:blip r:embed="rId3">
            <a:alphaModFix/>
          </a:blip>
          <a:stretch>
            <a:fillRect/>
          </a:stretch>
        </p:blipFill>
        <p:spPr>
          <a:xfrm>
            <a:off x="278400" y="1082500"/>
            <a:ext cx="1604571" cy="374400"/>
          </a:xfrm>
          <a:prstGeom prst="rect">
            <a:avLst/>
          </a:prstGeom>
          <a:noFill/>
          <a:ln>
            <a:noFill/>
          </a:ln>
        </p:spPr>
      </p:pic>
      <p:pic>
        <p:nvPicPr>
          <p:cNvPr id="392" name="Google Shape;392;p47"/>
          <p:cNvPicPr preferRelativeResize="0"/>
          <p:nvPr/>
        </p:nvPicPr>
        <p:blipFill>
          <a:blip r:embed="rId4">
            <a:alphaModFix/>
          </a:blip>
          <a:stretch>
            <a:fillRect/>
          </a:stretch>
        </p:blipFill>
        <p:spPr>
          <a:xfrm>
            <a:off x="2515650" y="1134200"/>
            <a:ext cx="745045" cy="304800"/>
          </a:xfrm>
          <a:prstGeom prst="rect">
            <a:avLst/>
          </a:prstGeom>
          <a:noFill/>
          <a:ln>
            <a:noFill/>
          </a:ln>
        </p:spPr>
      </p:pic>
      <p:pic>
        <p:nvPicPr>
          <p:cNvPr id="393" name="Google Shape;393;p47"/>
          <p:cNvPicPr preferRelativeResize="0"/>
          <p:nvPr/>
        </p:nvPicPr>
        <p:blipFill>
          <a:blip r:embed="rId5">
            <a:alphaModFix/>
          </a:blip>
          <a:stretch>
            <a:fillRect/>
          </a:stretch>
        </p:blipFill>
        <p:spPr>
          <a:xfrm>
            <a:off x="1882975" y="1117300"/>
            <a:ext cx="485775" cy="304800"/>
          </a:xfrm>
          <a:prstGeom prst="rect">
            <a:avLst/>
          </a:prstGeom>
          <a:noFill/>
          <a:ln>
            <a:noFill/>
          </a:ln>
        </p:spPr>
      </p:pic>
      <p:sp>
        <p:nvSpPr>
          <p:cNvPr id="394" name="Google Shape;394;p47"/>
          <p:cNvSpPr txBox="1">
            <a:spLocks noGrp="1"/>
          </p:cNvSpPr>
          <p:nvPr>
            <p:ph type="title"/>
          </p:nvPr>
        </p:nvSpPr>
        <p:spPr>
          <a:xfrm>
            <a:off x="194075" y="15697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dirty="0"/>
              <a:t>Step 2: </a:t>
            </a:r>
            <a:r>
              <a:rPr lang="en" sz="1300" dirty="0"/>
              <a:t>We do the update for theta as follows-      </a:t>
            </a:r>
            <a:endParaRPr sz="1300" dirty="0"/>
          </a:p>
        </p:txBody>
      </p:sp>
      <p:pic>
        <p:nvPicPr>
          <p:cNvPr id="395" name="Google Shape;395;p47"/>
          <p:cNvPicPr preferRelativeResize="0"/>
          <p:nvPr/>
        </p:nvPicPr>
        <p:blipFill>
          <a:blip r:embed="rId6">
            <a:alphaModFix/>
          </a:blip>
          <a:stretch>
            <a:fillRect/>
          </a:stretch>
        </p:blipFill>
        <p:spPr>
          <a:xfrm>
            <a:off x="3833888" y="1368620"/>
            <a:ext cx="1604575" cy="582936"/>
          </a:xfrm>
          <a:prstGeom prst="rect">
            <a:avLst/>
          </a:prstGeom>
          <a:noFill/>
          <a:ln>
            <a:noFill/>
          </a:ln>
        </p:spPr>
      </p:pic>
      <p:sp>
        <p:nvSpPr>
          <p:cNvPr id="396" name="Google Shape;396;p47"/>
          <p:cNvSpPr txBox="1">
            <a:spLocks noGrp="1"/>
          </p:cNvSpPr>
          <p:nvPr>
            <p:ph type="title"/>
          </p:nvPr>
        </p:nvSpPr>
        <p:spPr>
          <a:xfrm>
            <a:off x="194075" y="190691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Theta actually  plays a vital role in accelerating the rate of convergence from               in the case of standard gradient descent to                 . This technique is called Nesterov Acceleration. Then we compute the following-</a:t>
            </a:r>
            <a:endParaRPr sz="1300" dirty="0"/>
          </a:p>
        </p:txBody>
      </p:sp>
      <p:pic>
        <p:nvPicPr>
          <p:cNvPr id="397" name="Google Shape;397;p47"/>
          <p:cNvPicPr preferRelativeResize="0"/>
          <p:nvPr/>
        </p:nvPicPr>
        <p:blipFill>
          <a:blip r:embed="rId7">
            <a:alphaModFix/>
          </a:blip>
          <a:stretch>
            <a:fillRect/>
          </a:stretch>
        </p:blipFill>
        <p:spPr>
          <a:xfrm>
            <a:off x="5880825" y="1951538"/>
            <a:ext cx="639337" cy="304800"/>
          </a:xfrm>
          <a:prstGeom prst="rect">
            <a:avLst/>
          </a:prstGeom>
          <a:noFill/>
          <a:ln>
            <a:noFill/>
          </a:ln>
        </p:spPr>
      </p:pic>
      <p:pic>
        <p:nvPicPr>
          <p:cNvPr id="398" name="Google Shape;398;p47"/>
          <p:cNvPicPr preferRelativeResize="0"/>
          <p:nvPr/>
        </p:nvPicPr>
        <p:blipFill>
          <a:blip r:embed="rId8">
            <a:alphaModFix/>
          </a:blip>
          <a:stretch>
            <a:fillRect/>
          </a:stretch>
        </p:blipFill>
        <p:spPr>
          <a:xfrm>
            <a:off x="1753338" y="2142400"/>
            <a:ext cx="745050" cy="342115"/>
          </a:xfrm>
          <a:prstGeom prst="rect">
            <a:avLst/>
          </a:prstGeom>
          <a:noFill/>
          <a:ln>
            <a:noFill/>
          </a:ln>
        </p:spPr>
      </p:pic>
      <p:pic>
        <p:nvPicPr>
          <p:cNvPr id="399" name="Google Shape;399;p47"/>
          <p:cNvPicPr preferRelativeResize="0"/>
          <p:nvPr/>
        </p:nvPicPr>
        <p:blipFill>
          <a:blip r:embed="rId9">
            <a:alphaModFix/>
          </a:blip>
          <a:stretch>
            <a:fillRect/>
          </a:stretch>
        </p:blipFill>
        <p:spPr>
          <a:xfrm>
            <a:off x="278400" y="2471600"/>
            <a:ext cx="3980265" cy="572700"/>
          </a:xfrm>
          <a:prstGeom prst="rect">
            <a:avLst/>
          </a:prstGeom>
          <a:noFill/>
          <a:ln>
            <a:noFill/>
          </a:ln>
        </p:spPr>
      </p:pic>
      <p:sp>
        <p:nvSpPr>
          <p:cNvPr id="2" name="Google Shape;396;p47">
            <a:extLst>
              <a:ext uri="{FF2B5EF4-FFF2-40B4-BE49-F238E27FC236}">
                <a16:creationId xmlns:a16="http://schemas.microsoft.com/office/drawing/2014/main" id="{1A1C3B07-C5E1-A28A-8585-EC1779F94016}"/>
              </a:ext>
            </a:extLst>
          </p:cNvPr>
          <p:cNvSpPr txBox="1">
            <a:spLocks/>
          </p:cNvSpPr>
          <p:nvPr/>
        </p:nvSpPr>
        <p:spPr>
          <a:xfrm>
            <a:off x="190527" y="3009519"/>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300" dirty="0"/>
              <a:t>This is the gradient descent step. Compute the gradient                          and then pass the value obtained by gradient descent which is                         , as input to proximity operator. Assign the output of this proximity operator to update the value       . Note that L is the Lipschitz constant.</a:t>
            </a:r>
          </a:p>
        </p:txBody>
      </p:sp>
      <p:pic>
        <p:nvPicPr>
          <p:cNvPr id="4" name="Picture 3">
            <a:extLst>
              <a:ext uri="{FF2B5EF4-FFF2-40B4-BE49-F238E27FC236}">
                <a16:creationId xmlns:a16="http://schemas.microsoft.com/office/drawing/2014/main" id="{2F6CD037-5312-33F9-0E2A-59077B96A105}"/>
              </a:ext>
            </a:extLst>
          </p:cNvPr>
          <p:cNvPicPr>
            <a:picLocks noChangeAspect="1"/>
          </p:cNvPicPr>
          <p:nvPr/>
        </p:nvPicPr>
        <p:blipFill>
          <a:blip r:embed="rId10"/>
          <a:stretch>
            <a:fillRect/>
          </a:stretch>
        </p:blipFill>
        <p:spPr>
          <a:xfrm>
            <a:off x="4416054" y="2983818"/>
            <a:ext cx="1050761" cy="365937"/>
          </a:xfrm>
          <a:prstGeom prst="rect">
            <a:avLst/>
          </a:prstGeom>
        </p:spPr>
      </p:pic>
      <p:pic>
        <p:nvPicPr>
          <p:cNvPr id="6" name="Picture 5">
            <a:extLst>
              <a:ext uri="{FF2B5EF4-FFF2-40B4-BE49-F238E27FC236}">
                <a16:creationId xmlns:a16="http://schemas.microsoft.com/office/drawing/2014/main" id="{F21C6A1D-EDF6-DC7E-4F8C-C4B2A6009F17}"/>
              </a:ext>
            </a:extLst>
          </p:cNvPr>
          <p:cNvPicPr>
            <a:picLocks noChangeAspect="1"/>
          </p:cNvPicPr>
          <p:nvPr/>
        </p:nvPicPr>
        <p:blipFill>
          <a:blip r:embed="rId11"/>
          <a:stretch>
            <a:fillRect/>
          </a:stretch>
        </p:blipFill>
        <p:spPr>
          <a:xfrm>
            <a:off x="2180291" y="3256718"/>
            <a:ext cx="1161044" cy="301011"/>
          </a:xfrm>
          <a:prstGeom prst="rect">
            <a:avLst/>
          </a:prstGeom>
        </p:spPr>
      </p:pic>
      <p:sp>
        <p:nvSpPr>
          <p:cNvPr id="7" name="Google Shape;390;p47">
            <a:extLst>
              <a:ext uri="{FF2B5EF4-FFF2-40B4-BE49-F238E27FC236}">
                <a16:creationId xmlns:a16="http://schemas.microsoft.com/office/drawing/2014/main" id="{F733F30B-6B11-D05B-C3FC-1A193454C278}"/>
              </a:ext>
            </a:extLst>
          </p:cNvPr>
          <p:cNvSpPr txBox="1">
            <a:spLocks/>
          </p:cNvSpPr>
          <p:nvPr/>
        </p:nvSpPr>
        <p:spPr>
          <a:xfrm>
            <a:off x="190527" y="3886195"/>
            <a:ext cx="8520600"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400" b="1" dirty="0"/>
              <a:t>Step 3: </a:t>
            </a:r>
            <a:r>
              <a:rPr lang="en-US" sz="1300" dirty="0"/>
              <a:t>We update the value of       with the following update: </a:t>
            </a:r>
          </a:p>
        </p:txBody>
      </p:sp>
      <p:pic>
        <p:nvPicPr>
          <p:cNvPr id="9" name="Picture 8">
            <a:extLst>
              <a:ext uri="{FF2B5EF4-FFF2-40B4-BE49-F238E27FC236}">
                <a16:creationId xmlns:a16="http://schemas.microsoft.com/office/drawing/2014/main" id="{4DD3FAAC-2503-129F-FCC9-456264A9982F}"/>
              </a:ext>
            </a:extLst>
          </p:cNvPr>
          <p:cNvPicPr>
            <a:picLocks noChangeAspect="1"/>
          </p:cNvPicPr>
          <p:nvPr/>
        </p:nvPicPr>
        <p:blipFill>
          <a:blip r:embed="rId12"/>
          <a:stretch>
            <a:fillRect/>
          </a:stretch>
        </p:blipFill>
        <p:spPr>
          <a:xfrm>
            <a:off x="4847339" y="3836645"/>
            <a:ext cx="2668251" cy="488644"/>
          </a:xfrm>
          <a:prstGeom prst="rect">
            <a:avLst/>
          </a:prstGeom>
        </p:spPr>
      </p:pic>
      <p:pic>
        <p:nvPicPr>
          <p:cNvPr id="11" name="Picture 10">
            <a:extLst>
              <a:ext uri="{FF2B5EF4-FFF2-40B4-BE49-F238E27FC236}">
                <a16:creationId xmlns:a16="http://schemas.microsoft.com/office/drawing/2014/main" id="{57A9F52F-222A-43A5-7F40-33EBDD3A1A6B}"/>
              </a:ext>
            </a:extLst>
          </p:cNvPr>
          <p:cNvPicPr>
            <a:picLocks noChangeAspect="1"/>
          </p:cNvPicPr>
          <p:nvPr/>
        </p:nvPicPr>
        <p:blipFill>
          <a:blip r:embed="rId13"/>
          <a:stretch>
            <a:fillRect/>
          </a:stretch>
        </p:blipFill>
        <p:spPr>
          <a:xfrm>
            <a:off x="2671209" y="3966868"/>
            <a:ext cx="285750" cy="238125"/>
          </a:xfrm>
          <a:prstGeom prst="rect">
            <a:avLst/>
          </a:prstGeom>
        </p:spPr>
      </p:pic>
      <p:sp>
        <p:nvSpPr>
          <p:cNvPr id="13" name="Google Shape;396;p47">
            <a:extLst>
              <a:ext uri="{FF2B5EF4-FFF2-40B4-BE49-F238E27FC236}">
                <a16:creationId xmlns:a16="http://schemas.microsoft.com/office/drawing/2014/main" id="{BDE8A2CD-3982-2E9A-2D5E-E84F62F50E9D}"/>
              </a:ext>
            </a:extLst>
          </p:cNvPr>
          <p:cNvSpPr txBox="1">
            <a:spLocks/>
          </p:cNvSpPr>
          <p:nvPr/>
        </p:nvSpPr>
        <p:spPr>
          <a:xfrm>
            <a:off x="190527" y="4274552"/>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1300" dirty="0"/>
              <a:t>The way in which the above update happens is that we add a momentum term that uses            and       . This step accelerates convergence by incorporating information from the previous steps. </a:t>
            </a:r>
          </a:p>
        </p:txBody>
      </p:sp>
      <p:pic>
        <p:nvPicPr>
          <p:cNvPr id="15" name="Picture 14">
            <a:extLst>
              <a:ext uri="{FF2B5EF4-FFF2-40B4-BE49-F238E27FC236}">
                <a16:creationId xmlns:a16="http://schemas.microsoft.com/office/drawing/2014/main" id="{F5D29B85-E153-0280-1AA2-570615D4C5EE}"/>
              </a:ext>
            </a:extLst>
          </p:cNvPr>
          <p:cNvPicPr>
            <a:picLocks noChangeAspect="1"/>
          </p:cNvPicPr>
          <p:nvPr/>
        </p:nvPicPr>
        <p:blipFill>
          <a:blip r:embed="rId14"/>
          <a:stretch>
            <a:fillRect/>
          </a:stretch>
        </p:blipFill>
        <p:spPr>
          <a:xfrm>
            <a:off x="7582817" y="4353146"/>
            <a:ext cx="333375" cy="285750"/>
          </a:xfrm>
          <a:prstGeom prst="rect">
            <a:avLst/>
          </a:prstGeom>
        </p:spPr>
      </p:pic>
      <p:pic>
        <p:nvPicPr>
          <p:cNvPr id="17" name="Picture 16">
            <a:extLst>
              <a:ext uri="{FF2B5EF4-FFF2-40B4-BE49-F238E27FC236}">
                <a16:creationId xmlns:a16="http://schemas.microsoft.com/office/drawing/2014/main" id="{ED8474CD-F68B-DE57-8B2B-5EFC043CBB8D}"/>
              </a:ext>
            </a:extLst>
          </p:cNvPr>
          <p:cNvPicPr>
            <a:picLocks noChangeAspect="1"/>
          </p:cNvPicPr>
          <p:nvPr/>
        </p:nvPicPr>
        <p:blipFill>
          <a:blip r:embed="rId15"/>
          <a:stretch>
            <a:fillRect/>
          </a:stretch>
        </p:blipFill>
        <p:spPr>
          <a:xfrm>
            <a:off x="6738823" y="4344320"/>
            <a:ext cx="571500" cy="295275"/>
          </a:xfrm>
          <a:prstGeom prst="rect">
            <a:avLst/>
          </a:prstGeom>
        </p:spPr>
      </p:pic>
      <p:pic>
        <p:nvPicPr>
          <p:cNvPr id="21" name="Picture 20">
            <a:extLst>
              <a:ext uri="{FF2B5EF4-FFF2-40B4-BE49-F238E27FC236}">
                <a16:creationId xmlns:a16="http://schemas.microsoft.com/office/drawing/2014/main" id="{39B9C4DF-03DA-01BD-42DC-FDA35504FEC3}"/>
              </a:ext>
            </a:extLst>
          </p:cNvPr>
          <p:cNvPicPr>
            <a:picLocks noChangeAspect="1"/>
          </p:cNvPicPr>
          <p:nvPr/>
        </p:nvPicPr>
        <p:blipFill>
          <a:blip r:embed="rId15"/>
          <a:stretch>
            <a:fillRect/>
          </a:stretch>
        </p:blipFill>
        <p:spPr>
          <a:xfrm>
            <a:off x="2368750" y="3544188"/>
            <a:ext cx="339021" cy="17516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403"/>
        <p:cNvGrpSpPr/>
        <p:nvPr/>
      </p:nvGrpSpPr>
      <p:grpSpPr>
        <a:xfrm>
          <a:off x="0" y="0"/>
          <a:ext cx="0" cy="0"/>
          <a:chOff x="0" y="0"/>
          <a:chExt cx="0" cy="0"/>
        </a:xfrm>
      </p:grpSpPr>
      <p:sp>
        <p:nvSpPr>
          <p:cNvPr id="404" name="Google Shape;404;p48"/>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dirty="0"/>
              <a:t>Algorithms </a:t>
            </a:r>
            <a:r>
              <a:rPr lang="en-IN" sz="2200" b="1" u="sng" dirty="0"/>
              <a:t>and</a:t>
            </a:r>
            <a:r>
              <a:rPr lang="en" sz="2200" b="1" u="sng" dirty="0"/>
              <a:t> Code implementation of K support Norm</a:t>
            </a:r>
            <a:br>
              <a:rPr lang="en" sz="2200" b="1" u="sng" dirty="0"/>
            </a:br>
            <a:r>
              <a:rPr lang="en" sz="2200" b="1" u="sng" dirty="0"/>
              <a:t> </a:t>
            </a:r>
            <a:br>
              <a:rPr lang="en" sz="2200" b="1" u="sng" dirty="0"/>
            </a:br>
            <a:endParaRPr sz="2200" b="1" u="sng" dirty="0"/>
          </a:p>
        </p:txBody>
      </p:sp>
      <p:sp>
        <p:nvSpPr>
          <p:cNvPr id="405" name="Google Shape;405;p48"/>
          <p:cNvSpPr txBox="1">
            <a:spLocks noGrp="1"/>
          </p:cNvSpPr>
          <p:nvPr>
            <p:ph type="title"/>
          </p:nvPr>
        </p:nvSpPr>
        <p:spPr>
          <a:xfrm>
            <a:off x="194075" y="667800"/>
            <a:ext cx="8520600" cy="572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a:t>The implementation of the K support Norm code on the South African Heart Data has produced the following results. We can observed that we have achieved lower MSE for K support Norm compared to the other methods.</a:t>
            </a:r>
            <a:endParaRPr sz="1300"/>
          </a:p>
        </p:txBody>
      </p:sp>
      <p:sp>
        <p:nvSpPr>
          <p:cNvPr id="407" name="Google Shape;407;p48"/>
          <p:cNvSpPr txBox="1">
            <a:spLocks noGrp="1"/>
          </p:cNvSpPr>
          <p:nvPr>
            <p:ph type="title"/>
          </p:nvPr>
        </p:nvSpPr>
        <p:spPr>
          <a:xfrm>
            <a:off x="117875" y="2649000"/>
            <a:ext cx="8520600" cy="572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dirty="0"/>
              <a:t>Implementation of the K support Norm code was performed on synthetically generated data, similar to the approach used in the Research Paper and lower MSE for K support Norm was obtained</a:t>
            </a:r>
            <a:r>
              <a:rPr lang="en-US" sz="1300" dirty="0"/>
              <a:t>:</a:t>
            </a:r>
            <a:endParaRPr sz="1300" dirty="0"/>
          </a:p>
          <a:p>
            <a:pPr marL="457200" lvl="0" indent="0" algn="l" rtl="0">
              <a:spcBef>
                <a:spcPts val="0"/>
              </a:spcBef>
              <a:spcAft>
                <a:spcPts val="0"/>
              </a:spcAft>
              <a:buNone/>
            </a:pPr>
            <a:endParaRPr sz="1300" dirty="0"/>
          </a:p>
          <a:p>
            <a:pPr marL="457200" lvl="0" indent="0" algn="l" rtl="0">
              <a:spcBef>
                <a:spcPts val="0"/>
              </a:spcBef>
              <a:spcAft>
                <a:spcPts val="0"/>
              </a:spcAft>
              <a:buNone/>
            </a:pPr>
            <a:endParaRPr sz="1300" dirty="0"/>
          </a:p>
          <a:p>
            <a:pPr marL="457200" lvl="0" indent="0" algn="l" rtl="0">
              <a:spcBef>
                <a:spcPts val="0"/>
              </a:spcBef>
              <a:spcAft>
                <a:spcPts val="0"/>
              </a:spcAft>
              <a:buNone/>
            </a:pPr>
            <a:endParaRPr sz="1300" dirty="0"/>
          </a:p>
        </p:txBody>
      </p:sp>
      <p:pic>
        <p:nvPicPr>
          <p:cNvPr id="408" name="Google Shape;408;p48"/>
          <p:cNvPicPr preferRelativeResize="0"/>
          <p:nvPr/>
        </p:nvPicPr>
        <p:blipFill>
          <a:blip r:embed="rId3">
            <a:alphaModFix/>
          </a:blip>
          <a:stretch>
            <a:fillRect/>
          </a:stretch>
        </p:blipFill>
        <p:spPr>
          <a:xfrm>
            <a:off x="2792263" y="3833950"/>
            <a:ext cx="3171825" cy="866775"/>
          </a:xfrm>
          <a:prstGeom prst="rect">
            <a:avLst/>
          </a:prstGeom>
          <a:noFill/>
          <a:ln>
            <a:noFill/>
          </a:ln>
        </p:spPr>
      </p:pic>
      <p:pic>
        <p:nvPicPr>
          <p:cNvPr id="5" name="Picture 4">
            <a:extLst>
              <a:ext uri="{FF2B5EF4-FFF2-40B4-BE49-F238E27FC236}">
                <a16:creationId xmlns:a16="http://schemas.microsoft.com/office/drawing/2014/main" id="{58EED93E-1119-7B02-AB3B-706705A364A3}"/>
              </a:ext>
            </a:extLst>
          </p:cNvPr>
          <p:cNvPicPr>
            <a:picLocks noChangeAspect="1"/>
          </p:cNvPicPr>
          <p:nvPr/>
        </p:nvPicPr>
        <p:blipFill>
          <a:blip r:embed="rId4"/>
          <a:stretch>
            <a:fillRect/>
          </a:stretch>
        </p:blipFill>
        <p:spPr>
          <a:xfrm>
            <a:off x="1707856" y="1514515"/>
            <a:ext cx="5671584" cy="9050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Outline</a:t>
            </a:r>
            <a:endParaRPr b="1"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6075" algn="l" rtl="0">
              <a:spcBef>
                <a:spcPts val="0"/>
              </a:spcBef>
              <a:spcAft>
                <a:spcPts val="0"/>
              </a:spcAft>
              <a:buClr>
                <a:schemeClr val="dk1"/>
              </a:buClr>
              <a:buSzPct val="100000"/>
              <a:buFont typeface="Roboto"/>
              <a:buAutoNum type="arabicPeriod"/>
            </a:pPr>
            <a:r>
              <a:rPr lang="en-US" sz="2000" dirty="0">
                <a:solidFill>
                  <a:schemeClr val="dk1"/>
                </a:solidFill>
                <a:latin typeface="Roboto"/>
                <a:ea typeface="Roboto"/>
                <a:cs typeface="Roboto"/>
                <a:sym typeface="Roboto"/>
              </a:rPr>
              <a:t>Problem Statement</a:t>
            </a:r>
          </a:p>
          <a:p>
            <a:pPr marL="457200" lvl="0" indent="-346075" algn="l" rtl="0">
              <a:spcBef>
                <a:spcPts val="0"/>
              </a:spcBef>
              <a:spcAft>
                <a:spcPts val="0"/>
              </a:spcAft>
              <a:buClr>
                <a:schemeClr val="dk1"/>
              </a:buClr>
              <a:buSzPct val="100000"/>
              <a:buFont typeface="Roboto"/>
              <a:buAutoNum type="arabicPeriod"/>
            </a:pPr>
            <a:r>
              <a:rPr lang="en-US" sz="2000" dirty="0">
                <a:solidFill>
                  <a:schemeClr val="dk1"/>
                </a:solidFill>
                <a:latin typeface="Roboto"/>
                <a:ea typeface="Roboto"/>
                <a:cs typeface="Roboto"/>
                <a:sym typeface="Roboto"/>
              </a:rPr>
              <a:t>Approach Used in the Paper</a:t>
            </a:r>
            <a:endParaRPr sz="2000" dirty="0">
              <a:solidFill>
                <a:schemeClr val="dk1"/>
              </a:solidFill>
              <a:latin typeface="Roboto"/>
              <a:ea typeface="Roboto"/>
              <a:cs typeface="Roboto"/>
              <a:sym typeface="Roboto"/>
            </a:endParaRPr>
          </a:p>
          <a:p>
            <a:pPr marL="457200" lvl="0" indent="-346075" algn="l" rtl="0">
              <a:spcBef>
                <a:spcPts val="0"/>
              </a:spcBef>
              <a:spcAft>
                <a:spcPts val="0"/>
              </a:spcAft>
              <a:buClr>
                <a:schemeClr val="dk1"/>
              </a:buClr>
              <a:buSzPct val="100000"/>
              <a:buFont typeface="Roboto"/>
              <a:buAutoNum type="arabicPeriod"/>
            </a:pPr>
            <a:r>
              <a:rPr lang="en-US" sz="2000" dirty="0">
                <a:solidFill>
                  <a:schemeClr val="dk1"/>
                </a:solidFill>
                <a:latin typeface="Roboto"/>
                <a:ea typeface="Roboto"/>
                <a:cs typeface="Roboto"/>
                <a:sym typeface="Roboto"/>
              </a:rPr>
              <a:t>Work Done Before Stage 1 Review</a:t>
            </a:r>
            <a:endParaRPr sz="2000" dirty="0">
              <a:solidFill>
                <a:schemeClr val="dk1"/>
              </a:solidFill>
              <a:latin typeface="Roboto"/>
              <a:ea typeface="Roboto"/>
              <a:cs typeface="Roboto"/>
              <a:sym typeface="Roboto"/>
            </a:endParaRPr>
          </a:p>
          <a:p>
            <a:pPr marL="457200" lvl="0" indent="-346075" algn="l" rtl="0">
              <a:spcBef>
                <a:spcPts val="0"/>
              </a:spcBef>
              <a:spcAft>
                <a:spcPts val="0"/>
              </a:spcAft>
              <a:buClr>
                <a:schemeClr val="dk1"/>
              </a:buClr>
              <a:buSzPct val="100000"/>
              <a:buFont typeface="Roboto"/>
              <a:buAutoNum type="arabicPeriod"/>
            </a:pPr>
            <a:r>
              <a:rPr lang="en-US" sz="2000" dirty="0">
                <a:solidFill>
                  <a:schemeClr val="dk1"/>
                </a:solidFill>
                <a:latin typeface="Roboto"/>
                <a:ea typeface="Roboto"/>
                <a:cs typeface="Roboto"/>
                <a:sym typeface="Roboto"/>
              </a:rPr>
              <a:t>Comments in Stage 1 Review 	</a:t>
            </a:r>
            <a:endParaRPr sz="2000" dirty="0">
              <a:solidFill>
                <a:schemeClr val="dk1"/>
              </a:solidFill>
              <a:latin typeface="Roboto"/>
              <a:ea typeface="Roboto"/>
              <a:cs typeface="Roboto"/>
              <a:sym typeface="Roboto"/>
            </a:endParaRPr>
          </a:p>
          <a:p>
            <a:pPr marL="457200" lvl="0" indent="-346075" algn="l" rtl="0">
              <a:spcBef>
                <a:spcPts val="0"/>
              </a:spcBef>
              <a:spcAft>
                <a:spcPts val="0"/>
              </a:spcAft>
              <a:buClr>
                <a:schemeClr val="dk1"/>
              </a:buClr>
              <a:buSzPct val="100000"/>
              <a:buFont typeface="Roboto"/>
              <a:buAutoNum type="arabicPeriod"/>
            </a:pPr>
            <a:r>
              <a:rPr lang="en-US" sz="2000" dirty="0">
                <a:solidFill>
                  <a:schemeClr val="dk1"/>
                </a:solidFill>
                <a:latin typeface="Roboto"/>
                <a:ea typeface="Roboto"/>
                <a:cs typeface="Roboto"/>
                <a:sym typeface="Roboto"/>
              </a:rPr>
              <a:t>How the team has addressed the comments</a:t>
            </a:r>
            <a:endParaRPr sz="2000" dirty="0">
              <a:solidFill>
                <a:schemeClr val="dk1"/>
              </a:solidFill>
              <a:latin typeface="Roboto"/>
              <a:ea typeface="Roboto"/>
              <a:cs typeface="Roboto"/>
              <a:sym typeface="Roboto"/>
            </a:endParaRPr>
          </a:p>
          <a:p>
            <a:pPr marL="457200" lvl="0" indent="-346075" algn="l" rtl="0">
              <a:spcBef>
                <a:spcPts val="0"/>
              </a:spcBef>
              <a:spcAft>
                <a:spcPts val="0"/>
              </a:spcAft>
              <a:buClr>
                <a:schemeClr val="dk1"/>
              </a:buClr>
              <a:buSzPct val="100000"/>
              <a:buFont typeface="Roboto"/>
              <a:buAutoNum type="arabicPeriod"/>
            </a:pPr>
            <a:r>
              <a:rPr lang="en" sz="2000" dirty="0">
                <a:solidFill>
                  <a:schemeClr val="dk1"/>
                </a:solidFill>
                <a:latin typeface="Roboto"/>
                <a:ea typeface="Roboto"/>
                <a:cs typeface="Roboto"/>
                <a:sym typeface="Roboto"/>
              </a:rPr>
              <a:t>Algorithm and Code Implementation for K support Norm</a:t>
            </a:r>
            <a:endParaRPr sz="2000" dirty="0">
              <a:solidFill>
                <a:schemeClr val="dk1"/>
              </a:solidFill>
              <a:latin typeface="Roboto"/>
              <a:ea typeface="Roboto"/>
              <a:cs typeface="Roboto"/>
              <a:sym typeface="Roboto"/>
            </a:endParaRPr>
          </a:p>
          <a:p>
            <a:pPr marL="457200" lvl="0" indent="-346075" algn="l" rtl="0">
              <a:spcBef>
                <a:spcPts val="0"/>
              </a:spcBef>
              <a:spcAft>
                <a:spcPts val="0"/>
              </a:spcAft>
              <a:buClr>
                <a:schemeClr val="dk1"/>
              </a:buClr>
              <a:buSzPct val="100000"/>
              <a:buFont typeface="Roboto"/>
              <a:buAutoNum type="arabicPeriod"/>
            </a:pPr>
            <a:r>
              <a:rPr lang="en" sz="2000" dirty="0">
                <a:solidFill>
                  <a:schemeClr val="dk1"/>
                </a:solidFill>
                <a:latin typeface="Roboto"/>
                <a:ea typeface="Roboto"/>
                <a:cs typeface="Roboto"/>
                <a:sym typeface="Roboto"/>
              </a:rPr>
              <a:t>Novelty Application for K support Norm</a:t>
            </a:r>
            <a:endParaRPr sz="2000" dirty="0">
              <a:solidFill>
                <a:schemeClr val="dk1"/>
              </a:solidFill>
              <a:latin typeface="Roboto"/>
              <a:ea typeface="Roboto"/>
              <a:cs typeface="Roboto"/>
              <a:sym typeface="Roboto"/>
            </a:endParaRPr>
          </a:p>
          <a:p>
            <a:pPr marL="457200" lvl="0" indent="-346075" algn="l" rtl="0">
              <a:spcBef>
                <a:spcPts val="0"/>
              </a:spcBef>
              <a:spcAft>
                <a:spcPts val="0"/>
              </a:spcAft>
              <a:buClr>
                <a:schemeClr val="dk1"/>
              </a:buClr>
              <a:buSzPct val="100000"/>
              <a:buFont typeface="Roboto"/>
              <a:buAutoNum type="arabicPeriod"/>
            </a:pPr>
            <a:r>
              <a:rPr lang="en-US" sz="2000" dirty="0">
                <a:solidFill>
                  <a:schemeClr val="dk1"/>
                </a:solidFill>
                <a:latin typeface="Roboto"/>
                <a:ea typeface="Roboto"/>
                <a:cs typeface="Roboto"/>
                <a:sym typeface="Roboto"/>
              </a:rPr>
              <a:t>Conclusion</a:t>
            </a:r>
            <a:endParaRPr sz="2000" dirty="0">
              <a:solidFill>
                <a:schemeClr val="dk1"/>
              </a:solidFill>
              <a:latin typeface="Roboto"/>
              <a:ea typeface="Roboto"/>
              <a:cs typeface="Roboto"/>
              <a:sym typeface="Roboto"/>
            </a:endParaRPr>
          </a:p>
          <a:p>
            <a:pPr marL="457200" lvl="0" indent="-346075" algn="l" rtl="0">
              <a:spcBef>
                <a:spcPts val="0"/>
              </a:spcBef>
              <a:spcAft>
                <a:spcPts val="0"/>
              </a:spcAft>
              <a:buClr>
                <a:schemeClr val="dk1"/>
              </a:buClr>
              <a:buSzPct val="100000"/>
              <a:buFont typeface="Roboto"/>
              <a:buAutoNum type="arabicPeriod"/>
            </a:pPr>
            <a:r>
              <a:rPr lang="en" sz="2000" dirty="0">
                <a:solidFill>
                  <a:schemeClr val="dk1"/>
                </a:solidFill>
                <a:latin typeface="Roboto"/>
                <a:ea typeface="Roboto"/>
                <a:cs typeface="Roboto"/>
                <a:sym typeface="Roboto"/>
              </a:rPr>
              <a:t>Contributions of Team Members</a:t>
            </a:r>
          </a:p>
          <a:p>
            <a:pPr marL="457200" lvl="0" indent="-346075" algn="l" rtl="0">
              <a:spcBef>
                <a:spcPts val="0"/>
              </a:spcBef>
              <a:spcAft>
                <a:spcPts val="0"/>
              </a:spcAft>
              <a:buClr>
                <a:schemeClr val="dk1"/>
              </a:buClr>
              <a:buSzPct val="100000"/>
              <a:buFont typeface="Roboto"/>
              <a:buAutoNum type="arabicPeriod"/>
            </a:pPr>
            <a:r>
              <a:rPr lang="en" sz="2000" dirty="0">
                <a:solidFill>
                  <a:schemeClr val="dk1"/>
                </a:solidFill>
                <a:latin typeface="Roboto"/>
                <a:ea typeface="Roboto"/>
                <a:cs typeface="Roboto"/>
                <a:sym typeface="Roboto"/>
              </a:rPr>
              <a:t>References</a:t>
            </a:r>
            <a:endParaRPr sz="2000" dirty="0">
              <a:solidFill>
                <a:schemeClr val="dk1"/>
              </a:solidFill>
              <a:latin typeface="Roboto"/>
              <a:ea typeface="Roboto"/>
              <a:cs typeface="Roboto"/>
              <a:sym typeface="Roboto"/>
            </a:endParaRPr>
          </a:p>
          <a:p>
            <a:pPr marL="0" lvl="0" indent="0" algn="l" rtl="0">
              <a:spcBef>
                <a:spcPts val="0"/>
              </a:spcBef>
              <a:spcAft>
                <a:spcPts val="1200"/>
              </a:spcAft>
              <a:buNone/>
            </a:pPr>
            <a:endParaRPr dirty="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412"/>
        <p:cNvGrpSpPr/>
        <p:nvPr/>
      </p:nvGrpSpPr>
      <p:grpSpPr>
        <a:xfrm>
          <a:off x="0" y="0"/>
          <a:ext cx="0" cy="0"/>
          <a:chOff x="0" y="0"/>
          <a:chExt cx="0" cy="0"/>
        </a:xfrm>
      </p:grpSpPr>
      <p:sp>
        <p:nvSpPr>
          <p:cNvPr id="413" name="Google Shape;413;p49"/>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dirty="0"/>
              <a:t>Algorithms and Code implementation of K support Norm (Continued)</a:t>
            </a:r>
            <a:br>
              <a:rPr lang="en" sz="2200" b="1" u="sng" dirty="0"/>
            </a:br>
            <a:r>
              <a:rPr lang="en" sz="2200" b="1" u="sng" dirty="0"/>
              <a:t> </a:t>
            </a:r>
            <a:br>
              <a:rPr lang="en" sz="2200" b="1" u="sng" dirty="0"/>
            </a:br>
            <a:endParaRPr sz="2200" b="1" u="sng" dirty="0"/>
          </a:p>
        </p:txBody>
      </p:sp>
      <p:sp>
        <p:nvSpPr>
          <p:cNvPr id="414" name="Google Shape;414;p49"/>
          <p:cNvSpPr txBox="1">
            <a:spLocks noGrp="1"/>
          </p:cNvSpPr>
          <p:nvPr>
            <p:ph type="title"/>
          </p:nvPr>
        </p:nvSpPr>
        <p:spPr>
          <a:xfrm>
            <a:off x="194075" y="667800"/>
            <a:ext cx="8520600" cy="5727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dirty="0"/>
              <a:t>We first did implementation of the K support Norm code on the entire News 20 binary dataset. This however led to problems of memory crash since the dataset is too large. It gave us the following problem: </a:t>
            </a:r>
            <a:endParaRPr sz="1300" dirty="0"/>
          </a:p>
        </p:txBody>
      </p:sp>
      <p:pic>
        <p:nvPicPr>
          <p:cNvPr id="3" name="Picture 2">
            <a:extLst>
              <a:ext uri="{FF2B5EF4-FFF2-40B4-BE49-F238E27FC236}">
                <a16:creationId xmlns:a16="http://schemas.microsoft.com/office/drawing/2014/main" id="{76FA64E2-995A-9731-A67E-B68BA31BE613}"/>
              </a:ext>
            </a:extLst>
          </p:cNvPr>
          <p:cNvPicPr>
            <a:picLocks noChangeAspect="1"/>
          </p:cNvPicPr>
          <p:nvPr/>
        </p:nvPicPr>
        <p:blipFill>
          <a:blip r:embed="rId3"/>
          <a:stretch>
            <a:fillRect/>
          </a:stretch>
        </p:blipFill>
        <p:spPr>
          <a:xfrm>
            <a:off x="1216272" y="1594137"/>
            <a:ext cx="6342857" cy="466667"/>
          </a:xfrm>
          <a:prstGeom prst="rect">
            <a:avLst/>
          </a:prstGeom>
        </p:spPr>
      </p:pic>
      <p:sp>
        <p:nvSpPr>
          <p:cNvPr id="4" name="Google Shape;414;p49">
            <a:extLst>
              <a:ext uri="{FF2B5EF4-FFF2-40B4-BE49-F238E27FC236}">
                <a16:creationId xmlns:a16="http://schemas.microsoft.com/office/drawing/2014/main" id="{011E560C-74CB-43A4-4775-B00009BD1BB2}"/>
              </a:ext>
            </a:extLst>
          </p:cNvPr>
          <p:cNvSpPr txBox="1">
            <a:spLocks/>
          </p:cNvSpPr>
          <p:nvPr/>
        </p:nvSpPr>
        <p:spPr>
          <a:xfrm>
            <a:off x="194075" y="2514323"/>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marL="457200" indent="-311150">
              <a:buSzPts val="1300"/>
              <a:buFont typeface="Arial"/>
              <a:buChar char="●"/>
            </a:pPr>
            <a:r>
              <a:rPr lang="en-US" sz="1300" dirty="0"/>
              <a:t>The problem was that our algorithm needed to convert the sparse data into dense. This leads to memory runout when we do some matrix multiplications. So we asked Chatgpt to make changes in the code accordingly to avoid conversion of sparse matrix to dense. After doing so we observe following: </a:t>
            </a:r>
          </a:p>
        </p:txBody>
      </p:sp>
      <p:pic>
        <p:nvPicPr>
          <p:cNvPr id="6" name="Picture 5">
            <a:extLst>
              <a:ext uri="{FF2B5EF4-FFF2-40B4-BE49-F238E27FC236}">
                <a16:creationId xmlns:a16="http://schemas.microsoft.com/office/drawing/2014/main" id="{88EE686C-44B3-47A7-DA77-DA702D87F082}"/>
              </a:ext>
            </a:extLst>
          </p:cNvPr>
          <p:cNvPicPr>
            <a:picLocks noChangeAspect="1"/>
          </p:cNvPicPr>
          <p:nvPr/>
        </p:nvPicPr>
        <p:blipFill>
          <a:blip r:embed="rId4"/>
          <a:stretch>
            <a:fillRect/>
          </a:stretch>
        </p:blipFill>
        <p:spPr>
          <a:xfrm>
            <a:off x="777521" y="3622635"/>
            <a:ext cx="7574782" cy="110326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418"/>
        <p:cNvGrpSpPr/>
        <p:nvPr/>
      </p:nvGrpSpPr>
      <p:grpSpPr>
        <a:xfrm>
          <a:off x="0" y="0"/>
          <a:ext cx="0" cy="0"/>
          <a:chOff x="0" y="0"/>
          <a:chExt cx="0" cy="0"/>
        </a:xfrm>
      </p:grpSpPr>
      <p:sp>
        <p:nvSpPr>
          <p:cNvPr id="419" name="Google Shape;419;p50"/>
          <p:cNvSpPr txBox="1"/>
          <p:nvPr/>
        </p:nvSpPr>
        <p:spPr>
          <a:xfrm>
            <a:off x="278400" y="292962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endParaRPr>
          </a:p>
        </p:txBody>
      </p:sp>
      <p:sp>
        <p:nvSpPr>
          <p:cNvPr id="420" name="Google Shape;420;p50"/>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Novelty Application for K support Norm:</a:t>
            </a:r>
            <a:br>
              <a:rPr lang="en" sz="2200" b="1" u="sng"/>
            </a:br>
            <a:r>
              <a:rPr lang="en" sz="2200" b="1" u="sng"/>
              <a:t> </a:t>
            </a:r>
            <a:br>
              <a:rPr lang="en" sz="2200" b="1" u="sng"/>
            </a:br>
            <a:endParaRPr sz="2200" b="1" u="sng"/>
          </a:p>
        </p:txBody>
      </p:sp>
      <p:sp>
        <p:nvSpPr>
          <p:cNvPr id="421" name="Google Shape;421;p50"/>
          <p:cNvSpPr txBox="1">
            <a:spLocks noGrp="1"/>
          </p:cNvSpPr>
          <p:nvPr>
            <p:ph type="title"/>
          </p:nvPr>
        </p:nvSpPr>
        <p:spPr>
          <a:xfrm>
            <a:off x="194075" y="667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In the research paper, K support Norm is applied to two types of problems which are Regression and Binary Classification. However K support is basically a norm just like the L1 and L2 Norms and so it can be applied to any type of problem that uses a norm quantity. As a part of our novelty application, we have applied the K support Norm to a separate class of problem which is the multiclass Regression problem and obtained the following results:</a:t>
            </a:r>
            <a:endParaRPr sz="1300"/>
          </a:p>
          <a:p>
            <a:pPr marL="0" lvl="0" indent="0" algn="l" rtl="0">
              <a:spcBef>
                <a:spcPts val="0"/>
              </a:spcBef>
              <a:spcAft>
                <a:spcPts val="0"/>
              </a:spcAft>
              <a:buNone/>
            </a:pPr>
            <a:endParaRPr sz="1300"/>
          </a:p>
          <a:p>
            <a:pPr marL="0" lvl="0" indent="0" algn="l" rtl="0">
              <a:spcBef>
                <a:spcPts val="0"/>
              </a:spcBef>
              <a:spcAft>
                <a:spcPts val="0"/>
              </a:spcAft>
              <a:buNone/>
            </a:pPr>
            <a:endParaRPr sz="1300"/>
          </a:p>
        </p:txBody>
      </p:sp>
      <p:sp>
        <p:nvSpPr>
          <p:cNvPr id="422" name="Google Shape;422;p50"/>
          <p:cNvSpPr txBox="1">
            <a:spLocks noGrp="1"/>
          </p:cNvSpPr>
          <p:nvPr>
            <p:ph type="title"/>
          </p:nvPr>
        </p:nvSpPr>
        <p:spPr>
          <a:xfrm>
            <a:off x="194075" y="1857450"/>
            <a:ext cx="8520600" cy="572700"/>
          </a:xfrm>
          <a:prstGeom prst="rect">
            <a:avLst/>
          </a:prstGeom>
        </p:spPr>
        <p:txBody>
          <a:bodyPr spcFirstLastPara="1" wrap="square" lIns="91425" tIns="91425" rIns="91425" bIns="91425" anchor="t" anchorCtr="0">
            <a:normAutofit fontScale="90000"/>
          </a:bodyPr>
          <a:lstStyle/>
          <a:p>
            <a:pPr marL="457200" lvl="0" indent="-302895" algn="l" rtl="0">
              <a:spcBef>
                <a:spcPts val="0"/>
              </a:spcBef>
              <a:spcAft>
                <a:spcPts val="0"/>
              </a:spcAft>
              <a:buSzPct val="100000"/>
              <a:buChar char="●"/>
            </a:pPr>
            <a:r>
              <a:rPr lang="en" sz="1300" dirty="0"/>
              <a:t>We have applied the K support Norm on the iris dataset. This dataset contains 150 instances, 4 features and 3 classes. We have used the last two features(petal length and petal width) for our testing of the K support Norm and obtained the following results for accuracy: </a:t>
            </a:r>
            <a:endParaRPr sz="1300" dirty="0"/>
          </a:p>
          <a:p>
            <a:pPr marL="457200" lvl="0" indent="0" algn="l" rtl="0">
              <a:spcBef>
                <a:spcPts val="0"/>
              </a:spcBef>
              <a:spcAft>
                <a:spcPts val="0"/>
              </a:spcAft>
              <a:buNone/>
            </a:pPr>
            <a:endParaRPr sz="1300" dirty="0"/>
          </a:p>
          <a:p>
            <a:pPr marL="457200" lvl="0" indent="0" algn="l" rtl="0">
              <a:spcBef>
                <a:spcPts val="0"/>
              </a:spcBef>
              <a:spcAft>
                <a:spcPts val="0"/>
              </a:spcAft>
              <a:buNone/>
            </a:pPr>
            <a:endParaRPr sz="1300" dirty="0"/>
          </a:p>
          <a:p>
            <a:pPr marL="457200" lvl="0" indent="0" algn="l" rtl="0">
              <a:spcBef>
                <a:spcPts val="0"/>
              </a:spcBef>
              <a:spcAft>
                <a:spcPts val="0"/>
              </a:spcAft>
              <a:buNone/>
            </a:pPr>
            <a:r>
              <a:rPr lang="en" sz="1300" dirty="0"/>
              <a:t> </a:t>
            </a:r>
            <a:endParaRPr sz="1300" dirty="0"/>
          </a:p>
          <a:p>
            <a:pPr marL="0" lvl="0" indent="0" algn="l" rtl="0">
              <a:spcBef>
                <a:spcPts val="0"/>
              </a:spcBef>
              <a:spcAft>
                <a:spcPts val="0"/>
              </a:spcAft>
              <a:buNone/>
            </a:pPr>
            <a:endParaRPr sz="1300" dirty="0"/>
          </a:p>
        </p:txBody>
      </p:sp>
      <p:sp>
        <p:nvSpPr>
          <p:cNvPr id="423" name="Google Shape;423;p50"/>
          <p:cNvSpPr txBox="1">
            <a:spLocks noGrp="1"/>
          </p:cNvSpPr>
          <p:nvPr>
            <p:ph type="title"/>
          </p:nvPr>
        </p:nvSpPr>
        <p:spPr>
          <a:xfrm>
            <a:off x="194075" y="3613750"/>
            <a:ext cx="8520600" cy="572700"/>
          </a:xfrm>
          <a:prstGeom prst="rect">
            <a:avLst/>
          </a:prstGeom>
        </p:spPr>
        <p:txBody>
          <a:bodyPr spcFirstLastPara="1" wrap="square" lIns="91425" tIns="91425" rIns="91425" bIns="91425" anchor="t" anchorCtr="0">
            <a:normAutofit fontScale="90000"/>
          </a:bodyPr>
          <a:lstStyle/>
          <a:p>
            <a:pPr marL="457200" lvl="0" indent="-302895" algn="l" rtl="0">
              <a:spcBef>
                <a:spcPts val="0"/>
              </a:spcBef>
              <a:spcAft>
                <a:spcPts val="0"/>
              </a:spcAft>
              <a:buSzPct val="100000"/>
              <a:buChar char="●"/>
            </a:pPr>
            <a:r>
              <a:rPr lang="en" sz="1300" dirty="0"/>
              <a:t>As we can see that the K support Norm implementation provides exactly the same high level of accuracy that is provided by the Logistic Regression with an L1(lasso) penalty and elastic net. So in terms of accuracy, we see that K support Norm performs well. Subsequently we performed a decision boundary analysis and obtained slightly better decision boundaries in the case of K support Norm implementation compared to the Lasso and elastic net. So this is a slight achievement.</a:t>
            </a:r>
            <a:endParaRPr sz="1300" dirty="0"/>
          </a:p>
          <a:p>
            <a:pPr marL="457200" lvl="0" indent="0" algn="l" rtl="0">
              <a:spcBef>
                <a:spcPts val="0"/>
              </a:spcBef>
              <a:spcAft>
                <a:spcPts val="0"/>
              </a:spcAft>
              <a:buNone/>
            </a:pPr>
            <a:endParaRPr sz="1300" dirty="0"/>
          </a:p>
          <a:p>
            <a:pPr marL="457200" lvl="0" indent="0" algn="l" rtl="0">
              <a:spcBef>
                <a:spcPts val="0"/>
              </a:spcBef>
              <a:spcAft>
                <a:spcPts val="0"/>
              </a:spcAft>
              <a:buNone/>
            </a:pPr>
            <a:endParaRPr sz="1300" dirty="0"/>
          </a:p>
          <a:p>
            <a:pPr marL="457200" lvl="0" indent="0" algn="l" rtl="0">
              <a:spcBef>
                <a:spcPts val="0"/>
              </a:spcBef>
              <a:spcAft>
                <a:spcPts val="0"/>
              </a:spcAft>
              <a:buNone/>
            </a:pPr>
            <a:r>
              <a:rPr lang="en" sz="1300" dirty="0"/>
              <a:t> </a:t>
            </a:r>
            <a:endParaRPr sz="1300" dirty="0"/>
          </a:p>
          <a:p>
            <a:pPr marL="0" lvl="0" indent="0" algn="l" rtl="0">
              <a:spcBef>
                <a:spcPts val="0"/>
              </a:spcBef>
              <a:spcAft>
                <a:spcPts val="0"/>
              </a:spcAft>
              <a:buNone/>
            </a:pPr>
            <a:endParaRPr sz="1300" dirty="0"/>
          </a:p>
        </p:txBody>
      </p:sp>
      <p:pic>
        <p:nvPicPr>
          <p:cNvPr id="424" name="Google Shape;424;p50"/>
          <p:cNvPicPr preferRelativeResize="0"/>
          <p:nvPr/>
        </p:nvPicPr>
        <p:blipFill>
          <a:blip r:embed="rId3">
            <a:alphaModFix/>
          </a:blip>
          <a:stretch>
            <a:fillRect/>
          </a:stretch>
        </p:blipFill>
        <p:spPr>
          <a:xfrm>
            <a:off x="1949868" y="2664062"/>
            <a:ext cx="4991125" cy="759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428"/>
        <p:cNvGrpSpPr/>
        <p:nvPr/>
      </p:nvGrpSpPr>
      <p:grpSpPr>
        <a:xfrm>
          <a:off x="0" y="0"/>
          <a:ext cx="0" cy="0"/>
          <a:chOff x="0" y="0"/>
          <a:chExt cx="0" cy="0"/>
        </a:xfrm>
      </p:grpSpPr>
      <p:sp>
        <p:nvSpPr>
          <p:cNvPr id="429" name="Google Shape;429;p51"/>
          <p:cNvSpPr txBox="1"/>
          <p:nvPr/>
        </p:nvSpPr>
        <p:spPr>
          <a:xfrm>
            <a:off x="278400" y="292962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endParaRPr>
          </a:p>
        </p:txBody>
      </p:sp>
      <p:sp>
        <p:nvSpPr>
          <p:cNvPr id="430" name="Google Shape;430;p51"/>
          <p:cNvSpPr txBox="1">
            <a:spLocks noGrp="1"/>
          </p:cNvSpPr>
          <p:nvPr>
            <p:ph type="title"/>
          </p:nvPr>
        </p:nvSpPr>
        <p:spPr>
          <a:xfrm>
            <a:off x="194075" y="782475"/>
            <a:ext cx="8520600" cy="57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Decision boundaries of K support Norm (taking k=1), Lasso and Elastic Net are as follows: </a:t>
            </a:r>
            <a:endParaRPr sz="1400"/>
          </a:p>
          <a:p>
            <a:pPr marL="0" lvl="0" indent="0" algn="l" rtl="0">
              <a:spcBef>
                <a:spcPts val="0"/>
              </a:spcBef>
              <a:spcAft>
                <a:spcPts val="0"/>
              </a:spcAft>
              <a:buNone/>
            </a:pPr>
            <a:endParaRPr sz="1400"/>
          </a:p>
          <a:p>
            <a:pPr marL="457200" lvl="0" indent="0" algn="l" rtl="0">
              <a:spcBef>
                <a:spcPts val="0"/>
              </a:spcBef>
              <a:spcAft>
                <a:spcPts val="0"/>
              </a:spcAft>
              <a:buNone/>
            </a:pPr>
            <a:r>
              <a:rPr lang="en" sz="1400"/>
              <a:t> </a:t>
            </a:r>
            <a:endParaRPr sz="1400"/>
          </a:p>
          <a:p>
            <a:pPr marL="0" lvl="0" indent="0" algn="l" rtl="0">
              <a:spcBef>
                <a:spcPts val="0"/>
              </a:spcBef>
              <a:spcAft>
                <a:spcPts val="0"/>
              </a:spcAft>
              <a:buNone/>
            </a:pPr>
            <a:endParaRPr sz="1400"/>
          </a:p>
        </p:txBody>
      </p:sp>
      <p:sp>
        <p:nvSpPr>
          <p:cNvPr id="431" name="Google Shape;431;p51"/>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Novelty Application for K support Norm (continued):</a:t>
            </a:r>
            <a:br>
              <a:rPr lang="en" sz="2200" b="1" u="sng"/>
            </a:br>
            <a:r>
              <a:rPr lang="en" sz="2200" b="1" u="sng"/>
              <a:t> </a:t>
            </a:r>
            <a:br>
              <a:rPr lang="en" sz="2200" b="1" u="sng"/>
            </a:br>
            <a:endParaRPr sz="2200" b="1" u="sng"/>
          </a:p>
        </p:txBody>
      </p:sp>
      <p:sp>
        <p:nvSpPr>
          <p:cNvPr id="432" name="Google Shape;432;p51"/>
          <p:cNvSpPr txBox="1">
            <a:spLocks noGrp="1"/>
          </p:cNvSpPr>
          <p:nvPr>
            <p:ph type="title"/>
          </p:nvPr>
        </p:nvSpPr>
        <p:spPr>
          <a:xfrm>
            <a:off x="235500" y="4199275"/>
            <a:ext cx="8520600" cy="57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We observe that the length of the decision boundary between the yellow and purple region is smaller in case of L1 whereas it is larger when we apply K support Norm. As a result the split of the areas of the three regions is nearly equal for K support norm which is better for generalization.</a:t>
            </a:r>
            <a:endParaRPr sz="1400"/>
          </a:p>
          <a:p>
            <a:pPr marL="457200" lvl="0" indent="0" algn="l" rtl="0">
              <a:spcBef>
                <a:spcPts val="0"/>
              </a:spcBef>
              <a:spcAft>
                <a:spcPts val="0"/>
              </a:spcAft>
              <a:buNone/>
            </a:pPr>
            <a:r>
              <a:rPr lang="en" sz="1400"/>
              <a:t> </a:t>
            </a:r>
            <a:endParaRPr sz="1400"/>
          </a:p>
          <a:p>
            <a:pPr marL="0" lvl="0" indent="0" algn="l" rtl="0">
              <a:spcBef>
                <a:spcPts val="0"/>
              </a:spcBef>
              <a:spcAft>
                <a:spcPts val="0"/>
              </a:spcAft>
              <a:buNone/>
            </a:pPr>
            <a:endParaRPr sz="1400"/>
          </a:p>
        </p:txBody>
      </p:sp>
      <p:pic>
        <p:nvPicPr>
          <p:cNvPr id="433" name="Google Shape;433;p51"/>
          <p:cNvPicPr preferRelativeResize="0"/>
          <p:nvPr/>
        </p:nvPicPr>
        <p:blipFill>
          <a:blip r:embed="rId3">
            <a:alphaModFix/>
          </a:blip>
          <a:stretch>
            <a:fillRect/>
          </a:stretch>
        </p:blipFill>
        <p:spPr>
          <a:xfrm>
            <a:off x="480024" y="1336025"/>
            <a:ext cx="8111549" cy="2471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437"/>
        <p:cNvGrpSpPr/>
        <p:nvPr/>
      </p:nvGrpSpPr>
      <p:grpSpPr>
        <a:xfrm>
          <a:off x="0" y="0"/>
          <a:ext cx="0" cy="0"/>
          <a:chOff x="0" y="0"/>
          <a:chExt cx="0" cy="0"/>
        </a:xfrm>
      </p:grpSpPr>
      <p:sp>
        <p:nvSpPr>
          <p:cNvPr id="438" name="Google Shape;438;p52"/>
          <p:cNvSpPr txBox="1"/>
          <p:nvPr/>
        </p:nvSpPr>
        <p:spPr>
          <a:xfrm>
            <a:off x="278400" y="292962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endParaRPr>
          </a:p>
        </p:txBody>
      </p:sp>
      <p:sp>
        <p:nvSpPr>
          <p:cNvPr id="439" name="Google Shape;439;p52"/>
          <p:cNvSpPr txBox="1">
            <a:spLocks noGrp="1"/>
          </p:cNvSpPr>
          <p:nvPr>
            <p:ph type="title"/>
          </p:nvPr>
        </p:nvSpPr>
        <p:spPr>
          <a:xfrm>
            <a:off x="194075" y="782475"/>
            <a:ext cx="8520600" cy="57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Now let’s apply K support Norm by taking k=2 vs when we apply logistic regression for multiclass classification. This gives us the following results: </a:t>
            </a:r>
            <a:endParaRPr sz="1400"/>
          </a:p>
          <a:p>
            <a:pPr marL="0" lvl="0" indent="0" algn="l" rtl="0">
              <a:spcBef>
                <a:spcPts val="0"/>
              </a:spcBef>
              <a:spcAft>
                <a:spcPts val="0"/>
              </a:spcAft>
              <a:buNone/>
            </a:pPr>
            <a:endParaRPr sz="1400"/>
          </a:p>
          <a:p>
            <a:pPr marL="457200" lvl="0" indent="0" algn="l" rtl="0">
              <a:spcBef>
                <a:spcPts val="0"/>
              </a:spcBef>
              <a:spcAft>
                <a:spcPts val="0"/>
              </a:spcAft>
              <a:buNone/>
            </a:pPr>
            <a:r>
              <a:rPr lang="en" sz="1400"/>
              <a:t> </a:t>
            </a:r>
            <a:endParaRPr sz="1400"/>
          </a:p>
          <a:p>
            <a:pPr marL="0" lvl="0" indent="0" algn="l" rtl="0">
              <a:spcBef>
                <a:spcPts val="0"/>
              </a:spcBef>
              <a:spcAft>
                <a:spcPts val="0"/>
              </a:spcAft>
              <a:buNone/>
            </a:pPr>
            <a:endParaRPr sz="1400"/>
          </a:p>
        </p:txBody>
      </p:sp>
      <p:sp>
        <p:nvSpPr>
          <p:cNvPr id="440" name="Google Shape;440;p52"/>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Novelty Application for K support Norm (continued):</a:t>
            </a:r>
            <a:br>
              <a:rPr lang="en" sz="2200" b="1" u="sng"/>
            </a:br>
            <a:r>
              <a:rPr lang="en" sz="2200" b="1" u="sng"/>
              <a:t> </a:t>
            </a:r>
            <a:br>
              <a:rPr lang="en" sz="2200" b="1" u="sng"/>
            </a:br>
            <a:endParaRPr sz="2200" b="1" u="sng"/>
          </a:p>
        </p:txBody>
      </p:sp>
      <p:sp>
        <p:nvSpPr>
          <p:cNvPr id="441" name="Google Shape;441;p52"/>
          <p:cNvSpPr txBox="1">
            <a:spLocks noGrp="1"/>
          </p:cNvSpPr>
          <p:nvPr>
            <p:ph type="title"/>
          </p:nvPr>
        </p:nvSpPr>
        <p:spPr>
          <a:xfrm>
            <a:off x="159300" y="4199275"/>
            <a:ext cx="8520600" cy="57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Changing K value results in the change of decision boundaries while maintaining the same accuracy.</a:t>
            </a:r>
            <a:endParaRPr sz="1400"/>
          </a:p>
          <a:p>
            <a:pPr marL="0" lvl="0" indent="0" algn="l" rtl="0">
              <a:spcBef>
                <a:spcPts val="0"/>
              </a:spcBef>
              <a:spcAft>
                <a:spcPts val="0"/>
              </a:spcAft>
              <a:buNone/>
            </a:pPr>
            <a:endParaRPr sz="1400"/>
          </a:p>
        </p:txBody>
      </p:sp>
      <p:pic>
        <p:nvPicPr>
          <p:cNvPr id="442" name="Google Shape;442;p52"/>
          <p:cNvPicPr preferRelativeResize="0"/>
          <p:nvPr/>
        </p:nvPicPr>
        <p:blipFill>
          <a:blip r:embed="rId3">
            <a:alphaModFix/>
          </a:blip>
          <a:stretch>
            <a:fillRect/>
          </a:stretch>
        </p:blipFill>
        <p:spPr>
          <a:xfrm>
            <a:off x="2718875" y="1419900"/>
            <a:ext cx="3468123" cy="271466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437">
          <a:extLst>
            <a:ext uri="{FF2B5EF4-FFF2-40B4-BE49-F238E27FC236}">
              <a16:creationId xmlns:a16="http://schemas.microsoft.com/office/drawing/2014/main" id="{CB766C08-9B58-4096-7B2E-7993748189EE}"/>
            </a:ext>
          </a:extLst>
        </p:cNvPr>
        <p:cNvGrpSpPr/>
        <p:nvPr/>
      </p:nvGrpSpPr>
      <p:grpSpPr>
        <a:xfrm>
          <a:off x="0" y="0"/>
          <a:ext cx="0" cy="0"/>
          <a:chOff x="0" y="0"/>
          <a:chExt cx="0" cy="0"/>
        </a:xfrm>
      </p:grpSpPr>
      <p:sp>
        <p:nvSpPr>
          <p:cNvPr id="438" name="Google Shape;438;p52">
            <a:extLst>
              <a:ext uri="{FF2B5EF4-FFF2-40B4-BE49-F238E27FC236}">
                <a16:creationId xmlns:a16="http://schemas.microsoft.com/office/drawing/2014/main" id="{7C9FB9F0-4BC9-5734-7E7F-16D8BB2C1BFB}"/>
              </a:ext>
            </a:extLst>
          </p:cNvPr>
          <p:cNvSpPr txBox="1"/>
          <p:nvPr/>
        </p:nvSpPr>
        <p:spPr>
          <a:xfrm>
            <a:off x="278400" y="292962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endParaRPr>
          </a:p>
        </p:txBody>
      </p:sp>
      <p:sp>
        <p:nvSpPr>
          <p:cNvPr id="439" name="Google Shape;439;p52">
            <a:extLst>
              <a:ext uri="{FF2B5EF4-FFF2-40B4-BE49-F238E27FC236}">
                <a16:creationId xmlns:a16="http://schemas.microsoft.com/office/drawing/2014/main" id="{E71E3359-0378-667D-53C8-095CAFD8D996}"/>
              </a:ext>
            </a:extLst>
          </p:cNvPr>
          <p:cNvSpPr txBox="1">
            <a:spLocks noGrp="1"/>
          </p:cNvSpPr>
          <p:nvPr>
            <p:ph type="title"/>
          </p:nvPr>
        </p:nvSpPr>
        <p:spPr>
          <a:xfrm>
            <a:off x="215339" y="881706"/>
            <a:ext cx="8520600" cy="2147150"/>
          </a:xfrm>
          <a:prstGeom prst="rect">
            <a:avLst/>
          </a:prstGeom>
        </p:spPr>
        <p:txBody>
          <a:bodyPr spcFirstLastPara="1" wrap="square" lIns="91425" tIns="91425" rIns="91425" bIns="91425" anchor="t" anchorCtr="0">
            <a:noAutofit/>
          </a:bodyPr>
          <a:lstStyle/>
          <a:p>
            <a:pPr marL="139700" lvl="0" algn="l" rtl="0">
              <a:spcBef>
                <a:spcPts val="0"/>
              </a:spcBef>
              <a:spcAft>
                <a:spcPts val="0"/>
              </a:spcAft>
              <a:buSzPts val="1400"/>
            </a:pPr>
            <a:r>
              <a:rPr lang="en-US" sz="1400" dirty="0"/>
              <a:t>We also applied K support Norm on the Yeast dataset for multiclass classification.</a:t>
            </a:r>
            <a:br>
              <a:rPr lang="en-US" sz="1400" dirty="0"/>
            </a:br>
            <a:br>
              <a:rPr lang="en-US" sz="1400" dirty="0"/>
            </a:br>
            <a:r>
              <a:rPr lang="en-US" sz="1400" dirty="0"/>
              <a:t>The </a:t>
            </a:r>
            <a:r>
              <a:rPr lang="en-US" sz="1400" b="1" dirty="0"/>
              <a:t>Yeast dataset</a:t>
            </a:r>
            <a:r>
              <a:rPr lang="en-US" sz="1400" dirty="0"/>
              <a:t> is a benchmark dataset widely used in bioinformatics for </a:t>
            </a:r>
            <a:r>
              <a:rPr lang="en-US" sz="1400" b="1" dirty="0"/>
              <a:t>protein localization site prediction</a:t>
            </a:r>
            <a:r>
              <a:rPr lang="en-US" sz="1400" dirty="0"/>
              <a:t>. It contains 1,484 protein samples, each described by 8 numerical features that capture biological signals related to protein sequences (such as membrane-spanning region scores and targeting signals). The objective is to classify each protein into one of 10 possible </a:t>
            </a:r>
            <a:r>
              <a:rPr lang="en-US" sz="1400" b="1" dirty="0"/>
              <a:t>cellular localization sites</a:t>
            </a:r>
            <a:r>
              <a:rPr lang="en-US" sz="1400" dirty="0"/>
              <a:t> (e.g., cytosol, nucleus, mitochondria). This dataset helps develop and test classification models aimed at understanding where proteins are likely to function within a cell. </a:t>
            </a:r>
            <a:br>
              <a:rPr lang="en-US" sz="1400" dirty="0"/>
            </a:br>
            <a:br>
              <a:rPr lang="en-US" sz="1400" dirty="0"/>
            </a:br>
            <a:r>
              <a:rPr lang="en-US" sz="1400" dirty="0"/>
              <a:t>For this particular dataset we were able to obtain much better accuracy for the K support Norm compared to Lasso and Elastic Net.</a:t>
            </a:r>
            <a:br>
              <a:rPr lang="en-US" sz="1400" dirty="0"/>
            </a:br>
            <a:br>
              <a:rPr lang="en-US" sz="1400" dirty="0"/>
            </a:br>
            <a:endParaRPr sz="1400" dirty="0"/>
          </a:p>
          <a:p>
            <a:pPr marL="0" lvl="0" indent="0" algn="l" rtl="0">
              <a:spcBef>
                <a:spcPts val="0"/>
              </a:spcBef>
              <a:spcAft>
                <a:spcPts val="0"/>
              </a:spcAft>
              <a:buNone/>
            </a:pPr>
            <a:endParaRPr sz="1400" dirty="0"/>
          </a:p>
          <a:p>
            <a:pPr marL="457200" lvl="0" indent="0" algn="l" rtl="0">
              <a:spcBef>
                <a:spcPts val="0"/>
              </a:spcBef>
              <a:spcAft>
                <a:spcPts val="0"/>
              </a:spcAft>
              <a:buNone/>
            </a:pPr>
            <a:r>
              <a:rPr lang="en" sz="1400" dirty="0"/>
              <a:t> </a:t>
            </a:r>
            <a:endParaRPr sz="1400" dirty="0"/>
          </a:p>
          <a:p>
            <a:pPr marL="0" lvl="0" indent="0" algn="l" rtl="0">
              <a:spcBef>
                <a:spcPts val="0"/>
              </a:spcBef>
              <a:spcAft>
                <a:spcPts val="0"/>
              </a:spcAft>
              <a:buNone/>
            </a:pPr>
            <a:endParaRPr sz="1400" dirty="0"/>
          </a:p>
        </p:txBody>
      </p:sp>
      <p:sp>
        <p:nvSpPr>
          <p:cNvPr id="440" name="Google Shape;440;p52">
            <a:extLst>
              <a:ext uri="{FF2B5EF4-FFF2-40B4-BE49-F238E27FC236}">
                <a16:creationId xmlns:a16="http://schemas.microsoft.com/office/drawing/2014/main" id="{CC787A34-EF96-FBD3-556E-989330FDBB6A}"/>
              </a:ext>
            </a:extLst>
          </p:cNvPr>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dirty="0"/>
              <a:t>Novelty Application for K support Norm (continued):</a:t>
            </a:r>
            <a:br>
              <a:rPr lang="en" sz="2200" b="1" u="sng" dirty="0"/>
            </a:br>
            <a:r>
              <a:rPr lang="en" sz="2200" b="1" u="sng" dirty="0"/>
              <a:t> </a:t>
            </a:r>
            <a:br>
              <a:rPr lang="en" sz="2200" b="1" u="sng" dirty="0"/>
            </a:br>
            <a:endParaRPr sz="2200" b="1" u="sng" dirty="0"/>
          </a:p>
        </p:txBody>
      </p:sp>
      <p:pic>
        <p:nvPicPr>
          <p:cNvPr id="6" name="Picture 5">
            <a:extLst>
              <a:ext uri="{FF2B5EF4-FFF2-40B4-BE49-F238E27FC236}">
                <a16:creationId xmlns:a16="http://schemas.microsoft.com/office/drawing/2014/main" id="{8C82C6A7-9E80-3C2F-A145-26CFAD4DEC0B}"/>
              </a:ext>
            </a:extLst>
          </p:cNvPr>
          <p:cNvPicPr>
            <a:picLocks noChangeAspect="1"/>
          </p:cNvPicPr>
          <p:nvPr/>
        </p:nvPicPr>
        <p:blipFill>
          <a:blip r:embed="rId3"/>
          <a:stretch>
            <a:fillRect/>
          </a:stretch>
        </p:blipFill>
        <p:spPr>
          <a:xfrm>
            <a:off x="937802" y="3672619"/>
            <a:ext cx="7197510" cy="959668"/>
          </a:xfrm>
          <a:prstGeom prst="rect">
            <a:avLst/>
          </a:prstGeom>
        </p:spPr>
      </p:pic>
    </p:spTree>
    <p:extLst>
      <p:ext uri="{BB962C8B-B14F-4D97-AF65-F5344CB8AC3E}">
        <p14:creationId xmlns:p14="http://schemas.microsoft.com/office/powerpoint/2010/main" val="2730115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437">
          <a:extLst>
            <a:ext uri="{FF2B5EF4-FFF2-40B4-BE49-F238E27FC236}">
              <a16:creationId xmlns:a16="http://schemas.microsoft.com/office/drawing/2014/main" id="{023C1B3B-7353-4322-0BB8-3F055CD0B283}"/>
            </a:ext>
          </a:extLst>
        </p:cNvPr>
        <p:cNvGrpSpPr/>
        <p:nvPr/>
      </p:nvGrpSpPr>
      <p:grpSpPr>
        <a:xfrm>
          <a:off x="0" y="0"/>
          <a:ext cx="0" cy="0"/>
          <a:chOff x="0" y="0"/>
          <a:chExt cx="0" cy="0"/>
        </a:xfrm>
      </p:grpSpPr>
      <p:sp>
        <p:nvSpPr>
          <p:cNvPr id="438" name="Google Shape;438;p52">
            <a:extLst>
              <a:ext uri="{FF2B5EF4-FFF2-40B4-BE49-F238E27FC236}">
                <a16:creationId xmlns:a16="http://schemas.microsoft.com/office/drawing/2014/main" id="{E08CF45E-FF26-87A4-A652-A7BDF27C368A}"/>
              </a:ext>
            </a:extLst>
          </p:cNvPr>
          <p:cNvSpPr txBox="1"/>
          <p:nvPr/>
        </p:nvSpPr>
        <p:spPr>
          <a:xfrm>
            <a:off x="278400" y="292962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endParaRPr>
          </a:p>
        </p:txBody>
      </p:sp>
      <p:sp>
        <p:nvSpPr>
          <p:cNvPr id="440" name="Google Shape;440;p52">
            <a:extLst>
              <a:ext uri="{FF2B5EF4-FFF2-40B4-BE49-F238E27FC236}">
                <a16:creationId xmlns:a16="http://schemas.microsoft.com/office/drawing/2014/main" id="{60B420D4-D692-DA8E-AC9F-AB261E630B47}"/>
              </a:ext>
            </a:extLst>
          </p:cNvPr>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dirty="0"/>
              <a:t>Conclusion</a:t>
            </a:r>
            <a:br>
              <a:rPr lang="en" sz="2200" b="1" u="sng" dirty="0"/>
            </a:br>
            <a:r>
              <a:rPr lang="en" sz="2200" b="1" u="sng" dirty="0"/>
              <a:t> </a:t>
            </a:r>
            <a:br>
              <a:rPr lang="en" sz="2200" b="1" u="sng" dirty="0"/>
            </a:br>
            <a:endParaRPr sz="2200" b="1" u="sng" dirty="0"/>
          </a:p>
        </p:txBody>
      </p:sp>
      <p:sp>
        <p:nvSpPr>
          <p:cNvPr id="4" name="Google Shape;220;p35">
            <a:extLst>
              <a:ext uri="{FF2B5EF4-FFF2-40B4-BE49-F238E27FC236}">
                <a16:creationId xmlns:a16="http://schemas.microsoft.com/office/drawing/2014/main" id="{CE93EEFA-3547-3216-D109-B966EADE28DF}"/>
              </a:ext>
            </a:extLst>
          </p:cNvPr>
          <p:cNvSpPr txBox="1"/>
          <p:nvPr/>
        </p:nvSpPr>
        <p:spPr>
          <a:xfrm>
            <a:off x="10175" y="711000"/>
            <a:ext cx="8704500" cy="41277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en-US" sz="1500" dirty="0">
                <a:solidFill>
                  <a:schemeClr val="dk1"/>
                </a:solidFill>
              </a:rPr>
              <a:t>Successfully understood the K support Norm, including mathematical formulation and its advantages over Lasso and Elastic Net.</a:t>
            </a:r>
          </a:p>
          <a:p>
            <a:pPr marL="133350" lvl="0" algn="l" rtl="0">
              <a:spcBef>
                <a:spcPts val="0"/>
              </a:spcBef>
              <a:spcAft>
                <a:spcPts val="0"/>
              </a:spcAft>
              <a:buClr>
                <a:schemeClr val="dk1"/>
              </a:buClr>
              <a:buSzPts val="1500"/>
            </a:pPr>
            <a:endParaRPr lang="en-US" sz="1500" dirty="0">
              <a:solidFill>
                <a:schemeClr val="dk1"/>
              </a:solidFill>
            </a:endParaRPr>
          </a:p>
          <a:p>
            <a:pPr marL="457200" lvl="0" indent="-323850" algn="l" rtl="0">
              <a:spcBef>
                <a:spcPts val="0"/>
              </a:spcBef>
              <a:spcAft>
                <a:spcPts val="0"/>
              </a:spcAft>
              <a:buClr>
                <a:schemeClr val="dk1"/>
              </a:buClr>
              <a:buSzPts val="1500"/>
              <a:buChar char="●"/>
            </a:pPr>
            <a:r>
              <a:rPr lang="en-US" sz="1500" dirty="0">
                <a:solidFill>
                  <a:schemeClr val="dk1"/>
                </a:solidFill>
              </a:rPr>
              <a:t>Gained a thorough understanding of Algorithms 1 and 2 used to compute the K support Norm, including the logic behind selecting parameters and thresholds.</a:t>
            </a:r>
          </a:p>
          <a:p>
            <a:pPr marL="457200" lvl="0" indent="-323850" algn="l" rtl="0">
              <a:spcBef>
                <a:spcPts val="0"/>
              </a:spcBef>
              <a:spcAft>
                <a:spcPts val="0"/>
              </a:spcAft>
              <a:buClr>
                <a:schemeClr val="dk1"/>
              </a:buClr>
              <a:buSzPts val="1500"/>
              <a:buChar char="●"/>
            </a:pPr>
            <a:endParaRPr lang="en-US" sz="1500" dirty="0">
              <a:solidFill>
                <a:schemeClr val="dk1"/>
              </a:solidFill>
            </a:endParaRPr>
          </a:p>
          <a:p>
            <a:pPr marL="457200" lvl="0" indent="-323850" algn="l" rtl="0">
              <a:spcBef>
                <a:spcPts val="0"/>
              </a:spcBef>
              <a:spcAft>
                <a:spcPts val="0"/>
              </a:spcAft>
              <a:buClr>
                <a:schemeClr val="dk1"/>
              </a:buClr>
              <a:buSzPts val="1500"/>
              <a:buChar char="●"/>
            </a:pPr>
            <a:r>
              <a:rPr lang="en-US" sz="1500" dirty="0">
                <a:solidFill>
                  <a:schemeClr val="dk1"/>
                </a:solidFill>
              </a:rPr>
              <a:t>Implemented algorithms to the same three datasets as described in the paper and obtained results which show that K support Norm gives better predictive performance.</a:t>
            </a:r>
          </a:p>
          <a:p>
            <a:pPr marL="133350" lvl="0" algn="l" rtl="0">
              <a:spcBef>
                <a:spcPts val="0"/>
              </a:spcBef>
              <a:spcAft>
                <a:spcPts val="0"/>
              </a:spcAft>
              <a:buClr>
                <a:schemeClr val="dk1"/>
              </a:buClr>
              <a:buSzPts val="1500"/>
            </a:pPr>
            <a:endParaRPr lang="en-US" sz="1500" dirty="0">
              <a:solidFill>
                <a:schemeClr val="dk1"/>
              </a:solidFill>
            </a:endParaRPr>
          </a:p>
          <a:p>
            <a:pPr marL="457200" lvl="0" indent="-323850" algn="l" rtl="0">
              <a:spcBef>
                <a:spcPts val="0"/>
              </a:spcBef>
              <a:spcAft>
                <a:spcPts val="0"/>
              </a:spcAft>
              <a:buClr>
                <a:schemeClr val="dk1"/>
              </a:buClr>
              <a:buSzPts val="1500"/>
              <a:buChar char="●"/>
            </a:pPr>
            <a:r>
              <a:rPr lang="en-US" sz="1500" dirty="0">
                <a:solidFill>
                  <a:schemeClr val="dk1"/>
                </a:solidFill>
              </a:rPr>
              <a:t>Extended the use of the K support Norm beyond the scope of the research paper by applying it to multiclass classification problems, which included the “Iris Dataset” and the “Yeast Dataset”. </a:t>
            </a:r>
          </a:p>
          <a:p>
            <a:pPr marL="457200" lvl="0" indent="-323850" algn="l" rtl="0">
              <a:spcBef>
                <a:spcPts val="0"/>
              </a:spcBef>
              <a:spcAft>
                <a:spcPts val="0"/>
              </a:spcAft>
              <a:buClr>
                <a:schemeClr val="dk1"/>
              </a:buClr>
              <a:buSzPts val="1500"/>
              <a:buChar char="●"/>
            </a:pPr>
            <a:endParaRPr lang="en-US" sz="1500" dirty="0">
              <a:solidFill>
                <a:schemeClr val="dk1"/>
              </a:solidFill>
            </a:endParaRPr>
          </a:p>
          <a:p>
            <a:pPr marL="457200" indent="-323850">
              <a:buClr>
                <a:schemeClr val="dk1"/>
              </a:buClr>
              <a:buSzPts val="1500"/>
              <a:buFont typeface="Arial"/>
              <a:buChar char="●"/>
            </a:pPr>
            <a:r>
              <a:rPr lang="en-US" sz="1500" dirty="0">
                <a:solidFill>
                  <a:schemeClr val="dk1"/>
                </a:solidFill>
              </a:rPr>
              <a:t>Showed a visualization of the decision boundary that K support Norm provides.</a:t>
            </a:r>
          </a:p>
          <a:p>
            <a:pPr marL="457200" lvl="0" indent="-323850" algn="l" rtl="0">
              <a:spcBef>
                <a:spcPts val="0"/>
              </a:spcBef>
              <a:spcAft>
                <a:spcPts val="0"/>
              </a:spcAft>
              <a:buClr>
                <a:schemeClr val="dk1"/>
              </a:buClr>
              <a:buSzPts val="1500"/>
              <a:buChar char="●"/>
            </a:pPr>
            <a:endParaRPr lang="en-US" sz="1500" dirty="0">
              <a:solidFill>
                <a:schemeClr val="dk1"/>
              </a:solidFill>
            </a:endParaRPr>
          </a:p>
          <a:p>
            <a:pPr marL="457200" lvl="0" indent="-323850" algn="l" rtl="0">
              <a:spcBef>
                <a:spcPts val="0"/>
              </a:spcBef>
              <a:spcAft>
                <a:spcPts val="0"/>
              </a:spcAft>
              <a:buClr>
                <a:schemeClr val="dk1"/>
              </a:buClr>
              <a:buSzPts val="1500"/>
              <a:buChar char="●"/>
            </a:pPr>
            <a:endParaRPr lang="en-US" sz="1500" dirty="0">
              <a:solidFill>
                <a:schemeClr val="dk1"/>
              </a:solidFill>
            </a:endParaRPr>
          </a:p>
          <a:p>
            <a:pPr marL="457200" lvl="0" indent="-323850" algn="l" rtl="0">
              <a:spcBef>
                <a:spcPts val="0"/>
              </a:spcBef>
              <a:spcAft>
                <a:spcPts val="0"/>
              </a:spcAft>
              <a:buClr>
                <a:schemeClr val="dk1"/>
              </a:buClr>
              <a:buSzPts val="1500"/>
              <a:buChar char="●"/>
            </a:pPr>
            <a:endParaRPr sz="1500" dirty="0">
              <a:solidFill>
                <a:schemeClr val="dk1"/>
              </a:solidFill>
            </a:endParaRPr>
          </a:p>
          <a:p>
            <a:pPr marL="457200" lvl="0" indent="0" algn="l" rtl="0">
              <a:spcBef>
                <a:spcPts val="0"/>
              </a:spcBef>
              <a:spcAft>
                <a:spcPts val="0"/>
              </a:spcAft>
              <a:buNone/>
            </a:pPr>
            <a:r>
              <a:rPr lang="en" sz="1500" dirty="0">
                <a:solidFill>
                  <a:schemeClr val="dk1"/>
                </a:solidFill>
              </a:rPr>
              <a:t>  </a:t>
            </a:r>
            <a:endParaRPr sz="1500" dirty="0">
              <a:solidFill>
                <a:schemeClr val="dk1"/>
              </a:solidFill>
            </a:endParaRPr>
          </a:p>
        </p:txBody>
      </p:sp>
    </p:spTree>
    <p:extLst>
      <p:ext uri="{BB962C8B-B14F-4D97-AF65-F5344CB8AC3E}">
        <p14:creationId xmlns:p14="http://schemas.microsoft.com/office/powerpoint/2010/main" val="2357162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437">
          <a:extLst>
            <a:ext uri="{FF2B5EF4-FFF2-40B4-BE49-F238E27FC236}">
              <a16:creationId xmlns:a16="http://schemas.microsoft.com/office/drawing/2014/main" id="{543C068F-83D8-E92F-E84A-D4BC89818D4C}"/>
            </a:ext>
          </a:extLst>
        </p:cNvPr>
        <p:cNvGrpSpPr/>
        <p:nvPr/>
      </p:nvGrpSpPr>
      <p:grpSpPr>
        <a:xfrm>
          <a:off x="0" y="0"/>
          <a:ext cx="0" cy="0"/>
          <a:chOff x="0" y="0"/>
          <a:chExt cx="0" cy="0"/>
        </a:xfrm>
      </p:grpSpPr>
      <p:sp>
        <p:nvSpPr>
          <p:cNvPr id="438" name="Google Shape;438;p52">
            <a:extLst>
              <a:ext uri="{FF2B5EF4-FFF2-40B4-BE49-F238E27FC236}">
                <a16:creationId xmlns:a16="http://schemas.microsoft.com/office/drawing/2014/main" id="{47244C09-0FC6-1D8E-A344-F65BC8967C6F}"/>
              </a:ext>
            </a:extLst>
          </p:cNvPr>
          <p:cNvSpPr txBox="1"/>
          <p:nvPr/>
        </p:nvSpPr>
        <p:spPr>
          <a:xfrm>
            <a:off x="278400" y="292962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endParaRPr>
          </a:p>
        </p:txBody>
      </p:sp>
      <p:sp>
        <p:nvSpPr>
          <p:cNvPr id="440" name="Google Shape;440;p52">
            <a:extLst>
              <a:ext uri="{FF2B5EF4-FFF2-40B4-BE49-F238E27FC236}">
                <a16:creationId xmlns:a16="http://schemas.microsoft.com/office/drawing/2014/main" id="{F77D72C1-9665-4635-5D72-CC81E96F29E5}"/>
              </a:ext>
            </a:extLst>
          </p:cNvPr>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dirty="0"/>
              <a:t>Possible Future Directions</a:t>
            </a:r>
            <a:br>
              <a:rPr lang="en" sz="2200" b="1" u="sng" dirty="0"/>
            </a:br>
            <a:r>
              <a:rPr lang="en" sz="2200" b="1" u="sng" dirty="0"/>
              <a:t> </a:t>
            </a:r>
            <a:br>
              <a:rPr lang="en" sz="2200" b="1" u="sng" dirty="0"/>
            </a:br>
            <a:endParaRPr sz="2200" b="1" u="sng" dirty="0"/>
          </a:p>
        </p:txBody>
      </p:sp>
      <p:sp>
        <p:nvSpPr>
          <p:cNvPr id="4" name="Google Shape;220;p35">
            <a:extLst>
              <a:ext uri="{FF2B5EF4-FFF2-40B4-BE49-F238E27FC236}">
                <a16:creationId xmlns:a16="http://schemas.microsoft.com/office/drawing/2014/main" id="{075E1818-B58D-1F9C-424A-08E37B0E2501}"/>
              </a:ext>
            </a:extLst>
          </p:cNvPr>
          <p:cNvSpPr txBox="1"/>
          <p:nvPr/>
        </p:nvSpPr>
        <p:spPr>
          <a:xfrm>
            <a:off x="10175" y="711000"/>
            <a:ext cx="8704500" cy="41277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en-US" sz="2000" dirty="0"/>
              <a:t>Explore embedding the k-support norm as a regularization layer in neural networks.</a:t>
            </a:r>
          </a:p>
          <a:p>
            <a:pPr marL="457200" lvl="0" indent="-323850" algn="l" rtl="0">
              <a:spcBef>
                <a:spcPts val="0"/>
              </a:spcBef>
              <a:spcAft>
                <a:spcPts val="0"/>
              </a:spcAft>
              <a:buClr>
                <a:schemeClr val="dk1"/>
              </a:buClr>
              <a:buSzPts val="1500"/>
              <a:buChar char="●"/>
            </a:pPr>
            <a:endParaRPr lang="en-US" sz="2000" dirty="0"/>
          </a:p>
          <a:p>
            <a:pPr marL="457200" lvl="0" indent="-323850" algn="l" rtl="0">
              <a:spcBef>
                <a:spcPts val="0"/>
              </a:spcBef>
              <a:spcAft>
                <a:spcPts val="0"/>
              </a:spcAft>
              <a:buClr>
                <a:schemeClr val="dk1"/>
              </a:buClr>
              <a:buSzPts val="1500"/>
              <a:buChar char="●"/>
            </a:pPr>
            <a:r>
              <a:rPr lang="en-US" sz="2000" dirty="0"/>
              <a:t>Investigate variants of the k-support norm, such as adaptive k-support where k is optimized during training rather than fixed.</a:t>
            </a:r>
          </a:p>
          <a:p>
            <a:pPr marL="457200" lvl="0" indent="-323850" algn="l" rtl="0">
              <a:spcBef>
                <a:spcPts val="0"/>
              </a:spcBef>
              <a:spcAft>
                <a:spcPts val="0"/>
              </a:spcAft>
              <a:buClr>
                <a:schemeClr val="dk1"/>
              </a:buClr>
              <a:buSzPts val="1500"/>
              <a:buChar char="●"/>
            </a:pPr>
            <a:endParaRPr lang="en-US" sz="2000" dirty="0"/>
          </a:p>
          <a:p>
            <a:pPr marL="457200" lvl="0" indent="-323850" algn="l" rtl="0">
              <a:spcBef>
                <a:spcPts val="0"/>
              </a:spcBef>
              <a:spcAft>
                <a:spcPts val="0"/>
              </a:spcAft>
              <a:buClr>
                <a:schemeClr val="dk1"/>
              </a:buClr>
              <a:buSzPts val="1500"/>
              <a:buChar char="●"/>
            </a:pPr>
            <a:r>
              <a:rPr lang="en-US" sz="2000" dirty="0"/>
              <a:t>Explore embedding K-support Norm as a regularizer in algorithms such as SVM.</a:t>
            </a:r>
          </a:p>
          <a:p>
            <a:pPr marL="457200" lvl="0" indent="-323850" algn="l" rtl="0">
              <a:spcBef>
                <a:spcPts val="0"/>
              </a:spcBef>
              <a:spcAft>
                <a:spcPts val="0"/>
              </a:spcAft>
              <a:buClr>
                <a:schemeClr val="dk1"/>
              </a:buClr>
              <a:buSzPts val="1500"/>
              <a:buChar char="●"/>
            </a:pPr>
            <a:endParaRPr lang="en-US" sz="2000" dirty="0">
              <a:solidFill>
                <a:schemeClr val="dk1"/>
              </a:solidFill>
            </a:endParaRPr>
          </a:p>
          <a:p>
            <a:pPr marL="457200" lvl="0" indent="-323850" algn="l" rtl="0">
              <a:spcBef>
                <a:spcPts val="0"/>
              </a:spcBef>
              <a:spcAft>
                <a:spcPts val="0"/>
              </a:spcAft>
              <a:buClr>
                <a:schemeClr val="dk1"/>
              </a:buClr>
              <a:buSzPts val="1500"/>
              <a:buChar char="●"/>
            </a:pPr>
            <a:endParaRPr sz="2000" dirty="0">
              <a:solidFill>
                <a:schemeClr val="dk1"/>
              </a:solidFill>
            </a:endParaRPr>
          </a:p>
          <a:p>
            <a:pPr marL="457200" lvl="0" indent="0" algn="l" rtl="0">
              <a:spcBef>
                <a:spcPts val="0"/>
              </a:spcBef>
              <a:spcAft>
                <a:spcPts val="0"/>
              </a:spcAft>
              <a:buNone/>
            </a:pPr>
            <a:r>
              <a:rPr lang="en" sz="2000" dirty="0">
                <a:solidFill>
                  <a:schemeClr val="dk1"/>
                </a:solidFill>
              </a:rPr>
              <a:t>  </a:t>
            </a:r>
            <a:endParaRPr sz="2000" dirty="0">
              <a:solidFill>
                <a:schemeClr val="dk1"/>
              </a:solidFill>
            </a:endParaRPr>
          </a:p>
        </p:txBody>
      </p:sp>
    </p:spTree>
    <p:extLst>
      <p:ext uri="{BB962C8B-B14F-4D97-AF65-F5344CB8AC3E}">
        <p14:creationId xmlns:p14="http://schemas.microsoft.com/office/powerpoint/2010/main" val="2852300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437">
          <a:extLst>
            <a:ext uri="{FF2B5EF4-FFF2-40B4-BE49-F238E27FC236}">
              <a16:creationId xmlns:a16="http://schemas.microsoft.com/office/drawing/2014/main" id="{EAF77CFC-2B41-0830-482C-EEF58E45BFDF}"/>
            </a:ext>
          </a:extLst>
        </p:cNvPr>
        <p:cNvGrpSpPr/>
        <p:nvPr/>
      </p:nvGrpSpPr>
      <p:grpSpPr>
        <a:xfrm>
          <a:off x="0" y="0"/>
          <a:ext cx="0" cy="0"/>
          <a:chOff x="0" y="0"/>
          <a:chExt cx="0" cy="0"/>
        </a:xfrm>
      </p:grpSpPr>
      <p:sp>
        <p:nvSpPr>
          <p:cNvPr id="438" name="Google Shape;438;p52">
            <a:extLst>
              <a:ext uri="{FF2B5EF4-FFF2-40B4-BE49-F238E27FC236}">
                <a16:creationId xmlns:a16="http://schemas.microsoft.com/office/drawing/2014/main" id="{17DFD65E-BCFA-98F7-F3EC-4198C173D730}"/>
              </a:ext>
            </a:extLst>
          </p:cNvPr>
          <p:cNvSpPr txBox="1"/>
          <p:nvPr/>
        </p:nvSpPr>
        <p:spPr>
          <a:xfrm>
            <a:off x="278400" y="292962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endParaRPr>
          </a:p>
        </p:txBody>
      </p:sp>
      <p:sp>
        <p:nvSpPr>
          <p:cNvPr id="440" name="Google Shape;440;p52">
            <a:extLst>
              <a:ext uri="{FF2B5EF4-FFF2-40B4-BE49-F238E27FC236}">
                <a16:creationId xmlns:a16="http://schemas.microsoft.com/office/drawing/2014/main" id="{E5F55CFC-461B-5368-4E5B-34AE62C9BAA7}"/>
              </a:ext>
            </a:extLst>
          </p:cNvPr>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dirty="0"/>
              <a:t>Contribution of Team Members</a:t>
            </a:r>
            <a:br>
              <a:rPr lang="en" sz="2200" b="1" u="sng" dirty="0"/>
            </a:br>
            <a:br>
              <a:rPr lang="en" sz="2200" b="1" u="sng" dirty="0"/>
            </a:br>
            <a:r>
              <a:rPr lang="en" sz="2200" b="1" u="sng" dirty="0"/>
              <a:t> </a:t>
            </a:r>
            <a:br>
              <a:rPr lang="en" sz="2200" b="1" u="sng" dirty="0"/>
            </a:br>
            <a:endParaRPr sz="2200" b="1" u="sng" dirty="0"/>
          </a:p>
        </p:txBody>
      </p:sp>
      <p:sp>
        <p:nvSpPr>
          <p:cNvPr id="2" name="Google Shape;220;p35">
            <a:extLst>
              <a:ext uri="{FF2B5EF4-FFF2-40B4-BE49-F238E27FC236}">
                <a16:creationId xmlns:a16="http://schemas.microsoft.com/office/drawing/2014/main" id="{E3D4C198-6265-B8BD-9F22-DCDAF512E111}"/>
              </a:ext>
            </a:extLst>
          </p:cNvPr>
          <p:cNvSpPr txBox="1"/>
          <p:nvPr/>
        </p:nvSpPr>
        <p:spPr>
          <a:xfrm>
            <a:off x="10175" y="711000"/>
            <a:ext cx="8704500" cy="4127700"/>
          </a:xfrm>
          <a:prstGeom prst="rect">
            <a:avLst/>
          </a:prstGeom>
          <a:noFill/>
          <a:ln>
            <a:noFill/>
          </a:ln>
        </p:spPr>
        <p:txBody>
          <a:bodyPr spcFirstLastPara="1" wrap="square" lIns="91425" tIns="91425" rIns="91425" bIns="91425" anchor="t" anchorCtr="0">
            <a:noAutofit/>
          </a:bodyPr>
          <a:lstStyle/>
          <a:p>
            <a:pPr marL="133350" lvl="0" algn="l" rtl="0">
              <a:spcBef>
                <a:spcPts val="0"/>
              </a:spcBef>
              <a:spcAft>
                <a:spcPts val="0"/>
              </a:spcAft>
              <a:buClr>
                <a:schemeClr val="dk1"/>
              </a:buClr>
              <a:buSzPts val="1500"/>
            </a:pPr>
            <a:r>
              <a:rPr lang="en-US" sz="1500" dirty="0">
                <a:solidFill>
                  <a:schemeClr val="dk1"/>
                </a:solidFill>
              </a:rPr>
              <a:t>Both team members have worked on the research paper and made the slides together.</a:t>
            </a:r>
          </a:p>
          <a:p>
            <a:pPr marL="133350" lvl="0" algn="l" rtl="0">
              <a:spcBef>
                <a:spcPts val="0"/>
              </a:spcBef>
              <a:spcAft>
                <a:spcPts val="0"/>
              </a:spcAft>
              <a:buClr>
                <a:schemeClr val="dk1"/>
              </a:buClr>
              <a:buSzPts val="1500"/>
            </a:pPr>
            <a:endParaRPr lang="en-US" sz="1500" dirty="0">
              <a:solidFill>
                <a:schemeClr val="dk1"/>
              </a:solidFill>
            </a:endParaRPr>
          </a:p>
          <a:p>
            <a:pPr marL="133350" lvl="0" algn="l" rtl="0">
              <a:spcBef>
                <a:spcPts val="0"/>
              </a:spcBef>
              <a:spcAft>
                <a:spcPts val="0"/>
              </a:spcAft>
              <a:buClr>
                <a:schemeClr val="dk1"/>
              </a:buClr>
              <a:buSzPts val="1500"/>
            </a:pPr>
            <a:r>
              <a:rPr lang="en-US" sz="1500" dirty="0">
                <a:solidFill>
                  <a:schemeClr val="dk1"/>
                </a:solidFill>
              </a:rPr>
              <a:t>Team member Sunrit Pal has made the following contributions:</a:t>
            </a:r>
          </a:p>
          <a:p>
            <a:pPr marL="133350" lvl="0" algn="l" rtl="0">
              <a:spcBef>
                <a:spcPts val="0"/>
              </a:spcBef>
              <a:spcAft>
                <a:spcPts val="0"/>
              </a:spcAft>
              <a:buClr>
                <a:schemeClr val="dk1"/>
              </a:buClr>
              <a:buSzPts val="1500"/>
            </a:pPr>
            <a:endParaRPr lang="en-US" sz="15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r>
              <a:rPr lang="en-US" sz="1500" dirty="0">
                <a:solidFill>
                  <a:schemeClr val="dk1"/>
                </a:solidFill>
              </a:rPr>
              <a:t>Understood the detailed derivation of the dual Norm of the K support Norm and explained it as per the comments in Stage 1.</a:t>
            </a:r>
          </a:p>
          <a:p>
            <a:pPr marL="133350" lvl="0" algn="l" rtl="0">
              <a:spcBef>
                <a:spcPts val="0"/>
              </a:spcBef>
              <a:spcAft>
                <a:spcPts val="0"/>
              </a:spcAft>
              <a:buClr>
                <a:schemeClr val="dk1"/>
              </a:buClr>
              <a:buSzPts val="1500"/>
            </a:pPr>
            <a:endParaRPr lang="en-US" sz="1500" dirty="0">
              <a:solidFill>
                <a:schemeClr val="dk1"/>
              </a:solidFill>
            </a:endParaRPr>
          </a:p>
          <a:p>
            <a:pPr marL="419100" indent="-285750">
              <a:buClr>
                <a:schemeClr val="dk1"/>
              </a:buClr>
              <a:buSzPts val="1500"/>
              <a:buFont typeface="Arial" panose="020B0604020202020204" pitchFamily="34" charset="0"/>
              <a:buChar char="•"/>
            </a:pPr>
            <a:r>
              <a:rPr lang="en-US" sz="1500" dirty="0">
                <a:solidFill>
                  <a:schemeClr val="dk1"/>
                </a:solidFill>
              </a:rPr>
              <a:t>Provided the detailed understanding of Algorithm 1 and 2, most importantly how the two inequalities in the Algorithm 1 help in selecting the values of l and r.</a:t>
            </a:r>
          </a:p>
          <a:p>
            <a:pPr marL="419100" indent="-285750">
              <a:buClr>
                <a:schemeClr val="dk1"/>
              </a:buClr>
              <a:buSzPts val="1500"/>
              <a:buFont typeface="Arial" panose="020B0604020202020204" pitchFamily="34" charset="0"/>
              <a:buChar char="•"/>
            </a:pPr>
            <a:endParaRPr lang="en-US" sz="1500" dirty="0">
              <a:solidFill>
                <a:schemeClr val="dk1"/>
              </a:solidFill>
            </a:endParaRPr>
          </a:p>
          <a:p>
            <a:pPr marL="133350">
              <a:buClr>
                <a:schemeClr val="dk1"/>
              </a:buClr>
              <a:buSzPts val="1500"/>
            </a:pPr>
            <a:endParaRPr lang="en-US" sz="1500" dirty="0">
              <a:solidFill>
                <a:schemeClr val="dk1"/>
              </a:solidFill>
            </a:endParaRPr>
          </a:p>
          <a:p>
            <a:pPr marL="133350">
              <a:buClr>
                <a:schemeClr val="dk1"/>
              </a:buClr>
              <a:buSzPts val="1500"/>
            </a:pPr>
            <a:r>
              <a:rPr lang="en-US" sz="1500" dirty="0">
                <a:solidFill>
                  <a:schemeClr val="dk1"/>
                </a:solidFill>
              </a:rPr>
              <a:t>Team member Kundan Pratap has made the following contributions:</a:t>
            </a:r>
          </a:p>
          <a:p>
            <a:pPr marL="133350">
              <a:buClr>
                <a:schemeClr val="dk1"/>
              </a:buClr>
              <a:buSzPts val="1500"/>
            </a:pPr>
            <a:endParaRPr lang="en-US" sz="1500" dirty="0">
              <a:solidFill>
                <a:schemeClr val="dk1"/>
              </a:solidFill>
            </a:endParaRPr>
          </a:p>
          <a:p>
            <a:pPr marL="419100" indent="-285750">
              <a:buClr>
                <a:schemeClr val="dk1"/>
              </a:buClr>
              <a:buSzPts val="1500"/>
              <a:buFont typeface="Arial" panose="020B0604020202020204" pitchFamily="34" charset="0"/>
              <a:buChar char="•"/>
            </a:pPr>
            <a:r>
              <a:rPr lang="en-US" sz="1500" dirty="0">
                <a:solidFill>
                  <a:schemeClr val="dk1"/>
                </a:solidFill>
              </a:rPr>
              <a:t>Written the Code of the Algorithms for both classification and regression and implemented it on the datasets given in the paper.</a:t>
            </a:r>
          </a:p>
          <a:p>
            <a:pPr marL="419100" indent="-285750">
              <a:buClr>
                <a:schemeClr val="dk1"/>
              </a:buClr>
              <a:buSzPts val="1500"/>
              <a:buFont typeface="Arial" panose="020B0604020202020204" pitchFamily="34" charset="0"/>
              <a:buChar char="•"/>
            </a:pPr>
            <a:endParaRPr lang="en-US" sz="1500" dirty="0">
              <a:solidFill>
                <a:schemeClr val="dk1"/>
              </a:solidFill>
            </a:endParaRPr>
          </a:p>
          <a:p>
            <a:pPr marL="419100" indent="-285750">
              <a:buClr>
                <a:schemeClr val="dk1"/>
              </a:buClr>
              <a:buSzPts val="1500"/>
              <a:buFont typeface="Arial" panose="020B0604020202020204" pitchFamily="34" charset="0"/>
              <a:buChar char="•"/>
            </a:pPr>
            <a:r>
              <a:rPr lang="en-US" sz="1500" dirty="0">
                <a:solidFill>
                  <a:schemeClr val="dk1"/>
                </a:solidFill>
              </a:rPr>
              <a:t>Written the Code for Novelty Task(Multiclass classification) and implemented it on Iris and Yeast Dataset. </a:t>
            </a:r>
          </a:p>
          <a:p>
            <a:pPr marL="133350" lvl="0" algn="l" rtl="0">
              <a:spcBef>
                <a:spcPts val="0"/>
              </a:spcBef>
              <a:spcAft>
                <a:spcPts val="0"/>
              </a:spcAft>
              <a:buClr>
                <a:schemeClr val="dk1"/>
              </a:buClr>
              <a:buSzPts val="1500"/>
            </a:pPr>
            <a:endParaRPr lang="en-US" sz="15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15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15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1500" dirty="0">
              <a:solidFill>
                <a:schemeClr val="dk1"/>
              </a:solidFill>
            </a:endParaRPr>
          </a:p>
          <a:p>
            <a:pPr marL="457200" lvl="0" indent="-323850" algn="l" rtl="0">
              <a:spcBef>
                <a:spcPts val="0"/>
              </a:spcBef>
              <a:spcAft>
                <a:spcPts val="0"/>
              </a:spcAft>
              <a:buClr>
                <a:schemeClr val="dk1"/>
              </a:buClr>
              <a:buSzPts val="1500"/>
              <a:buChar char="●"/>
            </a:pPr>
            <a:endParaRPr lang="en-US" sz="1500" dirty="0">
              <a:solidFill>
                <a:schemeClr val="dk1"/>
              </a:solidFill>
            </a:endParaRPr>
          </a:p>
          <a:p>
            <a:pPr marL="457200" lvl="0" indent="-323850" algn="l" rtl="0">
              <a:spcBef>
                <a:spcPts val="0"/>
              </a:spcBef>
              <a:spcAft>
                <a:spcPts val="0"/>
              </a:spcAft>
              <a:buClr>
                <a:schemeClr val="dk1"/>
              </a:buClr>
              <a:buSzPts val="1500"/>
              <a:buChar char="●"/>
            </a:pPr>
            <a:endParaRPr sz="1500" dirty="0">
              <a:solidFill>
                <a:schemeClr val="dk1"/>
              </a:solidFill>
            </a:endParaRPr>
          </a:p>
          <a:p>
            <a:pPr marL="457200" lvl="0" indent="0" algn="l" rtl="0">
              <a:spcBef>
                <a:spcPts val="0"/>
              </a:spcBef>
              <a:spcAft>
                <a:spcPts val="0"/>
              </a:spcAft>
              <a:buNone/>
            </a:pPr>
            <a:r>
              <a:rPr lang="en" sz="1500" dirty="0">
                <a:solidFill>
                  <a:schemeClr val="dk1"/>
                </a:solidFill>
              </a:rPr>
              <a:t>  </a:t>
            </a:r>
            <a:endParaRPr sz="1500" dirty="0">
              <a:solidFill>
                <a:schemeClr val="dk1"/>
              </a:solidFill>
            </a:endParaRPr>
          </a:p>
        </p:txBody>
      </p:sp>
    </p:spTree>
    <p:extLst>
      <p:ext uri="{BB962C8B-B14F-4D97-AF65-F5344CB8AC3E}">
        <p14:creationId xmlns:p14="http://schemas.microsoft.com/office/powerpoint/2010/main" val="3260261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437">
          <a:extLst>
            <a:ext uri="{FF2B5EF4-FFF2-40B4-BE49-F238E27FC236}">
              <a16:creationId xmlns:a16="http://schemas.microsoft.com/office/drawing/2014/main" id="{CADC481B-C04A-7EB5-1554-3EED2884C5C5}"/>
            </a:ext>
          </a:extLst>
        </p:cNvPr>
        <p:cNvGrpSpPr/>
        <p:nvPr/>
      </p:nvGrpSpPr>
      <p:grpSpPr>
        <a:xfrm>
          <a:off x="0" y="0"/>
          <a:ext cx="0" cy="0"/>
          <a:chOff x="0" y="0"/>
          <a:chExt cx="0" cy="0"/>
        </a:xfrm>
      </p:grpSpPr>
      <p:sp>
        <p:nvSpPr>
          <p:cNvPr id="440" name="Google Shape;440;p52">
            <a:extLst>
              <a:ext uri="{FF2B5EF4-FFF2-40B4-BE49-F238E27FC236}">
                <a16:creationId xmlns:a16="http://schemas.microsoft.com/office/drawing/2014/main" id="{A9AB2407-809F-6DC4-6B7C-58E49EC58965}"/>
              </a:ext>
            </a:extLst>
          </p:cNvPr>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dirty="0"/>
              <a:t>References</a:t>
            </a:r>
            <a:br>
              <a:rPr lang="en" sz="2200" b="1" u="sng" dirty="0"/>
            </a:br>
            <a:r>
              <a:rPr lang="en" sz="2200" b="1" u="sng" dirty="0"/>
              <a:t> </a:t>
            </a:r>
            <a:br>
              <a:rPr lang="en" sz="2200" b="1" u="sng" dirty="0"/>
            </a:br>
            <a:endParaRPr sz="2200" b="1" u="sng" dirty="0"/>
          </a:p>
        </p:txBody>
      </p:sp>
      <p:sp>
        <p:nvSpPr>
          <p:cNvPr id="2" name="Google Shape;220;p35">
            <a:extLst>
              <a:ext uri="{FF2B5EF4-FFF2-40B4-BE49-F238E27FC236}">
                <a16:creationId xmlns:a16="http://schemas.microsoft.com/office/drawing/2014/main" id="{83E74E62-3485-FE54-82BB-93490324CA06}"/>
              </a:ext>
            </a:extLst>
          </p:cNvPr>
          <p:cNvSpPr txBox="1"/>
          <p:nvPr/>
        </p:nvSpPr>
        <p:spPr>
          <a:xfrm>
            <a:off x="10175" y="711000"/>
            <a:ext cx="9006234" cy="4127700"/>
          </a:xfrm>
          <a:prstGeom prst="rect">
            <a:avLst/>
          </a:prstGeom>
          <a:noFill/>
          <a:ln>
            <a:noFill/>
          </a:ln>
        </p:spPr>
        <p:txBody>
          <a:bodyPr spcFirstLastPara="1" wrap="square" lIns="91425" tIns="91425" rIns="91425" bIns="91425" anchor="t" anchorCtr="0">
            <a:noAutofit/>
          </a:bodyPr>
          <a:lstStyle/>
          <a:p>
            <a:pPr marL="419100" lvl="0" indent="-285750" algn="l" rtl="0">
              <a:spcBef>
                <a:spcPts val="0"/>
              </a:spcBef>
              <a:spcAft>
                <a:spcPts val="0"/>
              </a:spcAft>
              <a:buClr>
                <a:schemeClr val="dk1"/>
              </a:buClr>
              <a:buSzPts val="1500"/>
              <a:buFont typeface="Arial" panose="020B0604020202020204" pitchFamily="34" charset="0"/>
              <a:buChar char="•"/>
            </a:pPr>
            <a:r>
              <a:rPr lang="en-US" sz="1500" dirty="0">
                <a:solidFill>
                  <a:schemeClr val="dk1"/>
                </a:solidFill>
              </a:rPr>
              <a:t>Yeast Dataset : Kenta Nakai, Paul Horton </a:t>
            </a:r>
            <a:r>
              <a:rPr lang="en-US" sz="1500" dirty="0">
                <a:solidFill>
                  <a:schemeClr val="dk1"/>
                </a:solidFill>
                <a:hlinkClick r:id="rId3"/>
              </a:rPr>
              <a:t>https://www.kaggle.com/datasets/samanemami/yeastcsv</a:t>
            </a:r>
          </a:p>
          <a:p>
            <a:pPr marL="419100" lvl="0" indent="-285750" algn="l" rtl="0">
              <a:spcBef>
                <a:spcPts val="0"/>
              </a:spcBef>
              <a:spcAft>
                <a:spcPts val="0"/>
              </a:spcAft>
              <a:buClr>
                <a:schemeClr val="dk1"/>
              </a:buClr>
              <a:buSzPts val="1500"/>
              <a:buFont typeface="Arial" panose="020B0604020202020204" pitchFamily="34" charset="0"/>
              <a:buChar char="•"/>
            </a:pPr>
            <a:endParaRPr lang="en-US" sz="1500" dirty="0">
              <a:solidFill>
                <a:schemeClr val="dk1"/>
              </a:solidFill>
              <a:hlinkClick r:id="rId3"/>
            </a:endParaRPr>
          </a:p>
          <a:p>
            <a:pPr marL="419100" lvl="0" indent="-285750" algn="l" rtl="0">
              <a:spcBef>
                <a:spcPts val="0"/>
              </a:spcBef>
              <a:spcAft>
                <a:spcPts val="0"/>
              </a:spcAft>
              <a:buClr>
                <a:schemeClr val="dk1"/>
              </a:buClr>
              <a:buSzPts val="1500"/>
              <a:buFont typeface="Arial" panose="020B0604020202020204" pitchFamily="34" charset="0"/>
              <a:buChar char="•"/>
            </a:pPr>
            <a:r>
              <a:rPr lang="en-US" sz="1500" dirty="0">
                <a:solidFill>
                  <a:schemeClr val="dk1"/>
                </a:solidFill>
              </a:rPr>
              <a:t>Understanding regularization techniques : </a:t>
            </a:r>
            <a:r>
              <a:rPr lang="en-US" sz="1500" dirty="0">
                <a:solidFill>
                  <a:schemeClr val="dk1"/>
                </a:solidFill>
                <a:hlinkClick r:id="rId4"/>
              </a:rPr>
              <a:t>www.geeksforgeeks.org/lasso-vs-ridge-vs-elastic-net-ml/</a:t>
            </a:r>
            <a:endParaRPr lang="en-US" sz="15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15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r>
              <a:rPr lang="en-US" sz="1500" dirty="0">
                <a:solidFill>
                  <a:schemeClr val="dk1"/>
                </a:solidFill>
              </a:rPr>
              <a:t>For gaining understanding of dual: </a:t>
            </a:r>
            <a:r>
              <a:rPr lang="en-US" sz="1500" dirty="0">
                <a:solidFill>
                  <a:schemeClr val="dk1"/>
                </a:solidFill>
                <a:hlinkClick r:id="rId5"/>
              </a:rPr>
              <a:t>sites.math.washington.edu//~burke/</a:t>
            </a:r>
            <a:r>
              <a:rPr lang="en-US" sz="1500" dirty="0" err="1">
                <a:solidFill>
                  <a:schemeClr val="dk1"/>
                </a:solidFill>
                <a:hlinkClick r:id="rId5"/>
              </a:rPr>
              <a:t>crs</a:t>
            </a:r>
            <a:r>
              <a:rPr lang="en-US" sz="1500" dirty="0">
                <a:solidFill>
                  <a:schemeClr val="dk1"/>
                </a:solidFill>
                <a:hlinkClick r:id="rId5"/>
              </a:rPr>
              <a:t>/407/notes/section4.pdf</a:t>
            </a:r>
            <a:endParaRPr lang="en-US" sz="15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15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15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15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15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15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1500" dirty="0">
              <a:solidFill>
                <a:schemeClr val="dk1"/>
              </a:solidFill>
            </a:endParaRPr>
          </a:p>
          <a:p>
            <a:pPr marL="457200" lvl="0" indent="-323850" algn="l" rtl="0">
              <a:spcBef>
                <a:spcPts val="0"/>
              </a:spcBef>
              <a:spcAft>
                <a:spcPts val="0"/>
              </a:spcAft>
              <a:buClr>
                <a:schemeClr val="dk1"/>
              </a:buClr>
              <a:buSzPts val="1500"/>
              <a:buChar char="●"/>
            </a:pPr>
            <a:endParaRPr lang="en-US" sz="1500" dirty="0">
              <a:solidFill>
                <a:schemeClr val="dk1"/>
              </a:solidFill>
            </a:endParaRPr>
          </a:p>
          <a:p>
            <a:pPr marL="457200" lvl="0" indent="-323850" algn="l" rtl="0">
              <a:spcBef>
                <a:spcPts val="0"/>
              </a:spcBef>
              <a:spcAft>
                <a:spcPts val="0"/>
              </a:spcAft>
              <a:buClr>
                <a:schemeClr val="dk1"/>
              </a:buClr>
              <a:buSzPts val="1500"/>
              <a:buChar char="●"/>
            </a:pPr>
            <a:endParaRPr sz="1500" dirty="0">
              <a:solidFill>
                <a:schemeClr val="dk1"/>
              </a:solidFill>
            </a:endParaRPr>
          </a:p>
          <a:p>
            <a:pPr marL="457200" lvl="0" indent="0" algn="l" rtl="0">
              <a:spcBef>
                <a:spcPts val="0"/>
              </a:spcBef>
              <a:spcAft>
                <a:spcPts val="0"/>
              </a:spcAft>
              <a:buNone/>
            </a:pPr>
            <a:r>
              <a:rPr lang="en" sz="1500" dirty="0">
                <a:solidFill>
                  <a:schemeClr val="dk1"/>
                </a:solidFill>
              </a:rPr>
              <a:t>  </a:t>
            </a:r>
            <a:endParaRPr sz="1500" dirty="0">
              <a:solidFill>
                <a:schemeClr val="dk1"/>
              </a:solidFill>
            </a:endParaRPr>
          </a:p>
        </p:txBody>
      </p:sp>
    </p:spTree>
    <p:extLst>
      <p:ext uri="{BB962C8B-B14F-4D97-AF65-F5344CB8AC3E}">
        <p14:creationId xmlns:p14="http://schemas.microsoft.com/office/powerpoint/2010/main" val="3580917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437">
          <a:extLst>
            <a:ext uri="{FF2B5EF4-FFF2-40B4-BE49-F238E27FC236}">
              <a16:creationId xmlns:a16="http://schemas.microsoft.com/office/drawing/2014/main" id="{A513A29F-DB9C-6607-6886-88536577D73B}"/>
            </a:ext>
          </a:extLst>
        </p:cNvPr>
        <p:cNvGrpSpPr/>
        <p:nvPr/>
      </p:nvGrpSpPr>
      <p:grpSpPr>
        <a:xfrm>
          <a:off x="0" y="0"/>
          <a:ext cx="0" cy="0"/>
          <a:chOff x="0" y="0"/>
          <a:chExt cx="0" cy="0"/>
        </a:xfrm>
      </p:grpSpPr>
      <p:sp>
        <p:nvSpPr>
          <p:cNvPr id="438" name="Google Shape;438;p52">
            <a:extLst>
              <a:ext uri="{FF2B5EF4-FFF2-40B4-BE49-F238E27FC236}">
                <a16:creationId xmlns:a16="http://schemas.microsoft.com/office/drawing/2014/main" id="{921A9675-FC67-7698-254B-584191AEE5A7}"/>
              </a:ext>
            </a:extLst>
          </p:cNvPr>
          <p:cNvSpPr txBox="1"/>
          <p:nvPr/>
        </p:nvSpPr>
        <p:spPr>
          <a:xfrm>
            <a:off x="278400" y="2929625"/>
            <a:ext cx="8587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endParaRPr>
          </a:p>
        </p:txBody>
      </p:sp>
      <p:sp>
        <p:nvSpPr>
          <p:cNvPr id="440" name="Google Shape;440;p52">
            <a:extLst>
              <a:ext uri="{FF2B5EF4-FFF2-40B4-BE49-F238E27FC236}">
                <a16:creationId xmlns:a16="http://schemas.microsoft.com/office/drawing/2014/main" id="{3F19C643-D4D9-2D8F-392C-B845005B389E}"/>
              </a:ext>
            </a:extLst>
          </p:cNvPr>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dirty="0"/>
              <a:t>Use of AI</a:t>
            </a:r>
            <a:br>
              <a:rPr lang="en" sz="2200" b="1" u="sng" dirty="0"/>
            </a:br>
            <a:r>
              <a:rPr lang="en" sz="2200" b="1" u="sng" dirty="0"/>
              <a:t> </a:t>
            </a:r>
            <a:br>
              <a:rPr lang="en" sz="2200" b="1" u="sng" dirty="0"/>
            </a:br>
            <a:endParaRPr sz="2200" b="1" u="sng" dirty="0"/>
          </a:p>
        </p:txBody>
      </p:sp>
      <p:sp>
        <p:nvSpPr>
          <p:cNvPr id="2" name="Google Shape;220;p35">
            <a:extLst>
              <a:ext uri="{FF2B5EF4-FFF2-40B4-BE49-F238E27FC236}">
                <a16:creationId xmlns:a16="http://schemas.microsoft.com/office/drawing/2014/main" id="{A1A7C65F-BFC0-2A65-95C0-FD5B2A93A89A}"/>
              </a:ext>
            </a:extLst>
          </p:cNvPr>
          <p:cNvSpPr txBox="1"/>
          <p:nvPr/>
        </p:nvSpPr>
        <p:spPr>
          <a:xfrm>
            <a:off x="10175" y="711000"/>
            <a:ext cx="8704500" cy="4127700"/>
          </a:xfrm>
          <a:prstGeom prst="rect">
            <a:avLst/>
          </a:prstGeom>
          <a:noFill/>
          <a:ln>
            <a:noFill/>
          </a:ln>
        </p:spPr>
        <p:txBody>
          <a:bodyPr spcFirstLastPara="1" wrap="square" lIns="91425" tIns="91425" rIns="91425" bIns="91425" anchor="t" anchorCtr="0">
            <a:noAutofit/>
          </a:bodyPr>
          <a:lstStyle/>
          <a:p>
            <a:pPr marL="419100" lvl="0" indent="-285750" algn="l" rtl="0">
              <a:spcBef>
                <a:spcPts val="0"/>
              </a:spcBef>
              <a:spcAft>
                <a:spcPts val="0"/>
              </a:spcAft>
              <a:buClr>
                <a:schemeClr val="dk1"/>
              </a:buClr>
              <a:buSzPts val="1500"/>
              <a:buFont typeface="Arial" panose="020B0604020202020204" pitchFamily="34" charset="0"/>
              <a:buChar char="•"/>
            </a:pPr>
            <a:r>
              <a:rPr lang="en-US" sz="2000" dirty="0">
                <a:solidFill>
                  <a:schemeClr val="dk1"/>
                </a:solidFill>
              </a:rPr>
              <a:t>Used Chatgpt for Understanding the Research Paper</a:t>
            </a:r>
          </a:p>
          <a:p>
            <a:pPr marL="419100" lvl="0" indent="-285750" algn="l" rtl="0">
              <a:spcBef>
                <a:spcPts val="0"/>
              </a:spcBef>
              <a:spcAft>
                <a:spcPts val="0"/>
              </a:spcAft>
              <a:buClr>
                <a:schemeClr val="dk1"/>
              </a:buClr>
              <a:buSzPts val="1500"/>
              <a:buFont typeface="Arial" panose="020B0604020202020204" pitchFamily="34" charset="0"/>
              <a:buChar char="•"/>
            </a:pPr>
            <a:endParaRPr lang="en-US" sz="20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r>
              <a:rPr lang="en-US" sz="2000" dirty="0">
                <a:solidFill>
                  <a:schemeClr val="dk1"/>
                </a:solidFill>
              </a:rPr>
              <a:t>Generated Latex codes for mathematical terms </a:t>
            </a:r>
          </a:p>
          <a:p>
            <a:pPr marL="419100" lvl="0" indent="-285750" algn="l" rtl="0">
              <a:spcBef>
                <a:spcPts val="0"/>
              </a:spcBef>
              <a:spcAft>
                <a:spcPts val="0"/>
              </a:spcAft>
              <a:buClr>
                <a:schemeClr val="dk1"/>
              </a:buClr>
              <a:buSzPts val="1500"/>
              <a:buFont typeface="Arial" panose="020B0604020202020204" pitchFamily="34" charset="0"/>
              <a:buChar char="•"/>
            </a:pPr>
            <a:endParaRPr lang="en-US" sz="20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r>
              <a:rPr lang="en-US" sz="2000" dirty="0">
                <a:solidFill>
                  <a:schemeClr val="dk1"/>
                </a:solidFill>
              </a:rPr>
              <a:t>Asked suggestions on how to read data stored in LIBSVM format</a:t>
            </a:r>
          </a:p>
          <a:p>
            <a:pPr marL="419100" lvl="0" indent="-285750" algn="l" rtl="0">
              <a:spcBef>
                <a:spcPts val="0"/>
              </a:spcBef>
              <a:spcAft>
                <a:spcPts val="0"/>
              </a:spcAft>
              <a:buClr>
                <a:schemeClr val="dk1"/>
              </a:buClr>
              <a:buSzPts val="1500"/>
              <a:buFont typeface="Arial" panose="020B0604020202020204" pitchFamily="34" charset="0"/>
              <a:buChar char="•"/>
            </a:pPr>
            <a:endParaRPr lang="en-US" sz="20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r>
              <a:rPr lang="en-US" sz="2000" dirty="0">
                <a:solidFill>
                  <a:schemeClr val="dk1"/>
                </a:solidFill>
              </a:rPr>
              <a:t>Asked Chatgpt to modify the code so that it becomes compatible with sparse matrices</a:t>
            </a:r>
          </a:p>
          <a:p>
            <a:pPr marL="419100" lvl="0" indent="-285750" algn="l" rtl="0">
              <a:spcBef>
                <a:spcPts val="0"/>
              </a:spcBef>
              <a:spcAft>
                <a:spcPts val="0"/>
              </a:spcAft>
              <a:buClr>
                <a:schemeClr val="dk1"/>
              </a:buClr>
              <a:buSzPts val="1500"/>
              <a:buFont typeface="Arial" panose="020B0604020202020204" pitchFamily="34" charset="0"/>
              <a:buChar char="•"/>
            </a:pPr>
            <a:endParaRPr lang="en-US" sz="20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2000" dirty="0">
              <a:solidFill>
                <a:schemeClr val="dk1"/>
              </a:solidFill>
            </a:endParaRPr>
          </a:p>
          <a:p>
            <a:pPr marL="133350" lvl="0" algn="l" rtl="0">
              <a:spcBef>
                <a:spcPts val="0"/>
              </a:spcBef>
              <a:spcAft>
                <a:spcPts val="0"/>
              </a:spcAft>
              <a:buClr>
                <a:schemeClr val="dk1"/>
              </a:buClr>
              <a:buSzPts val="1500"/>
            </a:pPr>
            <a:endParaRPr lang="en-US" sz="20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20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2000" dirty="0">
              <a:solidFill>
                <a:schemeClr val="dk1"/>
              </a:solidFill>
            </a:endParaRPr>
          </a:p>
          <a:p>
            <a:pPr marL="419100" lvl="0" indent="-285750" algn="l" rtl="0">
              <a:spcBef>
                <a:spcPts val="0"/>
              </a:spcBef>
              <a:spcAft>
                <a:spcPts val="0"/>
              </a:spcAft>
              <a:buClr>
                <a:schemeClr val="dk1"/>
              </a:buClr>
              <a:buSzPts val="1500"/>
              <a:buFont typeface="Arial" panose="020B0604020202020204" pitchFamily="34" charset="0"/>
              <a:buChar char="•"/>
            </a:pPr>
            <a:endParaRPr lang="en-US" sz="2000" dirty="0">
              <a:solidFill>
                <a:schemeClr val="dk1"/>
              </a:solidFill>
            </a:endParaRPr>
          </a:p>
          <a:p>
            <a:pPr marL="457200" lvl="0" indent="-323850" algn="l" rtl="0">
              <a:spcBef>
                <a:spcPts val="0"/>
              </a:spcBef>
              <a:spcAft>
                <a:spcPts val="0"/>
              </a:spcAft>
              <a:buClr>
                <a:schemeClr val="dk1"/>
              </a:buClr>
              <a:buSzPts val="1500"/>
              <a:buChar char="●"/>
            </a:pPr>
            <a:endParaRPr lang="en-US" sz="2000" dirty="0">
              <a:solidFill>
                <a:schemeClr val="dk1"/>
              </a:solidFill>
            </a:endParaRPr>
          </a:p>
          <a:p>
            <a:pPr marL="457200" lvl="0" indent="-323850" algn="l" rtl="0">
              <a:spcBef>
                <a:spcPts val="0"/>
              </a:spcBef>
              <a:spcAft>
                <a:spcPts val="0"/>
              </a:spcAft>
              <a:buClr>
                <a:schemeClr val="dk1"/>
              </a:buClr>
              <a:buSzPts val="1500"/>
              <a:buChar char="●"/>
            </a:pPr>
            <a:endParaRPr sz="2000" dirty="0">
              <a:solidFill>
                <a:schemeClr val="dk1"/>
              </a:solidFill>
            </a:endParaRPr>
          </a:p>
          <a:p>
            <a:pPr marL="457200" lvl="0" indent="0" algn="l" rtl="0">
              <a:spcBef>
                <a:spcPts val="0"/>
              </a:spcBef>
              <a:spcAft>
                <a:spcPts val="0"/>
              </a:spcAft>
              <a:buNone/>
            </a:pPr>
            <a:r>
              <a:rPr lang="en" sz="2000" dirty="0">
                <a:solidFill>
                  <a:schemeClr val="dk1"/>
                </a:solidFill>
              </a:rPr>
              <a:t>  </a:t>
            </a:r>
            <a:endParaRPr sz="2000" dirty="0">
              <a:solidFill>
                <a:schemeClr val="dk1"/>
              </a:solidFill>
            </a:endParaRPr>
          </a:p>
        </p:txBody>
      </p:sp>
    </p:spTree>
    <p:extLst>
      <p:ext uri="{BB962C8B-B14F-4D97-AF65-F5344CB8AC3E}">
        <p14:creationId xmlns:p14="http://schemas.microsoft.com/office/powerpoint/2010/main" val="365059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218">
          <a:extLst>
            <a:ext uri="{FF2B5EF4-FFF2-40B4-BE49-F238E27FC236}">
              <a16:creationId xmlns:a16="http://schemas.microsoft.com/office/drawing/2014/main" id="{FE19E078-1E03-3AC2-B650-E8D5466DC7A0}"/>
            </a:ext>
          </a:extLst>
        </p:cNvPr>
        <p:cNvGrpSpPr/>
        <p:nvPr/>
      </p:nvGrpSpPr>
      <p:grpSpPr>
        <a:xfrm>
          <a:off x="0" y="0"/>
          <a:ext cx="0" cy="0"/>
          <a:chOff x="0" y="0"/>
          <a:chExt cx="0" cy="0"/>
        </a:xfrm>
      </p:grpSpPr>
      <p:sp>
        <p:nvSpPr>
          <p:cNvPr id="219" name="Google Shape;219;p35">
            <a:extLst>
              <a:ext uri="{FF2B5EF4-FFF2-40B4-BE49-F238E27FC236}">
                <a16:creationId xmlns:a16="http://schemas.microsoft.com/office/drawing/2014/main" id="{85DD5DBD-27DB-F7F9-01FA-3258EC22D850}"/>
              </a:ext>
            </a:extLst>
          </p:cNvPr>
          <p:cNvSpPr txBox="1">
            <a:spLocks noGrp="1"/>
          </p:cNvSpPr>
          <p:nvPr>
            <p:ph type="title"/>
          </p:nvPr>
        </p:nvSpPr>
        <p:spPr>
          <a:xfrm>
            <a:off x="418650" y="241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Problem Statement</a:t>
            </a:r>
            <a:br>
              <a:rPr lang="en" b="1" dirty="0"/>
            </a:br>
            <a:endParaRPr b="1" dirty="0"/>
          </a:p>
        </p:txBody>
      </p:sp>
      <p:sp>
        <p:nvSpPr>
          <p:cNvPr id="2" name="Google Shape;220;p35">
            <a:extLst>
              <a:ext uri="{FF2B5EF4-FFF2-40B4-BE49-F238E27FC236}">
                <a16:creationId xmlns:a16="http://schemas.microsoft.com/office/drawing/2014/main" id="{09759688-6C69-6CE9-C6DF-30E6826DA7F8}"/>
              </a:ext>
            </a:extLst>
          </p:cNvPr>
          <p:cNvSpPr txBox="1"/>
          <p:nvPr/>
        </p:nvSpPr>
        <p:spPr>
          <a:xfrm>
            <a:off x="57179" y="895298"/>
            <a:ext cx="8704500" cy="41277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en" sz="1500" dirty="0">
                <a:solidFill>
                  <a:schemeClr val="dk1"/>
                </a:solidFill>
              </a:rPr>
              <a:t>We want to implement sparsity but traditional methods like Lasso can yield suboptimal results when features are corelated.</a:t>
            </a: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323850" algn="l" rtl="0">
              <a:spcBef>
                <a:spcPts val="0"/>
              </a:spcBef>
              <a:spcAft>
                <a:spcPts val="0"/>
              </a:spcAft>
              <a:buClr>
                <a:schemeClr val="dk1"/>
              </a:buClr>
              <a:buSzPts val="1500"/>
              <a:buChar char="●"/>
            </a:pPr>
            <a:r>
              <a:rPr lang="en-US" sz="1500" dirty="0">
                <a:solidFill>
                  <a:schemeClr val="dk1"/>
                </a:solidFill>
              </a:rPr>
              <a:t>The      norm may shrink too many coefficients to 0 sacrificing predictive accuracy for sparsity.</a:t>
            </a:r>
            <a:endParaRPr sz="1500" dirty="0">
              <a:solidFill>
                <a:schemeClr val="dk1"/>
              </a:solidFill>
            </a:endParaRPr>
          </a:p>
          <a:p>
            <a:pPr marL="457200" lvl="0" indent="0" algn="l" rtl="0">
              <a:spcBef>
                <a:spcPts val="0"/>
              </a:spcBef>
              <a:spcAft>
                <a:spcPts val="0"/>
              </a:spcAft>
              <a:buNone/>
            </a:pPr>
            <a:endParaRPr lang="en-IN" sz="1500" dirty="0">
              <a:solidFill>
                <a:schemeClr val="dk1"/>
              </a:solidFill>
            </a:endParaRPr>
          </a:p>
          <a:p>
            <a:pPr marL="457200" lvl="0" indent="-323850" algn="l" rtl="0">
              <a:spcBef>
                <a:spcPts val="0"/>
              </a:spcBef>
              <a:spcAft>
                <a:spcPts val="0"/>
              </a:spcAft>
              <a:buClr>
                <a:schemeClr val="dk1"/>
              </a:buClr>
              <a:buSzPts val="1500"/>
              <a:buChar char="●"/>
            </a:pPr>
            <a:r>
              <a:rPr lang="en-US" sz="1500" dirty="0">
                <a:solidFill>
                  <a:schemeClr val="dk1"/>
                </a:solidFill>
              </a:rPr>
              <a:t>Elastic net which combines      and      penalty improves over Lasso, but there is definitely room for further improvement.</a:t>
            </a:r>
          </a:p>
          <a:p>
            <a:pPr marL="133350" lvl="0" algn="l" rtl="0">
              <a:spcBef>
                <a:spcPts val="0"/>
              </a:spcBef>
              <a:spcAft>
                <a:spcPts val="0"/>
              </a:spcAft>
              <a:buClr>
                <a:schemeClr val="dk1"/>
              </a:buClr>
              <a:buSzPts val="1500"/>
            </a:pPr>
            <a:endParaRPr lang="en-US" sz="1500" dirty="0">
              <a:solidFill>
                <a:schemeClr val="dk1"/>
              </a:solidFill>
            </a:endParaRPr>
          </a:p>
          <a:p>
            <a:pPr marL="457200" lvl="0" indent="-323850" algn="l" rtl="0">
              <a:spcBef>
                <a:spcPts val="0"/>
              </a:spcBef>
              <a:spcAft>
                <a:spcPts val="0"/>
              </a:spcAft>
              <a:buClr>
                <a:schemeClr val="dk1"/>
              </a:buClr>
              <a:buSzPts val="1500"/>
              <a:buChar char="●"/>
            </a:pPr>
            <a:r>
              <a:rPr lang="en-US" sz="1500" b="1" dirty="0">
                <a:solidFill>
                  <a:schemeClr val="dk1"/>
                </a:solidFill>
              </a:rPr>
              <a:t>Our goal</a:t>
            </a:r>
            <a:r>
              <a:rPr lang="en-US" sz="1500" dirty="0">
                <a:solidFill>
                  <a:schemeClr val="dk1"/>
                </a:solidFill>
              </a:rPr>
              <a:t>: Implement a new K support norm which gives a tighter and more precise  approximation of true sparsity combined with      penalty, aiming to improve generalization.</a:t>
            </a:r>
          </a:p>
          <a:p>
            <a:pPr marL="457200" lvl="0" indent="0" algn="l" rtl="0">
              <a:spcBef>
                <a:spcPts val="0"/>
              </a:spcBef>
              <a:spcAft>
                <a:spcPts val="0"/>
              </a:spcAft>
              <a:buNone/>
            </a:pPr>
            <a:endParaRPr sz="1500" dirty="0">
              <a:solidFill>
                <a:schemeClr val="dk1"/>
              </a:solidFill>
            </a:endParaRPr>
          </a:p>
          <a:p>
            <a:pPr marL="457200" lvl="0" indent="-323850" algn="l" rtl="0">
              <a:spcBef>
                <a:spcPts val="0"/>
              </a:spcBef>
              <a:spcAft>
                <a:spcPts val="0"/>
              </a:spcAft>
              <a:buClr>
                <a:schemeClr val="dk1"/>
              </a:buClr>
              <a:buSzPts val="1500"/>
              <a:buChar char="●"/>
            </a:pPr>
            <a:r>
              <a:rPr lang="en-US" sz="1500" dirty="0"/>
              <a:t>We seek to improve predictive performance, especially in scenarios with highly correlated features, by balancing sparsity and      control more effectively.</a:t>
            </a: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0" algn="l" rtl="0">
              <a:spcBef>
                <a:spcPts val="0"/>
              </a:spcBef>
              <a:spcAft>
                <a:spcPts val="0"/>
              </a:spcAft>
              <a:buNone/>
            </a:pPr>
            <a:r>
              <a:rPr lang="en" sz="1500" dirty="0">
                <a:solidFill>
                  <a:schemeClr val="dk1"/>
                </a:solidFill>
              </a:rPr>
              <a:t>  </a:t>
            </a:r>
            <a:endParaRPr sz="1500" dirty="0">
              <a:solidFill>
                <a:schemeClr val="dk1"/>
              </a:solidFill>
            </a:endParaRPr>
          </a:p>
        </p:txBody>
      </p:sp>
      <p:pic>
        <p:nvPicPr>
          <p:cNvPr id="17" name="Picture 16">
            <a:extLst>
              <a:ext uri="{FF2B5EF4-FFF2-40B4-BE49-F238E27FC236}">
                <a16:creationId xmlns:a16="http://schemas.microsoft.com/office/drawing/2014/main" id="{9C41F78D-B093-3933-5EA6-D349C40019B7}"/>
              </a:ext>
            </a:extLst>
          </p:cNvPr>
          <p:cNvPicPr>
            <a:picLocks noChangeAspect="1"/>
          </p:cNvPicPr>
          <p:nvPr/>
        </p:nvPicPr>
        <p:blipFill>
          <a:blip r:embed="rId3"/>
          <a:stretch>
            <a:fillRect/>
          </a:stretch>
        </p:blipFill>
        <p:spPr>
          <a:xfrm>
            <a:off x="4423605" y="3013448"/>
            <a:ext cx="225349" cy="289734"/>
          </a:xfrm>
          <a:prstGeom prst="rect">
            <a:avLst/>
          </a:prstGeom>
        </p:spPr>
      </p:pic>
      <p:pic>
        <p:nvPicPr>
          <p:cNvPr id="20" name="Picture 19">
            <a:extLst>
              <a:ext uri="{FF2B5EF4-FFF2-40B4-BE49-F238E27FC236}">
                <a16:creationId xmlns:a16="http://schemas.microsoft.com/office/drawing/2014/main" id="{6B467EDF-35A1-333D-B1D2-AF519302F204}"/>
              </a:ext>
            </a:extLst>
          </p:cNvPr>
          <p:cNvPicPr>
            <a:picLocks noChangeAspect="1"/>
          </p:cNvPicPr>
          <p:nvPr/>
        </p:nvPicPr>
        <p:blipFill>
          <a:blip r:embed="rId3"/>
          <a:stretch>
            <a:fillRect/>
          </a:stretch>
        </p:blipFill>
        <p:spPr>
          <a:xfrm>
            <a:off x="3615807" y="3706389"/>
            <a:ext cx="225349" cy="289734"/>
          </a:xfrm>
          <a:prstGeom prst="rect">
            <a:avLst/>
          </a:prstGeom>
        </p:spPr>
      </p:pic>
      <p:pic>
        <p:nvPicPr>
          <p:cNvPr id="21" name="Picture 20">
            <a:extLst>
              <a:ext uri="{FF2B5EF4-FFF2-40B4-BE49-F238E27FC236}">
                <a16:creationId xmlns:a16="http://schemas.microsoft.com/office/drawing/2014/main" id="{7E620238-3DDE-0CDA-94C7-CE987A2493BC}"/>
              </a:ext>
            </a:extLst>
          </p:cNvPr>
          <p:cNvPicPr>
            <a:picLocks noChangeAspect="1"/>
          </p:cNvPicPr>
          <p:nvPr/>
        </p:nvPicPr>
        <p:blipFill>
          <a:blip r:embed="rId3"/>
          <a:stretch>
            <a:fillRect/>
          </a:stretch>
        </p:blipFill>
        <p:spPr>
          <a:xfrm>
            <a:off x="3566926" y="2093730"/>
            <a:ext cx="225349" cy="289734"/>
          </a:xfrm>
          <a:prstGeom prst="rect">
            <a:avLst/>
          </a:prstGeom>
        </p:spPr>
      </p:pic>
      <p:pic>
        <p:nvPicPr>
          <p:cNvPr id="25" name="Picture 24">
            <a:extLst>
              <a:ext uri="{FF2B5EF4-FFF2-40B4-BE49-F238E27FC236}">
                <a16:creationId xmlns:a16="http://schemas.microsoft.com/office/drawing/2014/main" id="{E98F87B3-00CC-E44D-4368-6146D056BFAA}"/>
              </a:ext>
            </a:extLst>
          </p:cNvPr>
          <p:cNvPicPr>
            <a:picLocks noChangeAspect="1"/>
          </p:cNvPicPr>
          <p:nvPr/>
        </p:nvPicPr>
        <p:blipFill>
          <a:blip r:embed="rId4"/>
          <a:stretch>
            <a:fillRect/>
          </a:stretch>
        </p:blipFill>
        <p:spPr>
          <a:xfrm>
            <a:off x="2957180" y="2093730"/>
            <a:ext cx="225349" cy="289735"/>
          </a:xfrm>
          <a:prstGeom prst="rect">
            <a:avLst/>
          </a:prstGeom>
        </p:spPr>
      </p:pic>
      <p:pic>
        <p:nvPicPr>
          <p:cNvPr id="26" name="Picture 25">
            <a:extLst>
              <a:ext uri="{FF2B5EF4-FFF2-40B4-BE49-F238E27FC236}">
                <a16:creationId xmlns:a16="http://schemas.microsoft.com/office/drawing/2014/main" id="{9D0CA5E2-4587-6FE0-FA8A-E818B3229B7D}"/>
              </a:ext>
            </a:extLst>
          </p:cNvPr>
          <p:cNvPicPr>
            <a:picLocks noChangeAspect="1"/>
          </p:cNvPicPr>
          <p:nvPr/>
        </p:nvPicPr>
        <p:blipFill>
          <a:blip r:embed="rId4"/>
          <a:stretch>
            <a:fillRect/>
          </a:stretch>
        </p:blipFill>
        <p:spPr>
          <a:xfrm>
            <a:off x="990157" y="1636530"/>
            <a:ext cx="225349" cy="289735"/>
          </a:xfrm>
          <a:prstGeom prst="rect">
            <a:avLst/>
          </a:prstGeom>
        </p:spPr>
      </p:pic>
    </p:spTree>
    <p:extLst>
      <p:ext uri="{BB962C8B-B14F-4D97-AF65-F5344CB8AC3E}">
        <p14:creationId xmlns:p14="http://schemas.microsoft.com/office/powerpoint/2010/main" val="406120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218">
          <a:extLst>
            <a:ext uri="{FF2B5EF4-FFF2-40B4-BE49-F238E27FC236}">
              <a16:creationId xmlns:a16="http://schemas.microsoft.com/office/drawing/2014/main" id="{71D402EF-AF1F-2EE9-2315-37E7111D3E21}"/>
            </a:ext>
          </a:extLst>
        </p:cNvPr>
        <p:cNvGrpSpPr/>
        <p:nvPr/>
      </p:nvGrpSpPr>
      <p:grpSpPr>
        <a:xfrm>
          <a:off x="0" y="0"/>
          <a:ext cx="0" cy="0"/>
          <a:chOff x="0" y="0"/>
          <a:chExt cx="0" cy="0"/>
        </a:xfrm>
      </p:grpSpPr>
      <p:sp>
        <p:nvSpPr>
          <p:cNvPr id="219" name="Google Shape;219;p35">
            <a:extLst>
              <a:ext uri="{FF2B5EF4-FFF2-40B4-BE49-F238E27FC236}">
                <a16:creationId xmlns:a16="http://schemas.microsoft.com/office/drawing/2014/main" id="{2307A455-491D-AB29-6FDF-5953B4A8F3D2}"/>
              </a:ext>
            </a:extLst>
          </p:cNvPr>
          <p:cNvSpPr txBox="1">
            <a:spLocks noGrp="1"/>
          </p:cNvSpPr>
          <p:nvPr>
            <p:ph type="title"/>
          </p:nvPr>
        </p:nvSpPr>
        <p:spPr>
          <a:xfrm>
            <a:off x="408741" y="241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Approach Used in t</a:t>
            </a:r>
            <a:r>
              <a:rPr lang="en-IN" b="1" dirty="0"/>
              <a:t>he</a:t>
            </a:r>
            <a:r>
              <a:rPr lang="en" b="1" dirty="0"/>
              <a:t> Paper</a:t>
            </a:r>
            <a:br>
              <a:rPr lang="en" b="1" dirty="0"/>
            </a:br>
            <a:endParaRPr b="1" dirty="0"/>
          </a:p>
        </p:txBody>
      </p:sp>
      <p:sp>
        <p:nvSpPr>
          <p:cNvPr id="2" name="Google Shape;220;p35">
            <a:extLst>
              <a:ext uri="{FF2B5EF4-FFF2-40B4-BE49-F238E27FC236}">
                <a16:creationId xmlns:a16="http://schemas.microsoft.com/office/drawing/2014/main" id="{E651B776-1C6F-F851-14E0-7AF80CEA9098}"/>
              </a:ext>
            </a:extLst>
          </p:cNvPr>
          <p:cNvSpPr txBox="1"/>
          <p:nvPr/>
        </p:nvSpPr>
        <p:spPr>
          <a:xfrm>
            <a:off x="57179" y="895298"/>
            <a:ext cx="8704500" cy="41277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en" sz="1500" dirty="0">
                <a:solidFill>
                  <a:schemeClr val="dk1"/>
                </a:solidFill>
              </a:rPr>
              <a:t>The paper explains why existing methods are not the best for sparse prediction, and so it introduces K-support Norm as a better alternative.</a:t>
            </a:r>
          </a:p>
          <a:p>
            <a:pPr marL="457200" lvl="0" indent="-323850" algn="l" rtl="0">
              <a:spcBef>
                <a:spcPts val="0"/>
              </a:spcBef>
              <a:spcAft>
                <a:spcPts val="0"/>
              </a:spcAft>
              <a:buClr>
                <a:schemeClr val="dk1"/>
              </a:buClr>
              <a:buSzPts val="1500"/>
              <a:buChar char="●"/>
            </a:pPr>
            <a:endParaRPr lang="en"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The authors provide its mathematical derivation and proved that it is the tightest convex relaxation of sparsity.</a:t>
            </a:r>
          </a:p>
          <a:p>
            <a:pPr marL="457200" lvl="0" indent="-323850" algn="l" rtl="0">
              <a:spcBef>
                <a:spcPts val="0"/>
              </a:spcBef>
              <a:spcAft>
                <a:spcPts val="0"/>
              </a:spcAft>
              <a:buClr>
                <a:schemeClr val="dk1"/>
              </a:buClr>
              <a:buSzPts val="1500"/>
              <a:buChar char="●"/>
            </a:pPr>
            <a:endParaRPr lang="en"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They also mention about the </a:t>
            </a:r>
            <a:r>
              <a:rPr lang="en" sz="1500" b="1" dirty="0">
                <a:solidFill>
                  <a:schemeClr val="dk1"/>
                </a:solidFill>
              </a:rPr>
              <a:t>Dual Norm </a:t>
            </a:r>
            <a:r>
              <a:rPr lang="en" sz="1500" dirty="0">
                <a:solidFill>
                  <a:schemeClr val="dk1"/>
                </a:solidFill>
              </a:rPr>
              <a:t>of the K support Norm.</a:t>
            </a:r>
          </a:p>
          <a:p>
            <a:pPr marL="457200" lvl="0" indent="-323850" algn="l" rtl="0">
              <a:spcBef>
                <a:spcPts val="0"/>
              </a:spcBef>
              <a:spcAft>
                <a:spcPts val="0"/>
              </a:spcAft>
              <a:buClr>
                <a:schemeClr val="dk1"/>
              </a:buClr>
              <a:buSzPts val="1500"/>
              <a:buChar char="●"/>
            </a:pPr>
            <a:endParaRPr lang="en"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Two Algorithms are provided: </a:t>
            </a:r>
            <a:r>
              <a:rPr lang="en" sz="1500" b="1" dirty="0">
                <a:solidFill>
                  <a:schemeClr val="dk1"/>
                </a:solidFill>
              </a:rPr>
              <a:t>Proximity Operator </a:t>
            </a:r>
            <a:r>
              <a:rPr lang="en" sz="1500" dirty="0">
                <a:solidFill>
                  <a:schemeClr val="dk1"/>
                </a:solidFill>
              </a:rPr>
              <a:t>and </a:t>
            </a:r>
            <a:r>
              <a:rPr lang="en" sz="1500" b="1" dirty="0">
                <a:solidFill>
                  <a:schemeClr val="dk1"/>
                </a:solidFill>
              </a:rPr>
              <a:t>Accelerated K support Norm </a:t>
            </a:r>
            <a:r>
              <a:rPr lang="en" sz="1500" dirty="0">
                <a:solidFill>
                  <a:schemeClr val="dk1"/>
                </a:solidFill>
              </a:rPr>
              <a:t>which implement the K support Norm technique.</a:t>
            </a:r>
          </a:p>
          <a:p>
            <a:pPr marL="133350" lvl="0" algn="l" rtl="0">
              <a:spcBef>
                <a:spcPts val="0"/>
              </a:spcBef>
              <a:spcAft>
                <a:spcPts val="0"/>
              </a:spcAft>
              <a:buClr>
                <a:schemeClr val="dk1"/>
              </a:buClr>
              <a:buSzPts val="1500"/>
            </a:pPr>
            <a:endParaRPr lang="en"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Compares MSE and accuracy of K support Norm with Lasso and Elastic Net for the following 3 datasets: Synthetic Data, South African Heart Disease Data, 20 Newsgroups Data.</a:t>
            </a:r>
            <a:endParaRPr sz="1500" dirty="0">
              <a:solidFill>
                <a:schemeClr val="dk1"/>
              </a:solidFill>
            </a:endParaRPr>
          </a:p>
          <a:p>
            <a:pPr marL="457200" lvl="0" indent="0" algn="l" rtl="0">
              <a:spcBef>
                <a:spcPts val="0"/>
              </a:spcBef>
              <a:spcAft>
                <a:spcPts val="0"/>
              </a:spcAft>
              <a:buNone/>
            </a:pPr>
            <a:r>
              <a:rPr lang="en" sz="1500" dirty="0">
                <a:solidFill>
                  <a:schemeClr val="dk1"/>
                </a:solidFill>
              </a:rPr>
              <a:t>  </a:t>
            </a:r>
            <a:endParaRPr sz="1500" dirty="0">
              <a:solidFill>
                <a:schemeClr val="dk1"/>
              </a:solidFill>
            </a:endParaRPr>
          </a:p>
        </p:txBody>
      </p:sp>
    </p:spTree>
    <p:extLst>
      <p:ext uri="{BB962C8B-B14F-4D97-AF65-F5344CB8AC3E}">
        <p14:creationId xmlns:p14="http://schemas.microsoft.com/office/powerpoint/2010/main" val="2697961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218"/>
        <p:cNvGrpSpPr/>
        <p:nvPr/>
      </p:nvGrpSpPr>
      <p:grpSpPr>
        <a:xfrm>
          <a:off x="0" y="0"/>
          <a:ext cx="0" cy="0"/>
          <a:chOff x="0" y="0"/>
          <a:chExt cx="0" cy="0"/>
        </a:xfrm>
      </p:grpSpPr>
      <p:sp>
        <p:nvSpPr>
          <p:cNvPr id="219" name="Google Shape;219;p35"/>
          <p:cNvSpPr txBox="1">
            <a:spLocks noGrp="1"/>
          </p:cNvSpPr>
          <p:nvPr>
            <p:ph type="title"/>
          </p:nvPr>
        </p:nvSpPr>
        <p:spPr>
          <a:xfrm>
            <a:off x="418650" y="241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Work Done Before Stage 1 Review</a:t>
            </a:r>
            <a:br>
              <a:rPr lang="en" b="1" dirty="0"/>
            </a:br>
            <a:endParaRPr b="1" dirty="0"/>
          </a:p>
        </p:txBody>
      </p:sp>
      <p:sp>
        <p:nvSpPr>
          <p:cNvPr id="220" name="Google Shape;220;p35"/>
          <p:cNvSpPr txBox="1"/>
          <p:nvPr/>
        </p:nvSpPr>
        <p:spPr>
          <a:xfrm>
            <a:off x="333625" y="1033525"/>
            <a:ext cx="8704500" cy="41277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en" sz="1500" dirty="0">
                <a:solidFill>
                  <a:schemeClr val="dk1"/>
                </a:solidFill>
              </a:rPr>
              <a:t>Understood the theory behind sparsity and challenges of enforcing sparsity using the     norm (non convex, NP hard)</a:t>
            </a:r>
          </a:p>
          <a:p>
            <a:pPr marL="133350" lvl="0" algn="l" rtl="0">
              <a:spcBef>
                <a:spcPts val="0"/>
              </a:spcBef>
              <a:spcAft>
                <a:spcPts val="0"/>
              </a:spcAft>
              <a:buClr>
                <a:schemeClr val="dk1"/>
              </a:buClr>
              <a:buSzPts val="1500"/>
            </a:pPr>
            <a:endParaRPr lang="en"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Studied convex relaxation techniques, focussing on the      norm as a surrogate for      and identified its limitations, especially when large coefficients are present. </a:t>
            </a:r>
          </a:p>
          <a:p>
            <a:pPr marL="133350" lvl="0" algn="l" rtl="0">
              <a:spcBef>
                <a:spcPts val="0"/>
              </a:spcBef>
              <a:spcAft>
                <a:spcPts val="0"/>
              </a:spcAft>
              <a:buClr>
                <a:schemeClr val="dk1"/>
              </a:buClr>
              <a:buSzPts val="1500"/>
            </a:pPr>
            <a:endParaRPr lang="en"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Understood the motivation for incorporating an     constraint alongside sparsity: it improves sample complexity. </a:t>
            </a:r>
          </a:p>
          <a:p>
            <a:pPr marL="133350" lvl="0" algn="l" rtl="0">
              <a:spcBef>
                <a:spcPts val="0"/>
              </a:spcBef>
              <a:spcAft>
                <a:spcPts val="0"/>
              </a:spcAft>
              <a:buClr>
                <a:schemeClr val="dk1"/>
              </a:buClr>
              <a:buSzPts val="1500"/>
            </a:pPr>
            <a:endParaRPr lang="en"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Formalized the combined constraint using the set       . Analyzed the elastic net regularization and its role as a convex relaxation of      .</a:t>
            </a:r>
          </a:p>
          <a:p>
            <a:pPr marL="133350" lvl="0" algn="l" rtl="0">
              <a:spcBef>
                <a:spcPts val="0"/>
              </a:spcBef>
              <a:spcAft>
                <a:spcPts val="0"/>
              </a:spcAft>
              <a:buClr>
                <a:schemeClr val="dk1"/>
              </a:buClr>
              <a:buSzPts val="1500"/>
            </a:pPr>
            <a:endParaRPr lang="en"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Identified the core question: Is elastic net tighest convex relaxation of      ? Defined                         and then derived the K support Norm associated with this convex hull. Showed that it is tighter than elastic net.</a:t>
            </a:r>
          </a:p>
        </p:txBody>
      </p:sp>
      <p:pic>
        <p:nvPicPr>
          <p:cNvPr id="3" name="Picture 2">
            <a:extLst>
              <a:ext uri="{FF2B5EF4-FFF2-40B4-BE49-F238E27FC236}">
                <a16:creationId xmlns:a16="http://schemas.microsoft.com/office/drawing/2014/main" id="{39EECF95-8FF4-F2B8-EDD2-4E468D3553FA}"/>
              </a:ext>
            </a:extLst>
          </p:cNvPr>
          <p:cNvPicPr>
            <a:picLocks noChangeAspect="1"/>
          </p:cNvPicPr>
          <p:nvPr/>
        </p:nvPicPr>
        <p:blipFill>
          <a:blip r:embed="rId3"/>
          <a:stretch>
            <a:fillRect/>
          </a:stretch>
        </p:blipFill>
        <p:spPr>
          <a:xfrm>
            <a:off x="8073217" y="1104405"/>
            <a:ext cx="213090" cy="281583"/>
          </a:xfrm>
          <a:prstGeom prst="rect">
            <a:avLst/>
          </a:prstGeom>
        </p:spPr>
      </p:pic>
      <p:pic>
        <p:nvPicPr>
          <p:cNvPr id="5" name="Picture 4">
            <a:extLst>
              <a:ext uri="{FF2B5EF4-FFF2-40B4-BE49-F238E27FC236}">
                <a16:creationId xmlns:a16="http://schemas.microsoft.com/office/drawing/2014/main" id="{F8F2E730-43BD-A4CE-53E1-2A40EA2DE89A}"/>
              </a:ext>
            </a:extLst>
          </p:cNvPr>
          <p:cNvPicPr>
            <a:picLocks noChangeAspect="1"/>
          </p:cNvPicPr>
          <p:nvPr/>
        </p:nvPicPr>
        <p:blipFill>
          <a:blip r:embed="rId4"/>
          <a:stretch>
            <a:fillRect/>
          </a:stretch>
        </p:blipFill>
        <p:spPr>
          <a:xfrm>
            <a:off x="5589625" y="1797784"/>
            <a:ext cx="208664" cy="268282"/>
          </a:xfrm>
          <a:prstGeom prst="rect">
            <a:avLst/>
          </a:prstGeom>
        </p:spPr>
      </p:pic>
      <p:pic>
        <p:nvPicPr>
          <p:cNvPr id="16" name="Picture 15">
            <a:extLst>
              <a:ext uri="{FF2B5EF4-FFF2-40B4-BE49-F238E27FC236}">
                <a16:creationId xmlns:a16="http://schemas.microsoft.com/office/drawing/2014/main" id="{0BEE2812-FF04-84CF-9BD5-D70A4BC2B630}"/>
              </a:ext>
            </a:extLst>
          </p:cNvPr>
          <p:cNvPicPr>
            <a:picLocks noChangeAspect="1"/>
          </p:cNvPicPr>
          <p:nvPr/>
        </p:nvPicPr>
        <p:blipFill>
          <a:blip r:embed="rId5"/>
          <a:stretch>
            <a:fillRect/>
          </a:stretch>
        </p:blipFill>
        <p:spPr>
          <a:xfrm>
            <a:off x="6714903" y="3789141"/>
            <a:ext cx="285020" cy="356275"/>
          </a:xfrm>
          <a:prstGeom prst="rect">
            <a:avLst/>
          </a:prstGeom>
        </p:spPr>
      </p:pic>
      <p:pic>
        <p:nvPicPr>
          <p:cNvPr id="18" name="Picture 17">
            <a:extLst>
              <a:ext uri="{FF2B5EF4-FFF2-40B4-BE49-F238E27FC236}">
                <a16:creationId xmlns:a16="http://schemas.microsoft.com/office/drawing/2014/main" id="{8810FE44-D29B-5A3D-1D9D-83FB5272DD58}"/>
              </a:ext>
            </a:extLst>
          </p:cNvPr>
          <p:cNvPicPr>
            <a:picLocks noChangeAspect="1"/>
          </p:cNvPicPr>
          <p:nvPr/>
        </p:nvPicPr>
        <p:blipFill>
          <a:blip r:embed="rId6"/>
          <a:stretch>
            <a:fillRect/>
          </a:stretch>
        </p:blipFill>
        <p:spPr>
          <a:xfrm>
            <a:off x="7847049" y="3830392"/>
            <a:ext cx="1296951" cy="313778"/>
          </a:xfrm>
          <a:prstGeom prst="rect">
            <a:avLst/>
          </a:prstGeom>
        </p:spPr>
      </p:pic>
      <p:pic>
        <p:nvPicPr>
          <p:cNvPr id="19" name="Picture 18">
            <a:extLst>
              <a:ext uri="{FF2B5EF4-FFF2-40B4-BE49-F238E27FC236}">
                <a16:creationId xmlns:a16="http://schemas.microsoft.com/office/drawing/2014/main" id="{D41E67CF-4EF7-BD80-4586-517C0AC3592F}"/>
              </a:ext>
            </a:extLst>
          </p:cNvPr>
          <p:cNvPicPr>
            <a:picLocks noChangeAspect="1"/>
          </p:cNvPicPr>
          <p:nvPr/>
        </p:nvPicPr>
        <p:blipFill>
          <a:blip r:embed="rId3"/>
          <a:stretch>
            <a:fillRect/>
          </a:stretch>
        </p:blipFill>
        <p:spPr>
          <a:xfrm>
            <a:off x="7889915" y="1794451"/>
            <a:ext cx="213090" cy="281583"/>
          </a:xfrm>
          <a:prstGeom prst="rect">
            <a:avLst/>
          </a:prstGeom>
        </p:spPr>
      </p:pic>
      <p:pic>
        <p:nvPicPr>
          <p:cNvPr id="21" name="Picture 20">
            <a:extLst>
              <a:ext uri="{FF2B5EF4-FFF2-40B4-BE49-F238E27FC236}">
                <a16:creationId xmlns:a16="http://schemas.microsoft.com/office/drawing/2014/main" id="{190D08DC-016C-E13D-BAB9-5A0B7ACD312F}"/>
              </a:ext>
            </a:extLst>
          </p:cNvPr>
          <p:cNvPicPr>
            <a:picLocks noChangeAspect="1"/>
          </p:cNvPicPr>
          <p:nvPr/>
        </p:nvPicPr>
        <p:blipFill>
          <a:blip r:embed="rId7"/>
          <a:stretch>
            <a:fillRect/>
          </a:stretch>
        </p:blipFill>
        <p:spPr>
          <a:xfrm>
            <a:off x="4844016" y="2486876"/>
            <a:ext cx="210389" cy="270500"/>
          </a:xfrm>
          <a:prstGeom prst="rect">
            <a:avLst/>
          </a:prstGeom>
        </p:spPr>
      </p:pic>
      <p:pic>
        <p:nvPicPr>
          <p:cNvPr id="22" name="Picture 21">
            <a:extLst>
              <a:ext uri="{FF2B5EF4-FFF2-40B4-BE49-F238E27FC236}">
                <a16:creationId xmlns:a16="http://schemas.microsoft.com/office/drawing/2014/main" id="{EA6E90EE-2F94-630C-ED8F-3D1E8844D6C5}"/>
              </a:ext>
            </a:extLst>
          </p:cNvPr>
          <p:cNvPicPr>
            <a:picLocks noChangeAspect="1"/>
          </p:cNvPicPr>
          <p:nvPr/>
        </p:nvPicPr>
        <p:blipFill>
          <a:blip r:embed="rId5"/>
          <a:stretch>
            <a:fillRect/>
          </a:stretch>
        </p:blipFill>
        <p:spPr>
          <a:xfrm>
            <a:off x="5095211" y="3108688"/>
            <a:ext cx="285020" cy="356275"/>
          </a:xfrm>
          <a:prstGeom prst="rect">
            <a:avLst/>
          </a:prstGeom>
        </p:spPr>
      </p:pic>
      <p:pic>
        <p:nvPicPr>
          <p:cNvPr id="23" name="Picture 22">
            <a:extLst>
              <a:ext uri="{FF2B5EF4-FFF2-40B4-BE49-F238E27FC236}">
                <a16:creationId xmlns:a16="http://schemas.microsoft.com/office/drawing/2014/main" id="{E3C194B3-BA83-CFA9-0A43-F7DA76A59577}"/>
              </a:ext>
            </a:extLst>
          </p:cNvPr>
          <p:cNvPicPr>
            <a:picLocks noChangeAspect="1"/>
          </p:cNvPicPr>
          <p:nvPr/>
        </p:nvPicPr>
        <p:blipFill>
          <a:blip r:embed="rId5"/>
          <a:stretch>
            <a:fillRect/>
          </a:stretch>
        </p:blipFill>
        <p:spPr>
          <a:xfrm>
            <a:off x="3998360" y="3345280"/>
            <a:ext cx="285020" cy="356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218">
          <a:extLst>
            <a:ext uri="{FF2B5EF4-FFF2-40B4-BE49-F238E27FC236}">
              <a16:creationId xmlns:a16="http://schemas.microsoft.com/office/drawing/2014/main" id="{88AA376F-ACF4-F86D-DF0D-4DFCC4716D47}"/>
            </a:ext>
          </a:extLst>
        </p:cNvPr>
        <p:cNvGrpSpPr/>
        <p:nvPr/>
      </p:nvGrpSpPr>
      <p:grpSpPr>
        <a:xfrm>
          <a:off x="0" y="0"/>
          <a:ext cx="0" cy="0"/>
          <a:chOff x="0" y="0"/>
          <a:chExt cx="0" cy="0"/>
        </a:xfrm>
      </p:grpSpPr>
      <p:sp>
        <p:nvSpPr>
          <p:cNvPr id="219" name="Google Shape;219;p35">
            <a:extLst>
              <a:ext uri="{FF2B5EF4-FFF2-40B4-BE49-F238E27FC236}">
                <a16:creationId xmlns:a16="http://schemas.microsoft.com/office/drawing/2014/main" id="{48790B2F-4B2F-6E39-FE29-9D5C2945B020}"/>
              </a:ext>
            </a:extLst>
          </p:cNvPr>
          <p:cNvSpPr txBox="1">
            <a:spLocks noGrp="1"/>
          </p:cNvSpPr>
          <p:nvPr>
            <p:ph type="title"/>
          </p:nvPr>
        </p:nvSpPr>
        <p:spPr>
          <a:xfrm>
            <a:off x="418650" y="241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Comments in Stage 1 Review </a:t>
            </a:r>
            <a:br>
              <a:rPr lang="en" b="1"/>
            </a:br>
            <a:endParaRPr b="1"/>
          </a:p>
        </p:txBody>
      </p:sp>
      <p:sp>
        <p:nvSpPr>
          <p:cNvPr id="220" name="Google Shape;220;p35">
            <a:extLst>
              <a:ext uri="{FF2B5EF4-FFF2-40B4-BE49-F238E27FC236}">
                <a16:creationId xmlns:a16="http://schemas.microsoft.com/office/drawing/2014/main" id="{6FF63621-077C-197E-30C5-1730A1C97629}"/>
              </a:ext>
            </a:extLst>
          </p:cNvPr>
          <p:cNvSpPr txBox="1"/>
          <p:nvPr/>
        </p:nvSpPr>
        <p:spPr>
          <a:xfrm>
            <a:off x="333625" y="1033525"/>
            <a:ext cx="8704500" cy="41277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en" sz="1500" dirty="0">
                <a:solidFill>
                  <a:schemeClr val="dk1"/>
                </a:solidFill>
              </a:rPr>
              <a:t>We were informed to understand Algorithm-1 in detail, more specifically about gaining a proper understanding of the two inequalities that are being used to estimate the correct values of l and r.</a:t>
            </a: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Since we had lacked understanding of Algorithm 1 and 2, we had been unsuccessful in implementing the code. </a:t>
            </a: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We were also informed to write the detailed mathematical derivation of the dual of K support Norm.</a:t>
            </a: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For our Novelty Task, we were instructed to apply the K support Norm in a problem other than the ones mentioned in the research paper such a multiclass classification problem. </a:t>
            </a: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0" algn="l" rtl="0">
              <a:spcBef>
                <a:spcPts val="0"/>
              </a:spcBef>
              <a:spcAft>
                <a:spcPts val="0"/>
              </a:spcAft>
              <a:buNone/>
            </a:pPr>
            <a:r>
              <a:rPr lang="en" sz="1500" dirty="0">
                <a:solidFill>
                  <a:schemeClr val="dk1"/>
                </a:solidFill>
              </a:rPr>
              <a:t>  </a:t>
            </a:r>
            <a:endParaRPr sz="1500" dirty="0">
              <a:solidFill>
                <a:schemeClr val="dk1"/>
              </a:solidFill>
            </a:endParaRPr>
          </a:p>
        </p:txBody>
      </p:sp>
    </p:spTree>
    <p:extLst>
      <p:ext uri="{BB962C8B-B14F-4D97-AF65-F5344CB8AC3E}">
        <p14:creationId xmlns:p14="http://schemas.microsoft.com/office/powerpoint/2010/main" val="1768071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418650" y="2418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How the team has addressed the comments </a:t>
            </a:r>
            <a:br>
              <a:rPr lang="en" b="1"/>
            </a:br>
            <a:endParaRPr b="1"/>
          </a:p>
        </p:txBody>
      </p:sp>
      <p:sp>
        <p:nvSpPr>
          <p:cNvPr id="226" name="Google Shape;226;p36"/>
          <p:cNvSpPr txBox="1"/>
          <p:nvPr/>
        </p:nvSpPr>
        <p:spPr>
          <a:xfrm>
            <a:off x="333625" y="1033525"/>
            <a:ext cx="8704500" cy="41277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Char char="●"/>
            </a:pPr>
            <a:r>
              <a:rPr lang="en" sz="1500" dirty="0">
                <a:solidFill>
                  <a:schemeClr val="dk1"/>
                </a:solidFill>
              </a:rPr>
              <a:t>We have understood the detailed implementation of Algorithm 1 and we have also understood how the two inequalities in the algorithm help in selecting the values of l and r.</a:t>
            </a: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We have understood both algorithms. We have implemented them in code and applied them to the datasets mentioned in the research paper and we have obtained results.</a:t>
            </a: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We have understood the derivation of the dual of K support norm and written it down in detail</a:t>
            </a: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0" algn="l" rtl="0">
              <a:spcBef>
                <a:spcPts val="0"/>
              </a:spcBef>
              <a:spcAft>
                <a:spcPts val="0"/>
              </a:spcAft>
              <a:buNone/>
            </a:pPr>
            <a:endParaRPr sz="1500" dirty="0">
              <a:solidFill>
                <a:schemeClr val="dk1"/>
              </a:solidFill>
            </a:endParaRPr>
          </a:p>
          <a:p>
            <a:pPr marL="457200" lvl="0" indent="-323850" algn="l" rtl="0">
              <a:spcBef>
                <a:spcPts val="0"/>
              </a:spcBef>
              <a:spcAft>
                <a:spcPts val="0"/>
              </a:spcAft>
              <a:buClr>
                <a:schemeClr val="dk1"/>
              </a:buClr>
              <a:buSzPts val="1500"/>
              <a:buChar char="●"/>
            </a:pPr>
            <a:r>
              <a:rPr lang="en" sz="1500" dirty="0">
                <a:solidFill>
                  <a:schemeClr val="dk1"/>
                </a:solidFill>
              </a:rPr>
              <a:t>For our Novelty Task, we have applied K support norm to the multiclass classification problem involving the iris dataset and have obtained positive results.</a:t>
            </a:r>
            <a:endParaRPr sz="1500" dirty="0">
              <a:solidFill>
                <a:schemeClr val="dk1"/>
              </a:solidFill>
            </a:endParaRPr>
          </a:p>
          <a:p>
            <a:pPr marL="457200" lvl="0" indent="0" algn="l" rtl="0">
              <a:spcBef>
                <a:spcPts val="0"/>
              </a:spcBef>
              <a:spcAft>
                <a:spcPts val="0"/>
              </a:spcAft>
              <a:buNone/>
            </a:pPr>
            <a:r>
              <a:rPr lang="en" sz="1500" dirty="0">
                <a:solidFill>
                  <a:schemeClr val="dk1"/>
                </a:solidFill>
              </a:rPr>
              <a:t>  </a:t>
            </a:r>
            <a:endParaRPr sz="1500"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230"/>
        <p:cNvGrpSpPr/>
        <p:nvPr/>
      </p:nvGrpSpPr>
      <p:grpSpPr>
        <a:xfrm>
          <a:off x="0" y="0"/>
          <a:ext cx="0" cy="0"/>
          <a:chOff x="0" y="0"/>
          <a:chExt cx="0" cy="0"/>
        </a:xfrm>
      </p:grpSpPr>
      <p:sp>
        <p:nvSpPr>
          <p:cNvPr id="231" name="Google Shape;231;p37"/>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50" b="1" u="sng"/>
              <a:t>Derivation of the Dual</a:t>
            </a:r>
            <a:endParaRPr sz="1950" b="1" u="sng"/>
          </a:p>
        </p:txBody>
      </p:sp>
      <p:pic>
        <p:nvPicPr>
          <p:cNvPr id="232" name="Google Shape;232;p37"/>
          <p:cNvPicPr preferRelativeResize="0"/>
          <p:nvPr/>
        </p:nvPicPr>
        <p:blipFill>
          <a:blip r:embed="rId3">
            <a:alphaModFix/>
          </a:blip>
          <a:stretch>
            <a:fillRect/>
          </a:stretch>
        </p:blipFill>
        <p:spPr>
          <a:xfrm>
            <a:off x="258225" y="1040938"/>
            <a:ext cx="5475524" cy="810575"/>
          </a:xfrm>
          <a:prstGeom prst="rect">
            <a:avLst/>
          </a:prstGeom>
          <a:noFill/>
          <a:ln>
            <a:noFill/>
          </a:ln>
        </p:spPr>
      </p:pic>
      <p:sp>
        <p:nvSpPr>
          <p:cNvPr id="233" name="Google Shape;233;p37"/>
          <p:cNvSpPr txBox="1"/>
          <p:nvPr/>
        </p:nvSpPr>
        <p:spPr>
          <a:xfrm>
            <a:off x="194075" y="706450"/>
            <a:ext cx="38067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Given the primal K support Norm :</a:t>
            </a:r>
            <a:endParaRPr sz="1300">
              <a:solidFill>
                <a:schemeClr val="dk1"/>
              </a:solidFill>
            </a:endParaRPr>
          </a:p>
        </p:txBody>
      </p:sp>
      <p:sp>
        <p:nvSpPr>
          <p:cNvPr id="234" name="Google Shape;234;p37"/>
          <p:cNvSpPr txBox="1"/>
          <p:nvPr/>
        </p:nvSpPr>
        <p:spPr>
          <a:xfrm>
            <a:off x="258225" y="2045825"/>
            <a:ext cx="9078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Where </a:t>
            </a:r>
            <a:endParaRPr sz="1300">
              <a:solidFill>
                <a:schemeClr val="dk1"/>
              </a:solidFill>
            </a:endParaRPr>
          </a:p>
        </p:txBody>
      </p:sp>
      <p:pic>
        <p:nvPicPr>
          <p:cNvPr id="235" name="Google Shape;235;p37"/>
          <p:cNvPicPr preferRelativeResize="0"/>
          <p:nvPr/>
        </p:nvPicPr>
        <p:blipFill>
          <a:blip r:embed="rId4">
            <a:alphaModFix/>
          </a:blip>
          <a:stretch>
            <a:fillRect/>
          </a:stretch>
        </p:blipFill>
        <p:spPr>
          <a:xfrm>
            <a:off x="890250" y="2077900"/>
            <a:ext cx="275778" cy="310250"/>
          </a:xfrm>
          <a:prstGeom prst="rect">
            <a:avLst/>
          </a:prstGeom>
          <a:noFill/>
          <a:ln>
            <a:noFill/>
          </a:ln>
        </p:spPr>
      </p:pic>
      <p:sp>
        <p:nvSpPr>
          <p:cNvPr id="236" name="Google Shape;236;p37"/>
          <p:cNvSpPr txBox="1"/>
          <p:nvPr/>
        </p:nvSpPr>
        <p:spPr>
          <a:xfrm>
            <a:off x="1166025" y="2045825"/>
            <a:ext cx="48351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Contains all subsets of {1,2,3…d} with &lt;=k elements.  </a:t>
            </a:r>
            <a:endParaRPr sz="1300">
              <a:solidFill>
                <a:schemeClr val="dk1"/>
              </a:solidFill>
            </a:endParaRPr>
          </a:p>
        </p:txBody>
      </p:sp>
      <p:sp>
        <p:nvSpPr>
          <p:cNvPr id="237" name="Google Shape;237;p37"/>
          <p:cNvSpPr txBox="1">
            <a:spLocks noGrp="1"/>
          </p:cNvSpPr>
          <p:nvPr>
            <p:ph type="title"/>
          </p:nvPr>
        </p:nvSpPr>
        <p:spPr>
          <a:xfrm>
            <a:off x="194075" y="26145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Lagrangian Formulation:</a:t>
            </a:r>
            <a:endParaRPr sz="1400" b="1"/>
          </a:p>
        </p:txBody>
      </p:sp>
      <p:sp>
        <p:nvSpPr>
          <p:cNvPr id="238" name="Google Shape;238;p37"/>
          <p:cNvSpPr txBox="1"/>
          <p:nvPr/>
        </p:nvSpPr>
        <p:spPr>
          <a:xfrm>
            <a:off x="194075" y="2986825"/>
            <a:ext cx="45774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Introduce Lagrange Multiplier u for the equality constraint :</a:t>
            </a:r>
            <a:endParaRPr sz="1300">
              <a:solidFill>
                <a:schemeClr val="dk1"/>
              </a:solidFill>
            </a:endParaRPr>
          </a:p>
        </p:txBody>
      </p:sp>
      <p:pic>
        <p:nvPicPr>
          <p:cNvPr id="239" name="Google Shape;239;p37"/>
          <p:cNvPicPr preferRelativeResize="0"/>
          <p:nvPr/>
        </p:nvPicPr>
        <p:blipFill>
          <a:blip r:embed="rId5">
            <a:alphaModFix/>
          </a:blip>
          <a:stretch>
            <a:fillRect/>
          </a:stretch>
        </p:blipFill>
        <p:spPr>
          <a:xfrm>
            <a:off x="258225" y="3499200"/>
            <a:ext cx="4702000" cy="91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D4E5F5"/>
            </a:gs>
            <a:gs pos="100000">
              <a:srgbClr val="9FC5E8"/>
            </a:gs>
          </a:gsLst>
          <a:lin ang="10800025" scaled="0"/>
        </a:gradFill>
        <a:effectLst/>
      </p:bgPr>
    </p:bg>
    <p:spTree>
      <p:nvGrpSpPr>
        <p:cNvPr id="1" name="Shape 243"/>
        <p:cNvGrpSpPr/>
        <p:nvPr/>
      </p:nvGrpSpPr>
      <p:grpSpPr>
        <a:xfrm>
          <a:off x="0" y="0"/>
          <a:ext cx="0" cy="0"/>
          <a:chOff x="0" y="0"/>
          <a:chExt cx="0" cy="0"/>
        </a:xfrm>
      </p:grpSpPr>
      <p:sp>
        <p:nvSpPr>
          <p:cNvPr id="244" name="Google Shape;244;p38"/>
          <p:cNvSpPr txBox="1">
            <a:spLocks noGrp="1"/>
          </p:cNvSpPr>
          <p:nvPr>
            <p:ph type="title"/>
          </p:nvPr>
        </p:nvSpPr>
        <p:spPr>
          <a:xfrm>
            <a:off x="194075" y="20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b="1" u="sng"/>
              <a:t>Derivation of the Dual (Continued)</a:t>
            </a:r>
            <a:br>
              <a:rPr lang="en" sz="2200" b="1" u="sng"/>
            </a:br>
            <a:endParaRPr sz="2200" b="1" u="sng"/>
          </a:p>
        </p:txBody>
      </p:sp>
      <p:sp>
        <p:nvSpPr>
          <p:cNvPr id="245" name="Google Shape;245;p38"/>
          <p:cNvSpPr txBox="1">
            <a:spLocks noGrp="1"/>
          </p:cNvSpPr>
          <p:nvPr>
            <p:ph type="title"/>
          </p:nvPr>
        </p:nvSpPr>
        <p:spPr>
          <a:xfrm>
            <a:off x="194075" y="7218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Rewrite the Lagrangian:</a:t>
            </a:r>
            <a:endParaRPr sz="1400" b="1"/>
          </a:p>
        </p:txBody>
      </p:sp>
      <p:pic>
        <p:nvPicPr>
          <p:cNvPr id="246" name="Google Shape;246;p38"/>
          <p:cNvPicPr preferRelativeResize="0"/>
          <p:nvPr/>
        </p:nvPicPr>
        <p:blipFill>
          <a:blip r:embed="rId3">
            <a:alphaModFix/>
          </a:blip>
          <a:stretch>
            <a:fillRect/>
          </a:stretch>
        </p:blipFill>
        <p:spPr>
          <a:xfrm>
            <a:off x="270025" y="1115425"/>
            <a:ext cx="3121900" cy="681800"/>
          </a:xfrm>
          <a:prstGeom prst="rect">
            <a:avLst/>
          </a:prstGeom>
          <a:noFill/>
          <a:ln>
            <a:noFill/>
          </a:ln>
        </p:spPr>
      </p:pic>
      <p:sp>
        <p:nvSpPr>
          <p:cNvPr id="247" name="Google Shape;247;p38"/>
          <p:cNvSpPr txBox="1">
            <a:spLocks noGrp="1"/>
          </p:cNvSpPr>
          <p:nvPr>
            <p:ph type="title"/>
          </p:nvPr>
        </p:nvSpPr>
        <p:spPr>
          <a:xfrm>
            <a:off x="270025" y="17972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Minimize over </a:t>
            </a:r>
            <a:endParaRPr sz="1400" b="1"/>
          </a:p>
        </p:txBody>
      </p:sp>
      <p:pic>
        <p:nvPicPr>
          <p:cNvPr id="248" name="Google Shape;248;p38"/>
          <p:cNvPicPr preferRelativeResize="0"/>
          <p:nvPr/>
        </p:nvPicPr>
        <p:blipFill>
          <a:blip r:embed="rId4">
            <a:alphaModFix/>
          </a:blip>
          <a:stretch>
            <a:fillRect/>
          </a:stretch>
        </p:blipFill>
        <p:spPr>
          <a:xfrm>
            <a:off x="1590675" y="1880725"/>
            <a:ext cx="266700" cy="266700"/>
          </a:xfrm>
          <a:prstGeom prst="rect">
            <a:avLst/>
          </a:prstGeom>
          <a:noFill/>
          <a:ln>
            <a:noFill/>
          </a:ln>
        </p:spPr>
      </p:pic>
      <p:sp>
        <p:nvSpPr>
          <p:cNvPr id="249" name="Google Shape;249;p38"/>
          <p:cNvSpPr txBox="1"/>
          <p:nvPr/>
        </p:nvSpPr>
        <p:spPr>
          <a:xfrm>
            <a:off x="270025" y="2230925"/>
            <a:ext cx="45774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For each subset I we solve :</a:t>
            </a:r>
            <a:endParaRPr sz="1300">
              <a:solidFill>
                <a:schemeClr val="dk1"/>
              </a:solidFill>
            </a:endParaRPr>
          </a:p>
        </p:txBody>
      </p:sp>
      <p:pic>
        <p:nvPicPr>
          <p:cNvPr id="250" name="Google Shape;250;p38"/>
          <p:cNvPicPr preferRelativeResize="0"/>
          <p:nvPr/>
        </p:nvPicPr>
        <p:blipFill>
          <a:blip r:embed="rId5">
            <a:alphaModFix/>
          </a:blip>
          <a:stretch>
            <a:fillRect/>
          </a:stretch>
        </p:blipFill>
        <p:spPr>
          <a:xfrm>
            <a:off x="270025" y="2688825"/>
            <a:ext cx="2972200" cy="623900"/>
          </a:xfrm>
          <a:prstGeom prst="rect">
            <a:avLst/>
          </a:prstGeom>
          <a:noFill/>
          <a:ln>
            <a:noFill/>
          </a:ln>
        </p:spPr>
      </p:pic>
      <p:sp>
        <p:nvSpPr>
          <p:cNvPr id="251" name="Google Shape;251;p38"/>
          <p:cNvSpPr txBox="1">
            <a:spLocks noGrp="1"/>
          </p:cNvSpPr>
          <p:nvPr>
            <p:ph type="title"/>
          </p:nvPr>
        </p:nvSpPr>
        <p:spPr>
          <a:xfrm>
            <a:off x="358275" y="35417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Case 1: </a:t>
            </a:r>
            <a:endParaRPr sz="1400" b="1"/>
          </a:p>
        </p:txBody>
      </p:sp>
      <p:pic>
        <p:nvPicPr>
          <p:cNvPr id="252" name="Google Shape;252;p38"/>
          <p:cNvPicPr preferRelativeResize="0"/>
          <p:nvPr/>
        </p:nvPicPr>
        <p:blipFill>
          <a:blip r:embed="rId6">
            <a:alphaModFix/>
          </a:blip>
          <a:stretch>
            <a:fillRect/>
          </a:stretch>
        </p:blipFill>
        <p:spPr>
          <a:xfrm>
            <a:off x="1104125" y="3541725"/>
            <a:ext cx="1152525" cy="390525"/>
          </a:xfrm>
          <a:prstGeom prst="rect">
            <a:avLst/>
          </a:prstGeom>
          <a:noFill/>
          <a:ln>
            <a:noFill/>
          </a:ln>
        </p:spPr>
      </p:pic>
      <p:sp>
        <p:nvSpPr>
          <p:cNvPr id="253" name="Google Shape;253;p38"/>
          <p:cNvSpPr txBox="1"/>
          <p:nvPr/>
        </p:nvSpPr>
        <p:spPr>
          <a:xfrm>
            <a:off x="358275" y="3976625"/>
            <a:ext cx="4458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Let  </a:t>
            </a:r>
            <a:endParaRPr sz="1300">
              <a:solidFill>
                <a:schemeClr val="dk1"/>
              </a:solidFill>
            </a:endParaRPr>
          </a:p>
        </p:txBody>
      </p:sp>
      <p:pic>
        <p:nvPicPr>
          <p:cNvPr id="254" name="Google Shape;254;p38"/>
          <p:cNvPicPr preferRelativeResize="0"/>
          <p:nvPr/>
        </p:nvPicPr>
        <p:blipFill>
          <a:blip r:embed="rId7">
            <a:alphaModFix/>
          </a:blip>
          <a:stretch>
            <a:fillRect/>
          </a:stretch>
        </p:blipFill>
        <p:spPr>
          <a:xfrm>
            <a:off x="740525" y="4053775"/>
            <a:ext cx="824345" cy="266700"/>
          </a:xfrm>
          <a:prstGeom prst="rect">
            <a:avLst/>
          </a:prstGeom>
          <a:noFill/>
          <a:ln>
            <a:noFill/>
          </a:ln>
        </p:spPr>
      </p:pic>
      <p:sp>
        <p:nvSpPr>
          <p:cNvPr id="255" name="Google Shape;255;p38"/>
          <p:cNvSpPr txBox="1"/>
          <p:nvPr/>
        </p:nvSpPr>
        <p:spPr>
          <a:xfrm>
            <a:off x="1590675" y="3999925"/>
            <a:ext cx="45774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With t&gt;0:  </a:t>
            </a:r>
            <a:endParaRPr sz="1300">
              <a:solidFill>
                <a:schemeClr val="dk1"/>
              </a:solidFill>
            </a:endParaRPr>
          </a:p>
        </p:txBody>
      </p:sp>
      <p:pic>
        <p:nvPicPr>
          <p:cNvPr id="256" name="Google Shape;256;p38"/>
          <p:cNvPicPr preferRelativeResize="0"/>
          <p:nvPr/>
        </p:nvPicPr>
        <p:blipFill>
          <a:blip r:embed="rId8">
            <a:alphaModFix/>
          </a:blip>
          <a:stretch>
            <a:fillRect/>
          </a:stretch>
        </p:blipFill>
        <p:spPr>
          <a:xfrm>
            <a:off x="270025" y="4442000"/>
            <a:ext cx="7767108" cy="3905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2999</Words>
  <Application>Microsoft Office PowerPoint</Application>
  <PresentationFormat>On-screen Show (16:9)</PresentationFormat>
  <Paragraphs>259</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Roboto</vt:lpstr>
      <vt:lpstr>Arial</vt:lpstr>
      <vt:lpstr>Simple Light</vt:lpstr>
      <vt:lpstr>Sparse Prediction with the k-Support Norm</vt:lpstr>
      <vt:lpstr>Outline</vt:lpstr>
      <vt:lpstr>Problem Statement </vt:lpstr>
      <vt:lpstr>Approach Used in the Paper </vt:lpstr>
      <vt:lpstr>Work Done Before Stage 1 Review </vt:lpstr>
      <vt:lpstr>Comments in Stage 1 Review  </vt:lpstr>
      <vt:lpstr>How the team has addressed the comments  </vt:lpstr>
      <vt:lpstr>Derivation of the Dual</vt:lpstr>
      <vt:lpstr>Derivation of the Dual (Continued) </vt:lpstr>
      <vt:lpstr>Derivation of the Dual (Continued) </vt:lpstr>
      <vt:lpstr>Derivation of the Dual (Continued) </vt:lpstr>
      <vt:lpstr>Derivation of the Dual (Continued) </vt:lpstr>
      <vt:lpstr>Understanding of Algorithm 1   </vt:lpstr>
      <vt:lpstr>Understanding of Algorithm 1(Continued)   </vt:lpstr>
      <vt:lpstr>Understanding of Algorithm 1(Continued)   </vt:lpstr>
      <vt:lpstr>Understanding of Algorithm 1(Continued)   </vt:lpstr>
      <vt:lpstr>Understanding of Algorithm 1(Continued)   </vt:lpstr>
      <vt:lpstr>Understanding of Algorithm 2   </vt:lpstr>
      <vt:lpstr>Algorithms and Code implementation of K support Norm   </vt:lpstr>
      <vt:lpstr>Algorithms and Code implementation of K support Norm (Continued)   </vt:lpstr>
      <vt:lpstr>Novelty Application for K support Norm:   </vt:lpstr>
      <vt:lpstr>Decision boundaries of K support Norm (taking k=1), Lasso and Elastic Net are as follows:     </vt:lpstr>
      <vt:lpstr>Now let’s apply K support Norm by taking k=2 vs when we apply logistic regression for multiclass classification. This gives us the following results:     </vt:lpstr>
      <vt:lpstr>We also applied K support Norm on the Yeast dataset for multiclass classification.  The Yeast dataset is a benchmark dataset widely used in bioinformatics for protein localization site prediction. It contains 1,484 protein samples, each described by 8 numerical features that capture biological signals related to protein sequences (such as membrane-spanning region scores and targeting signals). The objective is to classify each protein into one of 10 possible cellular localization sites (e.g., cytosol, nucleus, mitochondria). This dataset helps develop and test classification models aimed at understanding where proteins are likely to function within a cell.   For this particular dataset we were able to obtain much better accuracy for the K support Norm compared to Lasso and Elastic Net.      </vt:lpstr>
      <vt:lpstr>Conclusion   </vt:lpstr>
      <vt:lpstr>Possible Future Directions   </vt:lpstr>
      <vt:lpstr>Contribution of Team Members    </vt:lpstr>
      <vt:lpstr>References   </vt:lpstr>
      <vt:lpstr>Use of AI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Sunrit Pal</dc:creator>
  <cp:lastModifiedBy>Sunrit Pal</cp:lastModifiedBy>
  <cp:revision>6</cp:revision>
  <dcterms:modified xsi:type="dcterms:W3CDTF">2025-05-01T17:20:01Z</dcterms:modified>
</cp:coreProperties>
</file>