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772" r:id="rId3"/>
  </p:sldMasterIdLst>
  <p:notesMasterIdLst>
    <p:notesMasterId r:id="rId23"/>
  </p:notesMasterIdLst>
  <p:sldIdLst>
    <p:sldId id="257" r:id="rId4"/>
    <p:sldId id="258" r:id="rId5"/>
    <p:sldId id="288" r:id="rId6"/>
    <p:sldId id="277" r:id="rId7"/>
    <p:sldId id="278" r:id="rId8"/>
    <p:sldId id="279" r:id="rId9"/>
    <p:sldId id="280" r:id="rId10"/>
    <p:sldId id="281" r:id="rId11"/>
    <p:sldId id="282" r:id="rId12"/>
    <p:sldId id="289" r:id="rId13"/>
    <p:sldId id="283" r:id="rId14"/>
    <p:sldId id="290" r:id="rId15"/>
    <p:sldId id="284" r:id="rId16"/>
    <p:sldId id="291" r:id="rId17"/>
    <p:sldId id="292" r:id="rId18"/>
    <p:sldId id="285" r:id="rId19"/>
    <p:sldId id="286" r:id="rId20"/>
    <p:sldId id="287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589"/>
  </p:normalViewPr>
  <p:slideViewPr>
    <p:cSldViewPr snapToGrid="0" showGuides="1">
      <p:cViewPr varScale="1">
        <p:scale>
          <a:sx n="80" d="100"/>
          <a:sy n="80" d="100"/>
        </p:scale>
        <p:origin x="6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46" Type="http://schemas.microsoft.com/office/2015/10/relationships/revisionInfo" Target="revisionInfo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6E6A-3CED-4DB7-B758-0F9329665BD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A8BB-8B6E-49E3-A235-9623A717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6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0992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5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3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30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166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3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75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4961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123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6511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8325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3"/>
          <p:cNvSpPr txBox="1">
            <a:spLocks noChangeArrowheads="1"/>
          </p:cNvSpPr>
          <p:nvPr/>
        </p:nvSpPr>
        <p:spPr bwMode="auto">
          <a:xfrm>
            <a:off x="3791744" y="4677139"/>
            <a:ext cx="6002216" cy="369332"/>
          </a:xfrm>
          <a:prstGeom prst="rect">
            <a:avLst/>
          </a:prstGeom>
          <a:noFill/>
          <a:extLst/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>
              <a:defRPr/>
            </a:pPr>
            <a:r>
              <a:rPr lang="zh-CN" altLang="en-US" sz="24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林子</a:t>
            </a:r>
            <a:r>
              <a:rPr lang="zh-CN" altLang="en-US" sz="2400" baseline="30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恒 张钰 </a:t>
            </a:r>
            <a:r>
              <a:rPr lang="zh-CN" altLang="en-US" sz="24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左天佑 </a:t>
            </a:r>
            <a:r>
              <a:rPr lang="zh-CN" altLang="en-US" sz="2400" baseline="30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李健 </a:t>
            </a:r>
            <a:r>
              <a:rPr lang="zh-CN" altLang="en-US" sz="24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裘雨薇</a:t>
            </a:r>
            <a:endParaRPr lang="en-US" altLang="ko-KR" sz="800" b="0" dirty="0"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" name="텍스트 개체 틀 80"/>
          <p:cNvSpPr>
            <a:spLocks noGrp="1"/>
          </p:cNvSpPr>
          <p:nvPr>
            <p:ph type="body" sz="quarter" idx="10"/>
          </p:nvPr>
        </p:nvSpPr>
        <p:spPr>
          <a:xfrm>
            <a:off x="3791744" y="3005567"/>
            <a:ext cx="7742587" cy="689045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活体检测</a:t>
            </a:r>
            <a:endParaRPr lang="ko-KR" altLang="en-US" dirty="0">
              <a:latin typeface="华文楷体" panose="02010600040101010101" pitchFamily="2" charset="-122"/>
            </a:endParaRPr>
          </a:p>
        </p:txBody>
      </p:sp>
      <p:sp>
        <p:nvSpPr>
          <p:cNvPr id="82" name="텍스트 개체 틀 81"/>
          <p:cNvSpPr>
            <a:spLocks noGrp="1"/>
          </p:cNvSpPr>
          <p:nvPr>
            <p:ph type="body" sz="quarter" idx="11"/>
          </p:nvPr>
        </p:nvSpPr>
        <p:spPr>
          <a:xfrm>
            <a:off x="3948819" y="3787063"/>
            <a:ext cx="7742587" cy="358891"/>
          </a:xfrm>
        </p:spPr>
        <p:txBody>
          <a:bodyPr/>
          <a:lstStyle/>
          <a:p>
            <a:r>
              <a:rPr lang="en-US" altLang="zh-CN" sz="2000" dirty="0" smtClean="0">
                <a:latin typeface="Sitka Display" panose="02000505000000020004" pitchFamily="2" charset="0"/>
              </a:rPr>
              <a:t>Digital Image Processing     Presentation</a:t>
            </a:r>
            <a:endParaRPr lang="ko-KR" altLang="en-US" sz="2000" dirty="0">
              <a:latin typeface="Sitka Display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64567" y="3468217"/>
            <a:ext cx="6837480" cy="516317"/>
          </a:xfrm>
        </p:spPr>
        <p:txBody>
          <a:bodyPr/>
          <a:lstStyle/>
          <a:p>
            <a:r>
              <a:rPr lang="en-US" altLang="ko-KR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Demo</a:t>
            </a:r>
            <a:endParaRPr lang="ko-KR" altLang="en-US" dirty="0">
              <a:latin typeface="华文楷体" panose="02010600040101010101" pitchFamily="2" charset="-122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164568" y="2410759"/>
            <a:ext cx="4710585" cy="944440"/>
          </a:xfrm>
        </p:spPr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164567" y="4014023"/>
            <a:ext cx="6837480" cy="405849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系统演示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5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Demo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演示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2" name="fcd67501b701dd76ab7ec12798419a8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58399" y="1802328"/>
            <a:ext cx="8113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64567" y="3468217"/>
            <a:ext cx="6837480" cy="516317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最终结果</a:t>
            </a:r>
            <a:endParaRPr lang="ko-KR" altLang="en-US" dirty="0">
              <a:latin typeface="华文楷体" panose="02010600040101010101" pitchFamily="2" charset="-122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164568" y="2410759"/>
            <a:ext cx="4710585" cy="944440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164567" y="4014023"/>
            <a:ext cx="6837480" cy="405849"/>
          </a:xfrm>
        </p:spPr>
        <p:txBody>
          <a:bodyPr/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results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4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最终结果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8" name="그룹 72"/>
          <p:cNvGrpSpPr/>
          <p:nvPr/>
        </p:nvGrpSpPr>
        <p:grpSpPr>
          <a:xfrm>
            <a:off x="1434334" y="1732287"/>
            <a:ext cx="523864" cy="515069"/>
            <a:chOff x="7668344" y="5495925"/>
            <a:chExt cx="1261419" cy="1279525"/>
          </a:xfrm>
        </p:grpSpPr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8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0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1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9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0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2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4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05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2153394" y="1809888"/>
            <a:ext cx="8395064" cy="258532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实时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性强，满足实用性要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求，抗照片欺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骗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凸包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检测稳定，手掌轮廓清晰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，顶点、缺陷点准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不足：二值化操作对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背景要求较高，单一背景下表现更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好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7" name="그룹 72"/>
          <p:cNvGrpSpPr/>
          <p:nvPr/>
        </p:nvGrpSpPr>
        <p:grpSpPr>
          <a:xfrm>
            <a:off x="1460533" y="2640325"/>
            <a:ext cx="523864" cy="515069"/>
            <a:chOff x="7668344" y="5495925"/>
            <a:chExt cx="1261419" cy="1279525"/>
          </a:xfrm>
        </p:grpSpPr>
        <p:sp>
          <p:nvSpPr>
            <p:cNvPr id="10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0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1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3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4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5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6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7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8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9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0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1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2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3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4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25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27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8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26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72" name="그룹 72"/>
          <p:cNvGrpSpPr/>
          <p:nvPr/>
        </p:nvGrpSpPr>
        <p:grpSpPr>
          <a:xfrm>
            <a:off x="1409582" y="3611531"/>
            <a:ext cx="523864" cy="515069"/>
            <a:chOff x="7668344" y="5495925"/>
            <a:chExt cx="1261419" cy="1279525"/>
          </a:xfrm>
        </p:grpSpPr>
        <p:sp>
          <p:nvSpPr>
            <p:cNvPr id="7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5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6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1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36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38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39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37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570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64567" y="3468217"/>
            <a:ext cx="6837480" cy="516317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基于机器学习的手掌检测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164568" y="2410759"/>
            <a:ext cx="4710585" cy="94444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9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98"/>
          <p:cNvSpPr>
            <a:spLocks/>
          </p:cNvSpPr>
          <p:nvPr/>
        </p:nvSpPr>
        <p:spPr bwMode="auto">
          <a:xfrm flipH="1">
            <a:off x="6970226" y="3565983"/>
            <a:ext cx="5221775" cy="2842421"/>
          </a:xfrm>
          <a:custGeom>
            <a:avLst/>
            <a:gdLst/>
            <a:ahLst/>
            <a:cxnLst/>
            <a:rect l="l" t="t" r="r" b="b"/>
            <a:pathLst>
              <a:path w="3916331" h="2131816">
                <a:moveTo>
                  <a:pt x="0" y="0"/>
                </a:moveTo>
                <a:lnTo>
                  <a:pt x="2849103" y="0"/>
                </a:lnTo>
                <a:lnTo>
                  <a:pt x="3916331" y="1067228"/>
                </a:lnTo>
                <a:lnTo>
                  <a:pt x="2849103" y="2131816"/>
                </a:lnTo>
                <a:lnTo>
                  <a:pt x="0" y="2131816"/>
                </a:lnTo>
                <a:close/>
              </a:path>
            </a:pathLst>
          </a:custGeom>
          <a:solidFill>
            <a:srgbClr val="F4879C">
              <a:alpha val="20000"/>
            </a:srgb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2" name="Freeform 98"/>
          <p:cNvSpPr>
            <a:spLocks/>
          </p:cNvSpPr>
          <p:nvPr/>
        </p:nvSpPr>
        <p:spPr bwMode="auto">
          <a:xfrm>
            <a:off x="2" y="2033956"/>
            <a:ext cx="5221775" cy="2842421"/>
          </a:xfrm>
          <a:custGeom>
            <a:avLst/>
            <a:gdLst/>
            <a:ahLst/>
            <a:cxnLst/>
            <a:rect l="l" t="t" r="r" b="b"/>
            <a:pathLst>
              <a:path w="3916331" h="2131816">
                <a:moveTo>
                  <a:pt x="0" y="0"/>
                </a:moveTo>
                <a:lnTo>
                  <a:pt x="2849103" y="0"/>
                </a:lnTo>
                <a:lnTo>
                  <a:pt x="3916331" y="1067228"/>
                </a:lnTo>
                <a:lnTo>
                  <a:pt x="2849103" y="2131816"/>
                </a:lnTo>
                <a:lnTo>
                  <a:pt x="0" y="2131816"/>
                </a:lnTo>
                <a:close/>
              </a:path>
            </a:pathLst>
          </a:custGeom>
          <a:solidFill>
            <a:srgbClr val="BDA8D1">
              <a:alpha val="20000"/>
            </a:srgb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基于机器学习的手掌检测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7116" y="2636348"/>
            <a:ext cx="3543300" cy="1714739"/>
            <a:chOff x="383285" y="3069499"/>
            <a:chExt cx="2657475" cy="1286055"/>
          </a:xfrm>
        </p:grpSpPr>
        <p:sp>
          <p:nvSpPr>
            <p:cNvPr id="7" name="speed"/>
            <p:cNvSpPr txBox="1">
              <a:spLocks noChangeArrowheads="1"/>
            </p:cNvSpPr>
            <p:nvPr/>
          </p:nvSpPr>
          <p:spPr bwMode="auto">
            <a:xfrm>
              <a:off x="755575" y="3069499"/>
              <a:ext cx="2285046" cy="387895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Support Vector Machine</a:t>
              </a:r>
            </a:p>
            <a:p>
              <a:pPr algn="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(SVM)</a:t>
              </a:r>
              <a:endPara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383285" y="3616890"/>
              <a:ext cx="2657336" cy="738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defRPr/>
              </a:pP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在机器学习领域，支持向量机</a:t>
              </a: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SVM(Support Vector Machine)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是一个有监督的学习模型，通常用来进行模式识别、分类以及回归分析。</a:t>
              </a:r>
              <a:endParaRPr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83285" y="3606654"/>
              <a:ext cx="2657475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8092510" y="4161383"/>
            <a:ext cx="3740365" cy="1810580"/>
            <a:chOff x="6077798" y="4045784"/>
            <a:chExt cx="2805274" cy="1357936"/>
          </a:xfrm>
        </p:grpSpPr>
        <p:sp>
          <p:nvSpPr>
            <p:cNvPr id="13" name="speed"/>
            <p:cNvSpPr txBox="1">
              <a:spLocks noChangeArrowheads="1"/>
            </p:cNvSpPr>
            <p:nvPr/>
          </p:nvSpPr>
          <p:spPr bwMode="auto">
            <a:xfrm>
              <a:off x="6077798" y="4045784"/>
              <a:ext cx="2805274" cy="461665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zh-CN" altLang="en-US" sz="2000" b="1" dirty="0" smtClean="0"/>
                <a:t>神经网络</a:t>
              </a:r>
              <a:endParaRPr lang="en-US" altLang="zh-CN" sz="2000" b="1" dirty="0" smtClean="0"/>
            </a:p>
            <a:p>
              <a:r>
                <a:rPr lang="en-US" altLang="zh-CN" sz="2000" b="1" dirty="0" smtClean="0"/>
                <a:t>Neural Network</a:t>
              </a:r>
              <a:endParaRPr lang="en-US" altLang="zh-CN" sz="2000" b="1" dirty="0"/>
            </a:p>
          </p:txBody>
        </p:sp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6082398" y="4665056"/>
              <a:ext cx="2652875" cy="738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一种应用类似于大脑神经突触联接的结构进行信息处理的数学模型。在工程与学术界也常直接简称为“神经网络”或类神经网络</a:t>
              </a:r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077798" y="4671951"/>
              <a:ext cx="2657475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flipH="1">
            <a:off x="3918120" y="2033956"/>
            <a:ext cx="2840705" cy="2842421"/>
            <a:chOff x="3434466" y="2612719"/>
            <a:chExt cx="2275068" cy="2276442"/>
          </a:xfrm>
        </p:grpSpPr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3435837" y="2612720"/>
              <a:ext cx="1105973" cy="110597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8" name="Freeform 120"/>
            <p:cNvSpPr>
              <a:spLocks/>
            </p:cNvSpPr>
            <p:nvPr/>
          </p:nvSpPr>
          <p:spPr bwMode="auto">
            <a:xfrm>
              <a:off x="3434466" y="3781815"/>
              <a:ext cx="1107346" cy="1107346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18"/>
            <p:cNvSpPr>
              <a:spLocks/>
            </p:cNvSpPr>
            <p:nvPr/>
          </p:nvSpPr>
          <p:spPr bwMode="auto">
            <a:xfrm>
              <a:off x="4603561" y="3781815"/>
              <a:ext cx="1105973" cy="1107346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0" name="Freeform 116"/>
            <p:cNvSpPr>
              <a:spLocks/>
            </p:cNvSpPr>
            <p:nvPr/>
          </p:nvSpPr>
          <p:spPr bwMode="auto">
            <a:xfrm>
              <a:off x="4603561" y="2612719"/>
              <a:ext cx="1105973" cy="110597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67909" y="2296697"/>
            <a:ext cx="392596" cy="989361"/>
            <a:chOff x="3800931" y="2966935"/>
            <a:chExt cx="294447" cy="742021"/>
          </a:xfrm>
        </p:grpSpPr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3800931" y="2967016"/>
              <a:ext cx="170116" cy="741940"/>
            </a:xfrm>
            <a:custGeom>
              <a:avLst/>
              <a:gdLst>
                <a:gd name="T0" fmla="*/ 202 w 202"/>
                <a:gd name="T1" fmla="*/ 0 h 881"/>
                <a:gd name="T2" fmla="*/ 202 w 202"/>
                <a:gd name="T3" fmla="*/ 0 h 881"/>
                <a:gd name="T4" fmla="*/ 158 w 202"/>
                <a:gd name="T5" fmla="*/ 1 h 881"/>
                <a:gd name="T6" fmla="*/ 152 w 202"/>
                <a:gd name="T7" fmla="*/ 1 h 881"/>
                <a:gd name="T8" fmla="*/ 149 w 202"/>
                <a:gd name="T9" fmla="*/ 2 h 881"/>
                <a:gd name="T10" fmla="*/ 53 w 202"/>
                <a:gd name="T11" fmla="*/ 35 h 881"/>
                <a:gd name="T12" fmla="*/ 53 w 202"/>
                <a:gd name="T13" fmla="*/ 35 h 881"/>
                <a:gd name="T14" fmla="*/ 38 w 202"/>
                <a:gd name="T15" fmla="*/ 40 h 881"/>
                <a:gd name="T16" fmla="*/ 26 w 202"/>
                <a:gd name="T17" fmla="*/ 44 h 881"/>
                <a:gd name="T18" fmla="*/ 17 w 202"/>
                <a:gd name="T19" fmla="*/ 50 h 881"/>
                <a:gd name="T20" fmla="*/ 10 w 202"/>
                <a:gd name="T21" fmla="*/ 55 h 881"/>
                <a:gd name="T22" fmla="*/ 10 w 202"/>
                <a:gd name="T23" fmla="*/ 55 h 881"/>
                <a:gd name="T24" fmla="*/ 5 w 202"/>
                <a:gd name="T25" fmla="*/ 60 h 881"/>
                <a:gd name="T26" fmla="*/ 2 w 202"/>
                <a:gd name="T27" fmla="*/ 68 h 881"/>
                <a:gd name="T28" fmla="*/ 1 w 202"/>
                <a:gd name="T29" fmla="*/ 78 h 881"/>
                <a:gd name="T30" fmla="*/ 0 w 202"/>
                <a:gd name="T31" fmla="*/ 88 h 881"/>
                <a:gd name="T32" fmla="*/ 0 w 202"/>
                <a:gd name="T33" fmla="*/ 141 h 881"/>
                <a:gd name="T34" fmla="*/ 0 w 202"/>
                <a:gd name="T35" fmla="*/ 141 h 881"/>
                <a:gd name="T36" fmla="*/ 1 w 202"/>
                <a:gd name="T37" fmla="*/ 147 h 881"/>
                <a:gd name="T38" fmla="*/ 3 w 202"/>
                <a:gd name="T39" fmla="*/ 151 h 881"/>
                <a:gd name="T40" fmla="*/ 5 w 202"/>
                <a:gd name="T41" fmla="*/ 155 h 881"/>
                <a:gd name="T42" fmla="*/ 8 w 202"/>
                <a:gd name="T43" fmla="*/ 160 h 881"/>
                <a:gd name="T44" fmla="*/ 8 w 202"/>
                <a:gd name="T45" fmla="*/ 160 h 881"/>
                <a:gd name="T46" fmla="*/ 14 w 202"/>
                <a:gd name="T47" fmla="*/ 166 h 881"/>
                <a:gd name="T48" fmla="*/ 22 w 202"/>
                <a:gd name="T49" fmla="*/ 171 h 881"/>
                <a:gd name="T50" fmla="*/ 22 w 202"/>
                <a:gd name="T51" fmla="*/ 171 h 881"/>
                <a:gd name="T52" fmla="*/ 26 w 202"/>
                <a:gd name="T53" fmla="*/ 173 h 881"/>
                <a:gd name="T54" fmla="*/ 31 w 202"/>
                <a:gd name="T55" fmla="*/ 174 h 881"/>
                <a:gd name="T56" fmla="*/ 36 w 202"/>
                <a:gd name="T57" fmla="*/ 175 h 881"/>
                <a:gd name="T58" fmla="*/ 43 w 202"/>
                <a:gd name="T59" fmla="*/ 175 h 881"/>
                <a:gd name="T60" fmla="*/ 132 w 202"/>
                <a:gd name="T61" fmla="*/ 175 h 881"/>
                <a:gd name="T62" fmla="*/ 132 w 202"/>
                <a:gd name="T63" fmla="*/ 175 h 881"/>
                <a:gd name="T64" fmla="*/ 136 w 202"/>
                <a:gd name="T65" fmla="*/ 176 h 881"/>
                <a:gd name="T66" fmla="*/ 138 w 202"/>
                <a:gd name="T67" fmla="*/ 178 h 881"/>
                <a:gd name="T68" fmla="*/ 140 w 202"/>
                <a:gd name="T69" fmla="*/ 182 h 881"/>
                <a:gd name="T70" fmla="*/ 140 w 202"/>
                <a:gd name="T71" fmla="*/ 186 h 881"/>
                <a:gd name="T72" fmla="*/ 140 w 202"/>
                <a:gd name="T73" fmla="*/ 831 h 881"/>
                <a:gd name="T74" fmla="*/ 140 w 202"/>
                <a:gd name="T75" fmla="*/ 831 h 881"/>
                <a:gd name="T76" fmla="*/ 141 w 202"/>
                <a:gd name="T77" fmla="*/ 845 h 881"/>
                <a:gd name="T78" fmla="*/ 142 w 202"/>
                <a:gd name="T79" fmla="*/ 857 h 881"/>
                <a:gd name="T80" fmla="*/ 145 w 202"/>
                <a:gd name="T81" fmla="*/ 867 h 881"/>
                <a:gd name="T82" fmla="*/ 150 w 202"/>
                <a:gd name="T83" fmla="*/ 874 h 881"/>
                <a:gd name="T84" fmla="*/ 150 w 202"/>
                <a:gd name="T85" fmla="*/ 874 h 881"/>
                <a:gd name="T86" fmla="*/ 152 w 202"/>
                <a:gd name="T87" fmla="*/ 876 h 881"/>
                <a:gd name="T88" fmla="*/ 158 w 202"/>
                <a:gd name="T89" fmla="*/ 878 h 881"/>
                <a:gd name="T90" fmla="*/ 174 w 202"/>
                <a:gd name="T91" fmla="*/ 880 h 881"/>
                <a:gd name="T92" fmla="*/ 202 w 202"/>
                <a:gd name="T93" fmla="*/ 881 h 881"/>
                <a:gd name="T94" fmla="*/ 202 w 202"/>
                <a:gd name="T95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2" h="881">
                  <a:moveTo>
                    <a:pt x="202" y="0"/>
                  </a:moveTo>
                  <a:lnTo>
                    <a:pt x="202" y="0"/>
                  </a:lnTo>
                  <a:lnTo>
                    <a:pt x="158" y="1"/>
                  </a:lnTo>
                  <a:lnTo>
                    <a:pt x="152" y="1"/>
                  </a:lnTo>
                  <a:lnTo>
                    <a:pt x="149" y="2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38" y="40"/>
                  </a:lnTo>
                  <a:lnTo>
                    <a:pt x="26" y="44"/>
                  </a:lnTo>
                  <a:lnTo>
                    <a:pt x="17" y="5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5" y="60"/>
                  </a:lnTo>
                  <a:lnTo>
                    <a:pt x="2" y="68"/>
                  </a:lnTo>
                  <a:lnTo>
                    <a:pt x="1" y="78"/>
                  </a:lnTo>
                  <a:lnTo>
                    <a:pt x="0" y="88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1" y="147"/>
                  </a:lnTo>
                  <a:lnTo>
                    <a:pt x="3" y="151"/>
                  </a:lnTo>
                  <a:lnTo>
                    <a:pt x="5" y="155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14" y="166"/>
                  </a:lnTo>
                  <a:lnTo>
                    <a:pt x="22" y="171"/>
                  </a:lnTo>
                  <a:lnTo>
                    <a:pt x="22" y="171"/>
                  </a:lnTo>
                  <a:lnTo>
                    <a:pt x="26" y="173"/>
                  </a:lnTo>
                  <a:lnTo>
                    <a:pt x="31" y="174"/>
                  </a:lnTo>
                  <a:lnTo>
                    <a:pt x="36" y="175"/>
                  </a:lnTo>
                  <a:lnTo>
                    <a:pt x="43" y="175"/>
                  </a:lnTo>
                  <a:lnTo>
                    <a:pt x="132" y="175"/>
                  </a:lnTo>
                  <a:lnTo>
                    <a:pt x="132" y="175"/>
                  </a:lnTo>
                  <a:lnTo>
                    <a:pt x="136" y="176"/>
                  </a:lnTo>
                  <a:lnTo>
                    <a:pt x="138" y="178"/>
                  </a:lnTo>
                  <a:lnTo>
                    <a:pt x="140" y="182"/>
                  </a:lnTo>
                  <a:lnTo>
                    <a:pt x="140" y="186"/>
                  </a:lnTo>
                  <a:lnTo>
                    <a:pt x="140" y="831"/>
                  </a:lnTo>
                  <a:lnTo>
                    <a:pt x="140" y="831"/>
                  </a:lnTo>
                  <a:lnTo>
                    <a:pt x="141" y="845"/>
                  </a:lnTo>
                  <a:lnTo>
                    <a:pt x="142" y="857"/>
                  </a:lnTo>
                  <a:lnTo>
                    <a:pt x="145" y="867"/>
                  </a:lnTo>
                  <a:lnTo>
                    <a:pt x="150" y="874"/>
                  </a:lnTo>
                  <a:lnTo>
                    <a:pt x="150" y="874"/>
                  </a:lnTo>
                  <a:lnTo>
                    <a:pt x="152" y="876"/>
                  </a:lnTo>
                  <a:lnTo>
                    <a:pt x="158" y="878"/>
                  </a:lnTo>
                  <a:lnTo>
                    <a:pt x="174" y="880"/>
                  </a:lnTo>
                  <a:lnTo>
                    <a:pt x="202" y="88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4036567" y="2966935"/>
              <a:ext cx="58811" cy="741356"/>
            </a:xfrm>
            <a:custGeom>
              <a:avLst/>
              <a:gdLst>
                <a:gd name="T0" fmla="*/ 29 w 71"/>
                <a:gd name="T1" fmla="*/ 0 h 895"/>
                <a:gd name="T2" fmla="*/ 0 w 71"/>
                <a:gd name="T3" fmla="*/ 0 h 895"/>
                <a:gd name="T4" fmla="*/ 0 w 71"/>
                <a:gd name="T5" fmla="*/ 895 h 895"/>
                <a:gd name="T6" fmla="*/ 29 w 71"/>
                <a:gd name="T7" fmla="*/ 895 h 895"/>
                <a:gd name="T8" fmla="*/ 29 w 71"/>
                <a:gd name="T9" fmla="*/ 895 h 895"/>
                <a:gd name="T10" fmla="*/ 42 w 71"/>
                <a:gd name="T11" fmla="*/ 894 h 895"/>
                <a:gd name="T12" fmla="*/ 52 w 71"/>
                <a:gd name="T13" fmla="*/ 891 h 895"/>
                <a:gd name="T14" fmla="*/ 59 w 71"/>
                <a:gd name="T15" fmla="*/ 888 h 895"/>
                <a:gd name="T16" fmla="*/ 62 w 71"/>
                <a:gd name="T17" fmla="*/ 886 h 895"/>
                <a:gd name="T18" fmla="*/ 64 w 71"/>
                <a:gd name="T19" fmla="*/ 884 h 895"/>
                <a:gd name="T20" fmla="*/ 64 w 71"/>
                <a:gd name="T21" fmla="*/ 884 h 895"/>
                <a:gd name="T22" fmla="*/ 67 w 71"/>
                <a:gd name="T23" fmla="*/ 877 h 895"/>
                <a:gd name="T24" fmla="*/ 69 w 71"/>
                <a:gd name="T25" fmla="*/ 868 h 895"/>
                <a:gd name="T26" fmla="*/ 70 w 71"/>
                <a:gd name="T27" fmla="*/ 857 h 895"/>
                <a:gd name="T28" fmla="*/ 71 w 71"/>
                <a:gd name="T29" fmla="*/ 843 h 895"/>
                <a:gd name="T30" fmla="*/ 71 w 71"/>
                <a:gd name="T31" fmla="*/ 58 h 895"/>
                <a:gd name="T32" fmla="*/ 71 w 71"/>
                <a:gd name="T33" fmla="*/ 58 h 895"/>
                <a:gd name="T34" fmla="*/ 70 w 71"/>
                <a:gd name="T35" fmla="*/ 43 h 895"/>
                <a:gd name="T36" fmla="*/ 69 w 71"/>
                <a:gd name="T37" fmla="*/ 30 h 895"/>
                <a:gd name="T38" fmla="*/ 68 w 71"/>
                <a:gd name="T39" fmla="*/ 21 h 895"/>
                <a:gd name="T40" fmla="*/ 66 w 71"/>
                <a:gd name="T41" fmla="*/ 13 h 895"/>
                <a:gd name="T42" fmla="*/ 66 w 71"/>
                <a:gd name="T43" fmla="*/ 13 h 895"/>
                <a:gd name="T44" fmla="*/ 64 w 71"/>
                <a:gd name="T45" fmla="*/ 9 h 895"/>
                <a:gd name="T46" fmla="*/ 62 w 71"/>
                <a:gd name="T47" fmla="*/ 7 h 895"/>
                <a:gd name="T48" fmla="*/ 58 w 71"/>
                <a:gd name="T49" fmla="*/ 4 h 895"/>
                <a:gd name="T50" fmla="*/ 54 w 71"/>
                <a:gd name="T51" fmla="*/ 3 h 895"/>
                <a:gd name="T52" fmla="*/ 44 w 71"/>
                <a:gd name="T53" fmla="*/ 0 h 895"/>
                <a:gd name="T54" fmla="*/ 29 w 71"/>
                <a:gd name="T55" fmla="*/ 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895">
                  <a:moveTo>
                    <a:pt x="29" y="0"/>
                  </a:moveTo>
                  <a:lnTo>
                    <a:pt x="0" y="0"/>
                  </a:lnTo>
                  <a:lnTo>
                    <a:pt x="0" y="895"/>
                  </a:lnTo>
                  <a:lnTo>
                    <a:pt x="29" y="895"/>
                  </a:lnTo>
                  <a:lnTo>
                    <a:pt x="29" y="895"/>
                  </a:lnTo>
                  <a:lnTo>
                    <a:pt x="42" y="894"/>
                  </a:lnTo>
                  <a:lnTo>
                    <a:pt x="52" y="891"/>
                  </a:lnTo>
                  <a:lnTo>
                    <a:pt x="59" y="888"/>
                  </a:lnTo>
                  <a:lnTo>
                    <a:pt x="62" y="886"/>
                  </a:lnTo>
                  <a:lnTo>
                    <a:pt x="64" y="884"/>
                  </a:lnTo>
                  <a:lnTo>
                    <a:pt x="64" y="884"/>
                  </a:lnTo>
                  <a:lnTo>
                    <a:pt x="67" y="877"/>
                  </a:lnTo>
                  <a:lnTo>
                    <a:pt x="69" y="868"/>
                  </a:lnTo>
                  <a:lnTo>
                    <a:pt x="70" y="857"/>
                  </a:lnTo>
                  <a:lnTo>
                    <a:pt x="71" y="843"/>
                  </a:lnTo>
                  <a:lnTo>
                    <a:pt x="71" y="58"/>
                  </a:lnTo>
                  <a:lnTo>
                    <a:pt x="71" y="58"/>
                  </a:lnTo>
                  <a:lnTo>
                    <a:pt x="70" y="43"/>
                  </a:lnTo>
                  <a:lnTo>
                    <a:pt x="69" y="30"/>
                  </a:lnTo>
                  <a:lnTo>
                    <a:pt x="68" y="21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4" y="9"/>
                  </a:lnTo>
                  <a:lnTo>
                    <a:pt x="62" y="7"/>
                  </a:lnTo>
                  <a:lnTo>
                    <a:pt x="58" y="4"/>
                  </a:lnTo>
                  <a:lnTo>
                    <a:pt x="54" y="3"/>
                  </a:lnTo>
                  <a:lnTo>
                    <a:pt x="44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433178" y="3565983"/>
            <a:ext cx="2840705" cy="2842421"/>
            <a:chOff x="3434466" y="2612719"/>
            <a:chExt cx="2275068" cy="2276442"/>
          </a:xfrm>
        </p:grpSpPr>
        <p:sp>
          <p:nvSpPr>
            <p:cNvPr id="40" name="Freeform 114"/>
            <p:cNvSpPr>
              <a:spLocks/>
            </p:cNvSpPr>
            <p:nvPr/>
          </p:nvSpPr>
          <p:spPr bwMode="auto">
            <a:xfrm>
              <a:off x="3435838" y="2612720"/>
              <a:ext cx="1105973" cy="110597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41" name="Freeform 120"/>
            <p:cNvSpPr>
              <a:spLocks/>
            </p:cNvSpPr>
            <p:nvPr/>
          </p:nvSpPr>
          <p:spPr bwMode="auto">
            <a:xfrm>
              <a:off x="3434466" y="3781815"/>
              <a:ext cx="1107346" cy="1107346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42" name="Freeform 118"/>
            <p:cNvSpPr>
              <a:spLocks/>
            </p:cNvSpPr>
            <p:nvPr/>
          </p:nvSpPr>
          <p:spPr bwMode="auto">
            <a:xfrm>
              <a:off x="4603561" y="3781815"/>
              <a:ext cx="1105973" cy="1107346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43" name="Freeform 116"/>
            <p:cNvSpPr>
              <a:spLocks/>
            </p:cNvSpPr>
            <p:nvPr/>
          </p:nvSpPr>
          <p:spPr bwMode="auto">
            <a:xfrm>
              <a:off x="4603561" y="2612719"/>
              <a:ext cx="1105973" cy="110597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899422" y="3917975"/>
            <a:ext cx="211660" cy="868920"/>
            <a:chOff x="7668344" y="1771267"/>
            <a:chExt cx="184335" cy="756746"/>
          </a:xfrm>
          <a:solidFill>
            <a:schemeClr val="accent3">
              <a:lumMod val="75000"/>
            </a:schemeClr>
          </a:solidFill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7668344" y="2401889"/>
              <a:ext cx="184335" cy="126124"/>
            </a:xfrm>
            <a:custGeom>
              <a:avLst/>
              <a:gdLst>
                <a:gd name="T0" fmla="*/ 143 w 190"/>
                <a:gd name="T1" fmla="*/ 0 h 130"/>
                <a:gd name="T2" fmla="*/ 0 w 190"/>
                <a:gd name="T3" fmla="*/ 0 h 130"/>
                <a:gd name="T4" fmla="*/ 0 w 190"/>
                <a:gd name="T5" fmla="*/ 130 h 130"/>
                <a:gd name="T6" fmla="*/ 138 w 190"/>
                <a:gd name="T7" fmla="*/ 130 h 130"/>
                <a:gd name="T8" fmla="*/ 190 w 190"/>
                <a:gd name="T9" fmla="*/ 78 h 130"/>
                <a:gd name="T10" fmla="*/ 190 w 190"/>
                <a:gd name="T11" fmla="*/ 32 h 130"/>
                <a:gd name="T12" fmla="*/ 190 w 190"/>
                <a:gd name="T13" fmla="*/ 32 h 130"/>
                <a:gd name="T14" fmla="*/ 189 w 190"/>
                <a:gd name="T15" fmla="*/ 22 h 130"/>
                <a:gd name="T16" fmla="*/ 187 w 190"/>
                <a:gd name="T17" fmla="*/ 15 h 130"/>
                <a:gd name="T18" fmla="*/ 184 w 190"/>
                <a:gd name="T19" fmla="*/ 10 h 130"/>
                <a:gd name="T20" fmla="*/ 179 w 190"/>
                <a:gd name="T21" fmla="*/ 6 h 130"/>
                <a:gd name="T22" fmla="*/ 179 w 190"/>
                <a:gd name="T23" fmla="*/ 6 h 130"/>
                <a:gd name="T24" fmla="*/ 173 w 190"/>
                <a:gd name="T25" fmla="*/ 4 h 130"/>
                <a:gd name="T26" fmla="*/ 164 w 190"/>
                <a:gd name="T27" fmla="*/ 1 h 130"/>
                <a:gd name="T28" fmla="*/ 155 w 190"/>
                <a:gd name="T29" fmla="*/ 0 h 130"/>
                <a:gd name="T30" fmla="*/ 143 w 190"/>
                <a:gd name="T3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0" h="130">
                  <a:moveTo>
                    <a:pt x="143" y="0"/>
                  </a:moveTo>
                  <a:lnTo>
                    <a:pt x="0" y="0"/>
                  </a:lnTo>
                  <a:lnTo>
                    <a:pt x="0" y="130"/>
                  </a:lnTo>
                  <a:lnTo>
                    <a:pt x="138" y="130"/>
                  </a:lnTo>
                  <a:lnTo>
                    <a:pt x="190" y="78"/>
                  </a:lnTo>
                  <a:lnTo>
                    <a:pt x="190" y="32"/>
                  </a:lnTo>
                  <a:lnTo>
                    <a:pt x="190" y="32"/>
                  </a:lnTo>
                  <a:lnTo>
                    <a:pt x="189" y="22"/>
                  </a:lnTo>
                  <a:lnTo>
                    <a:pt x="187" y="15"/>
                  </a:lnTo>
                  <a:lnTo>
                    <a:pt x="184" y="10"/>
                  </a:lnTo>
                  <a:lnTo>
                    <a:pt x="179" y="6"/>
                  </a:lnTo>
                  <a:lnTo>
                    <a:pt x="179" y="6"/>
                  </a:lnTo>
                  <a:lnTo>
                    <a:pt x="173" y="4"/>
                  </a:lnTo>
                  <a:lnTo>
                    <a:pt x="164" y="1"/>
                  </a:lnTo>
                  <a:lnTo>
                    <a:pt x="155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7668344" y="1771267"/>
              <a:ext cx="184335" cy="423972"/>
            </a:xfrm>
            <a:custGeom>
              <a:avLst/>
              <a:gdLst>
                <a:gd name="T0" fmla="*/ 0 w 190"/>
                <a:gd name="T1" fmla="*/ 138 h 437"/>
                <a:gd name="T2" fmla="*/ 8 w 190"/>
                <a:gd name="T3" fmla="*/ 144 h 437"/>
                <a:gd name="T4" fmla="*/ 23 w 190"/>
                <a:gd name="T5" fmla="*/ 159 h 437"/>
                <a:gd name="T6" fmla="*/ 32 w 190"/>
                <a:gd name="T7" fmla="*/ 177 h 437"/>
                <a:gd name="T8" fmla="*/ 36 w 190"/>
                <a:gd name="T9" fmla="*/ 198 h 437"/>
                <a:gd name="T10" fmla="*/ 38 w 190"/>
                <a:gd name="T11" fmla="*/ 209 h 437"/>
                <a:gd name="T12" fmla="*/ 33 w 190"/>
                <a:gd name="T13" fmla="*/ 229 h 437"/>
                <a:gd name="T14" fmla="*/ 22 w 190"/>
                <a:gd name="T15" fmla="*/ 249 h 437"/>
                <a:gd name="T16" fmla="*/ 12 w 190"/>
                <a:gd name="T17" fmla="*/ 262 h 437"/>
                <a:gd name="T18" fmla="*/ 0 w 190"/>
                <a:gd name="T19" fmla="*/ 437 h 437"/>
                <a:gd name="T20" fmla="*/ 36 w 190"/>
                <a:gd name="T21" fmla="*/ 415 h 437"/>
                <a:gd name="T22" fmla="*/ 57 w 190"/>
                <a:gd name="T23" fmla="*/ 401 h 437"/>
                <a:gd name="T24" fmla="*/ 95 w 190"/>
                <a:gd name="T25" fmla="*/ 372 h 437"/>
                <a:gd name="T26" fmla="*/ 113 w 190"/>
                <a:gd name="T27" fmla="*/ 355 h 437"/>
                <a:gd name="T28" fmla="*/ 144 w 190"/>
                <a:gd name="T29" fmla="*/ 321 h 437"/>
                <a:gd name="T30" fmla="*/ 168 w 190"/>
                <a:gd name="T31" fmla="*/ 283 h 437"/>
                <a:gd name="T32" fmla="*/ 174 w 190"/>
                <a:gd name="T33" fmla="*/ 273 h 437"/>
                <a:gd name="T34" fmla="*/ 182 w 190"/>
                <a:gd name="T35" fmla="*/ 252 h 437"/>
                <a:gd name="T36" fmla="*/ 187 w 190"/>
                <a:gd name="T37" fmla="*/ 230 h 437"/>
                <a:gd name="T38" fmla="*/ 189 w 190"/>
                <a:gd name="T39" fmla="*/ 206 h 437"/>
                <a:gd name="T40" fmla="*/ 190 w 190"/>
                <a:gd name="T41" fmla="*/ 194 h 437"/>
                <a:gd name="T42" fmla="*/ 186 w 190"/>
                <a:gd name="T43" fmla="*/ 145 h 437"/>
                <a:gd name="T44" fmla="*/ 180 w 190"/>
                <a:gd name="T45" fmla="*/ 125 h 437"/>
                <a:gd name="T46" fmla="*/ 173 w 190"/>
                <a:gd name="T47" fmla="*/ 105 h 437"/>
                <a:gd name="T48" fmla="*/ 163 w 190"/>
                <a:gd name="T49" fmla="*/ 87 h 437"/>
                <a:gd name="T50" fmla="*/ 151 w 190"/>
                <a:gd name="T51" fmla="*/ 70 h 437"/>
                <a:gd name="T52" fmla="*/ 137 w 190"/>
                <a:gd name="T53" fmla="*/ 55 h 437"/>
                <a:gd name="T54" fmla="*/ 120 w 190"/>
                <a:gd name="T55" fmla="*/ 43 h 437"/>
                <a:gd name="T56" fmla="*/ 108 w 190"/>
                <a:gd name="T57" fmla="*/ 36 h 437"/>
                <a:gd name="T58" fmla="*/ 80 w 190"/>
                <a:gd name="T59" fmla="*/ 22 h 437"/>
                <a:gd name="T60" fmla="*/ 50 w 190"/>
                <a:gd name="T61" fmla="*/ 10 h 437"/>
                <a:gd name="T62" fmla="*/ 18 w 190"/>
                <a:gd name="T63" fmla="*/ 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0" h="437">
                  <a:moveTo>
                    <a:pt x="0" y="0"/>
                  </a:moveTo>
                  <a:lnTo>
                    <a:pt x="0" y="138"/>
                  </a:lnTo>
                  <a:lnTo>
                    <a:pt x="0" y="138"/>
                  </a:lnTo>
                  <a:lnTo>
                    <a:pt x="8" y="144"/>
                  </a:lnTo>
                  <a:lnTo>
                    <a:pt x="17" y="151"/>
                  </a:lnTo>
                  <a:lnTo>
                    <a:pt x="23" y="159"/>
                  </a:lnTo>
                  <a:lnTo>
                    <a:pt x="28" y="167"/>
                  </a:lnTo>
                  <a:lnTo>
                    <a:pt x="32" y="177"/>
                  </a:lnTo>
                  <a:lnTo>
                    <a:pt x="35" y="186"/>
                  </a:lnTo>
                  <a:lnTo>
                    <a:pt x="36" y="198"/>
                  </a:lnTo>
                  <a:lnTo>
                    <a:pt x="38" y="209"/>
                  </a:lnTo>
                  <a:lnTo>
                    <a:pt x="38" y="209"/>
                  </a:lnTo>
                  <a:lnTo>
                    <a:pt x="36" y="220"/>
                  </a:lnTo>
                  <a:lnTo>
                    <a:pt x="33" y="229"/>
                  </a:lnTo>
                  <a:lnTo>
                    <a:pt x="29" y="240"/>
                  </a:lnTo>
                  <a:lnTo>
                    <a:pt x="22" y="249"/>
                  </a:lnTo>
                  <a:lnTo>
                    <a:pt x="22" y="249"/>
                  </a:lnTo>
                  <a:lnTo>
                    <a:pt x="12" y="262"/>
                  </a:lnTo>
                  <a:lnTo>
                    <a:pt x="0" y="274"/>
                  </a:lnTo>
                  <a:lnTo>
                    <a:pt x="0" y="437"/>
                  </a:lnTo>
                  <a:lnTo>
                    <a:pt x="0" y="437"/>
                  </a:lnTo>
                  <a:lnTo>
                    <a:pt x="36" y="415"/>
                  </a:lnTo>
                  <a:lnTo>
                    <a:pt x="36" y="415"/>
                  </a:lnTo>
                  <a:lnTo>
                    <a:pt x="57" y="401"/>
                  </a:lnTo>
                  <a:lnTo>
                    <a:pt x="76" y="386"/>
                  </a:lnTo>
                  <a:lnTo>
                    <a:pt x="95" y="372"/>
                  </a:lnTo>
                  <a:lnTo>
                    <a:pt x="113" y="355"/>
                  </a:lnTo>
                  <a:lnTo>
                    <a:pt x="113" y="355"/>
                  </a:lnTo>
                  <a:lnTo>
                    <a:pt x="130" y="338"/>
                  </a:lnTo>
                  <a:lnTo>
                    <a:pt x="144" y="321"/>
                  </a:lnTo>
                  <a:lnTo>
                    <a:pt x="157" y="303"/>
                  </a:lnTo>
                  <a:lnTo>
                    <a:pt x="168" y="283"/>
                  </a:lnTo>
                  <a:lnTo>
                    <a:pt x="168" y="283"/>
                  </a:lnTo>
                  <a:lnTo>
                    <a:pt x="174" y="273"/>
                  </a:lnTo>
                  <a:lnTo>
                    <a:pt x="178" y="263"/>
                  </a:lnTo>
                  <a:lnTo>
                    <a:pt x="182" y="252"/>
                  </a:lnTo>
                  <a:lnTo>
                    <a:pt x="185" y="241"/>
                  </a:lnTo>
                  <a:lnTo>
                    <a:pt x="187" y="230"/>
                  </a:lnTo>
                  <a:lnTo>
                    <a:pt x="189" y="218"/>
                  </a:lnTo>
                  <a:lnTo>
                    <a:pt x="189" y="206"/>
                  </a:lnTo>
                  <a:lnTo>
                    <a:pt x="190" y="194"/>
                  </a:lnTo>
                  <a:lnTo>
                    <a:pt x="190" y="194"/>
                  </a:lnTo>
                  <a:lnTo>
                    <a:pt x="189" y="169"/>
                  </a:lnTo>
                  <a:lnTo>
                    <a:pt x="186" y="145"/>
                  </a:lnTo>
                  <a:lnTo>
                    <a:pt x="183" y="135"/>
                  </a:lnTo>
                  <a:lnTo>
                    <a:pt x="180" y="125"/>
                  </a:lnTo>
                  <a:lnTo>
                    <a:pt x="177" y="114"/>
                  </a:lnTo>
                  <a:lnTo>
                    <a:pt x="173" y="105"/>
                  </a:lnTo>
                  <a:lnTo>
                    <a:pt x="168" y="95"/>
                  </a:lnTo>
                  <a:lnTo>
                    <a:pt x="163" y="87"/>
                  </a:lnTo>
                  <a:lnTo>
                    <a:pt x="157" y="78"/>
                  </a:lnTo>
                  <a:lnTo>
                    <a:pt x="151" y="70"/>
                  </a:lnTo>
                  <a:lnTo>
                    <a:pt x="144" y="63"/>
                  </a:lnTo>
                  <a:lnTo>
                    <a:pt x="137" y="55"/>
                  </a:lnTo>
                  <a:lnTo>
                    <a:pt x="129" y="49"/>
                  </a:lnTo>
                  <a:lnTo>
                    <a:pt x="120" y="43"/>
                  </a:lnTo>
                  <a:lnTo>
                    <a:pt x="120" y="43"/>
                  </a:lnTo>
                  <a:lnTo>
                    <a:pt x="108" y="36"/>
                  </a:lnTo>
                  <a:lnTo>
                    <a:pt x="94" y="28"/>
                  </a:lnTo>
                  <a:lnTo>
                    <a:pt x="80" y="22"/>
                  </a:lnTo>
                  <a:lnTo>
                    <a:pt x="66" y="16"/>
                  </a:lnTo>
                  <a:lnTo>
                    <a:pt x="50" y="10"/>
                  </a:lnTo>
                  <a:lnTo>
                    <a:pt x="34" y="6"/>
                  </a:lnTo>
                  <a:lnTo>
                    <a:pt x="18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502312" y="3912404"/>
            <a:ext cx="316376" cy="874491"/>
            <a:chOff x="7332659" y="1766416"/>
            <a:chExt cx="275533" cy="761597"/>
          </a:xfrm>
          <a:solidFill>
            <a:schemeClr val="accent6">
              <a:lumMod val="50000"/>
            </a:schemeClr>
          </a:solidFill>
        </p:grpSpPr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7332659" y="2082697"/>
              <a:ext cx="275533" cy="445316"/>
            </a:xfrm>
            <a:custGeom>
              <a:avLst/>
              <a:gdLst>
                <a:gd name="T0" fmla="*/ 284 w 284"/>
                <a:gd name="T1" fmla="*/ 0 h 459"/>
                <a:gd name="T2" fmla="*/ 277 w 284"/>
                <a:gd name="T3" fmla="*/ 6 h 459"/>
                <a:gd name="T4" fmla="*/ 217 w 284"/>
                <a:gd name="T5" fmla="*/ 41 h 459"/>
                <a:gd name="T6" fmla="*/ 200 w 284"/>
                <a:gd name="T7" fmla="*/ 52 h 459"/>
                <a:gd name="T8" fmla="*/ 164 w 284"/>
                <a:gd name="T9" fmla="*/ 78 h 459"/>
                <a:gd name="T10" fmla="*/ 145 w 284"/>
                <a:gd name="T11" fmla="*/ 93 h 459"/>
                <a:gd name="T12" fmla="*/ 108 w 284"/>
                <a:gd name="T13" fmla="*/ 127 h 459"/>
                <a:gd name="T14" fmla="*/ 73 w 284"/>
                <a:gd name="T15" fmla="*/ 166 h 459"/>
                <a:gd name="T16" fmla="*/ 59 w 284"/>
                <a:gd name="T17" fmla="*/ 187 h 459"/>
                <a:gd name="T18" fmla="*/ 32 w 284"/>
                <a:gd name="T19" fmla="*/ 234 h 459"/>
                <a:gd name="T20" fmla="*/ 21 w 284"/>
                <a:gd name="T21" fmla="*/ 259 h 459"/>
                <a:gd name="T22" fmla="*/ 12 w 284"/>
                <a:gd name="T23" fmla="*/ 285 h 459"/>
                <a:gd name="T24" fmla="*/ 5 w 284"/>
                <a:gd name="T25" fmla="*/ 313 h 459"/>
                <a:gd name="T26" fmla="*/ 1 w 284"/>
                <a:gd name="T27" fmla="*/ 342 h 459"/>
                <a:gd name="T28" fmla="*/ 0 w 284"/>
                <a:gd name="T29" fmla="*/ 372 h 459"/>
                <a:gd name="T30" fmla="*/ 0 w 284"/>
                <a:gd name="T31" fmla="*/ 421 h 459"/>
                <a:gd name="T32" fmla="*/ 3 w 284"/>
                <a:gd name="T33" fmla="*/ 439 h 459"/>
                <a:gd name="T34" fmla="*/ 13 w 284"/>
                <a:gd name="T35" fmla="*/ 451 h 459"/>
                <a:gd name="T36" fmla="*/ 18 w 284"/>
                <a:gd name="T37" fmla="*/ 455 h 459"/>
                <a:gd name="T38" fmla="*/ 31 w 284"/>
                <a:gd name="T39" fmla="*/ 458 h 459"/>
                <a:gd name="T40" fmla="*/ 284 w 284"/>
                <a:gd name="T41" fmla="*/ 459 h 459"/>
                <a:gd name="T42" fmla="*/ 185 w 284"/>
                <a:gd name="T43" fmla="*/ 329 h 459"/>
                <a:gd name="T44" fmla="*/ 177 w 284"/>
                <a:gd name="T45" fmla="*/ 328 h 459"/>
                <a:gd name="T46" fmla="*/ 169 w 284"/>
                <a:gd name="T47" fmla="*/ 324 h 459"/>
                <a:gd name="T48" fmla="*/ 168 w 284"/>
                <a:gd name="T49" fmla="*/ 320 h 459"/>
                <a:gd name="T50" fmla="*/ 171 w 284"/>
                <a:gd name="T51" fmla="*/ 290 h 459"/>
                <a:gd name="T52" fmla="*/ 179 w 284"/>
                <a:gd name="T53" fmla="*/ 261 h 459"/>
                <a:gd name="T54" fmla="*/ 192 w 284"/>
                <a:gd name="T55" fmla="*/ 236 h 459"/>
                <a:gd name="T56" fmla="*/ 210 w 284"/>
                <a:gd name="T57" fmla="*/ 214 h 459"/>
                <a:gd name="T58" fmla="*/ 226 w 284"/>
                <a:gd name="T59" fmla="*/ 196 h 459"/>
                <a:gd name="T60" fmla="*/ 264 w 284"/>
                <a:gd name="T61" fmla="*/ 166 h 459"/>
                <a:gd name="T62" fmla="*/ 284 w 284"/>
                <a:gd name="T6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4" h="459">
                  <a:moveTo>
                    <a:pt x="284" y="0"/>
                  </a:moveTo>
                  <a:lnTo>
                    <a:pt x="284" y="0"/>
                  </a:lnTo>
                  <a:lnTo>
                    <a:pt x="277" y="6"/>
                  </a:lnTo>
                  <a:lnTo>
                    <a:pt x="277" y="6"/>
                  </a:lnTo>
                  <a:lnTo>
                    <a:pt x="247" y="25"/>
                  </a:lnTo>
                  <a:lnTo>
                    <a:pt x="217" y="41"/>
                  </a:lnTo>
                  <a:lnTo>
                    <a:pt x="217" y="41"/>
                  </a:lnTo>
                  <a:lnTo>
                    <a:pt x="200" y="52"/>
                  </a:lnTo>
                  <a:lnTo>
                    <a:pt x="182" y="64"/>
                  </a:lnTo>
                  <a:lnTo>
                    <a:pt x="164" y="78"/>
                  </a:lnTo>
                  <a:lnTo>
                    <a:pt x="145" y="93"/>
                  </a:lnTo>
                  <a:lnTo>
                    <a:pt x="145" y="93"/>
                  </a:lnTo>
                  <a:lnTo>
                    <a:pt x="126" y="109"/>
                  </a:lnTo>
                  <a:lnTo>
                    <a:pt x="108" y="127"/>
                  </a:lnTo>
                  <a:lnTo>
                    <a:pt x="90" y="146"/>
                  </a:lnTo>
                  <a:lnTo>
                    <a:pt x="73" y="166"/>
                  </a:lnTo>
                  <a:lnTo>
                    <a:pt x="73" y="166"/>
                  </a:lnTo>
                  <a:lnTo>
                    <a:pt x="59" y="187"/>
                  </a:lnTo>
                  <a:lnTo>
                    <a:pt x="44" y="210"/>
                  </a:lnTo>
                  <a:lnTo>
                    <a:pt x="32" y="234"/>
                  </a:lnTo>
                  <a:lnTo>
                    <a:pt x="21" y="259"/>
                  </a:lnTo>
                  <a:lnTo>
                    <a:pt x="21" y="259"/>
                  </a:lnTo>
                  <a:lnTo>
                    <a:pt x="16" y="272"/>
                  </a:lnTo>
                  <a:lnTo>
                    <a:pt x="12" y="285"/>
                  </a:lnTo>
                  <a:lnTo>
                    <a:pt x="9" y="299"/>
                  </a:lnTo>
                  <a:lnTo>
                    <a:pt x="5" y="313"/>
                  </a:lnTo>
                  <a:lnTo>
                    <a:pt x="3" y="327"/>
                  </a:lnTo>
                  <a:lnTo>
                    <a:pt x="1" y="342"/>
                  </a:lnTo>
                  <a:lnTo>
                    <a:pt x="0" y="357"/>
                  </a:lnTo>
                  <a:lnTo>
                    <a:pt x="0" y="372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1" y="431"/>
                  </a:lnTo>
                  <a:lnTo>
                    <a:pt x="3" y="439"/>
                  </a:lnTo>
                  <a:lnTo>
                    <a:pt x="7" y="447"/>
                  </a:lnTo>
                  <a:lnTo>
                    <a:pt x="13" y="451"/>
                  </a:lnTo>
                  <a:lnTo>
                    <a:pt x="13" y="451"/>
                  </a:lnTo>
                  <a:lnTo>
                    <a:pt x="18" y="455"/>
                  </a:lnTo>
                  <a:lnTo>
                    <a:pt x="24" y="457"/>
                  </a:lnTo>
                  <a:lnTo>
                    <a:pt x="31" y="458"/>
                  </a:lnTo>
                  <a:lnTo>
                    <a:pt x="36" y="459"/>
                  </a:lnTo>
                  <a:lnTo>
                    <a:pt x="284" y="459"/>
                  </a:lnTo>
                  <a:lnTo>
                    <a:pt x="284" y="329"/>
                  </a:lnTo>
                  <a:lnTo>
                    <a:pt x="185" y="329"/>
                  </a:lnTo>
                  <a:lnTo>
                    <a:pt x="185" y="329"/>
                  </a:lnTo>
                  <a:lnTo>
                    <a:pt x="177" y="328"/>
                  </a:lnTo>
                  <a:lnTo>
                    <a:pt x="172" y="327"/>
                  </a:lnTo>
                  <a:lnTo>
                    <a:pt x="169" y="324"/>
                  </a:lnTo>
                  <a:lnTo>
                    <a:pt x="168" y="320"/>
                  </a:lnTo>
                  <a:lnTo>
                    <a:pt x="168" y="320"/>
                  </a:lnTo>
                  <a:lnTo>
                    <a:pt x="169" y="304"/>
                  </a:lnTo>
                  <a:lnTo>
                    <a:pt x="171" y="290"/>
                  </a:lnTo>
                  <a:lnTo>
                    <a:pt x="175" y="275"/>
                  </a:lnTo>
                  <a:lnTo>
                    <a:pt x="179" y="261"/>
                  </a:lnTo>
                  <a:lnTo>
                    <a:pt x="186" y="249"/>
                  </a:lnTo>
                  <a:lnTo>
                    <a:pt x="192" y="236"/>
                  </a:lnTo>
                  <a:lnTo>
                    <a:pt x="200" y="225"/>
                  </a:lnTo>
                  <a:lnTo>
                    <a:pt x="210" y="214"/>
                  </a:lnTo>
                  <a:lnTo>
                    <a:pt x="210" y="214"/>
                  </a:lnTo>
                  <a:lnTo>
                    <a:pt x="226" y="196"/>
                  </a:lnTo>
                  <a:lnTo>
                    <a:pt x="245" y="181"/>
                  </a:lnTo>
                  <a:lnTo>
                    <a:pt x="264" y="166"/>
                  </a:lnTo>
                  <a:lnTo>
                    <a:pt x="284" y="15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7369526" y="1766416"/>
              <a:ext cx="238666" cy="170753"/>
            </a:xfrm>
            <a:custGeom>
              <a:avLst/>
              <a:gdLst>
                <a:gd name="T0" fmla="*/ 240 w 246"/>
                <a:gd name="T1" fmla="*/ 0 h 176"/>
                <a:gd name="T2" fmla="*/ 240 w 246"/>
                <a:gd name="T3" fmla="*/ 0 h 176"/>
                <a:gd name="T4" fmla="*/ 215 w 246"/>
                <a:gd name="T5" fmla="*/ 1 h 176"/>
                <a:gd name="T6" fmla="*/ 192 w 246"/>
                <a:gd name="T7" fmla="*/ 2 h 176"/>
                <a:gd name="T8" fmla="*/ 170 w 246"/>
                <a:gd name="T9" fmla="*/ 4 h 176"/>
                <a:gd name="T10" fmla="*/ 150 w 246"/>
                <a:gd name="T11" fmla="*/ 6 h 176"/>
                <a:gd name="T12" fmla="*/ 150 w 246"/>
                <a:gd name="T13" fmla="*/ 6 h 176"/>
                <a:gd name="T14" fmla="*/ 114 w 246"/>
                <a:gd name="T15" fmla="*/ 12 h 176"/>
                <a:gd name="T16" fmla="*/ 84 w 246"/>
                <a:gd name="T17" fmla="*/ 20 h 176"/>
                <a:gd name="T18" fmla="*/ 84 w 246"/>
                <a:gd name="T19" fmla="*/ 20 h 176"/>
                <a:gd name="T20" fmla="*/ 59 w 246"/>
                <a:gd name="T21" fmla="*/ 28 h 176"/>
                <a:gd name="T22" fmla="*/ 38 w 246"/>
                <a:gd name="T23" fmla="*/ 36 h 176"/>
                <a:gd name="T24" fmla="*/ 38 w 246"/>
                <a:gd name="T25" fmla="*/ 36 h 176"/>
                <a:gd name="T26" fmla="*/ 11 w 246"/>
                <a:gd name="T27" fmla="*/ 50 h 176"/>
                <a:gd name="T28" fmla="*/ 1 w 246"/>
                <a:gd name="T29" fmla="*/ 60 h 176"/>
                <a:gd name="T30" fmla="*/ 1 w 246"/>
                <a:gd name="T31" fmla="*/ 60 h 176"/>
                <a:gd name="T32" fmla="*/ 0 w 246"/>
                <a:gd name="T33" fmla="*/ 67 h 176"/>
                <a:gd name="T34" fmla="*/ 2 w 246"/>
                <a:gd name="T35" fmla="*/ 76 h 176"/>
                <a:gd name="T36" fmla="*/ 2 w 246"/>
                <a:gd name="T37" fmla="*/ 76 h 176"/>
                <a:gd name="T38" fmla="*/ 6 w 246"/>
                <a:gd name="T39" fmla="*/ 97 h 176"/>
                <a:gd name="T40" fmla="*/ 12 w 246"/>
                <a:gd name="T41" fmla="*/ 118 h 176"/>
                <a:gd name="T42" fmla="*/ 12 w 246"/>
                <a:gd name="T43" fmla="*/ 118 h 176"/>
                <a:gd name="T44" fmla="*/ 22 w 246"/>
                <a:gd name="T45" fmla="*/ 139 h 176"/>
                <a:gd name="T46" fmla="*/ 31 w 246"/>
                <a:gd name="T47" fmla="*/ 158 h 176"/>
                <a:gd name="T48" fmla="*/ 31 w 246"/>
                <a:gd name="T49" fmla="*/ 158 h 176"/>
                <a:gd name="T50" fmla="*/ 37 w 246"/>
                <a:gd name="T51" fmla="*/ 166 h 176"/>
                <a:gd name="T52" fmla="*/ 42 w 246"/>
                <a:gd name="T53" fmla="*/ 171 h 176"/>
                <a:gd name="T54" fmla="*/ 46 w 246"/>
                <a:gd name="T55" fmla="*/ 175 h 176"/>
                <a:gd name="T56" fmla="*/ 49 w 246"/>
                <a:gd name="T57" fmla="*/ 176 h 176"/>
                <a:gd name="T58" fmla="*/ 49 w 246"/>
                <a:gd name="T59" fmla="*/ 176 h 176"/>
                <a:gd name="T60" fmla="*/ 65 w 246"/>
                <a:gd name="T61" fmla="*/ 167 h 176"/>
                <a:gd name="T62" fmla="*/ 82 w 246"/>
                <a:gd name="T63" fmla="*/ 158 h 176"/>
                <a:gd name="T64" fmla="*/ 99 w 246"/>
                <a:gd name="T65" fmla="*/ 149 h 176"/>
                <a:gd name="T66" fmla="*/ 118 w 246"/>
                <a:gd name="T67" fmla="*/ 140 h 176"/>
                <a:gd name="T68" fmla="*/ 118 w 246"/>
                <a:gd name="T69" fmla="*/ 140 h 176"/>
                <a:gd name="T70" fmla="*/ 128 w 246"/>
                <a:gd name="T71" fmla="*/ 136 h 176"/>
                <a:gd name="T72" fmla="*/ 138 w 246"/>
                <a:gd name="T73" fmla="*/ 133 h 176"/>
                <a:gd name="T74" fmla="*/ 150 w 246"/>
                <a:gd name="T75" fmla="*/ 130 h 176"/>
                <a:gd name="T76" fmla="*/ 162 w 246"/>
                <a:gd name="T77" fmla="*/ 127 h 176"/>
                <a:gd name="T78" fmla="*/ 188 w 246"/>
                <a:gd name="T79" fmla="*/ 124 h 176"/>
                <a:gd name="T80" fmla="*/ 217 w 246"/>
                <a:gd name="T81" fmla="*/ 123 h 176"/>
                <a:gd name="T82" fmla="*/ 217 w 246"/>
                <a:gd name="T83" fmla="*/ 123 h 176"/>
                <a:gd name="T84" fmla="*/ 232 w 246"/>
                <a:gd name="T85" fmla="*/ 123 h 176"/>
                <a:gd name="T86" fmla="*/ 246 w 246"/>
                <a:gd name="T87" fmla="*/ 124 h 176"/>
                <a:gd name="T88" fmla="*/ 246 w 246"/>
                <a:gd name="T89" fmla="*/ 1 h 176"/>
                <a:gd name="T90" fmla="*/ 246 w 246"/>
                <a:gd name="T91" fmla="*/ 1 h 176"/>
                <a:gd name="T92" fmla="*/ 240 w 246"/>
                <a:gd name="T9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176">
                  <a:moveTo>
                    <a:pt x="240" y="0"/>
                  </a:moveTo>
                  <a:lnTo>
                    <a:pt x="240" y="0"/>
                  </a:lnTo>
                  <a:lnTo>
                    <a:pt x="215" y="1"/>
                  </a:lnTo>
                  <a:lnTo>
                    <a:pt x="192" y="2"/>
                  </a:lnTo>
                  <a:lnTo>
                    <a:pt x="170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14" y="12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59" y="2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11" y="5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97"/>
                  </a:lnTo>
                  <a:lnTo>
                    <a:pt x="12" y="118"/>
                  </a:lnTo>
                  <a:lnTo>
                    <a:pt x="12" y="118"/>
                  </a:lnTo>
                  <a:lnTo>
                    <a:pt x="22" y="139"/>
                  </a:lnTo>
                  <a:lnTo>
                    <a:pt x="31" y="158"/>
                  </a:lnTo>
                  <a:lnTo>
                    <a:pt x="31" y="158"/>
                  </a:lnTo>
                  <a:lnTo>
                    <a:pt x="37" y="166"/>
                  </a:lnTo>
                  <a:lnTo>
                    <a:pt x="42" y="171"/>
                  </a:lnTo>
                  <a:lnTo>
                    <a:pt x="46" y="175"/>
                  </a:lnTo>
                  <a:lnTo>
                    <a:pt x="49" y="176"/>
                  </a:lnTo>
                  <a:lnTo>
                    <a:pt x="49" y="176"/>
                  </a:lnTo>
                  <a:lnTo>
                    <a:pt x="65" y="167"/>
                  </a:lnTo>
                  <a:lnTo>
                    <a:pt x="82" y="158"/>
                  </a:lnTo>
                  <a:lnTo>
                    <a:pt x="99" y="149"/>
                  </a:lnTo>
                  <a:lnTo>
                    <a:pt x="118" y="140"/>
                  </a:lnTo>
                  <a:lnTo>
                    <a:pt x="118" y="140"/>
                  </a:lnTo>
                  <a:lnTo>
                    <a:pt x="128" y="136"/>
                  </a:lnTo>
                  <a:lnTo>
                    <a:pt x="138" y="133"/>
                  </a:lnTo>
                  <a:lnTo>
                    <a:pt x="150" y="130"/>
                  </a:lnTo>
                  <a:lnTo>
                    <a:pt x="162" y="127"/>
                  </a:lnTo>
                  <a:lnTo>
                    <a:pt x="188" y="124"/>
                  </a:lnTo>
                  <a:lnTo>
                    <a:pt x="217" y="123"/>
                  </a:lnTo>
                  <a:lnTo>
                    <a:pt x="217" y="123"/>
                  </a:lnTo>
                  <a:lnTo>
                    <a:pt x="232" y="123"/>
                  </a:lnTo>
                  <a:lnTo>
                    <a:pt x="246" y="124"/>
                  </a:lnTo>
                  <a:lnTo>
                    <a:pt x="246" y="1"/>
                  </a:lnTo>
                  <a:lnTo>
                    <a:pt x="246" y="1"/>
                  </a:lnTo>
                  <a:lnTo>
                    <a:pt x="240" y="0"/>
                  </a:lnTo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494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基于机器学习的手掌检测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8" name="그룹 72"/>
          <p:cNvGrpSpPr/>
          <p:nvPr/>
        </p:nvGrpSpPr>
        <p:grpSpPr>
          <a:xfrm>
            <a:off x="1434334" y="1732287"/>
            <a:ext cx="523864" cy="515069"/>
            <a:chOff x="7668344" y="5495925"/>
            <a:chExt cx="1261419" cy="1279525"/>
          </a:xfrm>
        </p:grpSpPr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8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0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1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9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0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2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4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05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2196271" y="1772450"/>
            <a:ext cx="8395064" cy="1255728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神经网络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训练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手掌识别的卷积神网络，网络定义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7" name="그룹 72"/>
          <p:cNvGrpSpPr/>
          <p:nvPr/>
        </p:nvGrpSpPr>
        <p:grpSpPr>
          <a:xfrm>
            <a:off x="1460533" y="2640325"/>
            <a:ext cx="523864" cy="515069"/>
            <a:chOff x="7668344" y="5495925"/>
            <a:chExt cx="1261419" cy="1279525"/>
          </a:xfrm>
        </p:grpSpPr>
        <p:sp>
          <p:nvSpPr>
            <p:cNvPr id="10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0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1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3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4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5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6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7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8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9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0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1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2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3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4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25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27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8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26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pic>
        <p:nvPicPr>
          <p:cNvPr id="140" name="Picture 2" descr="Figure 5: The improved test CNN architecture With random perturbations and voting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89" y="3321639"/>
            <a:ext cx="7859001" cy="310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2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基于机器学习的手掌检测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8" name="그룹 72"/>
          <p:cNvGrpSpPr/>
          <p:nvPr/>
        </p:nvGrpSpPr>
        <p:grpSpPr>
          <a:xfrm>
            <a:off x="1434334" y="1732287"/>
            <a:ext cx="523864" cy="515069"/>
            <a:chOff x="7668344" y="5495925"/>
            <a:chExt cx="1261419" cy="1279525"/>
          </a:xfrm>
        </p:grpSpPr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8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0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1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9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0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2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4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05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2207490" y="1732287"/>
            <a:ext cx="8395064" cy="3914918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数据库为自采集的数据库。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手掌为包含完整直立手掌的图片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背景为手掌拍摄下对应的背景。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未做数据增强前有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最终识别率：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95.5%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0" name="그룹 72"/>
          <p:cNvGrpSpPr/>
          <p:nvPr/>
        </p:nvGrpSpPr>
        <p:grpSpPr>
          <a:xfrm>
            <a:off x="1428013" y="3475114"/>
            <a:ext cx="523864" cy="515069"/>
            <a:chOff x="7668344" y="5495925"/>
            <a:chExt cx="1261419" cy="1279525"/>
          </a:xfrm>
        </p:grpSpPr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68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7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6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72" name="그룹 72"/>
          <p:cNvGrpSpPr/>
          <p:nvPr/>
        </p:nvGrpSpPr>
        <p:grpSpPr>
          <a:xfrm>
            <a:off x="1428013" y="4804306"/>
            <a:ext cx="523864" cy="515069"/>
            <a:chOff x="7668344" y="5495925"/>
            <a:chExt cx="1261419" cy="1279525"/>
          </a:xfrm>
        </p:grpSpPr>
        <p:sp>
          <p:nvSpPr>
            <p:cNvPr id="7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5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6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1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36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38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39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37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92643"/>
              </p:ext>
            </p:extLst>
          </p:nvPr>
        </p:nvGraphicFramePr>
        <p:xfrm>
          <a:off x="2412220" y="4003164"/>
          <a:ext cx="7964588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82294">
                  <a:extLst>
                    <a:ext uri="{9D8B030D-6E8A-4147-A177-3AD203B41FA5}">
                      <a16:colId xmlns:a16="http://schemas.microsoft.com/office/drawing/2014/main" xmlns="" val="4227350591"/>
                    </a:ext>
                  </a:extLst>
                </a:gridCol>
                <a:gridCol w="3982294">
                  <a:extLst>
                    <a:ext uri="{9D8B030D-6E8A-4147-A177-3AD203B41FA5}">
                      <a16:colId xmlns:a16="http://schemas.microsoft.com/office/drawing/2014/main" xmlns="" val="2339969235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手掌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背景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0697458"/>
                  </a:ext>
                </a:extLst>
              </a:tr>
              <a:tr h="32536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432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1396390"/>
                  </a:ext>
                </a:extLst>
              </a:tr>
            </a:tbl>
          </a:graphicData>
        </a:graphic>
      </p:graphicFrame>
      <p:pic>
        <p:nvPicPr>
          <p:cNvPr id="141" name="图片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02" y="1483251"/>
            <a:ext cx="3422581" cy="22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基于机器学习的手掌检测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8" name="그룹 72"/>
          <p:cNvGrpSpPr/>
          <p:nvPr/>
        </p:nvGrpSpPr>
        <p:grpSpPr>
          <a:xfrm>
            <a:off x="1434334" y="1732287"/>
            <a:ext cx="523864" cy="515069"/>
            <a:chOff x="7668344" y="5495925"/>
            <a:chExt cx="1261419" cy="1279525"/>
          </a:xfrm>
        </p:grpSpPr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8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0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1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9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0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2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4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05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2196272" y="1715528"/>
            <a:ext cx="8395064" cy="3914918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SVM</a:t>
            </a: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HOG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特征，利用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SVM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训练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然后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遍历可能区域来检测手掌区域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图黑框为遍历过程，右图白框为最终检测结果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0.5s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7" name="그룹 72"/>
          <p:cNvGrpSpPr/>
          <p:nvPr/>
        </p:nvGrpSpPr>
        <p:grpSpPr>
          <a:xfrm>
            <a:off x="1460533" y="2640325"/>
            <a:ext cx="523864" cy="515069"/>
            <a:chOff x="7668344" y="5495925"/>
            <a:chExt cx="1261419" cy="1279525"/>
          </a:xfrm>
        </p:grpSpPr>
        <p:sp>
          <p:nvSpPr>
            <p:cNvPr id="10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0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1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3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4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5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6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7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8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9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0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1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2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3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4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25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27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8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26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50" name="그룹 72"/>
          <p:cNvGrpSpPr/>
          <p:nvPr/>
        </p:nvGrpSpPr>
        <p:grpSpPr>
          <a:xfrm>
            <a:off x="1467426" y="3906704"/>
            <a:ext cx="523864" cy="515069"/>
            <a:chOff x="7668344" y="5495925"/>
            <a:chExt cx="1261419" cy="1279525"/>
          </a:xfrm>
        </p:grpSpPr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68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7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6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72" name="그룹 72"/>
          <p:cNvGrpSpPr/>
          <p:nvPr/>
        </p:nvGrpSpPr>
        <p:grpSpPr>
          <a:xfrm>
            <a:off x="1462217" y="4864026"/>
            <a:ext cx="523864" cy="515069"/>
            <a:chOff x="7668344" y="5495925"/>
            <a:chExt cx="1261419" cy="1279525"/>
          </a:xfrm>
        </p:grpSpPr>
        <p:sp>
          <p:nvSpPr>
            <p:cNvPr id="7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5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6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1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36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38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39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37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pic>
        <p:nvPicPr>
          <p:cNvPr id="140" name="Picture 2" descr="× 鬥 , 囗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84" y="4599158"/>
            <a:ext cx="3600896" cy="1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02655" y="4805097"/>
            <a:ext cx="3786691" cy="307777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zh-CN" altLang="en-US" sz="20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林子恒 张钰 左天佑 李健 裘雨薇</a:t>
            </a:r>
            <a:endParaRPr lang="en-US" altLang="ko-KR" sz="700" b="0" dirty="0"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4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255573" y="1684038"/>
            <a:ext cx="5723255" cy="601553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01. 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整体思路</a:t>
            </a:r>
            <a:endParaRPr lang="ko-KR" altLang="en-US" b="0" dirty="0">
              <a:latin typeface="华文楷体" panose="02010600040101010101" pitchFamily="2" charset="-122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2255574" y="3838315"/>
            <a:ext cx="5723255" cy="254087"/>
          </a:xfrm>
        </p:spPr>
        <p:txBody>
          <a:bodyPr/>
          <a:lstStyle/>
          <a:p>
            <a:r>
              <a:rPr lang="en-US" altLang="ko-KR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02. </a:t>
            </a:r>
            <a:r>
              <a:rPr lang="en-US" altLang="ko-KR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Demo</a:t>
            </a:r>
            <a:endParaRPr lang="ko-KR" altLang="en-US" b="0" dirty="0">
              <a:latin typeface="华文楷体" panose="02010600040101010101" pitchFamily="2" charset="-122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>
          <a:xfrm>
            <a:off x="2255573" y="4706088"/>
            <a:ext cx="5723255" cy="254087"/>
          </a:xfrm>
        </p:spPr>
        <p:txBody>
          <a:bodyPr/>
          <a:lstStyle/>
          <a:p>
            <a:r>
              <a:rPr lang="en-US" altLang="ko-KR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03</a:t>
            </a:r>
            <a:r>
              <a:rPr lang="en-US" altLang="ko-KR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最终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ko-KR" altLang="en-US" b="0" dirty="0">
              <a:latin typeface="华文楷体" panose="02010600040101010101" pitchFamily="2" charset="-122"/>
            </a:endParaRPr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7"/>
          </p:nvPr>
        </p:nvSpPr>
        <p:spPr>
          <a:xfrm>
            <a:off x="2255573" y="5573861"/>
            <a:ext cx="5723255" cy="254087"/>
          </a:xfrm>
        </p:spPr>
        <p:txBody>
          <a:bodyPr/>
          <a:lstStyle/>
          <a:p>
            <a:r>
              <a:rPr lang="en-US" altLang="ko-KR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04. 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机器学习的手掌检测</a:t>
            </a:r>
            <a:endParaRPr lang="en-US" altLang="ko-KR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ko-KR" altLang="en-US" b="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4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64567" y="3468217"/>
            <a:ext cx="6837480" cy="516317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整体思路</a:t>
            </a:r>
            <a:endParaRPr lang="ko-KR" altLang="en-US" dirty="0">
              <a:latin typeface="华文楷体" panose="02010600040101010101" pitchFamily="2" charset="-122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164568" y="2410759"/>
            <a:ext cx="4710585" cy="944440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164567" y="4014023"/>
            <a:ext cx="6837480" cy="405849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算法，模型与方法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2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整体思路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 flipH="1" flipV="1">
            <a:off x="8161195" y="1926863"/>
            <a:ext cx="310535" cy="9482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 flipH="1" flipV="1">
            <a:off x="5787875" y="3826598"/>
            <a:ext cx="310535" cy="94828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674402" y="2774294"/>
            <a:ext cx="3963421" cy="462439"/>
            <a:chOff x="6053854" y="3196257"/>
            <a:chExt cx="3849026" cy="561612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6053854" y="3552289"/>
              <a:ext cx="3849026" cy="20558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r>
                <a: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Suzuki et al</a:t>
              </a:r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提出的算法检测</a:t>
              </a:r>
              <a:r>
                <a: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ROI</a:t>
              </a:r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的轮廓</a:t>
              </a:r>
              <a:endPara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speed"/>
            <p:cNvSpPr txBox="1">
              <a:spLocks noChangeArrowheads="1"/>
            </p:cNvSpPr>
            <p:nvPr/>
          </p:nvSpPr>
          <p:spPr bwMode="auto">
            <a:xfrm>
              <a:off x="6053855" y="3196257"/>
              <a:ext cx="2820178" cy="26164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检测</a:t>
              </a:r>
              <a:r>
                <a:rPr lang="en-US" altLang="zh-CN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ROI</a:t>
              </a:r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区域的凸包</a:t>
              </a:r>
              <a:endPara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70007" y="4659448"/>
            <a:ext cx="3873455" cy="547074"/>
            <a:chOff x="6053854" y="3196257"/>
            <a:chExt cx="3761658" cy="664400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6053854" y="3449497"/>
              <a:ext cx="3761658" cy="41116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使用层次聚类的方法将距离小于阈值的点合并为一个点，最终可以得到较好的凸包顶点。</a:t>
              </a:r>
              <a:endPara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speed"/>
            <p:cNvSpPr txBox="1">
              <a:spLocks noChangeArrowheads="1"/>
            </p:cNvSpPr>
            <p:nvPr/>
          </p:nvSpPr>
          <p:spPr bwMode="auto">
            <a:xfrm>
              <a:off x="6053855" y="3196257"/>
              <a:ext cx="2820179" cy="26164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检</a:t>
              </a:r>
              <a:r>
                <a:rPr lang="zh-CN" altLang="en-US" sz="14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测顶点</a:t>
              </a:r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，手指的终端部分</a:t>
              </a:r>
              <a:endPara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48415" y="3710234"/>
            <a:ext cx="3848815" cy="462436"/>
            <a:chOff x="5136308" y="3196257"/>
            <a:chExt cx="3737729" cy="561610"/>
          </a:xfrm>
        </p:grpSpPr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5136308" y="3552287"/>
              <a:ext cx="3737729" cy="20558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algn="r"/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缺陷点个数位</a:t>
              </a:r>
              <a:r>
                <a:rPr lang="en-US" altLang="zh-CN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即</a:t>
              </a: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判断为人手</a:t>
              </a:r>
              <a:endPara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speed"/>
            <p:cNvSpPr txBox="1">
              <a:spLocks noChangeArrowheads="1"/>
            </p:cNvSpPr>
            <p:nvPr/>
          </p:nvSpPr>
          <p:spPr bwMode="auto">
            <a:xfrm>
              <a:off x="6053855" y="3196257"/>
              <a:ext cx="2820179" cy="26164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/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利</a:t>
              </a:r>
              <a:r>
                <a:rPr lang="zh-CN" altLang="en-US" sz="14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用缺陷点</a:t>
              </a:r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个数为</a:t>
              </a:r>
              <a:r>
                <a:rPr lang="en-US" altLang="zh-CN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判断是否为人手</a:t>
              </a:r>
              <a:endPara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651577" y="1838891"/>
            <a:ext cx="3994978" cy="547075"/>
            <a:chOff x="4994362" y="3196257"/>
            <a:chExt cx="3879672" cy="664400"/>
          </a:xfrm>
        </p:grpSpPr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4994362" y="3449497"/>
              <a:ext cx="3879672" cy="41116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defRPr/>
              </a:pPr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使用</a:t>
              </a:r>
              <a:r>
                <a: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OTSU</a:t>
              </a:r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算法（最大类间差法、大津算法）对图像进行全局自适应阈值的二值化操作</a:t>
              </a:r>
              <a:endParaRPr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endParaRPr>
            </a:p>
          </p:txBody>
        </p:sp>
        <p:sp>
          <p:nvSpPr>
            <p:cNvPr id="19" name="speed"/>
            <p:cNvSpPr txBox="1">
              <a:spLocks noChangeArrowheads="1"/>
            </p:cNvSpPr>
            <p:nvPr/>
          </p:nvSpPr>
          <p:spPr bwMode="auto">
            <a:xfrm>
              <a:off x="6053855" y="3196257"/>
              <a:ext cx="2820179" cy="26164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/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利用肤色检测的方法提取</a:t>
              </a:r>
              <a:r>
                <a:rPr lang="en-US" altLang="zh-CN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ROI</a:t>
              </a: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 flipH="1" flipV="1">
            <a:off x="6981056" y="2868779"/>
            <a:ext cx="310535" cy="948287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23296" y="2593709"/>
            <a:ext cx="7796419" cy="885995"/>
            <a:chOff x="-1" y="2273356"/>
            <a:chExt cx="5872534" cy="834571"/>
          </a:xfrm>
        </p:grpSpPr>
        <p:sp>
          <p:nvSpPr>
            <p:cNvPr id="21" name="Freeform 105"/>
            <p:cNvSpPr>
              <a:spLocks/>
            </p:cNvSpPr>
            <p:nvPr/>
          </p:nvSpPr>
          <p:spPr bwMode="auto">
            <a:xfrm>
              <a:off x="4157888" y="2273356"/>
              <a:ext cx="833537" cy="834571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 flipH="1">
              <a:off x="4536785" y="2090652"/>
              <a:ext cx="292511" cy="714283"/>
            </a:xfrm>
            <a:prstGeom prst="rect">
              <a:avLst/>
            </a:prstGeom>
          </p:spPr>
        </p:pic>
        <p:sp>
          <p:nvSpPr>
            <p:cNvPr id="24" name="Freeform 106"/>
            <p:cNvSpPr>
              <a:spLocks/>
            </p:cNvSpPr>
            <p:nvPr/>
          </p:nvSpPr>
          <p:spPr bwMode="auto">
            <a:xfrm>
              <a:off x="4157888" y="2273356"/>
              <a:ext cx="833537" cy="834571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5107252" y="2379875"/>
              <a:ext cx="168569" cy="576030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7" name="Freeform 108"/>
            <p:cNvSpPr>
              <a:spLocks/>
            </p:cNvSpPr>
            <p:nvPr/>
          </p:nvSpPr>
          <p:spPr bwMode="auto">
            <a:xfrm>
              <a:off x="5038996" y="2273356"/>
              <a:ext cx="833537" cy="83457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8" name="Freeform 36"/>
            <p:cNvSpPr>
              <a:spLocks/>
            </p:cNvSpPr>
            <p:nvPr/>
          </p:nvSpPr>
          <p:spPr bwMode="auto">
            <a:xfrm>
              <a:off x="5045163" y="2381147"/>
              <a:ext cx="142715" cy="445725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9" name="Freeform 38"/>
            <p:cNvSpPr>
              <a:spLocks/>
            </p:cNvSpPr>
            <p:nvPr/>
          </p:nvSpPr>
          <p:spPr bwMode="auto">
            <a:xfrm>
              <a:off x="4600511" y="2360882"/>
              <a:ext cx="390915" cy="569825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71" name="Freeform 99"/>
            <p:cNvSpPr>
              <a:spLocks/>
            </p:cNvSpPr>
            <p:nvPr/>
          </p:nvSpPr>
          <p:spPr bwMode="auto">
            <a:xfrm>
              <a:off x="-1" y="2273356"/>
              <a:ext cx="4500198" cy="834571"/>
            </a:xfrm>
            <a:custGeom>
              <a:avLst/>
              <a:gdLst/>
              <a:ahLst/>
              <a:cxnLst/>
              <a:rect l="l" t="t" r="r" b="b"/>
              <a:pathLst>
                <a:path w="4500198" h="834571">
                  <a:moveTo>
                    <a:pt x="0" y="0"/>
                  </a:moveTo>
                  <a:lnTo>
                    <a:pt x="1025861" y="0"/>
                  </a:lnTo>
                  <a:lnTo>
                    <a:pt x="1684197" y="0"/>
                  </a:lnTo>
                  <a:lnTo>
                    <a:pt x="1781267" y="0"/>
                  </a:lnTo>
                  <a:lnTo>
                    <a:pt x="2710058" y="0"/>
                  </a:lnTo>
                  <a:lnTo>
                    <a:pt x="2807128" y="0"/>
                  </a:lnTo>
                  <a:lnTo>
                    <a:pt x="3056535" y="0"/>
                  </a:lnTo>
                  <a:lnTo>
                    <a:pt x="4082396" y="0"/>
                  </a:lnTo>
                  <a:lnTo>
                    <a:pt x="4500198" y="416768"/>
                  </a:lnTo>
                  <a:lnTo>
                    <a:pt x="4082396" y="834571"/>
                  </a:lnTo>
                  <a:lnTo>
                    <a:pt x="3056535" y="834571"/>
                  </a:lnTo>
                  <a:lnTo>
                    <a:pt x="2807128" y="834571"/>
                  </a:lnTo>
                  <a:lnTo>
                    <a:pt x="2710058" y="834571"/>
                  </a:lnTo>
                  <a:lnTo>
                    <a:pt x="1781267" y="834571"/>
                  </a:lnTo>
                  <a:lnTo>
                    <a:pt x="1684197" y="834571"/>
                  </a:lnTo>
                  <a:lnTo>
                    <a:pt x="1025861" y="834571"/>
                  </a:lnTo>
                  <a:lnTo>
                    <a:pt x="0" y="834571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718715" y="1658310"/>
            <a:ext cx="5449834" cy="885995"/>
            <a:chOff x="5038996" y="1392248"/>
            <a:chExt cx="4105004" cy="834571"/>
          </a:xfrm>
        </p:grpSpPr>
        <p:sp>
          <p:nvSpPr>
            <p:cNvPr id="31" name="Freeform 97"/>
            <p:cNvSpPr>
              <a:spLocks/>
            </p:cNvSpPr>
            <p:nvPr/>
          </p:nvSpPr>
          <p:spPr bwMode="auto">
            <a:xfrm flipH="1" flipV="1">
              <a:off x="5920105" y="1392248"/>
              <a:ext cx="833537" cy="833536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2" name="Freeform 97"/>
            <p:cNvSpPr>
              <a:spLocks/>
            </p:cNvSpPr>
            <p:nvPr/>
          </p:nvSpPr>
          <p:spPr bwMode="auto">
            <a:xfrm>
              <a:off x="5038996" y="1392248"/>
              <a:ext cx="833537" cy="833536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3" name="Freeform 103"/>
            <p:cNvSpPr>
              <a:spLocks/>
            </p:cNvSpPr>
            <p:nvPr/>
          </p:nvSpPr>
          <p:spPr bwMode="auto">
            <a:xfrm>
              <a:off x="5038996" y="1392248"/>
              <a:ext cx="833537" cy="833536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4" name="Freeform 104"/>
            <p:cNvSpPr>
              <a:spLocks/>
            </p:cNvSpPr>
            <p:nvPr/>
          </p:nvSpPr>
          <p:spPr bwMode="auto">
            <a:xfrm>
              <a:off x="5920105" y="1392248"/>
              <a:ext cx="833537" cy="833536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5" name="Freeform 99"/>
            <p:cNvSpPr>
              <a:spLocks/>
            </p:cNvSpPr>
            <p:nvPr/>
          </p:nvSpPr>
          <p:spPr bwMode="auto">
            <a:xfrm flipH="1">
              <a:off x="6415081" y="1392248"/>
              <a:ext cx="2728919" cy="834571"/>
            </a:xfrm>
            <a:custGeom>
              <a:avLst/>
              <a:gdLst/>
              <a:ahLst/>
              <a:cxnLst/>
              <a:rect l="l" t="t" r="r" b="b"/>
              <a:pathLst>
                <a:path w="2728919" h="834571">
                  <a:moveTo>
                    <a:pt x="2311117" y="0"/>
                  </a:moveTo>
                  <a:lnTo>
                    <a:pt x="1285257" y="0"/>
                  </a:lnTo>
                  <a:lnTo>
                    <a:pt x="1025860" y="0"/>
                  </a:lnTo>
                  <a:lnTo>
                    <a:pt x="0" y="0"/>
                  </a:lnTo>
                  <a:lnTo>
                    <a:pt x="0" y="834571"/>
                  </a:lnTo>
                  <a:lnTo>
                    <a:pt x="1025860" y="834571"/>
                  </a:lnTo>
                  <a:lnTo>
                    <a:pt x="1285257" y="834571"/>
                  </a:lnTo>
                  <a:lnTo>
                    <a:pt x="2311117" y="834571"/>
                  </a:lnTo>
                  <a:lnTo>
                    <a:pt x="2728919" y="416768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5920247" y="1637345"/>
              <a:ext cx="240961" cy="588439"/>
              <a:chOff x="6310280" y="2126676"/>
              <a:chExt cx="310668" cy="758669"/>
            </a:xfrm>
            <a:solidFill>
              <a:schemeClr val="bg2">
                <a:lumMod val="75000"/>
              </a:schemeClr>
            </a:solidFill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 flipH="1">
                <a:off x="6310280" y="2126676"/>
                <a:ext cx="130667" cy="321335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 flipH="1">
                <a:off x="6310280" y="2474677"/>
                <a:ext cx="310668" cy="410668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608964" y="1637345"/>
              <a:ext cx="264746" cy="588439"/>
              <a:chOff x="5908946" y="2126676"/>
              <a:chExt cx="341334" cy="758669"/>
            </a:xfrm>
            <a:solidFill>
              <a:schemeClr val="tx2">
                <a:lumMod val="50000"/>
              </a:schemeClr>
            </a:solidFill>
          </p:grpSpPr>
          <p:sp>
            <p:nvSpPr>
              <p:cNvPr id="38" name="Freeform 9"/>
              <p:cNvSpPr>
                <a:spLocks/>
              </p:cNvSpPr>
              <p:nvPr/>
            </p:nvSpPr>
            <p:spPr bwMode="auto">
              <a:xfrm flipH="1">
                <a:off x="6106280" y="2126676"/>
                <a:ext cx="144000" cy="324002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39" name="Freeform 11"/>
              <p:cNvSpPr>
                <a:spLocks/>
              </p:cNvSpPr>
              <p:nvPr/>
            </p:nvSpPr>
            <p:spPr bwMode="auto">
              <a:xfrm flipH="1">
                <a:off x="5908946" y="2476010"/>
                <a:ext cx="341334" cy="409335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4363963" y="3529657"/>
            <a:ext cx="7798976" cy="885995"/>
            <a:chOff x="3269540" y="3154981"/>
            <a:chExt cx="5874460" cy="834571"/>
          </a:xfrm>
        </p:grpSpPr>
        <p:sp>
          <p:nvSpPr>
            <p:cNvPr id="43" name="Freeform 113"/>
            <p:cNvSpPr>
              <a:spLocks/>
            </p:cNvSpPr>
            <p:nvPr/>
          </p:nvSpPr>
          <p:spPr bwMode="auto">
            <a:xfrm>
              <a:off x="3269540" y="3155498"/>
              <a:ext cx="833537" cy="833536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4" name="Freeform 114"/>
            <p:cNvSpPr>
              <a:spLocks/>
            </p:cNvSpPr>
            <p:nvPr/>
          </p:nvSpPr>
          <p:spPr bwMode="auto">
            <a:xfrm>
              <a:off x="3269540" y="3155498"/>
              <a:ext cx="833537" cy="833536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5" name="Freeform 115"/>
            <p:cNvSpPr>
              <a:spLocks/>
            </p:cNvSpPr>
            <p:nvPr/>
          </p:nvSpPr>
          <p:spPr bwMode="auto">
            <a:xfrm>
              <a:off x="4149614" y="3155498"/>
              <a:ext cx="833537" cy="833536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6" name="Freeform 116"/>
            <p:cNvSpPr>
              <a:spLocks/>
            </p:cNvSpPr>
            <p:nvPr/>
          </p:nvSpPr>
          <p:spPr bwMode="auto">
            <a:xfrm>
              <a:off x="4149614" y="3155498"/>
              <a:ext cx="833537" cy="833536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7" name="Freeform 99"/>
            <p:cNvSpPr>
              <a:spLocks/>
            </p:cNvSpPr>
            <p:nvPr/>
          </p:nvSpPr>
          <p:spPr bwMode="auto">
            <a:xfrm flipH="1">
              <a:off x="4646182" y="3154981"/>
              <a:ext cx="4497818" cy="834571"/>
            </a:xfrm>
            <a:custGeom>
              <a:avLst/>
              <a:gdLst/>
              <a:ahLst/>
              <a:cxnLst/>
              <a:rect l="l" t="t" r="r" b="b"/>
              <a:pathLst>
                <a:path w="4497818" h="834571">
                  <a:moveTo>
                    <a:pt x="4080016" y="0"/>
                  </a:moveTo>
                  <a:lnTo>
                    <a:pt x="3054156" y="0"/>
                  </a:lnTo>
                  <a:lnTo>
                    <a:pt x="2970236" y="0"/>
                  </a:lnTo>
                  <a:lnTo>
                    <a:pt x="2707678" y="0"/>
                  </a:lnTo>
                  <a:lnTo>
                    <a:pt x="1944376" y="0"/>
                  </a:lnTo>
                  <a:lnTo>
                    <a:pt x="1681818" y="0"/>
                  </a:lnTo>
                  <a:lnTo>
                    <a:pt x="1025860" y="0"/>
                  </a:lnTo>
                  <a:lnTo>
                    <a:pt x="0" y="0"/>
                  </a:lnTo>
                  <a:lnTo>
                    <a:pt x="0" y="834571"/>
                  </a:lnTo>
                  <a:lnTo>
                    <a:pt x="1025860" y="834571"/>
                  </a:lnTo>
                  <a:lnTo>
                    <a:pt x="1681818" y="834571"/>
                  </a:lnTo>
                  <a:lnTo>
                    <a:pt x="1944376" y="834571"/>
                  </a:lnTo>
                  <a:lnTo>
                    <a:pt x="2707678" y="834571"/>
                  </a:lnTo>
                  <a:lnTo>
                    <a:pt x="2970236" y="834571"/>
                  </a:lnTo>
                  <a:lnTo>
                    <a:pt x="3054156" y="834571"/>
                  </a:lnTo>
                  <a:lnTo>
                    <a:pt x="4080016" y="834571"/>
                  </a:lnTo>
                  <a:lnTo>
                    <a:pt x="4497818" y="416769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3936098" y="3317447"/>
              <a:ext cx="168569" cy="576029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4158515" y="3317447"/>
              <a:ext cx="168569" cy="576029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3297" y="4465606"/>
            <a:ext cx="5449834" cy="912529"/>
            <a:chOff x="0" y="4036607"/>
            <a:chExt cx="4105004" cy="859565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3428234" y="4392775"/>
              <a:ext cx="292511" cy="71428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793540" y="3849802"/>
              <a:ext cx="257685" cy="714283"/>
            </a:xfrm>
            <a:prstGeom prst="rect">
              <a:avLst/>
            </a:prstGeom>
          </p:spPr>
        </p:pic>
        <p:grpSp>
          <p:nvGrpSpPr>
            <p:cNvPr id="77" name="그룹 76"/>
            <p:cNvGrpSpPr/>
            <p:nvPr/>
          </p:nvGrpSpPr>
          <p:grpSpPr>
            <a:xfrm>
              <a:off x="0" y="4036607"/>
              <a:ext cx="4105004" cy="834571"/>
              <a:chOff x="0" y="4036607"/>
              <a:chExt cx="4105004" cy="834571"/>
            </a:xfrm>
          </p:grpSpPr>
          <p:sp>
            <p:nvSpPr>
              <p:cNvPr id="51" name="Freeform 119"/>
              <p:cNvSpPr>
                <a:spLocks/>
              </p:cNvSpPr>
              <p:nvPr/>
            </p:nvSpPr>
            <p:spPr bwMode="auto">
              <a:xfrm flipH="1">
                <a:off x="3270432" y="4037641"/>
                <a:ext cx="833537" cy="833537"/>
              </a:xfrm>
              <a:custGeom>
                <a:avLst/>
                <a:gdLst>
                  <a:gd name="T0" fmla="*/ 0 w 806"/>
                  <a:gd name="T1" fmla="*/ 806 h 806"/>
                  <a:gd name="T2" fmla="*/ 806 w 806"/>
                  <a:gd name="T3" fmla="*/ 0 h 806"/>
                  <a:gd name="T4" fmla="*/ 806 w 806"/>
                  <a:gd name="T5" fmla="*/ 806 h 806"/>
                  <a:gd name="T6" fmla="*/ 0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0" y="806"/>
                    </a:moveTo>
                    <a:lnTo>
                      <a:pt x="806" y="0"/>
                    </a:lnTo>
                    <a:lnTo>
                      <a:pt x="806" y="80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rgbClr val="BDA8D1">
                  <a:alpha val="20000"/>
                </a:srgb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54" name="Freeform 117"/>
              <p:cNvSpPr>
                <a:spLocks/>
              </p:cNvSpPr>
              <p:nvPr/>
            </p:nvSpPr>
            <p:spPr bwMode="auto">
              <a:xfrm flipH="1">
                <a:off x="2390358" y="4036607"/>
                <a:ext cx="833537" cy="834571"/>
              </a:xfrm>
              <a:custGeom>
                <a:avLst/>
                <a:gdLst>
                  <a:gd name="T0" fmla="*/ 0 w 806"/>
                  <a:gd name="T1" fmla="*/ 807 h 807"/>
                  <a:gd name="T2" fmla="*/ 806 w 806"/>
                  <a:gd name="T3" fmla="*/ 0 h 807"/>
                  <a:gd name="T4" fmla="*/ 0 w 806"/>
                  <a:gd name="T5" fmla="*/ 0 h 807"/>
                  <a:gd name="T6" fmla="*/ 0 w 806"/>
                  <a:gd name="T7" fmla="*/ 807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7">
                    <a:moveTo>
                      <a:pt x="0" y="807"/>
                    </a:moveTo>
                    <a:lnTo>
                      <a:pt x="806" y="0"/>
                    </a:lnTo>
                    <a:lnTo>
                      <a:pt x="0" y="0"/>
                    </a:lnTo>
                    <a:lnTo>
                      <a:pt x="0" y="807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2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55" name="Freeform 120"/>
              <p:cNvSpPr>
                <a:spLocks/>
              </p:cNvSpPr>
              <p:nvPr/>
            </p:nvSpPr>
            <p:spPr bwMode="auto">
              <a:xfrm flipH="1">
                <a:off x="3270432" y="4036607"/>
                <a:ext cx="834572" cy="834571"/>
              </a:xfrm>
              <a:custGeom>
                <a:avLst/>
                <a:gdLst>
                  <a:gd name="T0" fmla="*/ 807 w 807"/>
                  <a:gd name="T1" fmla="*/ 807 h 807"/>
                  <a:gd name="T2" fmla="*/ 0 w 807"/>
                  <a:gd name="T3" fmla="*/ 0 h 807"/>
                  <a:gd name="T4" fmla="*/ 807 w 807"/>
                  <a:gd name="T5" fmla="*/ 0 h 807"/>
                  <a:gd name="T6" fmla="*/ 807 w 807"/>
                  <a:gd name="T7" fmla="*/ 807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7" h="807">
                    <a:moveTo>
                      <a:pt x="807" y="807"/>
                    </a:moveTo>
                    <a:lnTo>
                      <a:pt x="0" y="0"/>
                    </a:lnTo>
                    <a:lnTo>
                      <a:pt x="807" y="0"/>
                    </a:lnTo>
                    <a:lnTo>
                      <a:pt x="807" y="807"/>
                    </a:lnTo>
                    <a:close/>
                  </a:path>
                </a:pathLst>
              </a:custGeom>
              <a:solidFill>
                <a:srgbClr val="BDA8D1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57" name="Freeform 118"/>
              <p:cNvSpPr>
                <a:spLocks/>
              </p:cNvSpPr>
              <p:nvPr/>
            </p:nvSpPr>
            <p:spPr bwMode="auto">
              <a:xfrm flipH="1">
                <a:off x="2390358" y="4036607"/>
                <a:ext cx="833537" cy="834571"/>
              </a:xfrm>
              <a:custGeom>
                <a:avLst/>
                <a:gdLst>
                  <a:gd name="T0" fmla="*/ 0 w 806"/>
                  <a:gd name="T1" fmla="*/ 0 h 807"/>
                  <a:gd name="T2" fmla="*/ 806 w 806"/>
                  <a:gd name="T3" fmla="*/ 807 h 807"/>
                  <a:gd name="T4" fmla="*/ 0 w 806"/>
                  <a:gd name="T5" fmla="*/ 807 h 807"/>
                  <a:gd name="T6" fmla="*/ 0 w 806"/>
                  <a:gd name="T7" fmla="*/ 0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7">
                    <a:moveTo>
                      <a:pt x="0" y="0"/>
                    </a:moveTo>
                    <a:lnTo>
                      <a:pt x="806" y="807"/>
                    </a:lnTo>
                    <a:lnTo>
                      <a:pt x="0" y="8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58" name="Freeform 46"/>
              <p:cNvSpPr>
                <a:spLocks/>
              </p:cNvSpPr>
              <p:nvPr/>
            </p:nvSpPr>
            <p:spPr bwMode="auto">
              <a:xfrm flipH="1">
                <a:off x="3272103" y="4539420"/>
                <a:ext cx="164049" cy="266211"/>
              </a:xfrm>
              <a:custGeom>
                <a:avLst/>
                <a:gdLst>
                  <a:gd name="T0" fmla="*/ 167 w 167"/>
                  <a:gd name="T1" fmla="*/ 0 h 271"/>
                  <a:gd name="T2" fmla="*/ 0 w 167"/>
                  <a:gd name="T3" fmla="*/ 167 h 271"/>
                  <a:gd name="T4" fmla="*/ 103 w 167"/>
                  <a:gd name="T5" fmla="*/ 271 h 271"/>
                  <a:gd name="T6" fmla="*/ 137 w 167"/>
                  <a:gd name="T7" fmla="*/ 259 h 271"/>
                  <a:gd name="T8" fmla="*/ 137 w 167"/>
                  <a:gd name="T9" fmla="*/ 201 h 271"/>
                  <a:gd name="T10" fmla="*/ 167 w 167"/>
                  <a:gd name="T11" fmla="*/ 173 h 271"/>
                  <a:gd name="T12" fmla="*/ 167 w 167"/>
                  <a:gd name="T1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271">
                    <a:moveTo>
                      <a:pt x="167" y="0"/>
                    </a:moveTo>
                    <a:lnTo>
                      <a:pt x="0" y="167"/>
                    </a:lnTo>
                    <a:lnTo>
                      <a:pt x="103" y="271"/>
                    </a:lnTo>
                    <a:lnTo>
                      <a:pt x="137" y="259"/>
                    </a:lnTo>
                    <a:lnTo>
                      <a:pt x="137" y="201"/>
                    </a:lnTo>
                    <a:lnTo>
                      <a:pt x="167" y="173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59" name="Freeform 43"/>
              <p:cNvSpPr>
                <a:spLocks noEditPoints="1"/>
              </p:cNvSpPr>
              <p:nvPr/>
            </p:nvSpPr>
            <p:spPr bwMode="auto">
              <a:xfrm flipH="1">
                <a:off x="2976647" y="4310430"/>
                <a:ext cx="246565" cy="389985"/>
              </a:xfrm>
              <a:custGeom>
                <a:avLst/>
                <a:gdLst>
                  <a:gd name="T0" fmla="*/ 134 w 251"/>
                  <a:gd name="T1" fmla="*/ 142 h 397"/>
                  <a:gd name="T2" fmla="*/ 124 w 251"/>
                  <a:gd name="T3" fmla="*/ 141 h 397"/>
                  <a:gd name="T4" fmla="*/ 116 w 251"/>
                  <a:gd name="T5" fmla="*/ 135 h 397"/>
                  <a:gd name="T6" fmla="*/ 113 w 251"/>
                  <a:gd name="T7" fmla="*/ 131 h 397"/>
                  <a:gd name="T8" fmla="*/ 109 w 251"/>
                  <a:gd name="T9" fmla="*/ 121 h 397"/>
                  <a:gd name="T10" fmla="*/ 109 w 251"/>
                  <a:gd name="T11" fmla="*/ 112 h 397"/>
                  <a:gd name="T12" fmla="*/ 113 w 251"/>
                  <a:gd name="T13" fmla="*/ 102 h 397"/>
                  <a:gd name="T14" fmla="*/ 116 w 251"/>
                  <a:gd name="T15" fmla="*/ 98 h 397"/>
                  <a:gd name="T16" fmla="*/ 124 w 251"/>
                  <a:gd name="T17" fmla="*/ 92 h 397"/>
                  <a:gd name="T18" fmla="*/ 134 w 251"/>
                  <a:gd name="T19" fmla="*/ 91 h 397"/>
                  <a:gd name="T20" fmla="*/ 139 w 251"/>
                  <a:gd name="T21" fmla="*/ 91 h 397"/>
                  <a:gd name="T22" fmla="*/ 148 w 251"/>
                  <a:gd name="T23" fmla="*/ 95 h 397"/>
                  <a:gd name="T24" fmla="*/ 153 w 251"/>
                  <a:gd name="T25" fmla="*/ 98 h 397"/>
                  <a:gd name="T26" fmla="*/ 159 w 251"/>
                  <a:gd name="T27" fmla="*/ 107 h 397"/>
                  <a:gd name="T28" fmla="*/ 160 w 251"/>
                  <a:gd name="T29" fmla="*/ 117 h 397"/>
                  <a:gd name="T30" fmla="*/ 159 w 251"/>
                  <a:gd name="T31" fmla="*/ 127 h 397"/>
                  <a:gd name="T32" fmla="*/ 153 w 251"/>
                  <a:gd name="T33" fmla="*/ 135 h 397"/>
                  <a:gd name="T34" fmla="*/ 148 w 251"/>
                  <a:gd name="T35" fmla="*/ 138 h 397"/>
                  <a:gd name="T36" fmla="*/ 139 w 251"/>
                  <a:gd name="T37" fmla="*/ 142 h 397"/>
                  <a:gd name="T38" fmla="*/ 105 w 251"/>
                  <a:gd name="T39" fmla="*/ 0 h 397"/>
                  <a:gd name="T40" fmla="*/ 91 w 251"/>
                  <a:gd name="T41" fmla="*/ 1 h 397"/>
                  <a:gd name="T42" fmla="*/ 64 w 251"/>
                  <a:gd name="T43" fmla="*/ 6 h 397"/>
                  <a:gd name="T44" fmla="*/ 38 w 251"/>
                  <a:gd name="T45" fmla="*/ 17 h 397"/>
                  <a:gd name="T46" fmla="*/ 13 w 251"/>
                  <a:gd name="T47" fmla="*/ 33 h 397"/>
                  <a:gd name="T48" fmla="*/ 2 w 251"/>
                  <a:gd name="T49" fmla="*/ 43 h 397"/>
                  <a:gd name="T50" fmla="*/ 0 w 251"/>
                  <a:gd name="T51" fmla="*/ 397 h 397"/>
                  <a:gd name="T52" fmla="*/ 17 w 251"/>
                  <a:gd name="T53" fmla="*/ 322 h 397"/>
                  <a:gd name="T54" fmla="*/ 56 w 251"/>
                  <a:gd name="T55" fmla="*/ 282 h 397"/>
                  <a:gd name="T56" fmla="*/ 80 w 251"/>
                  <a:gd name="T57" fmla="*/ 289 h 397"/>
                  <a:gd name="T58" fmla="*/ 106 w 251"/>
                  <a:gd name="T59" fmla="*/ 291 h 397"/>
                  <a:gd name="T60" fmla="*/ 119 w 251"/>
                  <a:gd name="T61" fmla="*/ 291 h 397"/>
                  <a:gd name="T62" fmla="*/ 146 w 251"/>
                  <a:gd name="T63" fmla="*/ 285 h 397"/>
                  <a:gd name="T64" fmla="*/ 172 w 251"/>
                  <a:gd name="T65" fmla="*/ 275 h 397"/>
                  <a:gd name="T66" fmla="*/ 197 w 251"/>
                  <a:gd name="T67" fmla="*/ 259 h 397"/>
                  <a:gd name="T68" fmla="*/ 208 w 251"/>
                  <a:gd name="T69" fmla="*/ 249 h 397"/>
                  <a:gd name="T70" fmla="*/ 227 w 251"/>
                  <a:gd name="T71" fmla="*/ 226 h 397"/>
                  <a:gd name="T72" fmla="*/ 239 w 251"/>
                  <a:gd name="T73" fmla="*/ 201 h 397"/>
                  <a:gd name="T74" fmla="*/ 248 w 251"/>
                  <a:gd name="T75" fmla="*/ 174 h 397"/>
                  <a:gd name="T76" fmla="*/ 251 w 251"/>
                  <a:gd name="T77" fmla="*/ 146 h 397"/>
                  <a:gd name="T78" fmla="*/ 248 w 251"/>
                  <a:gd name="T79" fmla="*/ 118 h 397"/>
                  <a:gd name="T80" fmla="*/ 239 w 251"/>
                  <a:gd name="T81" fmla="*/ 91 h 397"/>
                  <a:gd name="T82" fmla="*/ 227 w 251"/>
                  <a:gd name="T83" fmla="*/ 66 h 397"/>
                  <a:gd name="T84" fmla="*/ 208 w 251"/>
                  <a:gd name="T85" fmla="*/ 43 h 397"/>
                  <a:gd name="T86" fmla="*/ 197 w 251"/>
                  <a:gd name="T87" fmla="*/ 33 h 397"/>
                  <a:gd name="T88" fmla="*/ 172 w 251"/>
                  <a:gd name="T89" fmla="*/ 17 h 397"/>
                  <a:gd name="T90" fmla="*/ 146 w 251"/>
                  <a:gd name="T91" fmla="*/ 6 h 397"/>
                  <a:gd name="T92" fmla="*/ 119 w 251"/>
                  <a:gd name="T93" fmla="*/ 1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1" h="397">
                    <a:moveTo>
                      <a:pt x="134" y="142"/>
                    </a:moveTo>
                    <a:lnTo>
                      <a:pt x="134" y="142"/>
                    </a:lnTo>
                    <a:lnTo>
                      <a:pt x="130" y="142"/>
                    </a:lnTo>
                    <a:lnTo>
                      <a:pt x="124" y="141"/>
                    </a:lnTo>
                    <a:lnTo>
                      <a:pt x="120" y="138"/>
                    </a:lnTo>
                    <a:lnTo>
                      <a:pt x="116" y="135"/>
                    </a:lnTo>
                    <a:lnTo>
                      <a:pt x="116" y="135"/>
                    </a:lnTo>
                    <a:lnTo>
                      <a:pt x="113" y="131"/>
                    </a:lnTo>
                    <a:lnTo>
                      <a:pt x="110" y="127"/>
                    </a:lnTo>
                    <a:lnTo>
                      <a:pt x="109" y="121"/>
                    </a:lnTo>
                    <a:lnTo>
                      <a:pt x="109" y="116"/>
                    </a:lnTo>
                    <a:lnTo>
                      <a:pt x="109" y="112"/>
                    </a:lnTo>
                    <a:lnTo>
                      <a:pt x="110" y="107"/>
                    </a:lnTo>
                    <a:lnTo>
                      <a:pt x="113" y="102"/>
                    </a:lnTo>
                    <a:lnTo>
                      <a:pt x="116" y="98"/>
                    </a:lnTo>
                    <a:lnTo>
                      <a:pt x="116" y="98"/>
                    </a:lnTo>
                    <a:lnTo>
                      <a:pt x="120" y="95"/>
                    </a:lnTo>
                    <a:lnTo>
                      <a:pt x="124" y="92"/>
                    </a:lnTo>
                    <a:lnTo>
                      <a:pt x="130" y="91"/>
                    </a:lnTo>
                    <a:lnTo>
                      <a:pt x="134" y="91"/>
                    </a:lnTo>
                    <a:lnTo>
                      <a:pt x="134" y="91"/>
                    </a:lnTo>
                    <a:lnTo>
                      <a:pt x="139" y="91"/>
                    </a:lnTo>
                    <a:lnTo>
                      <a:pt x="144" y="92"/>
                    </a:lnTo>
                    <a:lnTo>
                      <a:pt x="148" y="95"/>
                    </a:lnTo>
                    <a:lnTo>
                      <a:pt x="153" y="98"/>
                    </a:lnTo>
                    <a:lnTo>
                      <a:pt x="153" y="98"/>
                    </a:lnTo>
                    <a:lnTo>
                      <a:pt x="156" y="102"/>
                    </a:lnTo>
                    <a:lnTo>
                      <a:pt x="159" y="107"/>
                    </a:lnTo>
                    <a:lnTo>
                      <a:pt x="160" y="112"/>
                    </a:lnTo>
                    <a:lnTo>
                      <a:pt x="160" y="117"/>
                    </a:lnTo>
                    <a:lnTo>
                      <a:pt x="160" y="121"/>
                    </a:lnTo>
                    <a:lnTo>
                      <a:pt x="159" y="127"/>
                    </a:lnTo>
                    <a:lnTo>
                      <a:pt x="156" y="131"/>
                    </a:lnTo>
                    <a:lnTo>
                      <a:pt x="153" y="135"/>
                    </a:lnTo>
                    <a:lnTo>
                      <a:pt x="153" y="135"/>
                    </a:lnTo>
                    <a:lnTo>
                      <a:pt x="148" y="138"/>
                    </a:lnTo>
                    <a:lnTo>
                      <a:pt x="144" y="141"/>
                    </a:lnTo>
                    <a:lnTo>
                      <a:pt x="139" y="142"/>
                    </a:lnTo>
                    <a:lnTo>
                      <a:pt x="134" y="142"/>
                    </a:lnTo>
                    <a:close/>
                    <a:moveTo>
                      <a:pt x="105" y="0"/>
                    </a:moveTo>
                    <a:lnTo>
                      <a:pt x="105" y="0"/>
                    </a:lnTo>
                    <a:lnTo>
                      <a:pt x="91" y="1"/>
                    </a:lnTo>
                    <a:lnTo>
                      <a:pt x="77" y="3"/>
                    </a:lnTo>
                    <a:lnTo>
                      <a:pt x="64" y="6"/>
                    </a:lnTo>
                    <a:lnTo>
                      <a:pt x="50" y="12"/>
                    </a:lnTo>
                    <a:lnTo>
                      <a:pt x="38" y="17"/>
                    </a:lnTo>
                    <a:lnTo>
                      <a:pt x="25" y="24"/>
                    </a:lnTo>
                    <a:lnTo>
                      <a:pt x="13" y="3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0" y="46"/>
                    </a:lnTo>
                    <a:lnTo>
                      <a:pt x="0" y="397"/>
                    </a:lnTo>
                    <a:lnTo>
                      <a:pt x="45" y="351"/>
                    </a:lnTo>
                    <a:lnTo>
                      <a:pt x="17" y="322"/>
                    </a:lnTo>
                    <a:lnTo>
                      <a:pt x="56" y="282"/>
                    </a:lnTo>
                    <a:lnTo>
                      <a:pt x="56" y="282"/>
                    </a:lnTo>
                    <a:lnTo>
                      <a:pt x="68" y="286"/>
                    </a:lnTo>
                    <a:lnTo>
                      <a:pt x="80" y="289"/>
                    </a:lnTo>
                    <a:lnTo>
                      <a:pt x="93" y="291"/>
                    </a:lnTo>
                    <a:lnTo>
                      <a:pt x="106" y="291"/>
                    </a:lnTo>
                    <a:lnTo>
                      <a:pt x="106" y="291"/>
                    </a:lnTo>
                    <a:lnTo>
                      <a:pt x="119" y="291"/>
                    </a:lnTo>
                    <a:lnTo>
                      <a:pt x="133" y="289"/>
                    </a:lnTo>
                    <a:lnTo>
                      <a:pt x="146" y="285"/>
                    </a:lnTo>
                    <a:lnTo>
                      <a:pt x="160" y="280"/>
                    </a:lnTo>
                    <a:lnTo>
                      <a:pt x="172" y="275"/>
                    </a:lnTo>
                    <a:lnTo>
                      <a:pt x="185" y="268"/>
                    </a:lnTo>
                    <a:lnTo>
                      <a:pt x="197" y="259"/>
                    </a:lnTo>
                    <a:lnTo>
                      <a:pt x="208" y="249"/>
                    </a:lnTo>
                    <a:lnTo>
                      <a:pt x="208" y="249"/>
                    </a:lnTo>
                    <a:lnTo>
                      <a:pt x="217" y="237"/>
                    </a:lnTo>
                    <a:lnTo>
                      <a:pt x="227" y="226"/>
                    </a:lnTo>
                    <a:lnTo>
                      <a:pt x="234" y="213"/>
                    </a:lnTo>
                    <a:lnTo>
                      <a:pt x="239" y="201"/>
                    </a:lnTo>
                    <a:lnTo>
                      <a:pt x="245" y="187"/>
                    </a:lnTo>
                    <a:lnTo>
                      <a:pt x="248" y="174"/>
                    </a:lnTo>
                    <a:lnTo>
                      <a:pt x="250" y="160"/>
                    </a:lnTo>
                    <a:lnTo>
                      <a:pt x="251" y="146"/>
                    </a:lnTo>
                    <a:lnTo>
                      <a:pt x="250" y="132"/>
                    </a:lnTo>
                    <a:lnTo>
                      <a:pt x="248" y="118"/>
                    </a:lnTo>
                    <a:lnTo>
                      <a:pt x="245" y="105"/>
                    </a:lnTo>
                    <a:lnTo>
                      <a:pt x="239" y="91"/>
                    </a:lnTo>
                    <a:lnTo>
                      <a:pt x="234" y="78"/>
                    </a:lnTo>
                    <a:lnTo>
                      <a:pt x="227" y="66"/>
                    </a:lnTo>
                    <a:lnTo>
                      <a:pt x="217" y="54"/>
                    </a:lnTo>
                    <a:lnTo>
                      <a:pt x="208" y="43"/>
                    </a:lnTo>
                    <a:lnTo>
                      <a:pt x="208" y="43"/>
                    </a:lnTo>
                    <a:lnTo>
                      <a:pt x="197" y="33"/>
                    </a:lnTo>
                    <a:lnTo>
                      <a:pt x="185" y="24"/>
                    </a:lnTo>
                    <a:lnTo>
                      <a:pt x="172" y="17"/>
                    </a:lnTo>
                    <a:lnTo>
                      <a:pt x="160" y="12"/>
                    </a:lnTo>
                    <a:lnTo>
                      <a:pt x="146" y="6"/>
                    </a:lnTo>
                    <a:lnTo>
                      <a:pt x="133" y="3"/>
                    </a:lnTo>
                    <a:lnTo>
                      <a:pt x="119" y="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6" name="Freeform 102"/>
              <p:cNvSpPr>
                <a:spLocks/>
              </p:cNvSpPr>
              <p:nvPr/>
            </p:nvSpPr>
            <p:spPr bwMode="auto">
              <a:xfrm>
                <a:off x="0" y="4036607"/>
                <a:ext cx="2730174" cy="834571"/>
              </a:xfrm>
              <a:custGeom>
                <a:avLst/>
                <a:gdLst/>
                <a:ahLst/>
                <a:cxnLst/>
                <a:rect l="l" t="t" r="r" b="b"/>
                <a:pathLst>
                  <a:path w="2730174" h="834571">
                    <a:moveTo>
                      <a:pt x="0" y="0"/>
                    </a:moveTo>
                    <a:lnTo>
                      <a:pt x="799419" y="0"/>
                    </a:lnTo>
                    <a:lnTo>
                      <a:pt x="1025860" y="0"/>
                    </a:lnTo>
                    <a:lnTo>
                      <a:pt x="1032849" y="0"/>
                    </a:lnTo>
                    <a:lnTo>
                      <a:pt x="1286511" y="0"/>
                    </a:lnTo>
                    <a:lnTo>
                      <a:pt x="1825279" y="0"/>
                    </a:lnTo>
                    <a:lnTo>
                      <a:pt x="2058709" y="0"/>
                    </a:lnTo>
                    <a:lnTo>
                      <a:pt x="2312371" y="0"/>
                    </a:lnTo>
                    <a:lnTo>
                      <a:pt x="2730174" y="417803"/>
                    </a:lnTo>
                    <a:lnTo>
                      <a:pt x="2312371" y="834571"/>
                    </a:lnTo>
                    <a:lnTo>
                      <a:pt x="2058709" y="834571"/>
                    </a:lnTo>
                    <a:lnTo>
                      <a:pt x="1825279" y="834571"/>
                    </a:lnTo>
                    <a:lnTo>
                      <a:pt x="1286511" y="834571"/>
                    </a:lnTo>
                    <a:lnTo>
                      <a:pt x="1032849" y="834571"/>
                    </a:lnTo>
                    <a:lnTo>
                      <a:pt x="1025860" y="834571"/>
                    </a:lnTo>
                    <a:lnTo>
                      <a:pt x="799419" y="834571"/>
                    </a:lnTo>
                    <a:lnTo>
                      <a:pt x="0" y="834571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2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</p:grpSp>
      <p:grpSp>
        <p:nvGrpSpPr>
          <p:cNvPr id="61" name="그룹 73"/>
          <p:cNvGrpSpPr/>
          <p:nvPr/>
        </p:nvGrpSpPr>
        <p:grpSpPr>
          <a:xfrm>
            <a:off x="2043899" y="5396615"/>
            <a:ext cx="5449834" cy="885995"/>
            <a:chOff x="5038996" y="1392248"/>
            <a:chExt cx="4105004" cy="834571"/>
          </a:xfrm>
        </p:grpSpPr>
        <p:sp>
          <p:nvSpPr>
            <p:cNvPr id="62" name="Freeform 97"/>
            <p:cNvSpPr>
              <a:spLocks/>
            </p:cNvSpPr>
            <p:nvPr/>
          </p:nvSpPr>
          <p:spPr bwMode="auto">
            <a:xfrm flipH="1" flipV="1">
              <a:off x="5920105" y="1392248"/>
              <a:ext cx="833537" cy="833536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63" name="Freeform 97"/>
            <p:cNvSpPr>
              <a:spLocks/>
            </p:cNvSpPr>
            <p:nvPr/>
          </p:nvSpPr>
          <p:spPr bwMode="auto">
            <a:xfrm>
              <a:off x="5038996" y="1392248"/>
              <a:ext cx="833537" cy="833536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64" name="Freeform 103"/>
            <p:cNvSpPr>
              <a:spLocks/>
            </p:cNvSpPr>
            <p:nvPr/>
          </p:nvSpPr>
          <p:spPr bwMode="auto">
            <a:xfrm>
              <a:off x="5038996" y="1392248"/>
              <a:ext cx="833537" cy="833536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65" name="Freeform 104"/>
            <p:cNvSpPr>
              <a:spLocks/>
            </p:cNvSpPr>
            <p:nvPr/>
          </p:nvSpPr>
          <p:spPr bwMode="auto">
            <a:xfrm>
              <a:off x="5920105" y="1392248"/>
              <a:ext cx="833537" cy="833536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66" name="Freeform 99"/>
            <p:cNvSpPr>
              <a:spLocks/>
            </p:cNvSpPr>
            <p:nvPr/>
          </p:nvSpPr>
          <p:spPr bwMode="auto">
            <a:xfrm flipH="1">
              <a:off x="6415081" y="1392248"/>
              <a:ext cx="2728919" cy="834571"/>
            </a:xfrm>
            <a:custGeom>
              <a:avLst/>
              <a:gdLst/>
              <a:ahLst/>
              <a:cxnLst/>
              <a:rect l="l" t="t" r="r" b="b"/>
              <a:pathLst>
                <a:path w="2728919" h="834571">
                  <a:moveTo>
                    <a:pt x="2311117" y="0"/>
                  </a:moveTo>
                  <a:lnTo>
                    <a:pt x="1285257" y="0"/>
                  </a:lnTo>
                  <a:lnTo>
                    <a:pt x="1025860" y="0"/>
                  </a:lnTo>
                  <a:lnTo>
                    <a:pt x="0" y="0"/>
                  </a:lnTo>
                  <a:lnTo>
                    <a:pt x="0" y="834571"/>
                  </a:lnTo>
                  <a:lnTo>
                    <a:pt x="1025860" y="834571"/>
                  </a:lnTo>
                  <a:lnTo>
                    <a:pt x="1285257" y="834571"/>
                  </a:lnTo>
                  <a:lnTo>
                    <a:pt x="2311117" y="834571"/>
                  </a:lnTo>
                  <a:lnTo>
                    <a:pt x="2728919" y="416768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grpSp>
          <p:nvGrpSpPr>
            <p:cNvPr id="67" name="그룹 35"/>
            <p:cNvGrpSpPr/>
            <p:nvPr/>
          </p:nvGrpSpPr>
          <p:grpSpPr>
            <a:xfrm>
              <a:off x="5920247" y="1637345"/>
              <a:ext cx="240961" cy="588439"/>
              <a:chOff x="6310280" y="2126676"/>
              <a:chExt cx="310668" cy="758669"/>
            </a:xfrm>
            <a:solidFill>
              <a:schemeClr val="bg2">
                <a:lumMod val="75000"/>
              </a:schemeClr>
            </a:solidFill>
          </p:grpSpPr>
          <p:sp>
            <p:nvSpPr>
              <p:cNvPr id="73" name="Freeform 5"/>
              <p:cNvSpPr>
                <a:spLocks/>
              </p:cNvSpPr>
              <p:nvPr/>
            </p:nvSpPr>
            <p:spPr bwMode="auto">
              <a:xfrm flipH="1">
                <a:off x="6310280" y="2126676"/>
                <a:ext cx="130667" cy="321335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 flipH="1">
                <a:off x="6310280" y="2474677"/>
                <a:ext cx="310668" cy="410668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  <p:grpSp>
          <p:nvGrpSpPr>
            <p:cNvPr id="68" name="그룹 36"/>
            <p:cNvGrpSpPr/>
            <p:nvPr/>
          </p:nvGrpSpPr>
          <p:grpSpPr>
            <a:xfrm>
              <a:off x="5608964" y="1637345"/>
              <a:ext cx="264746" cy="588439"/>
              <a:chOff x="5908946" y="2126676"/>
              <a:chExt cx="341334" cy="758669"/>
            </a:xfrm>
            <a:solidFill>
              <a:schemeClr val="tx2">
                <a:lumMod val="50000"/>
              </a:schemeClr>
            </a:solidFill>
          </p:grpSpPr>
          <p:sp>
            <p:nvSpPr>
              <p:cNvPr id="69" name="Freeform 9"/>
              <p:cNvSpPr>
                <a:spLocks/>
              </p:cNvSpPr>
              <p:nvPr/>
            </p:nvSpPr>
            <p:spPr bwMode="auto">
              <a:xfrm flipH="1">
                <a:off x="6106280" y="2126676"/>
                <a:ext cx="144000" cy="324002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0" name="Freeform 11"/>
              <p:cNvSpPr>
                <a:spLocks/>
              </p:cNvSpPr>
              <p:nvPr/>
            </p:nvSpPr>
            <p:spPr bwMode="auto">
              <a:xfrm flipH="1">
                <a:off x="5908946" y="2476010"/>
                <a:ext cx="341334" cy="409335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</p:grpSp>
      <p:sp>
        <p:nvSpPr>
          <p:cNvPr id="85" name="Freeform 99"/>
          <p:cNvSpPr>
            <a:spLocks/>
          </p:cNvSpPr>
          <p:nvPr/>
        </p:nvSpPr>
        <p:spPr bwMode="auto">
          <a:xfrm>
            <a:off x="7493733" y="5395516"/>
            <a:ext cx="5443360" cy="885995"/>
          </a:xfrm>
          <a:custGeom>
            <a:avLst/>
            <a:gdLst/>
            <a:ahLst/>
            <a:cxnLst/>
            <a:rect l="l" t="t" r="r" b="b"/>
            <a:pathLst>
              <a:path w="2728919" h="834571">
                <a:moveTo>
                  <a:pt x="2311117" y="0"/>
                </a:moveTo>
                <a:lnTo>
                  <a:pt x="1285257" y="0"/>
                </a:lnTo>
                <a:lnTo>
                  <a:pt x="1025860" y="0"/>
                </a:lnTo>
                <a:lnTo>
                  <a:pt x="0" y="0"/>
                </a:lnTo>
                <a:lnTo>
                  <a:pt x="0" y="834571"/>
                </a:lnTo>
                <a:lnTo>
                  <a:pt x="1025860" y="834571"/>
                </a:lnTo>
                <a:lnTo>
                  <a:pt x="1285257" y="834571"/>
                </a:lnTo>
                <a:lnTo>
                  <a:pt x="2311117" y="834571"/>
                </a:lnTo>
                <a:lnTo>
                  <a:pt x="2728919" y="416768"/>
                </a:ln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/>
          </a:p>
        </p:txBody>
      </p:sp>
      <p:grpSp>
        <p:nvGrpSpPr>
          <p:cNvPr id="95" name="그룹 10"/>
          <p:cNvGrpSpPr/>
          <p:nvPr/>
        </p:nvGrpSpPr>
        <p:grpSpPr>
          <a:xfrm>
            <a:off x="4474577" y="5606288"/>
            <a:ext cx="3873455" cy="462436"/>
            <a:chOff x="6053854" y="3196257"/>
            <a:chExt cx="3761658" cy="561610"/>
          </a:xfrm>
        </p:grpSpPr>
        <p:sp>
          <p:nvSpPr>
            <p:cNvPr id="96" name="Rectangle 3"/>
            <p:cNvSpPr txBox="1">
              <a:spLocks noChangeArrowheads="1"/>
            </p:cNvSpPr>
            <p:nvPr/>
          </p:nvSpPr>
          <p:spPr bwMode="auto">
            <a:xfrm>
              <a:off x="6053854" y="3552287"/>
              <a:ext cx="3761658" cy="20558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计算手指四个点之间的欧氏距离来衡</a:t>
              </a: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量顶点</a:t>
              </a:r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相对位置</a:t>
              </a:r>
              <a:endPara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7" name="speed"/>
            <p:cNvSpPr txBox="1">
              <a:spLocks noChangeArrowheads="1"/>
            </p:cNvSpPr>
            <p:nvPr/>
          </p:nvSpPr>
          <p:spPr bwMode="auto">
            <a:xfrm>
              <a:off x="6053855" y="3196257"/>
              <a:ext cx="3570183" cy="26164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判</a:t>
              </a:r>
              <a:r>
                <a:rPr lang="zh-CN" altLang="en-US" sz="14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断顶点</a:t>
              </a:r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的相对运动来判断是否为活体</a:t>
              </a:r>
              <a:endPara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1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肤色检测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8" name="그룹 72"/>
          <p:cNvGrpSpPr/>
          <p:nvPr/>
        </p:nvGrpSpPr>
        <p:grpSpPr>
          <a:xfrm>
            <a:off x="1439573" y="1985211"/>
            <a:ext cx="523864" cy="515069"/>
            <a:chOff x="7668344" y="5495925"/>
            <a:chExt cx="1261419" cy="1279525"/>
          </a:xfrm>
        </p:grpSpPr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8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0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1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9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0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2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4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05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2274808" y="1985211"/>
            <a:ext cx="8395064" cy="1625060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OTSU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算法（最大类间差法、大津算法）对图像进行全局自适应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阈值的二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值化操作，以得到手掌的部分，如下图所示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白色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为可能的手掌区域，黑色为背景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7" name="그룹 72"/>
          <p:cNvGrpSpPr/>
          <p:nvPr/>
        </p:nvGrpSpPr>
        <p:grpSpPr>
          <a:xfrm>
            <a:off x="1446466" y="3095202"/>
            <a:ext cx="523864" cy="515069"/>
            <a:chOff x="7668344" y="5495925"/>
            <a:chExt cx="1261419" cy="1279525"/>
          </a:xfrm>
        </p:grpSpPr>
        <p:sp>
          <p:nvSpPr>
            <p:cNvPr id="10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0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1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3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4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5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6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7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8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9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0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1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2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3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4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25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27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8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26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pic>
        <p:nvPicPr>
          <p:cNvPr id="129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98" y="3285936"/>
            <a:ext cx="3082022" cy="301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9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凸包检测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8" name="그룹 72"/>
          <p:cNvGrpSpPr/>
          <p:nvPr/>
        </p:nvGrpSpPr>
        <p:grpSpPr>
          <a:xfrm>
            <a:off x="1450793" y="1704720"/>
            <a:ext cx="523864" cy="515069"/>
            <a:chOff x="7668344" y="5495925"/>
            <a:chExt cx="1261419" cy="1279525"/>
          </a:xfrm>
        </p:grpSpPr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8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0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1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9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0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2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4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05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2274809" y="1743648"/>
            <a:ext cx="8395064" cy="2142125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首先使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Suzuki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et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出的算法检测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ROI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的轮廓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然后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取出面积最大的轮廓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Sklansky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法将该轮廓对应的凸包提取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7" name="그룹 72"/>
          <p:cNvGrpSpPr/>
          <p:nvPr/>
        </p:nvGrpSpPr>
        <p:grpSpPr>
          <a:xfrm>
            <a:off x="1466143" y="2601538"/>
            <a:ext cx="523864" cy="515069"/>
            <a:chOff x="7668344" y="5495925"/>
            <a:chExt cx="1261419" cy="1279525"/>
          </a:xfrm>
        </p:grpSpPr>
        <p:sp>
          <p:nvSpPr>
            <p:cNvPr id="10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0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1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3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4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5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6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7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8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9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0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1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2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3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4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25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27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8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26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49" name="그룹 72"/>
          <p:cNvGrpSpPr/>
          <p:nvPr/>
        </p:nvGrpSpPr>
        <p:grpSpPr>
          <a:xfrm>
            <a:off x="1462068" y="3525931"/>
            <a:ext cx="523864" cy="515069"/>
            <a:chOff x="7668344" y="5495925"/>
            <a:chExt cx="1261419" cy="1279525"/>
          </a:xfrm>
        </p:grpSpPr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1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4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2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3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4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5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6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67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9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70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68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pic>
        <p:nvPicPr>
          <p:cNvPr id="71" name="Picture 3" descr="Screen%20Shot%202017-05-26%20at%202.37.13%20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285" y="4354326"/>
            <a:ext cx="2343439" cy="212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4" descr="Screen%20Shot%202017-05-26%20at%202.40.07%20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724" y="4333395"/>
            <a:ext cx="2337182" cy="2166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凸包顶点聚类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8" name="그룹 72"/>
          <p:cNvGrpSpPr/>
          <p:nvPr/>
        </p:nvGrpSpPr>
        <p:grpSpPr>
          <a:xfrm>
            <a:off x="1439573" y="1985211"/>
            <a:ext cx="523864" cy="515069"/>
            <a:chOff x="7668344" y="5495925"/>
            <a:chExt cx="1261419" cy="1279525"/>
          </a:xfrm>
        </p:grpSpPr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8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0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1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9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0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2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4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05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2274808" y="2030089"/>
            <a:ext cx="8395064" cy="1625060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注意到在上一步中获得的凸包，在很多顶点处有若干冗余点。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这里使用层次聚类的方法将距离小于阈值的点合并为一个点，最终可以得到较好的凸包顶点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7" name="그룹 72"/>
          <p:cNvGrpSpPr/>
          <p:nvPr/>
        </p:nvGrpSpPr>
        <p:grpSpPr>
          <a:xfrm>
            <a:off x="1460533" y="2893249"/>
            <a:ext cx="523864" cy="515069"/>
            <a:chOff x="7668344" y="5495925"/>
            <a:chExt cx="1261419" cy="1279525"/>
          </a:xfrm>
        </p:grpSpPr>
        <p:sp>
          <p:nvSpPr>
            <p:cNvPr id="10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0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1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3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4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5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6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7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8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9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0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1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2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3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4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25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27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8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26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pic>
        <p:nvPicPr>
          <p:cNvPr id="49" name="Picture 2" descr="Screen%20Shot%202017-05-26%20at%202.34.44%20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3"/>
          <a:stretch/>
        </p:blipFill>
        <p:spPr bwMode="auto">
          <a:xfrm>
            <a:off x="5187823" y="3813101"/>
            <a:ext cx="5114925" cy="2668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16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缺陷点点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检测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8" name="그룹 72"/>
          <p:cNvGrpSpPr/>
          <p:nvPr/>
        </p:nvGrpSpPr>
        <p:grpSpPr>
          <a:xfrm>
            <a:off x="1439573" y="1732287"/>
            <a:ext cx="523864" cy="515069"/>
            <a:chOff x="7668344" y="5495925"/>
            <a:chExt cx="1261419" cy="1279525"/>
          </a:xfrm>
        </p:grpSpPr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8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0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1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9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0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2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4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05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2274808" y="1586891"/>
            <a:ext cx="8395064" cy="251145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将手指点以及手指之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间缺陷点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取，若有四个缺陷点，则判定为手掌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绿色</a:t>
            </a:r>
            <a:r>
              <a:rPr lang="zh-CN" altLang="en-US" sz="24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的缺陷点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用于判决是否为手掌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黄色</a:t>
            </a: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的凸包顶点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用于下步判决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活体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7" name="그룹 72"/>
          <p:cNvGrpSpPr/>
          <p:nvPr/>
        </p:nvGrpSpPr>
        <p:grpSpPr>
          <a:xfrm>
            <a:off x="1460533" y="2640325"/>
            <a:ext cx="523864" cy="515069"/>
            <a:chOff x="7668344" y="5495925"/>
            <a:chExt cx="1261419" cy="1279525"/>
          </a:xfrm>
        </p:grpSpPr>
        <p:sp>
          <p:nvSpPr>
            <p:cNvPr id="10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0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1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3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4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5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6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7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8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9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0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1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2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3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4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25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27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8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26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50" name="그룹 72"/>
          <p:cNvGrpSpPr/>
          <p:nvPr/>
        </p:nvGrpSpPr>
        <p:grpSpPr>
          <a:xfrm>
            <a:off x="1467426" y="3548363"/>
            <a:ext cx="523864" cy="515069"/>
            <a:chOff x="7668344" y="5495925"/>
            <a:chExt cx="1261419" cy="1279525"/>
          </a:xfrm>
        </p:grpSpPr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68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7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6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pic>
        <p:nvPicPr>
          <p:cNvPr id="72" name="图片 71" descr="../../../屏幕快照%202017-05-25%20上午10.18.30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6"/>
          <a:stretch/>
        </p:blipFill>
        <p:spPr bwMode="auto">
          <a:xfrm>
            <a:off x="8518031" y="4207719"/>
            <a:ext cx="2389682" cy="2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图片 72" descr="../../../屏幕快照%202017-05-25%20上午10.18.30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6"/>
          <a:stretch/>
        </p:blipFill>
        <p:spPr bwMode="auto">
          <a:xfrm>
            <a:off x="6120880" y="4207720"/>
            <a:ext cx="2397151" cy="231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0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顶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相对位置计算</a:t>
            </a:r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8" name="그룹 72"/>
          <p:cNvGrpSpPr/>
          <p:nvPr/>
        </p:nvGrpSpPr>
        <p:grpSpPr>
          <a:xfrm>
            <a:off x="1439573" y="1732287"/>
            <a:ext cx="523864" cy="515069"/>
            <a:chOff x="7668344" y="5495925"/>
            <a:chExt cx="1261419" cy="1279525"/>
          </a:xfrm>
        </p:grpSpPr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8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0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1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9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0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2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4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05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2229930" y="1732287"/>
            <a:ext cx="8395064" cy="288078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计算手指四个点之间的欧氏距离来衡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量顶点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相对位置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四个点之间的三个距离之和来做归一化操作，此步的目的为抗缩放以及抗照片欺骗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提取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两帧之间相对位置的变化大小与提前设置的阈值下限作比较，如果超过则判断为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ALIVE</a:t>
            </a:r>
          </a:p>
        </p:txBody>
      </p:sp>
      <p:grpSp>
        <p:nvGrpSpPr>
          <p:cNvPr id="107" name="그룹 72"/>
          <p:cNvGrpSpPr/>
          <p:nvPr/>
        </p:nvGrpSpPr>
        <p:grpSpPr>
          <a:xfrm>
            <a:off x="1460533" y="2640325"/>
            <a:ext cx="523864" cy="515069"/>
            <a:chOff x="7668344" y="5495925"/>
            <a:chExt cx="1261419" cy="1279525"/>
          </a:xfrm>
        </p:grpSpPr>
        <p:sp>
          <p:nvSpPr>
            <p:cNvPr id="10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0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1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3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4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5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6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7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8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9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0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1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2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3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4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25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27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8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26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50" name="그룹 72"/>
          <p:cNvGrpSpPr/>
          <p:nvPr/>
        </p:nvGrpSpPr>
        <p:grpSpPr>
          <a:xfrm>
            <a:off x="1432053" y="3771254"/>
            <a:ext cx="523864" cy="515069"/>
            <a:chOff x="7668344" y="5495925"/>
            <a:chExt cx="1261419" cy="1279525"/>
          </a:xfrm>
        </p:grpSpPr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2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68" name="그룹 90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7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6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pic>
        <p:nvPicPr>
          <p:cNvPr id="74" name="图片 73" descr="../../../屏幕快照%202017-05-25%20上午10.20.1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25" y="4568197"/>
            <a:ext cx="3970633" cy="19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6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9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1036</Words>
  <Application>Microsoft Macintosh PowerPoint</Application>
  <PresentationFormat>Widescreen</PresentationFormat>
  <Paragraphs>98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Calibri</vt:lpstr>
      <vt:lpstr>Microsoft Sans Serif</vt:lpstr>
      <vt:lpstr>Sitka Display</vt:lpstr>
      <vt:lpstr>Tahoma</vt:lpstr>
      <vt:lpstr>굴림</vt:lpstr>
      <vt:lpstr>맑은 고딕</vt:lpstr>
      <vt:lpstr>华文楷体</vt:lpstr>
      <vt:lpstr>宋体</vt:lpstr>
      <vt:lpstr>Arial</vt:lpstr>
      <vt:lpstr>Office 테마</vt:lpstr>
      <vt:lpstr>1_Office 테마</vt:lpstr>
      <vt:lpstr>19_Office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dc:description>http://www.ypppt.com/</dc:description>
  <cp:lastModifiedBy>Tzu-Heng Lin</cp:lastModifiedBy>
  <cp:revision>53</cp:revision>
  <dcterms:created xsi:type="dcterms:W3CDTF">2017-03-02T08:50:23Z</dcterms:created>
  <dcterms:modified xsi:type="dcterms:W3CDTF">2017-06-07T02:17:36Z</dcterms:modified>
</cp:coreProperties>
</file>