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461" r:id="rId2"/>
    <p:sldId id="464" r:id="rId3"/>
    <p:sldId id="465" r:id="rId4"/>
    <p:sldId id="471" r:id="rId5"/>
    <p:sldId id="469" r:id="rId6"/>
    <p:sldId id="470" r:id="rId7"/>
    <p:sldId id="462" r:id="rId8"/>
    <p:sldId id="467" r:id="rId9"/>
    <p:sldId id="466" r:id="rId10"/>
    <p:sldId id="4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FF"/>
    <a:srgbClr val="9CF47D"/>
    <a:srgbClr val="E2BCEF"/>
    <a:srgbClr val="82AAE0"/>
    <a:srgbClr val="2D2D8A"/>
    <a:srgbClr val="F3CC8F"/>
    <a:srgbClr val="00B0F0"/>
    <a:srgbClr val="A3C2C2"/>
    <a:srgbClr val="0D8583"/>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30" autoAdjust="0"/>
    <p:restoredTop sz="85062" autoAdjust="0"/>
  </p:normalViewPr>
  <p:slideViewPr>
    <p:cSldViewPr snapToGrid="0">
      <p:cViewPr varScale="1">
        <p:scale>
          <a:sx n="62" d="100"/>
          <a:sy n="62" d="100"/>
        </p:scale>
        <p:origin x="456"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0" d="100"/>
          <a:sy n="60" d="100"/>
        </p:scale>
        <p:origin x="2484"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C819A-8179-46E2-AD17-BB7D8349ED3B}" type="datetimeFigureOut">
              <a:rPr lang="zh-CN" altLang="en-US" smtClean="0"/>
              <a:pPr/>
              <a:t>2018/9/22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9E67B-33F0-4C78-A6F0-6E909263A1D7}" type="slidenum">
              <a:rPr lang="zh-CN" altLang="en-US" smtClean="0"/>
              <a:pPr/>
              <a:t>‹#›</a:t>
            </a:fld>
            <a:endParaRPr lang="zh-CN" altLang="en-US"/>
          </a:p>
        </p:txBody>
      </p:sp>
    </p:spTree>
    <p:extLst>
      <p:ext uri="{BB962C8B-B14F-4D97-AF65-F5344CB8AC3E}">
        <p14:creationId xmlns:p14="http://schemas.microsoft.com/office/powerpoint/2010/main" val="4108088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F1F3E7-B3D0-4C36-A141-25124C18B2C3}" type="slidenum">
              <a:rPr lang="zh-CN" altLang="en-US" smtClean="0"/>
              <a:pPr/>
              <a:t>1</a:t>
            </a:fld>
            <a:endParaRPr lang="zh-CN" altLang="en-US"/>
          </a:p>
        </p:txBody>
      </p:sp>
    </p:spTree>
    <p:extLst>
      <p:ext uri="{BB962C8B-B14F-4D97-AF65-F5344CB8AC3E}">
        <p14:creationId xmlns:p14="http://schemas.microsoft.com/office/powerpoint/2010/main" val="67743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添加分区与连接算法</a:t>
            </a:r>
            <a:endParaRPr lang="en-US" dirty="0"/>
          </a:p>
        </p:txBody>
      </p:sp>
      <p:sp>
        <p:nvSpPr>
          <p:cNvPr id="4" name="Slide Number Placeholder 3"/>
          <p:cNvSpPr>
            <a:spLocks noGrp="1"/>
          </p:cNvSpPr>
          <p:nvPr>
            <p:ph type="sldNum" sz="quarter" idx="10"/>
          </p:nvPr>
        </p:nvSpPr>
        <p:spPr/>
        <p:txBody>
          <a:bodyPr/>
          <a:lstStyle/>
          <a:p>
            <a:fld id="{EDF1F3E7-B3D0-4C36-A141-25124C18B2C3}" type="slidenum">
              <a:rPr lang="zh-CN" altLang="en-US" smtClean="0"/>
              <a:pPr/>
              <a:t>2</a:t>
            </a:fld>
            <a:endParaRPr lang="zh-CN" altLang="en-US"/>
          </a:p>
        </p:txBody>
      </p:sp>
    </p:spTree>
    <p:extLst>
      <p:ext uri="{BB962C8B-B14F-4D97-AF65-F5344CB8AC3E}">
        <p14:creationId xmlns:p14="http://schemas.microsoft.com/office/powerpoint/2010/main" val="29792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F1F3E7-B3D0-4C36-A141-25124C18B2C3}" type="slidenum">
              <a:rPr lang="zh-CN" altLang="en-US" smtClean="0"/>
              <a:pPr/>
              <a:t>3</a:t>
            </a:fld>
            <a:endParaRPr lang="zh-CN" altLang="en-US"/>
          </a:p>
        </p:txBody>
      </p:sp>
    </p:spTree>
    <p:extLst>
      <p:ext uri="{BB962C8B-B14F-4D97-AF65-F5344CB8AC3E}">
        <p14:creationId xmlns:p14="http://schemas.microsoft.com/office/powerpoint/2010/main" val="200849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59E67B-33F0-4C78-A6F0-6E909263A1D7}" type="slidenum">
              <a:rPr lang="zh-CN" altLang="en-US" smtClean="0"/>
              <a:pPr/>
              <a:t>4</a:t>
            </a:fld>
            <a:endParaRPr lang="zh-CN" altLang="en-US"/>
          </a:p>
        </p:txBody>
      </p:sp>
    </p:spTree>
    <p:extLst>
      <p:ext uri="{BB962C8B-B14F-4D97-AF65-F5344CB8AC3E}">
        <p14:creationId xmlns:p14="http://schemas.microsoft.com/office/powerpoint/2010/main" val="57808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59E67B-33F0-4C78-A6F0-6E909263A1D7}" type="slidenum">
              <a:rPr lang="zh-CN" altLang="en-US" smtClean="0"/>
              <a:pPr/>
              <a:t>6</a:t>
            </a:fld>
            <a:endParaRPr lang="zh-CN" altLang="en-US"/>
          </a:p>
        </p:txBody>
      </p:sp>
    </p:spTree>
    <p:extLst>
      <p:ext uri="{BB962C8B-B14F-4D97-AF65-F5344CB8AC3E}">
        <p14:creationId xmlns:p14="http://schemas.microsoft.com/office/powerpoint/2010/main" val="360448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A59E67B-33F0-4C78-A6F0-6E909263A1D7}" type="slidenum">
              <a:rPr lang="zh-CN" altLang="en-US" smtClean="0"/>
              <a:pPr/>
              <a:t>7</a:t>
            </a:fld>
            <a:endParaRPr lang="zh-CN" altLang="en-US"/>
          </a:p>
        </p:txBody>
      </p:sp>
    </p:spTree>
    <p:extLst>
      <p:ext uri="{BB962C8B-B14F-4D97-AF65-F5344CB8AC3E}">
        <p14:creationId xmlns:p14="http://schemas.microsoft.com/office/powerpoint/2010/main" val="216409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A59E67B-33F0-4C78-A6F0-6E909263A1D7}" type="slidenum">
              <a:rPr lang="zh-CN" altLang="en-US" smtClean="0"/>
              <a:pPr/>
              <a:t>8</a:t>
            </a:fld>
            <a:endParaRPr lang="zh-CN" altLang="en-US"/>
          </a:p>
        </p:txBody>
      </p:sp>
    </p:spTree>
    <p:extLst>
      <p:ext uri="{BB962C8B-B14F-4D97-AF65-F5344CB8AC3E}">
        <p14:creationId xmlns:p14="http://schemas.microsoft.com/office/powerpoint/2010/main" val="2118084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A59E67B-33F0-4C78-A6F0-6E909263A1D7}" type="slidenum">
              <a:rPr lang="zh-CN" altLang="en-US" smtClean="0"/>
              <a:pPr/>
              <a:t>9</a:t>
            </a:fld>
            <a:endParaRPr lang="zh-CN" altLang="en-US"/>
          </a:p>
        </p:txBody>
      </p:sp>
    </p:spTree>
    <p:extLst>
      <p:ext uri="{BB962C8B-B14F-4D97-AF65-F5344CB8AC3E}">
        <p14:creationId xmlns:p14="http://schemas.microsoft.com/office/powerpoint/2010/main" val="355811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53283" name="Rectangle 3"/>
          <p:cNvSpPr>
            <a:spLocks noGrp="1" noChangeArrowheads="1"/>
          </p:cNvSpPr>
          <p:nvPr>
            <p:ph type="ctrTitle"/>
          </p:nvPr>
        </p:nvSpPr>
        <p:spPr>
          <a:xfrm>
            <a:off x="421218" y="466725"/>
            <a:ext cx="11146367" cy="2133600"/>
          </a:xfrm>
        </p:spPr>
        <p:txBody>
          <a:bodyPr/>
          <a:lstStyle>
            <a:lvl1pPr algn="r">
              <a:defRPr sz="4400"/>
            </a:lvl1pPr>
          </a:lstStyle>
          <a:p>
            <a:r>
              <a:rPr lang="en-US"/>
              <a:t>Click to edit Master title style</a:t>
            </a:r>
          </a:p>
        </p:txBody>
      </p:sp>
      <p:sp>
        <p:nvSpPr>
          <p:cNvPr id="353284" name="Rectangle 4"/>
          <p:cNvSpPr>
            <a:spLocks noGrp="1" noChangeArrowheads="1"/>
          </p:cNvSpPr>
          <p:nvPr>
            <p:ph type="subTitle" idx="1"/>
          </p:nvPr>
        </p:nvSpPr>
        <p:spPr>
          <a:xfrm>
            <a:off x="1132418" y="3443288"/>
            <a:ext cx="10435167" cy="2362200"/>
          </a:xfrm>
        </p:spPr>
        <p:txBody>
          <a:bodyPr/>
          <a:lstStyle>
            <a:lvl1pPr marL="0" indent="0" algn="r">
              <a:buFont typeface="Wingdings" pitchFamily="-107" charset="2"/>
              <a:buNone/>
              <a:defRPr sz="3000"/>
            </a:lvl1pPr>
          </a:lstStyle>
          <a:p>
            <a:r>
              <a:rPr lang="en-US"/>
              <a:t>Click to edit Master subtitle style</a:t>
            </a:r>
          </a:p>
        </p:txBody>
      </p:sp>
      <p:sp>
        <p:nvSpPr>
          <p:cNvPr id="2" name="矩形 1"/>
          <p:cNvSpPr/>
          <p:nvPr userDrawn="1"/>
        </p:nvSpPr>
        <p:spPr bwMode="auto">
          <a:xfrm>
            <a:off x="0" y="6131859"/>
            <a:ext cx="12192000" cy="2259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Tree>
    <p:extLst>
      <p:ext uri="{BB962C8B-B14F-4D97-AF65-F5344CB8AC3E}">
        <p14:creationId xmlns:p14="http://schemas.microsoft.com/office/powerpoint/2010/main" val="7417390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85"/>
          <p:cNvSpPr>
            <a:spLocks noGrp="1" noChangeArrowheads="1"/>
          </p:cNvSpPr>
          <p:nvPr>
            <p:ph type="sldNum" sz="quarter" idx="10"/>
          </p:nvPr>
        </p:nvSpPr>
        <p:spPr>
          <a:ln/>
        </p:spPr>
        <p:txBody>
          <a:bodyPr/>
          <a:lstStyle>
            <a:lvl1pPr>
              <a:defRPr/>
            </a:lvl1pPr>
          </a:lstStyle>
          <a:p>
            <a:pPr>
              <a:defRPr/>
            </a:pPr>
            <a:fld id="{767CBC59-0A78-BB4C-B590-75903AFADEC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90007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2117" y="122239"/>
            <a:ext cx="2783416" cy="6008687"/>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541867" y="122239"/>
            <a:ext cx="8147051" cy="6008687"/>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85"/>
          <p:cNvSpPr>
            <a:spLocks noGrp="1" noChangeArrowheads="1"/>
          </p:cNvSpPr>
          <p:nvPr>
            <p:ph type="sldNum" sz="quarter" idx="10"/>
          </p:nvPr>
        </p:nvSpPr>
        <p:spPr>
          <a:ln/>
        </p:spPr>
        <p:txBody>
          <a:bodyPr/>
          <a:lstStyle>
            <a:lvl1pPr>
              <a:defRPr/>
            </a:lvl1pPr>
          </a:lstStyle>
          <a:p>
            <a:pPr>
              <a:defRPr/>
            </a:pPr>
            <a:fld id="{90228AD1-730D-9646-BA1B-52B699E672A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436585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1867" y="122238"/>
            <a:ext cx="11133667" cy="12954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609600" y="1719263"/>
            <a:ext cx="5384800" cy="4411662"/>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719263"/>
            <a:ext cx="5384800" cy="4411662"/>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85"/>
          <p:cNvSpPr>
            <a:spLocks noGrp="1" noChangeArrowheads="1"/>
          </p:cNvSpPr>
          <p:nvPr>
            <p:ph type="sldNum" sz="quarter" idx="10"/>
          </p:nvPr>
        </p:nvSpPr>
        <p:spPr>
          <a:ln/>
        </p:spPr>
        <p:txBody>
          <a:bodyPr/>
          <a:lstStyle>
            <a:lvl1pPr>
              <a:defRPr/>
            </a:lvl1pPr>
          </a:lstStyle>
          <a:p>
            <a:pPr>
              <a:defRPr/>
            </a:pPr>
            <a:fld id="{AFE4C165-147F-E445-88E1-75EADA51C9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861412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541867" y="122238"/>
            <a:ext cx="11133667" cy="12954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609600" y="1719263"/>
            <a:ext cx="5384800" cy="4411662"/>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Media Placeholder 3"/>
          <p:cNvSpPr>
            <a:spLocks noGrp="1"/>
          </p:cNvSpPr>
          <p:nvPr>
            <p:ph type="media" sz="half" idx="2"/>
          </p:nvPr>
        </p:nvSpPr>
        <p:spPr>
          <a:xfrm>
            <a:off x="6197600" y="1719263"/>
            <a:ext cx="5384800" cy="4411662"/>
          </a:xfrm>
        </p:spPr>
        <p:txBody>
          <a:bodyPr/>
          <a:lstStyle/>
          <a:p>
            <a:pPr lvl="0"/>
            <a:endParaRPr lang="en-US" noProof="0"/>
          </a:p>
        </p:txBody>
      </p:sp>
      <p:sp>
        <p:nvSpPr>
          <p:cNvPr id="5" name="Rectangle 85"/>
          <p:cNvSpPr>
            <a:spLocks noGrp="1" noChangeArrowheads="1"/>
          </p:cNvSpPr>
          <p:nvPr>
            <p:ph type="sldNum" sz="quarter" idx="10"/>
          </p:nvPr>
        </p:nvSpPr>
        <p:spPr>
          <a:ln/>
        </p:spPr>
        <p:txBody>
          <a:bodyPr/>
          <a:lstStyle>
            <a:lvl1pPr>
              <a:defRPr/>
            </a:lvl1pPr>
          </a:lstStyle>
          <a:p>
            <a:pPr>
              <a:defRPr/>
            </a:pPr>
            <a:fld id="{EF9639FA-75FD-8747-8791-FABF6F2CEC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85720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p:cNvSpPr/>
          <p:nvPr userDrawn="1"/>
        </p:nvSpPr>
        <p:spPr bwMode="auto">
          <a:xfrm>
            <a:off x="0" y="6130925"/>
            <a:ext cx="12192000" cy="197304"/>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
        <p:nvSpPr>
          <p:cNvPr id="3" name="Content Placeholder 2"/>
          <p:cNvSpPr>
            <a:spLocks noGrp="1"/>
          </p:cNvSpPr>
          <p:nvPr>
            <p:ph idx="1"/>
          </p:nvPr>
        </p:nvSpPr>
        <p:spPr>
          <a:xfrm>
            <a:off x="609600" y="1240292"/>
            <a:ext cx="10972800" cy="5105173"/>
          </a:xfrm>
        </p:spPr>
        <p:txBody>
          <a:bodyPr/>
          <a:lstStyle>
            <a:lvl1pPr>
              <a:defRPr sz="3200" b="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1800">
                <a:latin typeface="Calibri" panose="020F050202020403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Rectangle 85"/>
          <p:cNvSpPr>
            <a:spLocks noGrp="1" noChangeArrowheads="1"/>
          </p:cNvSpPr>
          <p:nvPr>
            <p:ph type="sldNum" sz="quarter" idx="10"/>
          </p:nvPr>
        </p:nvSpPr>
        <p:spPr>
          <a:ln/>
        </p:spPr>
        <p:txBody>
          <a:bodyPr/>
          <a:lstStyle>
            <a:lvl1pPr>
              <a:defRPr/>
            </a:lvl1pPr>
          </a:lstStyle>
          <a:p>
            <a:pPr>
              <a:defRPr/>
            </a:pPr>
            <a:fld id="{8F1814BC-7D2C-4547-A122-34637624FBBE}" type="slidenum">
              <a:rPr lang="en-US">
                <a:solidFill>
                  <a:srgbClr val="000000"/>
                </a:solidFill>
              </a:rPr>
              <a:pPr>
                <a:defRPr/>
              </a:pPr>
              <a:t>‹#›</a:t>
            </a:fld>
            <a:endParaRPr lang="en-US">
              <a:solidFill>
                <a:srgbClr val="000000"/>
              </a:solidFill>
            </a:endParaRPr>
          </a:p>
        </p:txBody>
      </p:sp>
      <p:sp>
        <p:nvSpPr>
          <p:cNvPr id="5" name="标题 4"/>
          <p:cNvSpPr>
            <a:spLocks noGrp="1"/>
          </p:cNvSpPr>
          <p:nvPr>
            <p:ph type="title"/>
          </p:nvPr>
        </p:nvSpPr>
        <p:spPr>
          <a:xfrm>
            <a:off x="541867" y="29030"/>
            <a:ext cx="11133667" cy="1040267"/>
          </a:xfrm>
        </p:spPr>
        <p:txBody>
          <a:bodyPr/>
          <a:lstStyle>
            <a:lvl1pPr>
              <a:defRPr sz="4800">
                <a:latin typeface="Calibri" panose="020F0502020204030204" pitchFamily="34" charset="0"/>
              </a:defRPr>
            </a:lvl1pPr>
          </a:lstStyle>
          <a:p>
            <a:r>
              <a:rPr lang="zh-CN" altLang="en-US" dirty="0"/>
              <a:t>单击此处编辑母版标题样式</a:t>
            </a:r>
          </a:p>
        </p:txBody>
      </p:sp>
      <p:sp>
        <p:nvSpPr>
          <p:cNvPr id="6" name="矩形 5"/>
          <p:cNvSpPr/>
          <p:nvPr userDrawn="1"/>
        </p:nvSpPr>
        <p:spPr bwMode="auto">
          <a:xfrm>
            <a:off x="396725" y="1156381"/>
            <a:ext cx="11446933" cy="64800"/>
          </a:xfrm>
          <a:prstGeom prst="rect">
            <a:avLst/>
          </a:prstGeom>
          <a:solidFill>
            <a:srgbClr val="330066"/>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spc="0" normalizeH="0" baseline="0">
              <a:ln w="0"/>
              <a:solidFill>
                <a:schemeClr val="accent1"/>
              </a:solidFill>
              <a:effectLst>
                <a:outerShdw blurRad="38100" dist="25400" dir="5400000" algn="ctr" rotWithShape="0">
                  <a:srgbClr val="6E747A">
                    <a:alpha val="43000"/>
                  </a:srgbClr>
                </a:outerShdw>
              </a:effectLst>
              <a:latin typeface="Arial" pitchFamily="-107" charset="0"/>
            </a:endParaRPr>
          </a:p>
        </p:txBody>
      </p:sp>
    </p:spTree>
    <p:extLst>
      <p:ext uri="{BB962C8B-B14F-4D97-AF65-F5344CB8AC3E}">
        <p14:creationId xmlns:p14="http://schemas.microsoft.com/office/powerpoint/2010/main" val="32082201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85"/>
          <p:cNvSpPr>
            <a:spLocks noGrp="1" noChangeArrowheads="1"/>
          </p:cNvSpPr>
          <p:nvPr>
            <p:ph type="sldNum" sz="quarter" idx="10"/>
          </p:nvPr>
        </p:nvSpPr>
        <p:spPr>
          <a:ln/>
        </p:spPr>
        <p:txBody>
          <a:bodyPr/>
          <a:lstStyle>
            <a:lvl1pPr>
              <a:defRPr/>
            </a:lvl1pPr>
          </a:lstStyle>
          <a:p>
            <a:pPr>
              <a:defRPr/>
            </a:pPr>
            <a:fld id="{4540D056-30CF-2944-91BE-1F8DEC04E69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273176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85"/>
          <p:cNvSpPr>
            <a:spLocks noGrp="1" noChangeArrowheads="1"/>
          </p:cNvSpPr>
          <p:nvPr>
            <p:ph type="sldNum" sz="quarter" idx="10"/>
          </p:nvPr>
        </p:nvSpPr>
        <p:spPr>
          <a:ln/>
        </p:spPr>
        <p:txBody>
          <a:bodyPr/>
          <a:lstStyle>
            <a:lvl1pPr>
              <a:defRPr/>
            </a:lvl1pPr>
          </a:lstStyle>
          <a:p>
            <a:pPr>
              <a:defRPr/>
            </a:pPr>
            <a:fld id="{75161804-708E-9741-BA26-7514C7CA43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7690953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85"/>
          <p:cNvSpPr>
            <a:spLocks noGrp="1" noChangeArrowheads="1"/>
          </p:cNvSpPr>
          <p:nvPr>
            <p:ph type="sldNum" sz="quarter" idx="10"/>
          </p:nvPr>
        </p:nvSpPr>
        <p:spPr>
          <a:ln/>
        </p:spPr>
        <p:txBody>
          <a:bodyPr/>
          <a:lstStyle>
            <a:lvl1pPr>
              <a:defRPr/>
            </a:lvl1pPr>
          </a:lstStyle>
          <a:p>
            <a:pPr>
              <a:defRPr/>
            </a:pPr>
            <a:fld id="{BEDD4FB3-F273-F34A-99C3-6E51F950D2A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919152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85"/>
          <p:cNvSpPr>
            <a:spLocks noGrp="1" noChangeArrowheads="1"/>
          </p:cNvSpPr>
          <p:nvPr>
            <p:ph type="sldNum" sz="quarter" idx="10"/>
          </p:nvPr>
        </p:nvSpPr>
        <p:spPr>
          <a:ln/>
        </p:spPr>
        <p:txBody>
          <a:bodyPr/>
          <a:lstStyle>
            <a:lvl1pPr>
              <a:defRPr/>
            </a:lvl1pPr>
          </a:lstStyle>
          <a:p>
            <a:pPr>
              <a:defRPr/>
            </a:pPr>
            <a:fld id="{DD381AFF-61DB-B040-976F-C596D0DEE07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26123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5"/>
          <p:cNvSpPr>
            <a:spLocks noGrp="1" noChangeArrowheads="1"/>
          </p:cNvSpPr>
          <p:nvPr>
            <p:ph type="sldNum" sz="quarter" idx="10"/>
          </p:nvPr>
        </p:nvSpPr>
        <p:spPr>
          <a:ln/>
        </p:spPr>
        <p:txBody>
          <a:bodyPr/>
          <a:lstStyle>
            <a:lvl1pPr>
              <a:defRPr/>
            </a:lvl1pPr>
          </a:lstStyle>
          <a:p>
            <a:pPr>
              <a:defRPr/>
            </a:pPr>
            <a:fld id="{C137D88A-2C2D-DD42-BF01-00F3222CB42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344272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85"/>
          <p:cNvSpPr>
            <a:spLocks noGrp="1" noChangeArrowheads="1"/>
          </p:cNvSpPr>
          <p:nvPr>
            <p:ph type="sldNum" sz="quarter" idx="10"/>
          </p:nvPr>
        </p:nvSpPr>
        <p:spPr>
          <a:ln/>
        </p:spPr>
        <p:txBody>
          <a:bodyPr/>
          <a:lstStyle>
            <a:lvl1pPr>
              <a:defRPr/>
            </a:lvl1pPr>
          </a:lstStyle>
          <a:p>
            <a:pPr>
              <a:defRPr/>
            </a:pPr>
            <a:fld id="{74B1A6AE-E45B-2445-8CEA-D15715A2C7A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22747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85"/>
          <p:cNvSpPr>
            <a:spLocks noGrp="1" noChangeArrowheads="1"/>
          </p:cNvSpPr>
          <p:nvPr>
            <p:ph type="sldNum" sz="quarter" idx="10"/>
          </p:nvPr>
        </p:nvSpPr>
        <p:spPr>
          <a:ln/>
        </p:spPr>
        <p:txBody>
          <a:bodyPr/>
          <a:lstStyle>
            <a:lvl1pPr>
              <a:defRPr/>
            </a:lvl1pPr>
          </a:lstStyle>
          <a:p>
            <a:pPr>
              <a:defRPr/>
            </a:pPr>
            <a:fld id="{B6DB887A-82BD-8C4E-BB93-D16F4D72A7B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45978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541867" y="122238"/>
            <a:ext cx="11133667"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609600" y="1719263"/>
            <a:ext cx="109728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2341" name="Rectangle 85"/>
          <p:cNvSpPr>
            <a:spLocks noGrp="1" noChangeArrowheads="1"/>
          </p:cNvSpPr>
          <p:nvPr>
            <p:ph type="sldNum" sz="quarter" idx="4"/>
          </p:nvPr>
        </p:nvSpPr>
        <p:spPr bwMode="auto">
          <a:xfrm>
            <a:off x="10179051" y="6432550"/>
            <a:ext cx="1615016"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107" charset="0"/>
              </a:defRPr>
            </a:lvl1pPr>
          </a:lstStyle>
          <a:p>
            <a:pPr fontAlgn="base">
              <a:spcBef>
                <a:spcPct val="0"/>
              </a:spcBef>
              <a:spcAft>
                <a:spcPct val="0"/>
              </a:spcAft>
              <a:defRPr/>
            </a:pPr>
            <a:fld id="{32BA21E2-3D9D-054D-A204-339407BA9D88}"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352350" name="Line 94"/>
          <p:cNvSpPr>
            <a:spLocks noChangeShapeType="1"/>
          </p:cNvSpPr>
          <p:nvPr userDrawn="1"/>
        </p:nvSpPr>
        <p:spPr bwMode="auto">
          <a:xfrm>
            <a:off x="0" y="6235700"/>
            <a:ext cx="12192000" cy="0"/>
          </a:xfrm>
          <a:prstGeom prst="line">
            <a:avLst/>
          </a:prstGeom>
          <a:noFill/>
          <a:ln w="25400">
            <a:solidFill>
              <a:srgbClr val="000080"/>
            </a:solidFill>
            <a:round/>
            <a:headEnd/>
            <a:tailEnd/>
          </a:ln>
          <a:effectLst/>
        </p:spPr>
        <p:txBody>
          <a:bodyPr wrap="none">
            <a:prstTxWarp prst="textNoShape">
              <a:avLst/>
            </a:prstTxWarp>
          </a:bodyPr>
          <a:lstStyle/>
          <a:p>
            <a:pPr fontAlgn="base">
              <a:spcBef>
                <a:spcPct val="0"/>
              </a:spcBef>
              <a:spcAft>
                <a:spcPct val="0"/>
              </a:spcAft>
              <a:defRPr/>
            </a:pPr>
            <a:endParaRPr lang="en-US" sz="1800">
              <a:solidFill>
                <a:srgbClr val="000000"/>
              </a:solidFill>
            </a:endParaRPr>
          </a:p>
        </p:txBody>
      </p:sp>
    </p:spTree>
    <p:extLst>
      <p:ext uri="{BB962C8B-B14F-4D97-AF65-F5344CB8AC3E}">
        <p14:creationId xmlns:p14="http://schemas.microsoft.com/office/powerpoint/2010/main" val="913757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hf hdr="0" ftr="0" dt="0"/>
  <p:txStyles>
    <p:titleStyle>
      <a:lvl1pPr algn="l" rtl="0" eaLnBrk="0" fontAlgn="base" hangingPunct="0">
        <a:spcBef>
          <a:spcPct val="0"/>
        </a:spcBef>
        <a:spcAft>
          <a:spcPct val="0"/>
        </a:spcAft>
        <a:defRPr sz="36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chemeClr val="tx2"/>
          </a:solidFill>
          <a:latin typeface="Arial" pitchFamily="-107" charset="0"/>
          <a:ea typeface="ＭＳ Ｐゴシック" charset="-128"/>
          <a:cs typeface="ＭＳ Ｐゴシック" charset="-128"/>
        </a:defRPr>
      </a:lvl2pPr>
      <a:lvl3pPr algn="l" rtl="0" eaLnBrk="0" fontAlgn="base" hangingPunct="0">
        <a:spcBef>
          <a:spcPct val="0"/>
        </a:spcBef>
        <a:spcAft>
          <a:spcPct val="0"/>
        </a:spcAft>
        <a:defRPr sz="3600" b="1">
          <a:solidFill>
            <a:schemeClr val="tx2"/>
          </a:solidFill>
          <a:latin typeface="Arial" pitchFamily="-107" charset="0"/>
          <a:ea typeface="ＭＳ Ｐゴシック" charset="-128"/>
          <a:cs typeface="ＭＳ Ｐゴシック" charset="-128"/>
        </a:defRPr>
      </a:lvl3pPr>
      <a:lvl4pPr algn="l" rtl="0" eaLnBrk="0" fontAlgn="base" hangingPunct="0">
        <a:spcBef>
          <a:spcPct val="0"/>
        </a:spcBef>
        <a:spcAft>
          <a:spcPct val="0"/>
        </a:spcAft>
        <a:defRPr sz="3600" b="1">
          <a:solidFill>
            <a:schemeClr val="tx2"/>
          </a:solidFill>
          <a:latin typeface="Arial" pitchFamily="-107" charset="0"/>
          <a:ea typeface="ＭＳ Ｐゴシック" charset="-128"/>
          <a:cs typeface="ＭＳ Ｐゴシック" charset="-128"/>
        </a:defRPr>
      </a:lvl4pPr>
      <a:lvl5pPr algn="l" rtl="0" eaLnBrk="0" fontAlgn="base" hangingPunct="0">
        <a:spcBef>
          <a:spcPct val="0"/>
        </a:spcBef>
        <a:spcAft>
          <a:spcPct val="0"/>
        </a:spcAft>
        <a:defRPr sz="3600" b="1">
          <a:solidFill>
            <a:schemeClr val="tx2"/>
          </a:solidFill>
          <a:latin typeface="Arial" pitchFamily="-107" charset="0"/>
          <a:ea typeface="ＭＳ Ｐゴシック" charset="-128"/>
          <a:cs typeface="ＭＳ Ｐゴシック" charset="-128"/>
        </a:defRPr>
      </a:lvl5pPr>
      <a:lvl6pPr marL="457200" algn="l" rtl="0" fontAlgn="base">
        <a:spcBef>
          <a:spcPct val="0"/>
        </a:spcBef>
        <a:spcAft>
          <a:spcPct val="0"/>
        </a:spcAft>
        <a:defRPr sz="3600" b="1">
          <a:solidFill>
            <a:schemeClr val="tx2"/>
          </a:solidFill>
          <a:latin typeface="Arial" pitchFamily="-107" charset="0"/>
        </a:defRPr>
      </a:lvl6pPr>
      <a:lvl7pPr marL="914400" algn="l" rtl="0" fontAlgn="base">
        <a:spcBef>
          <a:spcPct val="0"/>
        </a:spcBef>
        <a:spcAft>
          <a:spcPct val="0"/>
        </a:spcAft>
        <a:defRPr sz="3600" b="1">
          <a:solidFill>
            <a:schemeClr val="tx2"/>
          </a:solidFill>
          <a:latin typeface="Arial" pitchFamily="-107" charset="0"/>
        </a:defRPr>
      </a:lvl7pPr>
      <a:lvl8pPr marL="1371600" algn="l" rtl="0" fontAlgn="base">
        <a:spcBef>
          <a:spcPct val="0"/>
        </a:spcBef>
        <a:spcAft>
          <a:spcPct val="0"/>
        </a:spcAft>
        <a:defRPr sz="3600" b="1">
          <a:solidFill>
            <a:schemeClr val="tx2"/>
          </a:solidFill>
          <a:latin typeface="Arial" pitchFamily="-107" charset="0"/>
        </a:defRPr>
      </a:lvl8pPr>
      <a:lvl9pPr marL="1828800" algn="l" rtl="0" fontAlgn="base">
        <a:spcBef>
          <a:spcPct val="0"/>
        </a:spcBef>
        <a:spcAft>
          <a:spcPct val="0"/>
        </a:spcAft>
        <a:defRPr sz="3600" b="1">
          <a:solidFill>
            <a:schemeClr val="tx2"/>
          </a:solidFill>
          <a:latin typeface="Arial" pitchFamily="-107" charset="0"/>
        </a:defRPr>
      </a:lvl9pPr>
    </p:titleStyle>
    <p:bodyStyle>
      <a:lvl1pPr marL="342900" indent="-342900" algn="l" rtl="0" eaLnBrk="0" fontAlgn="base" hangingPunct="0">
        <a:spcBef>
          <a:spcPct val="20000"/>
        </a:spcBef>
        <a:spcAft>
          <a:spcPct val="0"/>
        </a:spcAft>
        <a:buClr>
          <a:schemeClr val="tx2"/>
        </a:buClr>
        <a:buSzPct val="70000"/>
        <a:buFont typeface="Wingdings" pitchFamily="-111"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itchFamily="-111" charset="2"/>
        <a:buChar char="l"/>
        <a:defRPr sz="2400">
          <a:solidFill>
            <a:schemeClr val="tx1"/>
          </a:solidFill>
          <a:latin typeface="+mn-lt"/>
          <a:ea typeface="ＭＳ Ｐゴシック" pitchFamily="-107" charset="-128"/>
        </a:defRPr>
      </a:lvl2pPr>
      <a:lvl3pPr marL="987425" indent="-293688" algn="l" rtl="0" eaLnBrk="0" fontAlgn="base" hangingPunct="0">
        <a:spcBef>
          <a:spcPct val="20000"/>
        </a:spcBef>
        <a:spcAft>
          <a:spcPct val="0"/>
        </a:spcAft>
        <a:buClr>
          <a:schemeClr val="accent1"/>
        </a:buClr>
        <a:buSzPct val="70000"/>
        <a:buFont typeface="Wingdings" pitchFamily="-111" charset="2"/>
        <a:buChar char="l"/>
        <a:defRPr sz="2000">
          <a:solidFill>
            <a:schemeClr val="tx1"/>
          </a:solidFill>
          <a:latin typeface="+mn-lt"/>
          <a:ea typeface="ＭＳ Ｐゴシック" pitchFamily="-107" charset="-128"/>
        </a:defRPr>
      </a:lvl3pPr>
      <a:lvl4pPr marL="1281113" indent="-292100" algn="l" rtl="0" eaLnBrk="0" fontAlgn="base" hangingPunct="0">
        <a:spcBef>
          <a:spcPct val="20000"/>
        </a:spcBef>
        <a:spcAft>
          <a:spcPct val="0"/>
        </a:spcAft>
        <a:buClr>
          <a:schemeClr val="tx2"/>
        </a:buClr>
        <a:buSzPct val="75000"/>
        <a:buFont typeface="Wingdings" pitchFamily="-111" charset="2"/>
        <a:buChar char="§"/>
        <a:defRPr>
          <a:solidFill>
            <a:schemeClr val="tx1"/>
          </a:solidFill>
          <a:latin typeface="+mn-lt"/>
          <a:ea typeface="ＭＳ Ｐゴシック" pitchFamily="-107" charset="-128"/>
        </a:defRPr>
      </a:lvl4pPr>
      <a:lvl5pPr marL="1598613" indent="-315913" algn="l" rtl="0" eaLnBrk="0" fontAlgn="base" hangingPunct="0">
        <a:spcBef>
          <a:spcPct val="20000"/>
        </a:spcBef>
        <a:spcAft>
          <a:spcPct val="0"/>
        </a:spcAft>
        <a:buClr>
          <a:schemeClr val="folHlink"/>
        </a:buClr>
        <a:buSzPct val="80000"/>
        <a:buFont typeface="Wingdings" pitchFamily="-111" charset="2"/>
        <a:buChar char="§"/>
        <a:defRPr sz="1600">
          <a:solidFill>
            <a:schemeClr val="tx1"/>
          </a:solidFill>
          <a:latin typeface="+mn-lt"/>
          <a:ea typeface="ＭＳ Ｐゴシック" pitchFamily="-107" charset="-128"/>
        </a:defRPr>
      </a:lvl5pPr>
      <a:lvl6pPr marL="2055813" indent="-315913" algn="l" rtl="0" fontAlgn="base">
        <a:spcBef>
          <a:spcPct val="20000"/>
        </a:spcBef>
        <a:spcAft>
          <a:spcPct val="0"/>
        </a:spcAft>
        <a:buClr>
          <a:schemeClr val="folHlink"/>
        </a:buClr>
        <a:buSzPct val="80000"/>
        <a:buFont typeface="Wingdings" pitchFamily="-107" charset="2"/>
        <a:buChar char="§"/>
        <a:defRPr sz="1600">
          <a:solidFill>
            <a:schemeClr val="tx1"/>
          </a:solidFill>
          <a:latin typeface="+mn-lt"/>
          <a:ea typeface="ＭＳ Ｐゴシック" pitchFamily="-107" charset="-128"/>
        </a:defRPr>
      </a:lvl6pPr>
      <a:lvl7pPr marL="2513013" indent="-315913" algn="l" rtl="0" fontAlgn="base">
        <a:spcBef>
          <a:spcPct val="20000"/>
        </a:spcBef>
        <a:spcAft>
          <a:spcPct val="0"/>
        </a:spcAft>
        <a:buClr>
          <a:schemeClr val="folHlink"/>
        </a:buClr>
        <a:buSzPct val="80000"/>
        <a:buFont typeface="Wingdings" pitchFamily="-107" charset="2"/>
        <a:buChar char="§"/>
        <a:defRPr sz="1600">
          <a:solidFill>
            <a:schemeClr val="tx1"/>
          </a:solidFill>
          <a:latin typeface="+mn-lt"/>
          <a:ea typeface="ＭＳ Ｐゴシック" pitchFamily="-107" charset="-128"/>
        </a:defRPr>
      </a:lvl7pPr>
      <a:lvl8pPr marL="2970213" indent="-315913" algn="l" rtl="0" fontAlgn="base">
        <a:spcBef>
          <a:spcPct val="20000"/>
        </a:spcBef>
        <a:spcAft>
          <a:spcPct val="0"/>
        </a:spcAft>
        <a:buClr>
          <a:schemeClr val="folHlink"/>
        </a:buClr>
        <a:buSzPct val="80000"/>
        <a:buFont typeface="Wingdings" pitchFamily="-107" charset="2"/>
        <a:buChar char="§"/>
        <a:defRPr sz="1600">
          <a:solidFill>
            <a:schemeClr val="tx1"/>
          </a:solidFill>
          <a:latin typeface="+mn-lt"/>
          <a:ea typeface="ＭＳ Ｐゴシック" pitchFamily="-107" charset="-128"/>
        </a:defRPr>
      </a:lvl8pPr>
      <a:lvl9pPr marL="3427413" indent="-315913" algn="l" rtl="0" fontAlgn="base">
        <a:spcBef>
          <a:spcPct val="20000"/>
        </a:spcBef>
        <a:spcAft>
          <a:spcPct val="0"/>
        </a:spcAft>
        <a:buClr>
          <a:schemeClr val="folHlink"/>
        </a:buClr>
        <a:buSzPct val="80000"/>
        <a:buFont typeface="Wingdings" pitchFamily="-107" charset="2"/>
        <a:buChar char="§"/>
        <a:defRPr sz="16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240298"/>
            <a:ext cx="10972800" cy="5427202"/>
          </a:xfrm>
        </p:spPr>
        <p:txBody>
          <a:bodyPr>
            <a:normAutofit/>
          </a:bodyPr>
          <a:lstStyle/>
          <a:p>
            <a:pPr marL="514350" indent="-514350">
              <a:spcAft>
                <a:spcPts val="1200"/>
              </a:spcAft>
              <a:buFont typeface="+mj-lt"/>
              <a:buAutoNum type="arabicPeriod"/>
            </a:pPr>
            <a:r>
              <a:rPr lang="en-US" altLang="zh-CN" dirty="0">
                <a:ea typeface="ＭＳ Ｐゴシック" pitchFamily="-111" charset="-128"/>
                <a:cs typeface="ＭＳ Ｐゴシック" pitchFamily="-111" charset="-128"/>
              </a:rPr>
              <a:t>Find parallel contours by Angus Johnson's Clipper library </a:t>
            </a:r>
          </a:p>
          <a:p>
            <a:pPr marL="514350" indent="-514350">
              <a:spcAft>
                <a:spcPts val="1200"/>
              </a:spcAft>
              <a:buFont typeface="+mj-lt"/>
              <a:buAutoNum type="arabicPeriod"/>
            </a:pPr>
            <a:r>
              <a:rPr lang="en-CA" altLang="zh-CN" dirty="0">
                <a:ea typeface="ＭＳ Ｐゴシック" pitchFamily="-111" charset="-128"/>
                <a:cs typeface="ＭＳ Ｐゴシック" pitchFamily="-111" charset="-128"/>
              </a:rPr>
              <a:t>For each region, generate two spirals and connect them tail by tail, smooth and reroute each segments </a:t>
            </a:r>
            <a:r>
              <a:rPr lang="en-US" altLang="zh-CN" dirty="0">
                <a:ea typeface="ＭＳ Ｐゴシック" pitchFamily="-111" charset="-128"/>
                <a:cs typeface="ＭＳ Ｐゴシック" pitchFamily="-111" charset="-128"/>
              </a:rPr>
              <a:t>in the event of interference</a:t>
            </a:r>
            <a:endParaRPr lang="en-CA" altLang="zh-CN" dirty="0">
              <a:ea typeface="ＭＳ Ｐゴシック" pitchFamily="-111" charset="-128"/>
              <a:cs typeface="ＭＳ Ｐゴシック" pitchFamily="-111" charset="-128"/>
            </a:endParaRPr>
          </a:p>
          <a:p>
            <a:pPr marL="514350" indent="-514350">
              <a:spcAft>
                <a:spcPts val="1200"/>
              </a:spcAft>
              <a:buFont typeface="+mj-lt"/>
              <a:buAutoNum type="arabicPeriod"/>
            </a:pPr>
            <a:endParaRPr lang="en-CA" altLang="zh-CN" dirty="0">
              <a:ea typeface="ＭＳ Ｐゴシック" pitchFamily="-111" charset="-128"/>
              <a:cs typeface="ＭＳ Ｐゴシック" pitchFamily="-111" charset="-128"/>
            </a:endParaRPr>
          </a:p>
          <a:p>
            <a:pPr marL="514350" indent="-514350">
              <a:spcAft>
                <a:spcPts val="1200"/>
              </a:spcAft>
              <a:buFont typeface="+mj-lt"/>
              <a:buAutoNum type="arabicPeriod"/>
            </a:pPr>
            <a:endParaRPr lang="en-CA" altLang="zh-CN" dirty="0">
              <a:solidFill>
                <a:srgbClr val="0000FF"/>
              </a:solidFill>
              <a:ea typeface="ＭＳ Ｐゴシック" pitchFamily="-111" charset="-128"/>
              <a:cs typeface="ＭＳ Ｐゴシック" pitchFamily="-111" charset="-128"/>
            </a:endParaRPr>
          </a:p>
          <a:p>
            <a:pPr marL="514350" indent="-514350">
              <a:spcAft>
                <a:spcPts val="1200"/>
              </a:spcAft>
              <a:buFont typeface="+mj-lt"/>
              <a:buAutoNum type="arabicPeriod"/>
            </a:pPr>
            <a:endParaRPr lang="en-CA" altLang="zh-CN" dirty="0">
              <a:solidFill>
                <a:srgbClr val="0000FF"/>
              </a:solidFill>
              <a:ea typeface="ＭＳ Ｐゴシック" pitchFamily="-111" charset="-128"/>
              <a:cs typeface="ＭＳ Ｐゴシック" pitchFamily="-111" charset="-128"/>
            </a:endParaRPr>
          </a:p>
          <a:p>
            <a:pPr marL="514350" indent="-514350">
              <a:spcAft>
                <a:spcPts val="1200"/>
              </a:spcAft>
              <a:buFont typeface="+mj-lt"/>
              <a:buAutoNum type="arabicPeriod"/>
            </a:pPr>
            <a:endParaRPr lang="en-CA" altLang="zh-CN" dirty="0">
              <a:solidFill>
                <a:srgbClr val="0000FF"/>
              </a:solidFill>
              <a:ea typeface="ＭＳ Ｐゴシック" pitchFamily="-111" charset="-128"/>
              <a:cs typeface="ＭＳ Ｐゴシック" pitchFamily="-111" charset="-128"/>
            </a:endParaRPr>
          </a:p>
          <a:p>
            <a:pPr marL="514350" indent="-514350">
              <a:spcAft>
                <a:spcPts val="1200"/>
              </a:spcAft>
              <a:buFont typeface="+mj-lt"/>
              <a:buAutoNum type="arabicPeriod"/>
            </a:pPr>
            <a:endParaRPr lang="en-CA" altLang="zh-CN" dirty="0">
              <a:solidFill>
                <a:srgbClr val="0000FF"/>
              </a:solidFill>
              <a:ea typeface="ＭＳ Ｐゴシック" pitchFamily="-111" charset="-128"/>
              <a:cs typeface="ＭＳ Ｐゴシック" pitchFamily="-111" charset="-128"/>
            </a:endParaRPr>
          </a:p>
          <a:p>
            <a:pPr>
              <a:spcAft>
                <a:spcPts val="600"/>
              </a:spcAft>
            </a:pPr>
            <a:endParaRPr lang="en-CA" altLang="zh-CN" dirty="0">
              <a:ea typeface="ＭＳ Ｐゴシック" pitchFamily="-111" charset="-128"/>
              <a:cs typeface="ＭＳ Ｐゴシック" pitchFamily="-111" charset="-128"/>
            </a:endParaRPr>
          </a:p>
        </p:txBody>
      </p:sp>
      <p:sp>
        <p:nvSpPr>
          <p:cNvPr id="11" name="Title 10"/>
          <p:cNvSpPr>
            <a:spLocks noGrp="1"/>
          </p:cNvSpPr>
          <p:nvPr>
            <p:ph type="title"/>
          </p:nvPr>
        </p:nvSpPr>
        <p:spPr/>
        <p:txBody>
          <a:bodyPr/>
          <a:lstStyle/>
          <a:p>
            <a:r>
              <a:rPr lang="en-US" altLang="zh-CN" dirty="0"/>
              <a:t>Filling 2D Region with </a:t>
            </a:r>
            <a:r>
              <a:rPr lang="en-US" altLang="zh-CN" dirty="0" err="1"/>
              <a:t>Fermal</a:t>
            </a:r>
            <a:r>
              <a:rPr lang="en-US" altLang="zh-CN" dirty="0"/>
              <a:t> Spiral</a:t>
            </a:r>
            <a:endParaRPr lang="en-US" dirty="0"/>
          </a:p>
        </p:txBody>
      </p:sp>
      <p:sp>
        <p:nvSpPr>
          <p:cNvPr id="17" name="TextBox 16"/>
          <p:cNvSpPr txBox="1"/>
          <p:nvPr/>
        </p:nvSpPr>
        <p:spPr>
          <a:xfrm>
            <a:off x="679450" y="5384800"/>
            <a:ext cx="2912533" cy="369332"/>
          </a:xfrm>
          <a:prstGeom prst="rect">
            <a:avLst/>
          </a:prstGeom>
          <a:noFill/>
        </p:spPr>
        <p:txBody>
          <a:bodyPr wrap="square" rtlCol="0">
            <a:spAutoFit/>
          </a:bodyPr>
          <a:lstStyle/>
          <a:p>
            <a:pPr algn="ctr"/>
            <a:r>
              <a:rPr lang="en-US" dirty="0"/>
              <a:t>Parallel contours</a:t>
            </a:r>
          </a:p>
        </p:txBody>
      </p:sp>
      <p:sp>
        <p:nvSpPr>
          <p:cNvPr id="18" name="TextBox 17"/>
          <p:cNvSpPr txBox="1"/>
          <p:nvPr/>
        </p:nvSpPr>
        <p:spPr>
          <a:xfrm>
            <a:off x="2882041" y="5399019"/>
            <a:ext cx="2912533" cy="369332"/>
          </a:xfrm>
          <a:prstGeom prst="rect">
            <a:avLst/>
          </a:prstGeom>
          <a:noFill/>
        </p:spPr>
        <p:txBody>
          <a:bodyPr wrap="square" rtlCol="0">
            <a:spAutoFit/>
          </a:bodyPr>
          <a:lstStyle/>
          <a:p>
            <a:pPr algn="ctr"/>
            <a:r>
              <a:rPr lang="en-US" dirty="0"/>
              <a:t>To two spirals</a:t>
            </a:r>
          </a:p>
        </p:txBody>
      </p:sp>
      <p:sp>
        <p:nvSpPr>
          <p:cNvPr id="19" name="TextBox 18"/>
          <p:cNvSpPr txBox="1"/>
          <p:nvPr/>
        </p:nvSpPr>
        <p:spPr>
          <a:xfrm>
            <a:off x="5154482" y="5433036"/>
            <a:ext cx="2912533" cy="369332"/>
          </a:xfrm>
          <a:prstGeom prst="rect">
            <a:avLst/>
          </a:prstGeom>
          <a:noFill/>
        </p:spPr>
        <p:txBody>
          <a:bodyPr wrap="square" rtlCol="0">
            <a:spAutoFit/>
          </a:bodyPr>
          <a:lstStyle/>
          <a:p>
            <a:pPr algn="ctr"/>
            <a:r>
              <a:rPr lang="en-US" dirty="0"/>
              <a:t>Connect</a:t>
            </a:r>
          </a:p>
        </p:txBody>
      </p:sp>
      <p:sp>
        <p:nvSpPr>
          <p:cNvPr id="20" name="TextBox 19"/>
          <p:cNvSpPr txBox="1"/>
          <p:nvPr/>
        </p:nvSpPr>
        <p:spPr>
          <a:xfrm>
            <a:off x="7416312" y="5425927"/>
            <a:ext cx="2912533" cy="369332"/>
          </a:xfrm>
          <a:prstGeom prst="rect">
            <a:avLst/>
          </a:prstGeom>
          <a:noFill/>
        </p:spPr>
        <p:txBody>
          <a:bodyPr wrap="square" rtlCol="0">
            <a:spAutoFit/>
          </a:bodyPr>
          <a:lstStyle/>
          <a:p>
            <a:pPr algn="ctr"/>
            <a:r>
              <a:rPr lang="en-US" dirty="0"/>
              <a:t>Re-route and smooth</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8" y="3108827"/>
            <a:ext cx="2267083" cy="227597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6301" y="3108827"/>
            <a:ext cx="2244014" cy="226175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2358" y="3108827"/>
            <a:ext cx="2235040" cy="2261754"/>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441" y="3115936"/>
            <a:ext cx="2226276" cy="2261754"/>
          </a:xfrm>
          <a:prstGeom prst="rect">
            <a:avLst/>
          </a:prstGeom>
        </p:spPr>
      </p:pic>
    </p:spTree>
    <p:extLst>
      <p:ext uri="{BB962C8B-B14F-4D97-AF65-F5344CB8AC3E}">
        <p14:creationId xmlns:p14="http://schemas.microsoft.com/office/powerpoint/2010/main" val="230906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CF56DA-9368-49D9-B239-4D89B6C79809}"/>
              </a:ext>
            </a:extLst>
          </p:cNvPr>
          <p:cNvSpPr>
            <a:spLocks noGrp="1"/>
          </p:cNvSpPr>
          <p:nvPr>
            <p:ph idx="1"/>
          </p:nvPr>
        </p:nvSpPr>
        <p:spPr>
          <a:xfrm>
            <a:off x="609600" y="1273996"/>
            <a:ext cx="7876854" cy="6174768"/>
          </a:xfrm>
        </p:spPr>
        <p:txBody>
          <a:bodyPr/>
          <a:lstStyle/>
          <a:p>
            <a:r>
              <a:rPr lang="en-US" altLang="zh-CN" sz="1000" dirty="0"/>
              <a:t>; external perimeters extrusion width = 0.40mm</a:t>
            </a:r>
          </a:p>
          <a:p>
            <a:r>
              <a:rPr lang="en-US" altLang="zh-CN" sz="1000" dirty="0"/>
              <a:t>; perimeters extrusion width = 0.67mm</a:t>
            </a:r>
          </a:p>
          <a:p>
            <a:r>
              <a:rPr lang="en-US" altLang="zh-CN" sz="1000" dirty="0"/>
              <a:t>; infill extrusion width = 0.67mm</a:t>
            </a:r>
          </a:p>
          <a:p>
            <a:r>
              <a:rPr lang="en-US" altLang="zh-CN" sz="1000" dirty="0"/>
              <a:t>; solid infill extrusion width = 0.67mm</a:t>
            </a:r>
          </a:p>
          <a:p>
            <a:r>
              <a:rPr lang="en-US" altLang="zh-CN" sz="1000" dirty="0"/>
              <a:t>; top infill extrusion width = 0.67mm</a:t>
            </a:r>
          </a:p>
          <a:p>
            <a:r>
              <a:rPr lang="en-US" altLang="zh-CN" sz="1000" dirty="0"/>
              <a:t>M107</a:t>
            </a:r>
          </a:p>
          <a:p>
            <a:r>
              <a:rPr lang="en-US" altLang="zh-CN" sz="1000" dirty="0"/>
              <a:t>M190 S70 ; set bed temperature</a:t>
            </a:r>
          </a:p>
          <a:p>
            <a:r>
              <a:rPr lang="en-US" altLang="zh-CN" sz="1000" dirty="0"/>
              <a:t>M104 S190 ; set temperature</a:t>
            </a:r>
          </a:p>
          <a:p>
            <a:r>
              <a:rPr lang="en-US" altLang="zh-CN" sz="1000" dirty="0"/>
              <a:t>G28 ; home all axes</a:t>
            </a:r>
          </a:p>
          <a:p>
            <a:r>
              <a:rPr lang="en-US" altLang="zh-CN" sz="1000" dirty="0"/>
              <a:t>G1 Z5 F5000 ; lift nozzle</a:t>
            </a:r>
          </a:p>
          <a:p>
            <a:r>
              <a:rPr lang="en-US" altLang="zh-CN" sz="1000" dirty="0"/>
              <a:t>M109 S190 ; wait for temperature to be reached</a:t>
            </a:r>
          </a:p>
          <a:p>
            <a:r>
              <a:rPr lang="en-US" altLang="zh-CN" sz="1000" dirty="0"/>
              <a:t>G21 ; set units to millimeters</a:t>
            </a:r>
          </a:p>
          <a:p>
            <a:r>
              <a:rPr lang="en-US" altLang="zh-CN" sz="1000" dirty="0"/>
              <a:t>G90 ; use absolute coordinates</a:t>
            </a:r>
          </a:p>
          <a:p>
            <a:r>
              <a:rPr lang="en-US" altLang="zh-CN" sz="1000" dirty="0"/>
              <a:t>M82 ; use absolute distances for extrusion</a:t>
            </a:r>
          </a:p>
          <a:p>
            <a:r>
              <a:rPr lang="en-US" altLang="zh-CN" sz="1000" dirty="0"/>
              <a:t>G92 E0</a:t>
            </a:r>
          </a:p>
          <a:p>
            <a:r>
              <a:rPr lang="en-US" altLang="zh-CN" sz="1000" dirty="0"/>
              <a:t>G1 E-3.00000 F1800.00000</a:t>
            </a:r>
          </a:p>
          <a:p>
            <a:r>
              <a:rPr lang="en-US" altLang="zh-CN" sz="1000" dirty="0"/>
              <a:t>G92 E0</a:t>
            </a:r>
          </a:p>
          <a:p>
            <a:r>
              <a:rPr lang="en-US" altLang="zh-CN" sz="1000" dirty="0"/>
              <a:t>G1 Z0.350 F4800.000</a:t>
            </a:r>
          </a:p>
          <a:p>
            <a:r>
              <a:rPr lang="en-US" altLang="zh-CN" sz="1000" dirty="0"/>
              <a:t>G1 X74.800 Y32.200 F4800.000</a:t>
            </a:r>
          </a:p>
          <a:p>
            <a:r>
              <a:rPr lang="en-US" altLang="zh-CN" sz="1000" dirty="0"/>
              <a:t>G1 E3.00000 F1800.00000</a:t>
            </a:r>
          </a:p>
          <a:p>
            <a:r>
              <a:rPr lang="en-US" altLang="zh-CN" sz="1000" dirty="0"/>
              <a:t>G1 X74.800 Y32.200 E3.00000 F600</a:t>
            </a:r>
          </a:p>
          <a:p>
            <a:r>
              <a:rPr lang="en-US" altLang="zh-CN" sz="1000" dirty="0"/>
              <a:t>G1 X76.900 Y32.700 E3.19623</a:t>
            </a:r>
          </a:p>
          <a:p>
            <a:r>
              <a:rPr lang="en-US" altLang="zh-CN" sz="1000" dirty="0"/>
              <a:t>G1 X76.400 Y41.200 E69.04315</a:t>
            </a:r>
          </a:p>
          <a:p>
            <a:r>
              <a:rPr lang="en-US" altLang="zh-CN" sz="1000" dirty="0"/>
              <a:t>G1 X73.400 Y39.200 E69.37089</a:t>
            </a:r>
          </a:p>
          <a:p>
            <a:r>
              <a:rPr lang="en-US" altLang="zh-CN" sz="1000" dirty="0"/>
              <a:t>G1 X70.100 Y37.100 E69.72645</a:t>
            </a:r>
          </a:p>
          <a:p>
            <a:r>
              <a:rPr lang="en-US" altLang="zh-CN" sz="1000" dirty="0"/>
              <a:t>G1 E6.95908 F1800.00000</a:t>
            </a:r>
          </a:p>
          <a:p>
            <a:r>
              <a:rPr lang="en-US" altLang="zh-CN" sz="1000" dirty="0"/>
              <a:t>G92 E0</a:t>
            </a:r>
          </a:p>
          <a:p>
            <a:r>
              <a:rPr lang="en-US" altLang="zh-CN" sz="1000" dirty="0"/>
              <a:t>M104 S0 ; turn off temperature</a:t>
            </a:r>
          </a:p>
          <a:p>
            <a:r>
              <a:rPr lang="en-US" altLang="zh-CN" sz="1000" dirty="0"/>
              <a:t>G28 X0 ; home X axis</a:t>
            </a:r>
          </a:p>
          <a:p>
            <a:r>
              <a:rPr lang="en-US" altLang="zh-CN" sz="1000" dirty="0"/>
              <a:t>M84   ; disable motors……………………………..</a:t>
            </a:r>
          </a:p>
          <a:p>
            <a:endParaRPr lang="en-US" altLang="zh-CN" sz="1200" dirty="0"/>
          </a:p>
          <a:p>
            <a:endParaRPr lang="zh-CN" altLang="en-US" sz="1200" dirty="0"/>
          </a:p>
        </p:txBody>
      </p:sp>
      <p:sp>
        <p:nvSpPr>
          <p:cNvPr id="3" name="灯片编号占位符 2">
            <a:extLst>
              <a:ext uri="{FF2B5EF4-FFF2-40B4-BE49-F238E27FC236}">
                <a16:creationId xmlns:a16="http://schemas.microsoft.com/office/drawing/2014/main" id="{327A6A5A-6A16-4E55-9EAB-A6DD985A0D72}"/>
              </a:ext>
            </a:extLst>
          </p:cNvPr>
          <p:cNvSpPr>
            <a:spLocks noGrp="1"/>
          </p:cNvSpPr>
          <p:nvPr>
            <p:ph type="sldNum" sz="quarter" idx="10"/>
          </p:nvPr>
        </p:nvSpPr>
        <p:spPr/>
        <p:txBody>
          <a:bodyPr/>
          <a:lstStyle/>
          <a:p>
            <a:pPr>
              <a:defRPr/>
            </a:pPr>
            <a:fld id="{8F1814BC-7D2C-4547-A122-34637624FBBE}" type="slidenum">
              <a:rPr lang="en-US" smtClean="0">
                <a:solidFill>
                  <a:srgbClr val="000000"/>
                </a:solidFill>
              </a:rPr>
              <a:pPr>
                <a:defRPr/>
              </a:pPr>
              <a:t>10</a:t>
            </a:fld>
            <a:endParaRPr lang="en-US">
              <a:solidFill>
                <a:srgbClr val="000000"/>
              </a:solidFill>
            </a:endParaRPr>
          </a:p>
        </p:txBody>
      </p:sp>
      <p:sp>
        <p:nvSpPr>
          <p:cNvPr id="4" name="标题 3">
            <a:extLst>
              <a:ext uri="{FF2B5EF4-FFF2-40B4-BE49-F238E27FC236}">
                <a16:creationId xmlns:a16="http://schemas.microsoft.com/office/drawing/2014/main" id="{80745C0E-DEE1-463C-AE8D-66BE76886A3E}"/>
              </a:ext>
            </a:extLst>
          </p:cNvPr>
          <p:cNvSpPr>
            <a:spLocks noGrp="1"/>
          </p:cNvSpPr>
          <p:nvPr>
            <p:ph type="title"/>
          </p:nvPr>
        </p:nvSpPr>
        <p:spPr/>
        <p:txBody>
          <a:bodyPr/>
          <a:lstStyle/>
          <a:p>
            <a:r>
              <a:rPr lang="en-US" altLang="zh-CN" dirty="0"/>
              <a:t>G-code</a:t>
            </a:r>
            <a:endParaRPr lang="zh-CN" altLang="en-US" dirty="0"/>
          </a:p>
        </p:txBody>
      </p:sp>
    </p:spTree>
    <p:extLst>
      <p:ext uri="{BB962C8B-B14F-4D97-AF65-F5344CB8AC3E}">
        <p14:creationId xmlns:p14="http://schemas.microsoft.com/office/powerpoint/2010/main" val="1146328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240298"/>
            <a:ext cx="10972800" cy="5427202"/>
          </a:xfrm>
        </p:spPr>
        <p:txBody>
          <a:bodyPr>
            <a:normAutofit/>
          </a:bodyPr>
          <a:lstStyle/>
          <a:p>
            <a:pPr marL="0" indent="0">
              <a:spcAft>
                <a:spcPts val="600"/>
              </a:spcAft>
              <a:buNone/>
            </a:pPr>
            <a:r>
              <a:rPr lang="en-CA" altLang="zh-CN" dirty="0">
                <a:ea typeface="ＭＳ Ｐゴシック" pitchFamily="-111" charset="-128"/>
                <a:cs typeface="ＭＳ Ｐゴシック" pitchFamily="-111" charset="-128"/>
              </a:rPr>
              <a:t>3. </a:t>
            </a:r>
            <a:r>
              <a:rPr lang="en-CA" altLang="zh-CN" dirty="0">
                <a:solidFill>
                  <a:srgbClr val="0000FF"/>
                </a:solidFill>
                <a:ea typeface="ＭＳ Ｐゴシック" pitchFamily="-111" charset="-128"/>
                <a:cs typeface="ＭＳ Ｐゴシック" pitchFamily="-111" charset="-128"/>
              </a:rPr>
              <a:t>Connect all Fermat spirals </a:t>
            </a:r>
            <a:r>
              <a:rPr lang="en-CA" altLang="zh-CN" dirty="0">
                <a:ea typeface="ＭＳ Ｐゴシック" pitchFamily="-111" charset="-128"/>
                <a:cs typeface="ＭＳ Ｐゴシック" pitchFamily="-111" charset="-128"/>
              </a:rPr>
              <a:t>via a traversal and local re-routing</a:t>
            </a:r>
          </a:p>
        </p:txBody>
      </p:sp>
      <p:sp>
        <p:nvSpPr>
          <p:cNvPr id="11" name="Title 10"/>
          <p:cNvSpPr>
            <a:spLocks noGrp="1"/>
          </p:cNvSpPr>
          <p:nvPr>
            <p:ph type="title"/>
          </p:nvPr>
        </p:nvSpPr>
        <p:spPr/>
        <p:txBody>
          <a:bodyPr/>
          <a:lstStyle/>
          <a:p>
            <a:r>
              <a:rPr lang="en-US" altLang="zh-CN" dirty="0"/>
              <a:t>Filling 2D Region with </a:t>
            </a:r>
            <a:r>
              <a:rPr lang="en-US" altLang="zh-CN" dirty="0" err="1"/>
              <a:t>Fermal</a:t>
            </a:r>
            <a:r>
              <a:rPr lang="en-US" altLang="zh-CN" dirty="0"/>
              <a:t> Spiral</a:t>
            </a:r>
            <a:endParaRPr 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15" y="3722679"/>
            <a:ext cx="1637058" cy="1185869"/>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426" y="1735896"/>
            <a:ext cx="1684888" cy="1913119"/>
          </a:xfrm>
          <a:prstGeom prst="rect">
            <a:avLst/>
          </a:prstGeom>
        </p:spPr>
      </p:pic>
      <p:sp>
        <p:nvSpPr>
          <p:cNvPr id="9" name="右箭头 8"/>
          <p:cNvSpPr/>
          <p:nvPr/>
        </p:nvSpPr>
        <p:spPr bwMode="auto">
          <a:xfrm>
            <a:off x="4815967" y="3702100"/>
            <a:ext cx="1554480" cy="1082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2511" y="1770293"/>
            <a:ext cx="2561860" cy="2472827"/>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6068" y="2137743"/>
            <a:ext cx="2166332" cy="2118928"/>
          </a:xfrm>
          <a:prstGeom prst="rect">
            <a:avLst/>
          </a:prstGeom>
        </p:spPr>
      </p:pic>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8004" y="5257852"/>
            <a:ext cx="1585732" cy="1600148"/>
          </a:xfrm>
          <a:prstGeom prst="rect">
            <a:avLst/>
          </a:prstGeom>
        </p:spPr>
      </p:pic>
      <p:pic>
        <p:nvPicPr>
          <p:cNvPr id="14" name="图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15717" y="4256671"/>
            <a:ext cx="2102816" cy="2556833"/>
          </a:xfrm>
          <a:prstGeom prst="rect">
            <a:avLst/>
          </a:prstGeom>
        </p:spPr>
      </p:pic>
    </p:spTree>
    <p:extLst>
      <p:ext uri="{BB962C8B-B14F-4D97-AF65-F5344CB8AC3E}">
        <p14:creationId xmlns:p14="http://schemas.microsoft.com/office/powerpoint/2010/main" val="17558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zh-CN" dirty="0" err="1"/>
              <a:t>Fermal</a:t>
            </a:r>
            <a:r>
              <a:rPr lang="en-US" altLang="zh-CN" dirty="0"/>
              <a:t> Spiral Contours to </a:t>
            </a:r>
            <a:r>
              <a:rPr lang="en-US" altLang="zh-CN" dirty="0" err="1"/>
              <a:t>Gcode</a:t>
            </a:r>
            <a:endParaRPr lang="en-US" dirty="0"/>
          </a:p>
        </p:txBody>
      </p:sp>
      <p:sp>
        <p:nvSpPr>
          <p:cNvPr id="9" name="右箭头 8"/>
          <p:cNvSpPr/>
          <p:nvPr/>
        </p:nvSpPr>
        <p:spPr bwMode="auto">
          <a:xfrm>
            <a:off x="4554220" y="3429000"/>
            <a:ext cx="1554480" cy="1082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pic>
        <p:nvPicPr>
          <p:cNvPr id="15" name="图片 14">
            <a:extLst>
              <a:ext uri="{FF2B5EF4-FFF2-40B4-BE49-F238E27FC236}">
                <a16:creationId xmlns:a16="http://schemas.microsoft.com/office/drawing/2014/main" id="{BBBEA6E9-ACF3-40AE-856E-344B56F25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813" y="2839143"/>
            <a:ext cx="2226276" cy="2261754"/>
          </a:xfrm>
          <a:prstGeom prst="rect">
            <a:avLst/>
          </a:prstGeom>
        </p:spPr>
      </p:pic>
      <p:sp>
        <p:nvSpPr>
          <p:cNvPr id="7" name="矩形 6">
            <a:extLst>
              <a:ext uri="{FF2B5EF4-FFF2-40B4-BE49-F238E27FC236}">
                <a16:creationId xmlns:a16="http://schemas.microsoft.com/office/drawing/2014/main" id="{28EBC94F-A86E-4368-B389-A09399D22900}"/>
              </a:ext>
            </a:extLst>
          </p:cNvPr>
          <p:cNvSpPr/>
          <p:nvPr/>
        </p:nvSpPr>
        <p:spPr>
          <a:xfrm>
            <a:off x="8213273" y="2064482"/>
            <a:ext cx="1967205" cy="369332"/>
          </a:xfrm>
          <a:prstGeom prst="rect">
            <a:avLst/>
          </a:prstGeom>
        </p:spPr>
        <p:txBody>
          <a:bodyPr wrap="none">
            <a:spAutoFit/>
          </a:bodyPr>
          <a:lstStyle/>
          <a:p>
            <a:r>
              <a:rPr lang="en-CA" altLang="zh-CN" dirty="0">
                <a:ea typeface="ＭＳ Ｐゴシック" pitchFamily="-111" charset="-128"/>
                <a:cs typeface="ＭＳ Ｐゴシック" pitchFamily="-111" charset="-128"/>
              </a:rPr>
              <a:t>Preprocess Code</a:t>
            </a:r>
            <a:endParaRPr lang="zh-CN" altLang="en-US" dirty="0"/>
          </a:p>
        </p:txBody>
      </p:sp>
      <p:sp>
        <p:nvSpPr>
          <p:cNvPr id="16" name="矩形 15">
            <a:extLst>
              <a:ext uri="{FF2B5EF4-FFF2-40B4-BE49-F238E27FC236}">
                <a16:creationId xmlns:a16="http://schemas.microsoft.com/office/drawing/2014/main" id="{EA2C1531-37CD-4EFA-A4C1-8C52BE5CFE55}"/>
              </a:ext>
            </a:extLst>
          </p:cNvPr>
          <p:cNvSpPr/>
          <p:nvPr/>
        </p:nvSpPr>
        <p:spPr>
          <a:xfrm>
            <a:off x="8565933" y="5100897"/>
            <a:ext cx="1261884" cy="369332"/>
          </a:xfrm>
          <a:prstGeom prst="rect">
            <a:avLst/>
          </a:prstGeom>
        </p:spPr>
        <p:txBody>
          <a:bodyPr wrap="none">
            <a:spAutoFit/>
          </a:bodyPr>
          <a:lstStyle/>
          <a:p>
            <a:r>
              <a:rPr lang="en-CA" altLang="zh-CN" dirty="0">
                <a:ea typeface="ＭＳ Ｐゴシック" pitchFamily="-111" charset="-128"/>
                <a:cs typeface="ＭＳ Ｐゴシック" pitchFamily="-111" charset="-128"/>
              </a:rPr>
              <a:t>Post Code</a:t>
            </a:r>
            <a:endParaRPr lang="zh-CN" altLang="en-US" dirty="0"/>
          </a:p>
        </p:txBody>
      </p:sp>
      <p:sp>
        <p:nvSpPr>
          <p:cNvPr id="17" name="矩形 16">
            <a:extLst>
              <a:ext uri="{FF2B5EF4-FFF2-40B4-BE49-F238E27FC236}">
                <a16:creationId xmlns:a16="http://schemas.microsoft.com/office/drawing/2014/main" id="{E7F92B7A-F6A9-4D86-865A-2EE88B4502D4}"/>
              </a:ext>
            </a:extLst>
          </p:cNvPr>
          <p:cNvSpPr/>
          <p:nvPr/>
        </p:nvSpPr>
        <p:spPr>
          <a:xfrm>
            <a:off x="8213273" y="3683754"/>
            <a:ext cx="1967205" cy="369332"/>
          </a:xfrm>
          <a:prstGeom prst="rect">
            <a:avLst/>
          </a:prstGeom>
        </p:spPr>
        <p:txBody>
          <a:bodyPr wrap="none">
            <a:spAutoFit/>
          </a:bodyPr>
          <a:lstStyle/>
          <a:p>
            <a:r>
              <a:rPr lang="en-CA" altLang="zh-CN" dirty="0">
                <a:ea typeface="ＭＳ Ｐゴシック" pitchFamily="-111" charset="-128"/>
                <a:cs typeface="ＭＳ Ｐゴシック" pitchFamily="-111" charset="-128"/>
              </a:rPr>
              <a:t>Preprocess Code</a:t>
            </a:r>
            <a:endParaRPr lang="zh-CN" altLang="en-US" dirty="0"/>
          </a:p>
        </p:txBody>
      </p:sp>
      <p:sp>
        <p:nvSpPr>
          <p:cNvPr id="8" name="矩形 7">
            <a:extLst>
              <a:ext uri="{FF2B5EF4-FFF2-40B4-BE49-F238E27FC236}">
                <a16:creationId xmlns:a16="http://schemas.microsoft.com/office/drawing/2014/main" id="{6829A835-DDA1-4768-8F57-50854492C5DC}"/>
              </a:ext>
            </a:extLst>
          </p:cNvPr>
          <p:cNvSpPr/>
          <p:nvPr/>
        </p:nvSpPr>
        <p:spPr>
          <a:xfrm>
            <a:off x="6575345" y="2874118"/>
            <a:ext cx="1723549" cy="369332"/>
          </a:xfrm>
          <a:prstGeom prst="rect">
            <a:avLst/>
          </a:prstGeom>
        </p:spPr>
        <p:txBody>
          <a:bodyPr wrap="none">
            <a:spAutoFit/>
          </a:bodyPr>
          <a:lstStyle/>
          <a:p>
            <a:r>
              <a:rPr lang="zh-CN" altLang="en-US" dirty="0"/>
              <a:t>extrusion width</a:t>
            </a:r>
          </a:p>
        </p:txBody>
      </p:sp>
      <p:sp>
        <p:nvSpPr>
          <p:cNvPr id="10" name="矩形 9">
            <a:extLst>
              <a:ext uri="{FF2B5EF4-FFF2-40B4-BE49-F238E27FC236}">
                <a16:creationId xmlns:a16="http://schemas.microsoft.com/office/drawing/2014/main" id="{C5359120-13D1-4952-8DF6-3998924B29C0}"/>
              </a:ext>
            </a:extLst>
          </p:cNvPr>
          <p:cNvSpPr/>
          <p:nvPr/>
        </p:nvSpPr>
        <p:spPr>
          <a:xfrm>
            <a:off x="10180478" y="2874118"/>
            <a:ext cx="1428596" cy="369332"/>
          </a:xfrm>
          <a:prstGeom prst="rect">
            <a:avLst/>
          </a:prstGeom>
        </p:spPr>
        <p:txBody>
          <a:bodyPr wrap="none">
            <a:spAutoFit/>
          </a:bodyPr>
          <a:lstStyle/>
          <a:p>
            <a:r>
              <a:rPr lang="en-US" altLang="zh-CN" dirty="0"/>
              <a:t>temperature</a:t>
            </a:r>
            <a:endParaRPr lang="zh-CN" altLang="en-US" dirty="0"/>
          </a:p>
        </p:txBody>
      </p:sp>
      <p:sp>
        <p:nvSpPr>
          <p:cNvPr id="2" name="矩形 1">
            <a:extLst>
              <a:ext uri="{FF2B5EF4-FFF2-40B4-BE49-F238E27FC236}">
                <a16:creationId xmlns:a16="http://schemas.microsoft.com/office/drawing/2014/main" id="{638D9B56-0940-4837-B7C1-828198BBE6AE}"/>
              </a:ext>
            </a:extLst>
          </p:cNvPr>
          <p:cNvSpPr/>
          <p:nvPr/>
        </p:nvSpPr>
        <p:spPr bwMode="auto">
          <a:xfrm>
            <a:off x="3005873" y="6086677"/>
            <a:ext cx="1686560" cy="4368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latin typeface="Arial" pitchFamily="-107" charset="0"/>
              </a:rPr>
              <a:t>Filling patterns</a:t>
            </a:r>
            <a:r>
              <a:rPr kumimoji="0" lang="en-US" altLang="zh-CN" sz="1800" b="0" i="0" u="none" strike="noStrike" cap="none" normalizeH="0" baseline="0" dirty="0">
                <a:ln>
                  <a:noFill/>
                </a:ln>
                <a:solidFill>
                  <a:schemeClr val="tx1"/>
                </a:solidFill>
                <a:effectLst/>
                <a:latin typeface="Arial" pitchFamily="-107" charset="0"/>
              </a:rPr>
              <a:t> </a:t>
            </a:r>
            <a:endParaRPr kumimoji="0" lang="zh-CN" altLang="en-US" sz="1800" b="0" i="0" u="none" strike="noStrike" cap="none" normalizeH="0" baseline="0" dirty="0">
              <a:ln>
                <a:noFill/>
              </a:ln>
              <a:solidFill>
                <a:schemeClr val="tx1"/>
              </a:solidFill>
              <a:effectLst/>
              <a:latin typeface="Arial" pitchFamily="-107" charset="0"/>
            </a:endParaRPr>
          </a:p>
        </p:txBody>
      </p:sp>
      <p:sp>
        <p:nvSpPr>
          <p:cNvPr id="12" name="右箭头 8">
            <a:extLst>
              <a:ext uri="{FF2B5EF4-FFF2-40B4-BE49-F238E27FC236}">
                <a16:creationId xmlns:a16="http://schemas.microsoft.com/office/drawing/2014/main" id="{33A2A217-2F84-4354-BAA3-DFC0666AAA96}"/>
              </a:ext>
            </a:extLst>
          </p:cNvPr>
          <p:cNvSpPr/>
          <p:nvPr/>
        </p:nvSpPr>
        <p:spPr bwMode="auto">
          <a:xfrm>
            <a:off x="5324893" y="6178117"/>
            <a:ext cx="911860" cy="3454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
        <p:nvSpPr>
          <p:cNvPr id="13" name="矩形 12">
            <a:extLst>
              <a:ext uri="{FF2B5EF4-FFF2-40B4-BE49-F238E27FC236}">
                <a16:creationId xmlns:a16="http://schemas.microsoft.com/office/drawing/2014/main" id="{7FEB6E4B-FB79-469E-BFC8-3BB1272FCDC4}"/>
              </a:ext>
            </a:extLst>
          </p:cNvPr>
          <p:cNvSpPr/>
          <p:nvPr/>
        </p:nvSpPr>
        <p:spPr bwMode="auto">
          <a:xfrm>
            <a:off x="6879373" y="6086677"/>
            <a:ext cx="1686560" cy="4368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Arial" pitchFamily="-107" charset="0"/>
              </a:rPr>
              <a:t>G-code</a:t>
            </a:r>
            <a:endParaRPr kumimoji="0" lang="zh-CN" altLang="en-US" sz="1800" b="0" i="0" u="none" strike="noStrike" cap="none" normalizeH="0" baseline="0" dirty="0">
              <a:ln>
                <a:noFill/>
              </a:ln>
              <a:solidFill>
                <a:schemeClr val="tx1"/>
              </a:solidFill>
              <a:effectLst/>
              <a:latin typeface="Arial" pitchFamily="-107" charset="0"/>
            </a:endParaRPr>
          </a:p>
        </p:txBody>
      </p:sp>
    </p:spTree>
    <p:extLst>
      <p:ext uri="{BB962C8B-B14F-4D97-AF65-F5344CB8AC3E}">
        <p14:creationId xmlns:p14="http://schemas.microsoft.com/office/powerpoint/2010/main" val="64102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4E1E3B-9268-4469-80BB-D93BEBE74833}"/>
              </a:ext>
            </a:extLst>
          </p:cNvPr>
          <p:cNvSpPr>
            <a:spLocks noGrp="1"/>
          </p:cNvSpPr>
          <p:nvPr>
            <p:ph idx="1"/>
          </p:nvPr>
        </p:nvSpPr>
        <p:spPr/>
        <p:txBody>
          <a:bodyPr/>
          <a:lstStyle/>
          <a:p>
            <a:r>
              <a:rPr lang="en-US" altLang="zh-CN" sz="2800" dirty="0">
                <a:solidFill>
                  <a:srgbClr val="FF0000"/>
                </a:solidFill>
              </a:rPr>
              <a:t>Offset</a:t>
            </a:r>
            <a:r>
              <a:rPr lang="zh-CN" altLang="en-US" sz="2800" dirty="0">
                <a:solidFill>
                  <a:srgbClr val="FF0000"/>
                </a:solidFill>
              </a:rPr>
              <a:t>：</a:t>
            </a:r>
            <a:r>
              <a:rPr lang="en-US" altLang="zh-CN" sz="2800" dirty="0"/>
              <a:t>influence</a:t>
            </a:r>
            <a:r>
              <a:rPr lang="zh-CN" altLang="en-US" sz="2800" dirty="0"/>
              <a:t> </a:t>
            </a:r>
            <a:r>
              <a:rPr lang="en-US" altLang="zh-CN" sz="2800" dirty="0"/>
              <a:t>generation of parallel contours and he connection between continuous Fermat(Interference when contour linking)</a:t>
            </a:r>
          </a:p>
          <a:p>
            <a:r>
              <a:rPr lang="en-US" altLang="zh-CN" sz="2800" dirty="0">
                <a:solidFill>
                  <a:srgbClr val="FF0000"/>
                </a:solidFill>
              </a:rPr>
              <a:t>E</a:t>
            </a:r>
            <a:r>
              <a:rPr lang="zh-CN" altLang="en-US" sz="2800" dirty="0">
                <a:solidFill>
                  <a:srgbClr val="FF0000"/>
                </a:solidFill>
              </a:rPr>
              <a:t>（</a:t>
            </a:r>
            <a:r>
              <a:rPr lang="en-US" altLang="zh-CN" sz="2800" dirty="0">
                <a:solidFill>
                  <a:srgbClr val="FF0000"/>
                </a:solidFill>
              </a:rPr>
              <a:t>extrusion quantity</a:t>
            </a:r>
            <a:r>
              <a:rPr lang="zh-CN" altLang="en-US" sz="2800" dirty="0">
                <a:solidFill>
                  <a:srgbClr val="FF0000"/>
                </a:solidFill>
              </a:rPr>
              <a:t>）：</a:t>
            </a:r>
            <a:r>
              <a:rPr lang="en-US" altLang="zh-CN" sz="2800" dirty="0"/>
              <a:t>The extrusion quantity of filament between two points. We use absolute distances for extrusion.  If the value of E is too small, the amount of extrusion will not be enough and the strength will be affected. Too much will destroy the contour. The E value between two points is determined by the following formula.</a:t>
            </a:r>
            <a:endParaRPr lang="en-US" altLang="zh-CN" dirty="0"/>
          </a:p>
          <a:p>
            <a:r>
              <a:rPr lang="en-US" altLang="zh-CN" sz="2800" dirty="0">
                <a:solidFill>
                  <a:srgbClr val="FF0000"/>
                </a:solidFill>
              </a:rPr>
              <a:t>According to filament diameter print performance, we select the appropriate offset and α.</a:t>
            </a:r>
          </a:p>
          <a:p>
            <a:endParaRPr lang="zh-CN" altLang="en-US" dirty="0"/>
          </a:p>
        </p:txBody>
      </p:sp>
      <p:sp>
        <p:nvSpPr>
          <p:cNvPr id="3" name="灯片编号占位符 2">
            <a:extLst>
              <a:ext uri="{FF2B5EF4-FFF2-40B4-BE49-F238E27FC236}">
                <a16:creationId xmlns:a16="http://schemas.microsoft.com/office/drawing/2014/main" id="{2B0FB11E-E001-437F-8BEE-B1F4BA5E2082}"/>
              </a:ext>
            </a:extLst>
          </p:cNvPr>
          <p:cNvSpPr>
            <a:spLocks noGrp="1"/>
          </p:cNvSpPr>
          <p:nvPr>
            <p:ph type="sldNum" sz="quarter" idx="10"/>
          </p:nvPr>
        </p:nvSpPr>
        <p:spPr/>
        <p:txBody>
          <a:bodyPr/>
          <a:lstStyle/>
          <a:p>
            <a:pPr>
              <a:defRPr/>
            </a:pPr>
            <a:fld id="{8F1814BC-7D2C-4547-A122-34637624FBBE}" type="slidenum">
              <a:rPr lang="en-US" smtClean="0">
                <a:solidFill>
                  <a:srgbClr val="000000"/>
                </a:solidFill>
              </a:rPr>
              <a:pPr>
                <a:defRPr/>
              </a:pPr>
              <a:t>4</a:t>
            </a:fld>
            <a:endParaRPr lang="en-US">
              <a:solidFill>
                <a:srgbClr val="000000"/>
              </a:solidFill>
            </a:endParaRPr>
          </a:p>
        </p:txBody>
      </p:sp>
      <p:sp>
        <p:nvSpPr>
          <p:cNvPr id="4" name="标题 3">
            <a:extLst>
              <a:ext uri="{FF2B5EF4-FFF2-40B4-BE49-F238E27FC236}">
                <a16:creationId xmlns:a16="http://schemas.microsoft.com/office/drawing/2014/main" id="{EA8CB3AD-6867-491B-A064-E20265246E6E}"/>
              </a:ext>
            </a:extLst>
          </p:cNvPr>
          <p:cNvSpPr>
            <a:spLocks noGrp="1"/>
          </p:cNvSpPr>
          <p:nvPr>
            <p:ph type="title"/>
          </p:nvPr>
        </p:nvSpPr>
        <p:spPr/>
        <p:txBody>
          <a:bodyPr/>
          <a:lstStyle/>
          <a:p>
            <a:r>
              <a:rPr lang="en-US" altLang="zh-CN" dirty="0"/>
              <a:t>Parameter adjustment</a:t>
            </a:r>
            <a:endParaRPr lang="zh-CN" altLang="en-US" dirty="0"/>
          </a:p>
        </p:txBody>
      </p:sp>
      <p:pic>
        <p:nvPicPr>
          <p:cNvPr id="6" name="图片 5">
            <a:extLst>
              <a:ext uri="{FF2B5EF4-FFF2-40B4-BE49-F238E27FC236}">
                <a16:creationId xmlns:a16="http://schemas.microsoft.com/office/drawing/2014/main" id="{3FC15E28-EBD4-4DA0-A727-49C0B9262E41}"/>
              </a:ext>
            </a:extLst>
          </p:cNvPr>
          <p:cNvPicPr>
            <a:picLocks noChangeAspect="1"/>
          </p:cNvPicPr>
          <p:nvPr/>
        </p:nvPicPr>
        <p:blipFill rotWithShape="1">
          <a:blip r:embed="rId3">
            <a:extLst>
              <a:ext uri="{28A0092B-C50C-407E-A947-70E740481C1C}">
                <a14:useLocalDpi xmlns:a14="http://schemas.microsoft.com/office/drawing/2010/main" val="0"/>
              </a:ext>
            </a:extLst>
          </a:blip>
          <a:srcRect l="-411" t="-1" r="5437" b="-1"/>
          <a:stretch/>
        </p:blipFill>
        <p:spPr>
          <a:xfrm>
            <a:off x="3563312" y="5548201"/>
            <a:ext cx="4748481" cy="797264"/>
          </a:xfrm>
          <a:prstGeom prst="rect">
            <a:avLst/>
          </a:prstGeom>
        </p:spPr>
      </p:pic>
    </p:spTree>
    <p:extLst>
      <p:ext uri="{BB962C8B-B14F-4D97-AF65-F5344CB8AC3E}">
        <p14:creationId xmlns:p14="http://schemas.microsoft.com/office/powerpoint/2010/main" val="26387263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3B7EB27C-CDA7-400D-ADFE-77DA8332A170}"/>
              </a:ext>
            </a:extLst>
          </p:cNvPr>
          <p:cNvSpPr>
            <a:spLocks noGrp="1"/>
          </p:cNvSpPr>
          <p:nvPr>
            <p:ph type="sldNum" sz="quarter" idx="10"/>
          </p:nvPr>
        </p:nvSpPr>
        <p:spPr>
          <a:xfrm>
            <a:off x="10343437" y="6432550"/>
            <a:ext cx="1615016" cy="254000"/>
          </a:xfrm>
        </p:spPr>
        <p:txBody>
          <a:bodyPr/>
          <a:lstStyle/>
          <a:p>
            <a:pPr>
              <a:defRPr/>
            </a:pPr>
            <a:fld id="{8F1814BC-7D2C-4547-A122-34637624FBBE}" type="slidenum">
              <a:rPr lang="en-US" smtClean="0">
                <a:solidFill>
                  <a:srgbClr val="000000"/>
                </a:solidFill>
              </a:rPr>
              <a:pPr>
                <a:defRPr/>
              </a:pPr>
              <a:t>5</a:t>
            </a:fld>
            <a:endParaRPr lang="en-US">
              <a:solidFill>
                <a:srgbClr val="000000"/>
              </a:solidFill>
            </a:endParaRPr>
          </a:p>
        </p:txBody>
      </p:sp>
      <p:sp>
        <p:nvSpPr>
          <p:cNvPr id="4" name="标题 3">
            <a:extLst>
              <a:ext uri="{FF2B5EF4-FFF2-40B4-BE49-F238E27FC236}">
                <a16:creationId xmlns:a16="http://schemas.microsoft.com/office/drawing/2014/main" id="{3E8F6EAA-075D-42D7-9E4D-499D20A4AD55}"/>
              </a:ext>
            </a:extLst>
          </p:cNvPr>
          <p:cNvSpPr>
            <a:spLocks noGrp="1"/>
          </p:cNvSpPr>
          <p:nvPr>
            <p:ph type="title"/>
          </p:nvPr>
        </p:nvSpPr>
        <p:spPr/>
        <p:txBody>
          <a:bodyPr/>
          <a:lstStyle/>
          <a:p>
            <a:r>
              <a:rPr lang="en-US" altLang="zh-CN" dirty="0"/>
              <a:t>Sparse Filling plane</a:t>
            </a:r>
            <a:endParaRPr lang="zh-CN" altLang="en-US" dirty="0"/>
          </a:p>
        </p:txBody>
      </p:sp>
      <p:pic>
        <p:nvPicPr>
          <p:cNvPr id="6" name="图片 5">
            <a:extLst>
              <a:ext uri="{FF2B5EF4-FFF2-40B4-BE49-F238E27FC236}">
                <a16:creationId xmlns:a16="http://schemas.microsoft.com/office/drawing/2014/main" id="{71165970-0545-4AD2-8AF0-0AC3806E03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2836" y="1828800"/>
            <a:ext cx="3078395" cy="4104526"/>
          </a:xfrm>
          <a:prstGeom prst="rect">
            <a:avLst/>
          </a:prstGeom>
        </p:spPr>
      </p:pic>
      <p:pic>
        <p:nvPicPr>
          <p:cNvPr id="8" name="图片 7">
            <a:extLst>
              <a:ext uri="{FF2B5EF4-FFF2-40B4-BE49-F238E27FC236}">
                <a16:creationId xmlns:a16="http://schemas.microsoft.com/office/drawing/2014/main" id="{5757888F-9FA8-4F70-A21A-6CB87DDEE9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3974" y="1828800"/>
            <a:ext cx="3078396" cy="4104528"/>
          </a:xfrm>
          <a:prstGeom prst="rect">
            <a:avLst/>
          </a:prstGeom>
        </p:spPr>
      </p:pic>
      <p:sp>
        <p:nvSpPr>
          <p:cNvPr id="9" name="矩形 8">
            <a:extLst>
              <a:ext uri="{FF2B5EF4-FFF2-40B4-BE49-F238E27FC236}">
                <a16:creationId xmlns:a16="http://schemas.microsoft.com/office/drawing/2014/main" id="{F1DCC7F9-BDA0-4EAD-81CA-3BEFC043BF82}"/>
              </a:ext>
            </a:extLst>
          </p:cNvPr>
          <p:cNvSpPr/>
          <p:nvPr/>
        </p:nvSpPr>
        <p:spPr>
          <a:xfrm>
            <a:off x="1842552" y="6219051"/>
            <a:ext cx="1838965" cy="369332"/>
          </a:xfrm>
          <a:prstGeom prst="rect">
            <a:avLst/>
          </a:prstGeom>
        </p:spPr>
        <p:txBody>
          <a:bodyPr wrap="none">
            <a:spAutoFit/>
          </a:bodyPr>
          <a:lstStyle/>
          <a:p>
            <a:r>
              <a:rPr lang="zh-CN" altLang="en-US" dirty="0"/>
              <a:t>Printing process</a:t>
            </a:r>
          </a:p>
        </p:txBody>
      </p:sp>
      <p:sp>
        <p:nvSpPr>
          <p:cNvPr id="11" name="矩形 10">
            <a:extLst>
              <a:ext uri="{FF2B5EF4-FFF2-40B4-BE49-F238E27FC236}">
                <a16:creationId xmlns:a16="http://schemas.microsoft.com/office/drawing/2014/main" id="{4AC54FAA-309B-488D-B6F1-FB0388B2C9D3}"/>
              </a:ext>
            </a:extLst>
          </p:cNvPr>
          <p:cNvSpPr/>
          <p:nvPr/>
        </p:nvSpPr>
        <p:spPr>
          <a:xfrm>
            <a:off x="6423157" y="6317218"/>
            <a:ext cx="1980029" cy="369332"/>
          </a:xfrm>
          <a:prstGeom prst="rect">
            <a:avLst/>
          </a:prstGeom>
        </p:spPr>
        <p:txBody>
          <a:bodyPr wrap="none">
            <a:spAutoFit/>
          </a:bodyPr>
          <a:lstStyle/>
          <a:p>
            <a:r>
              <a:rPr lang="en-US" altLang="zh-CN" dirty="0"/>
              <a:t>Single layer filling</a:t>
            </a:r>
            <a:endParaRPr lang="zh-CN" altLang="en-US" dirty="0"/>
          </a:p>
        </p:txBody>
      </p:sp>
      <p:sp>
        <p:nvSpPr>
          <p:cNvPr id="12" name="矩形 11">
            <a:extLst>
              <a:ext uri="{FF2B5EF4-FFF2-40B4-BE49-F238E27FC236}">
                <a16:creationId xmlns:a16="http://schemas.microsoft.com/office/drawing/2014/main" id="{32B4A006-0C75-41F3-ADF1-F16A8BD1EAE2}"/>
              </a:ext>
            </a:extLst>
          </p:cNvPr>
          <p:cNvSpPr/>
          <p:nvPr/>
        </p:nvSpPr>
        <p:spPr>
          <a:xfrm>
            <a:off x="9353423" y="2288035"/>
            <a:ext cx="1978974" cy="1754326"/>
          </a:xfrm>
          <a:prstGeom prst="rect">
            <a:avLst/>
          </a:prstGeom>
        </p:spPr>
        <p:txBody>
          <a:bodyPr wrap="square">
            <a:spAutoFit/>
          </a:bodyPr>
          <a:lstStyle/>
          <a:p>
            <a:r>
              <a:rPr lang="en-US" altLang="zh-CN" dirty="0"/>
              <a:t>Offset =-8</a:t>
            </a:r>
          </a:p>
          <a:p>
            <a:r>
              <a:rPr lang="en-US" altLang="zh-CN" dirty="0"/>
              <a:t>α=0.0909</a:t>
            </a:r>
          </a:p>
          <a:p>
            <a:r>
              <a:rPr lang="en-US" altLang="zh-CN" dirty="0"/>
              <a:t>The wire spacing is too large and the extruded filament is finer</a:t>
            </a:r>
            <a:endParaRPr lang="zh-CN" altLang="en-US" dirty="0"/>
          </a:p>
        </p:txBody>
      </p:sp>
    </p:spTree>
    <p:extLst>
      <p:ext uri="{BB962C8B-B14F-4D97-AF65-F5344CB8AC3E}">
        <p14:creationId xmlns:p14="http://schemas.microsoft.com/office/powerpoint/2010/main" val="22360727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29E0211-B74B-433F-BEB5-C3E2B5685BA0}"/>
              </a:ext>
            </a:extLst>
          </p:cNvPr>
          <p:cNvSpPr>
            <a:spLocks noGrp="1"/>
          </p:cNvSpPr>
          <p:nvPr>
            <p:ph type="sldNum" sz="quarter" idx="10"/>
          </p:nvPr>
        </p:nvSpPr>
        <p:spPr/>
        <p:txBody>
          <a:bodyPr/>
          <a:lstStyle/>
          <a:p>
            <a:pPr>
              <a:defRPr/>
            </a:pPr>
            <a:fld id="{8F1814BC-7D2C-4547-A122-34637624FBBE}" type="slidenum">
              <a:rPr lang="en-US" smtClean="0">
                <a:solidFill>
                  <a:srgbClr val="000000"/>
                </a:solidFill>
              </a:rPr>
              <a:pPr>
                <a:defRPr/>
              </a:pPr>
              <a:t>6</a:t>
            </a:fld>
            <a:endParaRPr lang="en-US">
              <a:solidFill>
                <a:srgbClr val="000000"/>
              </a:solidFill>
            </a:endParaRPr>
          </a:p>
        </p:txBody>
      </p:sp>
      <p:sp>
        <p:nvSpPr>
          <p:cNvPr id="4" name="标题 3">
            <a:extLst>
              <a:ext uri="{FF2B5EF4-FFF2-40B4-BE49-F238E27FC236}">
                <a16:creationId xmlns:a16="http://schemas.microsoft.com/office/drawing/2014/main" id="{1B63234A-62C0-4AE8-B865-FA6EA58DCDE4}"/>
              </a:ext>
            </a:extLst>
          </p:cNvPr>
          <p:cNvSpPr>
            <a:spLocks noGrp="1"/>
          </p:cNvSpPr>
          <p:nvPr>
            <p:ph type="title"/>
          </p:nvPr>
        </p:nvSpPr>
        <p:spPr/>
        <p:txBody>
          <a:bodyPr/>
          <a:lstStyle/>
          <a:p>
            <a:r>
              <a:rPr lang="en-US" altLang="zh-CN" dirty="0"/>
              <a:t>Dense filling plane</a:t>
            </a:r>
            <a:endParaRPr lang="zh-CN" altLang="en-US" dirty="0"/>
          </a:p>
        </p:txBody>
      </p:sp>
      <p:pic>
        <p:nvPicPr>
          <p:cNvPr id="6" name="图片 5">
            <a:extLst>
              <a:ext uri="{FF2B5EF4-FFF2-40B4-BE49-F238E27FC236}">
                <a16:creationId xmlns:a16="http://schemas.microsoft.com/office/drawing/2014/main" id="{16641AE0-83DB-4E44-9D13-E899A9A581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073" y="1335657"/>
            <a:ext cx="2630185" cy="3506913"/>
          </a:xfrm>
          <a:prstGeom prst="rect">
            <a:avLst/>
          </a:prstGeom>
        </p:spPr>
      </p:pic>
      <p:sp>
        <p:nvSpPr>
          <p:cNvPr id="9" name="矩形 8">
            <a:extLst>
              <a:ext uri="{FF2B5EF4-FFF2-40B4-BE49-F238E27FC236}">
                <a16:creationId xmlns:a16="http://schemas.microsoft.com/office/drawing/2014/main" id="{86736979-B35F-4F55-A50E-F376639FE725}"/>
              </a:ext>
            </a:extLst>
          </p:cNvPr>
          <p:cNvSpPr/>
          <p:nvPr/>
        </p:nvSpPr>
        <p:spPr>
          <a:xfrm>
            <a:off x="3325401" y="2211081"/>
            <a:ext cx="2328809" cy="1754326"/>
          </a:xfrm>
          <a:prstGeom prst="rect">
            <a:avLst/>
          </a:prstGeom>
        </p:spPr>
        <p:txBody>
          <a:bodyPr wrap="square">
            <a:spAutoFit/>
          </a:bodyPr>
          <a:lstStyle/>
          <a:p>
            <a:r>
              <a:rPr lang="en-US" altLang="zh-CN" dirty="0"/>
              <a:t>Offset =-3</a:t>
            </a:r>
          </a:p>
          <a:p>
            <a:r>
              <a:rPr lang="en-US" altLang="zh-CN" dirty="0"/>
              <a:t>α=0.0909</a:t>
            </a:r>
          </a:p>
          <a:p>
            <a:r>
              <a:rPr lang="en-US" altLang="zh-CN" dirty="0"/>
              <a:t>The wire spacing is too large and the extruded filament is finer</a:t>
            </a:r>
            <a:endParaRPr lang="zh-CN" altLang="en-US" dirty="0"/>
          </a:p>
        </p:txBody>
      </p:sp>
      <p:pic>
        <p:nvPicPr>
          <p:cNvPr id="11" name="图片 10">
            <a:extLst>
              <a:ext uri="{FF2B5EF4-FFF2-40B4-BE49-F238E27FC236}">
                <a16:creationId xmlns:a16="http://schemas.microsoft.com/office/drawing/2014/main" id="{73106B94-0005-4155-8CDE-27261D8BD0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3401" y="1334787"/>
            <a:ext cx="2630186" cy="3506914"/>
          </a:xfrm>
          <a:prstGeom prst="rect">
            <a:avLst/>
          </a:prstGeom>
        </p:spPr>
      </p:pic>
      <p:sp>
        <p:nvSpPr>
          <p:cNvPr id="12" name="矩形 11">
            <a:extLst>
              <a:ext uri="{FF2B5EF4-FFF2-40B4-BE49-F238E27FC236}">
                <a16:creationId xmlns:a16="http://schemas.microsoft.com/office/drawing/2014/main" id="{CDDB32B7-795B-4E32-B161-E31A912E9D19}"/>
              </a:ext>
            </a:extLst>
          </p:cNvPr>
          <p:cNvSpPr/>
          <p:nvPr/>
        </p:nvSpPr>
        <p:spPr>
          <a:xfrm>
            <a:off x="9263199" y="2211081"/>
            <a:ext cx="2412335" cy="1754326"/>
          </a:xfrm>
          <a:prstGeom prst="rect">
            <a:avLst/>
          </a:prstGeom>
        </p:spPr>
        <p:txBody>
          <a:bodyPr wrap="square">
            <a:spAutoFit/>
          </a:bodyPr>
          <a:lstStyle/>
          <a:p>
            <a:r>
              <a:rPr lang="en-US" altLang="zh-CN" dirty="0"/>
              <a:t>Offset =-1</a:t>
            </a:r>
          </a:p>
          <a:p>
            <a:r>
              <a:rPr lang="en-US" altLang="zh-CN" dirty="0"/>
              <a:t>α=0.0909</a:t>
            </a:r>
          </a:p>
          <a:p>
            <a:r>
              <a:rPr lang="en-US" altLang="zh-CN" dirty="0"/>
              <a:t>The wire spacing is too large and the extruded filament is finer</a:t>
            </a:r>
            <a:endParaRPr lang="zh-CN" altLang="en-US" dirty="0"/>
          </a:p>
        </p:txBody>
      </p:sp>
      <p:sp>
        <p:nvSpPr>
          <p:cNvPr id="13" name="矩形 12">
            <a:extLst>
              <a:ext uri="{FF2B5EF4-FFF2-40B4-BE49-F238E27FC236}">
                <a16:creationId xmlns:a16="http://schemas.microsoft.com/office/drawing/2014/main" id="{D7C0B305-4A1D-4FD7-A8F2-DAA54C311833}"/>
              </a:ext>
            </a:extLst>
          </p:cNvPr>
          <p:cNvSpPr/>
          <p:nvPr/>
        </p:nvSpPr>
        <p:spPr>
          <a:xfrm>
            <a:off x="3325401" y="5209222"/>
            <a:ext cx="6096000" cy="1477328"/>
          </a:xfrm>
          <a:prstGeom prst="rect">
            <a:avLst/>
          </a:prstGeom>
        </p:spPr>
        <p:txBody>
          <a:bodyPr>
            <a:spAutoFit/>
          </a:bodyPr>
          <a:lstStyle/>
          <a:p>
            <a:r>
              <a:rPr lang="zh-CN" altLang="en-US" dirty="0"/>
              <a:t>After adjusting the offset value, the filling sparsity is affected, but the Fermat spiral contour is still intact, and most of the values will not cause interference between contours, but there is a phenomenon of insufficient filling in local areas.</a:t>
            </a:r>
          </a:p>
        </p:txBody>
      </p:sp>
    </p:spTree>
    <p:extLst>
      <p:ext uri="{BB962C8B-B14F-4D97-AF65-F5344CB8AC3E}">
        <p14:creationId xmlns:p14="http://schemas.microsoft.com/office/powerpoint/2010/main" val="4522761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CA" altLang="zh-CN" dirty="0"/>
              <a:t>Introducing </a:t>
            </a:r>
            <a:r>
              <a:rPr lang="en-CA" altLang="zh-CN" dirty="0">
                <a:solidFill>
                  <a:srgbClr val="0000FF"/>
                </a:solidFill>
                <a:ea typeface="ＭＳ Ｐゴシック" pitchFamily="-111" charset="-128"/>
                <a:cs typeface="ＭＳ Ｐゴシック" pitchFamily="-111" charset="-128"/>
              </a:rPr>
              <a:t>Fermat spirals </a:t>
            </a:r>
            <a:r>
              <a:rPr lang="en-CA" altLang="zh-CN" dirty="0"/>
              <a:t>as a 3</a:t>
            </a:r>
            <a:r>
              <a:rPr lang="en-CA" altLang="zh-CN" dirty="0">
                <a:solidFill>
                  <a:srgbClr val="0000FF"/>
                </a:solidFill>
                <a:ea typeface="ＭＳ Ｐゴシック" pitchFamily="-111" charset="-128"/>
                <a:cs typeface="ＭＳ Ｐゴシック" pitchFamily="-111" charset="-128"/>
              </a:rPr>
              <a:t>D fill pattern</a:t>
            </a:r>
            <a:endParaRPr lang="en-US" altLang="zh-CN" dirty="0">
              <a:ea typeface="ＭＳ Ｐゴシック" pitchFamily="-111" charset="-128"/>
              <a:cs typeface="ＭＳ Ｐゴシック" pitchFamily="-111" charset="-128"/>
            </a:endParaRPr>
          </a:p>
          <a:p>
            <a:r>
              <a:rPr lang="en-US" altLang="zh-CN" dirty="0"/>
              <a:t>Cylindrical Surface mapping: Cylindrical Surface——Rectangular expansion surface——Extract external contour</a:t>
            </a:r>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3" name="灯片编号占位符 2"/>
          <p:cNvSpPr>
            <a:spLocks noGrp="1"/>
          </p:cNvSpPr>
          <p:nvPr>
            <p:ph type="sldNum" sz="quarter" idx="10"/>
          </p:nvPr>
        </p:nvSpPr>
        <p:spPr/>
        <p:txBody>
          <a:bodyPr/>
          <a:lstStyle/>
          <a:p>
            <a:pPr>
              <a:defRPr/>
            </a:pPr>
            <a:fld id="{8F1814BC-7D2C-4547-A122-34637624FBBE}" type="slidenum">
              <a:rPr lang="en-US" smtClean="0">
                <a:solidFill>
                  <a:srgbClr val="000000"/>
                </a:solidFill>
              </a:rPr>
              <a:pPr>
                <a:defRPr/>
              </a:pPr>
              <a:t>7</a:t>
            </a:fld>
            <a:endParaRPr lang="en-US">
              <a:solidFill>
                <a:srgbClr val="000000"/>
              </a:solidFill>
            </a:endParaRPr>
          </a:p>
        </p:txBody>
      </p:sp>
      <p:sp>
        <p:nvSpPr>
          <p:cNvPr id="5" name="标题 3"/>
          <p:cNvSpPr>
            <a:spLocks noGrp="1"/>
          </p:cNvSpPr>
          <p:nvPr>
            <p:ph type="title"/>
          </p:nvPr>
        </p:nvSpPr>
        <p:spPr>
          <a:xfrm>
            <a:off x="541869" y="29038"/>
            <a:ext cx="11133667" cy="1040267"/>
          </a:xfrm>
        </p:spPr>
        <p:txBody>
          <a:bodyPr/>
          <a:lstStyle/>
          <a:p>
            <a:r>
              <a:rPr lang="en-CA" altLang="zh-CN" dirty="0">
                <a:ea typeface="ＭＳ Ｐゴシック" pitchFamily="-111" charset="-128"/>
                <a:cs typeface="ＭＳ Ｐゴシック" pitchFamily="-111" charset="-128"/>
              </a:rPr>
              <a:t>Filling 3D surface with Spiral</a:t>
            </a:r>
            <a:endParaRPr lang="zh-CN" altLang="en-US" sz="3400" dirty="0"/>
          </a:p>
        </p:txBody>
      </p:sp>
      <p:sp>
        <p:nvSpPr>
          <p:cNvPr id="4" name="流程图: 磁盘 3">
            <a:extLst>
              <a:ext uri="{FF2B5EF4-FFF2-40B4-BE49-F238E27FC236}">
                <a16:creationId xmlns:a16="http://schemas.microsoft.com/office/drawing/2014/main" id="{682D0F1F-35A7-494A-832E-4C3F6B7AEACB}"/>
              </a:ext>
            </a:extLst>
          </p:cNvPr>
          <p:cNvSpPr/>
          <p:nvPr/>
        </p:nvSpPr>
        <p:spPr bwMode="auto">
          <a:xfrm>
            <a:off x="1137920" y="4879305"/>
            <a:ext cx="670560" cy="122858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
        <p:nvSpPr>
          <p:cNvPr id="6" name="右箭头 8">
            <a:extLst>
              <a:ext uri="{FF2B5EF4-FFF2-40B4-BE49-F238E27FC236}">
                <a16:creationId xmlns:a16="http://schemas.microsoft.com/office/drawing/2014/main" id="{CFFEAA5F-BC8A-40DB-8C91-58B9FDC00E5A}"/>
              </a:ext>
            </a:extLst>
          </p:cNvPr>
          <p:cNvSpPr/>
          <p:nvPr/>
        </p:nvSpPr>
        <p:spPr bwMode="auto">
          <a:xfrm>
            <a:off x="2875280" y="5196839"/>
            <a:ext cx="1003300" cy="64258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
        <p:nvSpPr>
          <p:cNvPr id="7" name="矩形 6">
            <a:extLst>
              <a:ext uri="{FF2B5EF4-FFF2-40B4-BE49-F238E27FC236}">
                <a16:creationId xmlns:a16="http://schemas.microsoft.com/office/drawing/2014/main" id="{36EF18A3-BB55-4568-816C-FAFB647CCA75}"/>
              </a:ext>
            </a:extLst>
          </p:cNvPr>
          <p:cNvSpPr/>
          <p:nvPr/>
        </p:nvSpPr>
        <p:spPr bwMode="auto">
          <a:xfrm>
            <a:off x="4729480" y="5097743"/>
            <a:ext cx="2021840" cy="8407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
        <p:nvSpPr>
          <p:cNvPr id="8" name="右箭头 8">
            <a:extLst>
              <a:ext uri="{FF2B5EF4-FFF2-40B4-BE49-F238E27FC236}">
                <a16:creationId xmlns:a16="http://schemas.microsoft.com/office/drawing/2014/main" id="{9C8E5363-D3DB-4738-93E8-6A2016CEF4C1}"/>
              </a:ext>
            </a:extLst>
          </p:cNvPr>
          <p:cNvSpPr/>
          <p:nvPr/>
        </p:nvSpPr>
        <p:spPr bwMode="auto">
          <a:xfrm>
            <a:off x="7602220" y="5196839"/>
            <a:ext cx="1003300" cy="64258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
        <p:nvSpPr>
          <p:cNvPr id="9" name="矩形 8">
            <a:extLst>
              <a:ext uri="{FF2B5EF4-FFF2-40B4-BE49-F238E27FC236}">
                <a16:creationId xmlns:a16="http://schemas.microsoft.com/office/drawing/2014/main" id="{A3EAD041-FAFC-43D0-91A2-A5715E242F43}"/>
              </a:ext>
            </a:extLst>
          </p:cNvPr>
          <p:cNvSpPr/>
          <p:nvPr/>
        </p:nvSpPr>
        <p:spPr bwMode="auto">
          <a:xfrm>
            <a:off x="9098280" y="5097743"/>
            <a:ext cx="2021840" cy="840775"/>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7" charset="0"/>
            </a:endParaRPr>
          </a:p>
        </p:txBody>
      </p:sp>
    </p:spTree>
    <p:extLst>
      <p:ext uri="{BB962C8B-B14F-4D97-AF65-F5344CB8AC3E}">
        <p14:creationId xmlns:p14="http://schemas.microsoft.com/office/powerpoint/2010/main" val="33704419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Filling free-form 3D surface with Spiral </a:t>
            </a:r>
          </a:p>
          <a:p>
            <a:r>
              <a:rPr lang="en-US" altLang="zh-CN" dirty="0"/>
              <a:t>Free-form Surface mapping</a:t>
            </a:r>
          </a:p>
          <a:p>
            <a:r>
              <a:rPr lang="en-US" altLang="zh-CN" dirty="0"/>
              <a:t>Evaluating indicator:1</a:t>
            </a:r>
            <a:r>
              <a:rPr lang="zh-CN" altLang="en-US" dirty="0"/>
              <a:t>、</a:t>
            </a:r>
            <a:r>
              <a:rPr lang="en-US" altLang="zh-CN" dirty="0"/>
              <a:t> Relative area error 2</a:t>
            </a:r>
            <a:r>
              <a:rPr lang="zh-CN" altLang="en-US" dirty="0"/>
              <a:t>、</a:t>
            </a:r>
            <a:r>
              <a:rPr lang="en-US" altLang="zh-CN" dirty="0"/>
              <a:t> Relative angle error 3</a:t>
            </a:r>
            <a:r>
              <a:rPr lang="zh-CN" altLang="en-US" dirty="0"/>
              <a:t>、</a:t>
            </a:r>
            <a:r>
              <a:rPr lang="en-US" altLang="zh-CN" dirty="0"/>
              <a:t> Relative length error</a:t>
            </a:r>
          </a:p>
        </p:txBody>
      </p:sp>
      <p:sp>
        <p:nvSpPr>
          <p:cNvPr id="3" name="灯片编号占位符 2"/>
          <p:cNvSpPr>
            <a:spLocks noGrp="1"/>
          </p:cNvSpPr>
          <p:nvPr>
            <p:ph type="sldNum" sz="quarter" idx="10"/>
          </p:nvPr>
        </p:nvSpPr>
        <p:spPr/>
        <p:txBody>
          <a:bodyPr/>
          <a:lstStyle/>
          <a:p>
            <a:pPr>
              <a:defRPr/>
            </a:pPr>
            <a:fld id="{8F1814BC-7D2C-4547-A122-34637624FBBE}" type="slidenum">
              <a:rPr lang="en-US" smtClean="0">
                <a:solidFill>
                  <a:srgbClr val="000000"/>
                </a:solidFill>
              </a:rPr>
              <a:pPr>
                <a:defRPr/>
              </a:pPr>
              <a:t>8</a:t>
            </a:fld>
            <a:endParaRPr lang="en-US">
              <a:solidFill>
                <a:srgbClr val="000000"/>
              </a:solidFill>
            </a:endParaRPr>
          </a:p>
        </p:txBody>
      </p:sp>
      <p:sp>
        <p:nvSpPr>
          <p:cNvPr id="5" name="标题 3"/>
          <p:cNvSpPr>
            <a:spLocks noGrp="1"/>
          </p:cNvSpPr>
          <p:nvPr>
            <p:ph type="title"/>
          </p:nvPr>
        </p:nvSpPr>
        <p:spPr>
          <a:xfrm>
            <a:off x="541869" y="29038"/>
            <a:ext cx="11133667" cy="1040267"/>
          </a:xfrm>
        </p:spPr>
        <p:txBody>
          <a:bodyPr/>
          <a:lstStyle/>
          <a:p>
            <a:r>
              <a:rPr lang="en-CA" altLang="zh-CN" dirty="0">
                <a:ea typeface="ＭＳ Ｐゴシック" pitchFamily="-111" charset="-128"/>
                <a:cs typeface="ＭＳ Ｐゴシック" pitchFamily="-111" charset="-128"/>
              </a:rPr>
              <a:t>Filling 3D surface with Spiral</a:t>
            </a:r>
            <a:endParaRPr lang="zh-CN" altLang="en-US" sz="3400" dirty="0"/>
          </a:p>
        </p:txBody>
      </p:sp>
    </p:spTree>
    <p:extLst>
      <p:ext uri="{BB962C8B-B14F-4D97-AF65-F5344CB8AC3E}">
        <p14:creationId xmlns:p14="http://schemas.microsoft.com/office/powerpoint/2010/main" val="38067087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Filling free-form 3D surface with Spiral </a:t>
            </a:r>
          </a:p>
          <a:p>
            <a:r>
              <a:rPr lang="en-US" altLang="zh-CN" dirty="0"/>
              <a:t>Free-form Surface mapping : NURBS Surface-Undevelopable surface. method: NURBS Surface——Discrete face——Mesh——Mapping</a:t>
            </a:r>
          </a:p>
          <a:p>
            <a:endParaRPr lang="en-US" altLang="zh-CN" dirty="0"/>
          </a:p>
        </p:txBody>
      </p:sp>
      <p:sp>
        <p:nvSpPr>
          <p:cNvPr id="3" name="灯片编号占位符 2"/>
          <p:cNvSpPr>
            <a:spLocks noGrp="1"/>
          </p:cNvSpPr>
          <p:nvPr>
            <p:ph type="sldNum" sz="quarter" idx="10"/>
          </p:nvPr>
        </p:nvSpPr>
        <p:spPr/>
        <p:txBody>
          <a:bodyPr/>
          <a:lstStyle/>
          <a:p>
            <a:pPr>
              <a:defRPr/>
            </a:pPr>
            <a:fld id="{8F1814BC-7D2C-4547-A122-34637624FBBE}" type="slidenum">
              <a:rPr lang="en-US" smtClean="0">
                <a:solidFill>
                  <a:srgbClr val="000000"/>
                </a:solidFill>
              </a:rPr>
              <a:pPr>
                <a:defRPr/>
              </a:pPr>
              <a:t>9</a:t>
            </a:fld>
            <a:endParaRPr lang="en-US">
              <a:solidFill>
                <a:srgbClr val="000000"/>
              </a:solidFill>
            </a:endParaRPr>
          </a:p>
        </p:txBody>
      </p:sp>
      <p:sp>
        <p:nvSpPr>
          <p:cNvPr id="5" name="标题 3"/>
          <p:cNvSpPr>
            <a:spLocks noGrp="1"/>
          </p:cNvSpPr>
          <p:nvPr>
            <p:ph type="title"/>
          </p:nvPr>
        </p:nvSpPr>
        <p:spPr>
          <a:xfrm>
            <a:off x="541869" y="29038"/>
            <a:ext cx="11133667" cy="1040267"/>
          </a:xfrm>
        </p:spPr>
        <p:txBody>
          <a:bodyPr/>
          <a:lstStyle/>
          <a:p>
            <a:r>
              <a:rPr lang="en-CA" altLang="zh-CN" dirty="0">
                <a:ea typeface="ＭＳ Ｐゴシック" pitchFamily="-111" charset="-128"/>
                <a:cs typeface="ＭＳ Ｐゴシック" pitchFamily="-111" charset="-128"/>
              </a:rPr>
              <a:t>Filling 3D surface with Spiral</a:t>
            </a:r>
            <a:endParaRPr lang="zh-CN" altLang="en-US" sz="3400" dirty="0"/>
          </a:p>
        </p:txBody>
      </p:sp>
      <p:pic>
        <p:nvPicPr>
          <p:cNvPr id="11" name="图片 10">
            <a:extLst>
              <a:ext uri="{FF2B5EF4-FFF2-40B4-BE49-F238E27FC236}">
                <a16:creationId xmlns:a16="http://schemas.microsoft.com/office/drawing/2014/main" id="{42164454-B061-4D2E-8BDF-2255520D0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472" y="4722812"/>
            <a:ext cx="7191375" cy="1171575"/>
          </a:xfrm>
          <a:prstGeom prst="rect">
            <a:avLst/>
          </a:prstGeom>
        </p:spPr>
      </p:pic>
    </p:spTree>
    <p:extLst>
      <p:ext uri="{BB962C8B-B14F-4D97-AF65-F5344CB8AC3E}">
        <p14:creationId xmlns:p14="http://schemas.microsoft.com/office/powerpoint/2010/main" val="1973797456"/>
      </p:ext>
    </p:extLst>
  </p:cSld>
  <p:clrMapOvr>
    <a:masterClrMapping/>
  </p:clrMapOvr>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07"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21061</TotalTime>
  <Words>547</Words>
  <Application>Microsoft Office PowerPoint</Application>
  <PresentationFormat>宽屏</PresentationFormat>
  <Paragraphs>99</Paragraphs>
  <Slides>10</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ＭＳ Ｐゴシック</vt:lpstr>
      <vt:lpstr>宋体</vt:lpstr>
      <vt:lpstr>Arial</vt:lpstr>
      <vt:lpstr>Calibri</vt:lpstr>
      <vt:lpstr>Wingdings</vt:lpstr>
      <vt:lpstr>Network</vt:lpstr>
      <vt:lpstr>Filling 2D Region with Fermal Spiral</vt:lpstr>
      <vt:lpstr>Filling 2D Region with Fermal Spiral</vt:lpstr>
      <vt:lpstr>Fermal Spiral Contours to Gcode</vt:lpstr>
      <vt:lpstr>Parameter adjustment</vt:lpstr>
      <vt:lpstr>Sparse Filling plane</vt:lpstr>
      <vt:lpstr>Dense filling plane</vt:lpstr>
      <vt:lpstr>Filling 3D surface with Spiral</vt:lpstr>
      <vt:lpstr>Filling 3D surface with Spiral</vt:lpstr>
      <vt:lpstr>Filling 3D surface with Spiral</vt:lpstr>
      <vt:lpstr>G-code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Printed Perforated Lampshades  for Continuous Projective Images</dc:title>
  <dc:creator>Haisen Zhao</dc:creator>
  <cp:lastModifiedBy>孙 树森</cp:lastModifiedBy>
  <cp:revision>1599</cp:revision>
  <dcterms:created xsi:type="dcterms:W3CDTF">2016-07-27T16:03:29Z</dcterms:created>
  <dcterms:modified xsi:type="dcterms:W3CDTF">2018-09-22T06:56:31Z</dcterms:modified>
</cp:coreProperties>
</file>