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7" r:id="rId2"/>
    <p:sldId id="305" r:id="rId3"/>
    <p:sldId id="261" r:id="rId4"/>
    <p:sldId id="262" r:id="rId5"/>
    <p:sldId id="298" r:id="rId6"/>
    <p:sldId id="303" r:id="rId7"/>
    <p:sldId id="304" r:id="rId8"/>
    <p:sldId id="299" r:id="rId9"/>
    <p:sldId id="300" r:id="rId10"/>
    <p:sldId id="267" r:id="rId11"/>
    <p:sldId id="287" r:id="rId12"/>
    <p:sldId id="301" r:id="rId13"/>
    <p:sldId id="302"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EE845-D078-4177-B5F4-7DD08D877189}" type="datetimeFigureOut">
              <a:rPr lang="en-IN" smtClean="0"/>
              <a:t>28-08-2025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EE977-9E0A-4633-AC63-69C9E847AC41}" type="slidenum">
              <a:rPr lang="en-IN" smtClean="0"/>
              <a:t>‹#›</a:t>
            </a:fld>
            <a:endParaRPr lang="en-IN"/>
          </a:p>
        </p:txBody>
      </p:sp>
    </p:spTree>
    <p:extLst>
      <p:ext uri="{BB962C8B-B14F-4D97-AF65-F5344CB8AC3E}">
        <p14:creationId xmlns:p14="http://schemas.microsoft.com/office/powerpoint/2010/main" val="24424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FEE977-9E0A-4633-AC63-69C9E847AC41}" type="slidenum">
              <a:rPr lang="en-IN" smtClean="0"/>
              <a:t>9</a:t>
            </a:fld>
            <a:endParaRPr lang="en-IN"/>
          </a:p>
        </p:txBody>
      </p:sp>
    </p:spTree>
    <p:extLst>
      <p:ext uri="{BB962C8B-B14F-4D97-AF65-F5344CB8AC3E}">
        <p14:creationId xmlns:p14="http://schemas.microsoft.com/office/powerpoint/2010/main" val="312585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71E4-3D01-02E1-9A6A-1A3D18A74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692FDE-2BCB-5E9E-B823-4F6641E71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FDE79D-31A2-7DD3-207B-CAC296376F07}"/>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30A1E9EE-DD5D-3566-D530-FE99CA9B36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7F3D3-6750-E14D-9AD8-96D93458C940}"/>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106915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CE60-E285-D5C8-424C-5B7885DC70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6928BD-04A9-E6CC-C8B5-A5CA155BE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9705C-1B3E-01F9-21CB-0773DF34436F}"/>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50A3D031-DE12-DF3C-EF89-2E1005601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5B364-1FD3-31AF-A137-0BE984D60BB5}"/>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290520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DB72B-A3FA-FA28-9434-00CBA14842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01FAA-542D-EE10-D458-E798FB0F8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D433E-6A99-C02B-B76A-D45199F31444}"/>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DF650A17-C98B-E2BD-E955-E183170CA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9E354-61FA-8CAB-E3F6-04A38D69058A}"/>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2922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4510-1AE6-AABB-948B-B72B2C006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F7D6A8-A773-EC43-EC56-7E0CBA4FE4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161EB-3822-6E0C-9E0C-6F9B9C6548CD}"/>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A829BB88-80AB-5FC4-36A9-E62A9FA3E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DEEB7-8F67-D9C7-FB74-77BED82295E4}"/>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421948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7936-2291-2392-FCD3-1B6439EC1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DA3565-B885-3A76-E849-F9BB8BB41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C4BA3-A818-934A-9288-5750E7E28706}"/>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837AF771-DD2D-A2A4-EDCD-726F96C9B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BA889-BC66-2CAF-68D5-BA079D1A8B54}"/>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102870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EC3C-1E39-E653-4F50-231480646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30C468-61B5-8832-B797-0F6A6D3C9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2DD689-1518-69A6-3BFC-837D8817E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82E86B-0B4E-C145-23D9-9181EBD479E0}"/>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6" name="Footer Placeholder 5">
            <a:extLst>
              <a:ext uri="{FF2B5EF4-FFF2-40B4-BE49-F238E27FC236}">
                <a16:creationId xmlns:a16="http://schemas.microsoft.com/office/drawing/2014/main" id="{C440E366-F08E-51AF-0BE5-39FE7A669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2AF86D-78E6-B60F-53D7-B1D4B4C5EF0A}"/>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402597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6B03-CDB9-A167-89E7-DEED33A1C6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1C693-7312-63D6-26D5-A85DFCFD6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E8264-E276-6EBD-C941-3B6AA064C6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7A541C-4093-1BB0-2141-4448F4C91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2B61E8-E6F6-40A6-6DF3-2C4428665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55FA05-06B2-58CA-C625-F316C7310774}"/>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8" name="Footer Placeholder 7">
            <a:extLst>
              <a:ext uri="{FF2B5EF4-FFF2-40B4-BE49-F238E27FC236}">
                <a16:creationId xmlns:a16="http://schemas.microsoft.com/office/drawing/2014/main" id="{F27F3279-8493-4DB4-A045-CCF2B6E2C3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5DC3B6-1F9A-5443-CD33-3C98B5B2F7F9}"/>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23274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8CC3-9F6A-1A95-F675-F552C6D6B6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E7D835-905B-8E27-6DC0-4BB73CC70806}"/>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4" name="Footer Placeholder 3">
            <a:extLst>
              <a:ext uri="{FF2B5EF4-FFF2-40B4-BE49-F238E27FC236}">
                <a16:creationId xmlns:a16="http://schemas.microsoft.com/office/drawing/2014/main" id="{480EF252-DA07-C9CE-BF1B-BC0ACBB128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E8AEBC-330E-FF02-D4C6-7C64BF10BAE1}"/>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279307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C4657-1C8A-4D93-CF27-D47B49422DC8}"/>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3" name="Footer Placeholder 2">
            <a:extLst>
              <a:ext uri="{FF2B5EF4-FFF2-40B4-BE49-F238E27FC236}">
                <a16:creationId xmlns:a16="http://schemas.microsoft.com/office/drawing/2014/main" id="{D0FFCF00-CDAF-3ABF-E4AE-6B34DF15D6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870545-BFA1-8A6C-2FB1-52279BF69F4F}"/>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55277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4B90-9DBA-C5E6-187E-0E1D9997A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3CE8BE-A803-64C2-E25E-1197AFED0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E9F33C-DBDA-AA58-71D7-ACAB7D3DD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DA9E0-9FE0-639B-D2DF-6958BF6272DE}"/>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6" name="Footer Placeholder 5">
            <a:extLst>
              <a:ext uri="{FF2B5EF4-FFF2-40B4-BE49-F238E27FC236}">
                <a16:creationId xmlns:a16="http://schemas.microsoft.com/office/drawing/2014/main" id="{283846AA-A81B-00AE-6A4A-2AD8664B21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74639-AD40-EBAF-2BD7-8611E5069D17}"/>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193629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0771-2C56-A716-C3DB-BE136926F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038D7A-6053-E942-2ABD-52EEB8B9C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3B5B33-C8E1-6AC0-DE6B-D0A97DE35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73798-0CAB-264D-8A72-A8741FFD68E4}"/>
              </a:ext>
            </a:extLst>
          </p:cNvPr>
          <p:cNvSpPr>
            <a:spLocks noGrp="1"/>
          </p:cNvSpPr>
          <p:nvPr>
            <p:ph type="dt" sz="half" idx="10"/>
          </p:nvPr>
        </p:nvSpPr>
        <p:spPr/>
        <p:txBody>
          <a:bodyPr/>
          <a:lstStyle/>
          <a:p>
            <a:fld id="{66565CEC-1D66-41E6-B883-9C0D0179282E}" type="datetimeFigureOut">
              <a:rPr lang="en-IN" smtClean="0"/>
              <a:t>28-08-2025</a:t>
            </a:fld>
            <a:endParaRPr lang="en-IN"/>
          </a:p>
        </p:txBody>
      </p:sp>
      <p:sp>
        <p:nvSpPr>
          <p:cNvPr id="6" name="Footer Placeholder 5">
            <a:extLst>
              <a:ext uri="{FF2B5EF4-FFF2-40B4-BE49-F238E27FC236}">
                <a16:creationId xmlns:a16="http://schemas.microsoft.com/office/drawing/2014/main" id="{16C913DD-C41C-AEE0-0007-75A526019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6B28F-F9CC-3604-70F4-FABAA05DE945}"/>
              </a:ext>
            </a:extLst>
          </p:cNvPr>
          <p:cNvSpPr>
            <a:spLocks noGrp="1"/>
          </p:cNvSpPr>
          <p:nvPr>
            <p:ph type="sldNum" sz="quarter" idx="12"/>
          </p:nvPr>
        </p:nvSpPr>
        <p:spPr/>
        <p:txBody>
          <a:bodyPr/>
          <a:lstStyle/>
          <a:p>
            <a:fld id="{84D7CFBF-31A4-4B3F-A262-361BDF98388F}" type="slidenum">
              <a:rPr lang="en-IN" smtClean="0"/>
              <a:t>‹#›</a:t>
            </a:fld>
            <a:endParaRPr lang="en-IN"/>
          </a:p>
        </p:txBody>
      </p:sp>
    </p:spTree>
    <p:extLst>
      <p:ext uri="{BB962C8B-B14F-4D97-AF65-F5344CB8AC3E}">
        <p14:creationId xmlns:p14="http://schemas.microsoft.com/office/powerpoint/2010/main" val="31056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557F4-5ACC-6498-A5FE-1EB35B175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E76AE5-5D68-1291-FF88-7506AD66A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C5BA9-A170-7F82-02D0-716AF3CFA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65CEC-1D66-41E6-B883-9C0D0179282E}" type="datetimeFigureOut">
              <a:rPr lang="en-IN" smtClean="0"/>
              <a:t>28-08-2025</a:t>
            </a:fld>
            <a:endParaRPr lang="en-IN"/>
          </a:p>
        </p:txBody>
      </p:sp>
      <p:sp>
        <p:nvSpPr>
          <p:cNvPr id="5" name="Footer Placeholder 4">
            <a:extLst>
              <a:ext uri="{FF2B5EF4-FFF2-40B4-BE49-F238E27FC236}">
                <a16:creationId xmlns:a16="http://schemas.microsoft.com/office/drawing/2014/main" id="{F965F817-9DB6-0B66-B821-049687DBF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4CF2C0-9F68-D979-DA97-F81175F41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7CFBF-31A4-4B3F-A262-361BDF98388F}" type="slidenum">
              <a:rPr lang="en-IN" smtClean="0"/>
              <a:t>‹#›</a:t>
            </a:fld>
            <a:endParaRPr lang="en-IN"/>
          </a:p>
        </p:txBody>
      </p:sp>
    </p:spTree>
    <p:extLst>
      <p:ext uri="{BB962C8B-B14F-4D97-AF65-F5344CB8AC3E}">
        <p14:creationId xmlns:p14="http://schemas.microsoft.com/office/powerpoint/2010/main" val="91434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0.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F457E-2868-B309-2188-C0FBEEC52B40}"/>
              </a:ext>
            </a:extLst>
          </p:cNvPr>
          <p:cNvSpPr txBox="1"/>
          <p:nvPr/>
        </p:nvSpPr>
        <p:spPr>
          <a:xfrm>
            <a:off x="5467466" y="282803"/>
            <a:ext cx="1257074" cy="707886"/>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Module 3</a:t>
            </a:r>
          </a:p>
          <a:p>
            <a:pPr algn="ctr"/>
            <a:r>
              <a:rPr lang="en-IN" sz="2000" b="1" dirty="0">
                <a:latin typeface="Times New Roman" panose="02020603050405020304" pitchFamily="18" charset="0"/>
                <a:cs typeface="Times New Roman" panose="02020603050405020304" pitchFamily="18" charset="0"/>
              </a:rPr>
              <a:t>Script file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9EB514-B997-D8A3-42F0-A15307B109CC}"/>
              </a:ext>
            </a:extLst>
          </p:cNvPr>
          <p:cNvSpPr txBox="1"/>
          <p:nvPr/>
        </p:nvSpPr>
        <p:spPr>
          <a:xfrm>
            <a:off x="852407" y="936161"/>
            <a:ext cx="10883963" cy="198836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Scripts File: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script file is an ordinary MATLAB file that could contain any codes.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sequence of MATLAB commands stored in a file (ending with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runs in the base workspace.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inputs or outputs are formally defined.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AAC435-3CE7-4D5D-F2A6-44ACA137FE28}"/>
              </a:ext>
            </a:extLst>
          </p:cNvPr>
          <p:cNvSpPr txBox="1"/>
          <p:nvPr/>
        </p:nvSpPr>
        <p:spPr>
          <a:xfrm>
            <a:off x="1470581" y="3563436"/>
            <a:ext cx="2371162" cy="1843069"/>
          </a:xfrm>
          <a:prstGeom prst="rect">
            <a:avLst/>
          </a:prstGeom>
          <a:noFill/>
          <a:ln w="19050">
            <a:solidFill>
              <a:schemeClr val="tx1"/>
            </a:solidFill>
            <a:prstDash val="dash"/>
          </a:ln>
        </p:spPr>
        <p:txBody>
          <a:bodyPr wrap="none" rtlCol="0">
            <a:spAutoFit/>
          </a:bodyPr>
          <a:lstStyle/>
          <a:p>
            <a:r>
              <a:rPr lang="en-IN" b="1" dirty="0">
                <a:latin typeface="Times New Roman" panose="02020603050405020304" pitchFamily="18" charset="0"/>
                <a:cs typeface="Times New Roman" panose="02020603050405020304" pitchFamily="18" charset="0"/>
              </a:rPr>
              <a:t>Example of script file:</a:t>
            </a:r>
          </a:p>
          <a:p>
            <a:endParaRPr lang="en-IN" dirty="0">
              <a:latin typeface="Times New Roman" panose="02020603050405020304" pitchFamily="18" charset="0"/>
              <a:cs typeface="Times New Roman" panose="02020603050405020304" pitchFamily="18" charset="0"/>
            </a:endParaRPr>
          </a:p>
          <a:p>
            <a:pPr>
              <a:lnSpc>
                <a:spcPct val="150000"/>
              </a:lnSpc>
            </a:pPr>
            <a:r>
              <a:rPr lang="es-ES" dirty="0">
                <a:latin typeface="Times New Roman" panose="02020603050405020304" pitchFamily="18" charset="0"/>
                <a:cs typeface="Times New Roman" panose="02020603050405020304" pitchFamily="18" charset="0"/>
              </a:rPr>
              <a:t>x = 0:0.1:10;</a:t>
            </a:r>
          </a:p>
          <a:p>
            <a:pPr>
              <a:lnSpc>
                <a:spcPct val="150000"/>
              </a:lnSpc>
            </a:pPr>
            <a:r>
              <a:rPr lang="es-ES" dirty="0">
                <a:latin typeface="Times New Roman" panose="02020603050405020304" pitchFamily="18" charset="0"/>
                <a:cs typeface="Times New Roman" panose="02020603050405020304" pitchFamily="18" charset="0"/>
              </a:rPr>
              <a:t>y = sin(x);</a:t>
            </a:r>
          </a:p>
          <a:p>
            <a:pPr>
              <a:lnSpc>
                <a:spcPct val="150000"/>
              </a:lnSpc>
            </a:pPr>
            <a:r>
              <a:rPr lang="es-ES" dirty="0" err="1">
                <a:latin typeface="Times New Roman" panose="02020603050405020304" pitchFamily="18" charset="0"/>
                <a:cs typeface="Times New Roman" panose="02020603050405020304" pitchFamily="18" charset="0"/>
              </a:rPr>
              <a:t>plot</a:t>
            </a:r>
            <a:r>
              <a:rPr lang="es-ES" dirty="0">
                <a:latin typeface="Times New Roman" panose="02020603050405020304" pitchFamily="18" charset="0"/>
                <a:cs typeface="Times New Roman" panose="02020603050405020304" pitchFamily="18" charset="0"/>
              </a:rPr>
              <a:t>(x, y);</a:t>
            </a:r>
          </a:p>
        </p:txBody>
      </p:sp>
      <p:pic>
        <p:nvPicPr>
          <p:cNvPr id="9" name="Picture 8">
            <a:extLst>
              <a:ext uri="{FF2B5EF4-FFF2-40B4-BE49-F238E27FC236}">
                <a16:creationId xmlns:a16="http://schemas.microsoft.com/office/drawing/2014/main" id="{F8F1B1C1-1A63-5885-D726-D291393DED4C}"/>
              </a:ext>
            </a:extLst>
          </p:cNvPr>
          <p:cNvPicPr>
            <a:picLocks noChangeAspect="1"/>
          </p:cNvPicPr>
          <p:nvPr/>
        </p:nvPicPr>
        <p:blipFill>
          <a:blip r:embed="rId2"/>
          <a:stretch>
            <a:fillRect/>
          </a:stretch>
        </p:blipFill>
        <p:spPr>
          <a:xfrm>
            <a:off x="4518178" y="2869997"/>
            <a:ext cx="4462914" cy="3581886"/>
          </a:xfrm>
          <a:prstGeom prst="rect">
            <a:avLst/>
          </a:prstGeom>
        </p:spPr>
      </p:pic>
      <p:sp>
        <p:nvSpPr>
          <p:cNvPr id="10" name="TextBox 9">
            <a:extLst>
              <a:ext uri="{FF2B5EF4-FFF2-40B4-BE49-F238E27FC236}">
                <a16:creationId xmlns:a16="http://schemas.microsoft.com/office/drawing/2014/main" id="{568CB540-30E4-3EF7-F79A-A79EBE507DCE}"/>
              </a:ext>
            </a:extLst>
          </p:cNvPr>
          <p:cNvSpPr txBox="1"/>
          <p:nvPr/>
        </p:nvSpPr>
        <p:spPr>
          <a:xfrm>
            <a:off x="469206" y="5809726"/>
            <a:ext cx="4037349"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When you run the script file, it creates x and y plot in your workspace.</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ECD694C-4E1D-2033-8083-E2D889BAFC32}"/>
              </a:ext>
            </a:extLst>
          </p:cNvPr>
          <p:cNvSpPr txBox="1"/>
          <p:nvPr/>
        </p:nvSpPr>
        <p:spPr>
          <a:xfrm>
            <a:off x="8990519" y="4388823"/>
            <a:ext cx="3163773"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Benefits of the Script file: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Good for </a:t>
            </a:r>
            <a:r>
              <a:rPr lang="en-US" b="1" dirty="0">
                <a:latin typeface="Times New Roman" panose="02020603050405020304" pitchFamily="18" charset="0"/>
                <a:cs typeface="Times New Roman" panose="02020603050405020304" pitchFamily="18" charset="0"/>
              </a:rPr>
              <a:t>small tasks, plotting, and quick computations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6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45D97-7D74-E942-D80A-60562E9D5606}"/>
              </a:ext>
            </a:extLst>
          </p:cNvPr>
          <p:cNvSpPr txBox="1"/>
          <p:nvPr/>
        </p:nvSpPr>
        <p:spPr>
          <a:xfrm>
            <a:off x="5274297" y="35261"/>
            <a:ext cx="1643399" cy="498663"/>
          </a:xfrm>
          <a:prstGeom prst="rect">
            <a:avLst/>
          </a:prstGeom>
          <a:noFill/>
        </p:spPr>
        <p:txBody>
          <a:bodyPr wrap="non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Function File</a:t>
            </a:r>
          </a:p>
        </p:txBody>
      </p:sp>
      <p:sp>
        <p:nvSpPr>
          <p:cNvPr id="9" name="TextBox 8">
            <a:extLst>
              <a:ext uri="{FF2B5EF4-FFF2-40B4-BE49-F238E27FC236}">
                <a16:creationId xmlns:a16="http://schemas.microsoft.com/office/drawing/2014/main" id="{909FA9C7-A5D6-4F2C-D121-A76F2EF5D871}"/>
              </a:ext>
            </a:extLst>
          </p:cNvPr>
          <p:cNvSpPr txBox="1"/>
          <p:nvPr/>
        </p:nvSpPr>
        <p:spPr>
          <a:xfrm>
            <a:off x="86498" y="533924"/>
            <a:ext cx="12019002" cy="378206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As seen in the previous section, a script file can contain a locally declared function. Whereas a function in MATLAB is defined more globally by creating it in its specified file.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function is a more structured program stored in a </a:t>
            </a: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file.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its own workspace.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accept input arguments and return output values.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 file that contains a function only needs to fulfil the following conditions: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one parent function is allowed per file.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file name </a:t>
            </a:r>
            <a:r>
              <a:rPr lang="en-US" dirty="0">
                <a:latin typeface="Times New Roman" panose="02020603050405020304" pitchFamily="18" charset="0"/>
                <a:cs typeface="Times New Roman" panose="02020603050405020304" pitchFamily="18" charset="0"/>
              </a:rPr>
              <a:t>must be the same as the </a:t>
            </a:r>
            <a:r>
              <a:rPr lang="en-US" b="1" dirty="0">
                <a:latin typeface="Times New Roman" panose="02020603050405020304" pitchFamily="18" charset="0"/>
                <a:cs typeface="Times New Roman" panose="02020603050405020304" pitchFamily="18" charset="0"/>
              </a:rPr>
              <a:t>function name.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B6EC616-4D48-EFDE-15C3-01392F0B4783}"/>
              </a:ext>
            </a:extLst>
          </p:cNvPr>
          <p:cNvSpPr txBox="1"/>
          <p:nvPr/>
        </p:nvSpPr>
        <p:spPr>
          <a:xfrm>
            <a:off x="86498" y="4561959"/>
            <a:ext cx="12019002" cy="878895"/>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 function file begins with the keyword </a:t>
            </a:r>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Unlike scripts, functions have their own local workspace, which means variables inside a function do not interfere with the base workspace. Best for </a:t>
            </a:r>
            <a:r>
              <a:rPr lang="en-US" b="1" dirty="0">
                <a:latin typeface="Times New Roman" panose="02020603050405020304" pitchFamily="18" charset="0"/>
                <a:cs typeface="Times New Roman" panose="02020603050405020304" pitchFamily="18" charset="0"/>
              </a:rPr>
              <a:t>reusable code, large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16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5CAAE3C-02F9-5AA4-4FC5-E29C507460DC}"/>
              </a:ext>
            </a:extLst>
          </p:cNvPr>
          <p:cNvGrpSpPr/>
          <p:nvPr/>
        </p:nvGrpSpPr>
        <p:grpSpPr>
          <a:xfrm>
            <a:off x="228886" y="829852"/>
            <a:ext cx="3250580" cy="3894633"/>
            <a:chOff x="195147" y="147680"/>
            <a:chExt cx="3250580" cy="3894633"/>
          </a:xfrm>
        </p:grpSpPr>
        <p:sp>
          <p:nvSpPr>
            <p:cNvPr id="6" name="TextBox 5">
              <a:extLst>
                <a:ext uri="{FF2B5EF4-FFF2-40B4-BE49-F238E27FC236}">
                  <a16:creationId xmlns:a16="http://schemas.microsoft.com/office/drawing/2014/main" id="{327DB1F7-0353-70B3-6FC4-1741FE006EBF}"/>
                </a:ext>
              </a:extLst>
            </p:cNvPr>
            <p:cNvSpPr txBox="1"/>
            <p:nvPr/>
          </p:nvSpPr>
          <p:spPr>
            <a:xfrm>
              <a:off x="195147" y="260252"/>
              <a:ext cx="3250580" cy="3782061"/>
            </a:xfrm>
            <a:prstGeom prst="rect">
              <a:avLst/>
            </a:prstGeom>
            <a:noFill/>
          </p:spPr>
          <p:txBody>
            <a:bodyPr wrap="square">
              <a:spAutoFit/>
            </a:bodyPr>
            <a:lstStyle/>
            <a:p>
              <a:pPr>
                <a:lnSpc>
                  <a:spcPct val="150000"/>
                </a:lnSpc>
                <a:buNone/>
              </a:pPr>
              <a:r>
                <a:rPr lang="en-US" sz="1800" b="0" i="0" dirty="0">
                  <a:effectLst/>
                  <a:latin typeface="Times New Roman" panose="02020603050405020304" pitchFamily="18" charset="0"/>
                  <a:cs typeface="Times New Roman" panose="02020603050405020304" pitchFamily="18" charset="0"/>
                </a:rPr>
                <a:t>Example: </a:t>
              </a:r>
            </a:p>
            <a:p>
              <a:pPr>
                <a:lnSpc>
                  <a:spcPct val="150000"/>
                </a:lnSpc>
                <a:buNone/>
              </a:pPr>
              <a:endParaRPr lang="en-US" sz="1800" b="0" i="0" dirty="0">
                <a:solidFill>
                  <a:srgbClr val="0E00FF"/>
                </a:solidFill>
                <a:effectLst/>
                <a:latin typeface="Times New Roman" panose="02020603050405020304" pitchFamily="18" charset="0"/>
                <a:cs typeface="Times New Roman" panose="02020603050405020304" pitchFamily="18" charset="0"/>
              </a:endParaRPr>
            </a:p>
            <a:p>
              <a:pP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Find the det(A).</a:t>
              </a:r>
            </a:p>
            <a:p>
              <a:pPr>
                <a:lnSpc>
                  <a:spcPct val="150000"/>
                </a:lnSpc>
                <a:buNone/>
              </a:pPr>
              <a:r>
                <a:rPr lang="en-US" sz="1800" b="0" i="0" dirty="0">
                  <a:effectLst/>
                  <a:latin typeface="Times New Roman" panose="02020603050405020304" pitchFamily="18" charset="0"/>
                  <a:cs typeface="Times New Roman" panose="02020603050405020304" pitchFamily="18" charset="0"/>
                </a:rPr>
                <a:t>Solution:</a:t>
              </a:r>
            </a:p>
            <a:p>
              <a:pP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function </a:t>
              </a:r>
              <a:r>
                <a:rPr lang="en-US" sz="1800" b="0" i="0" dirty="0">
                  <a:effectLst/>
                  <a:latin typeface="Times New Roman" panose="02020603050405020304" pitchFamily="18" charset="0"/>
                  <a:cs typeface="Times New Roman" panose="02020603050405020304" pitchFamily="18" charset="0"/>
                </a:rPr>
                <a:t>d = determinant3x3(A)</a:t>
              </a:r>
            </a:p>
            <a:p>
              <a:pPr>
                <a:lnSpc>
                  <a:spcPct val="150000"/>
                </a:lnSpc>
                <a:buNone/>
              </a:pPr>
              <a:r>
                <a:rPr lang="en-US" sz="1800" b="0" i="0" dirty="0">
                  <a:effectLst/>
                  <a:latin typeface="Times New Roman" panose="02020603050405020304" pitchFamily="18" charset="0"/>
                  <a:cs typeface="Times New Roman" panose="02020603050405020304" pitchFamily="18" charset="0"/>
                </a:rPr>
                <a:t>A = [2 5 3; 1 -2 -1; 3 6 4];</a:t>
              </a:r>
            </a:p>
            <a:p>
              <a:pPr>
                <a:lnSpc>
                  <a:spcPct val="150000"/>
                </a:lnSpc>
                <a:buNone/>
              </a:pPr>
              <a:r>
                <a:rPr lang="en-US" sz="1800" b="0" i="0" dirty="0">
                  <a:effectLst/>
                  <a:latin typeface="Times New Roman" panose="02020603050405020304" pitchFamily="18" charset="0"/>
                  <a:cs typeface="Times New Roman" panose="02020603050405020304" pitchFamily="18" charset="0"/>
                </a:rPr>
                <a:t>d = det(A);</a:t>
              </a:r>
            </a:p>
            <a:p>
              <a:pP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end</a:t>
              </a:r>
            </a:p>
            <a:p>
              <a:pPr>
                <a:lnSpc>
                  <a:spcPct val="150000"/>
                </a:lnSpc>
                <a:buNone/>
              </a:pPr>
              <a:r>
                <a:rPr lang="en-US" b="1" dirty="0">
                  <a:latin typeface="Times New Roman" panose="02020603050405020304" pitchFamily="18" charset="0"/>
                  <a:cs typeface="Times New Roman" panose="02020603050405020304" pitchFamily="18" charset="0"/>
                </a:rPr>
                <a:t>Answer: -3</a:t>
              </a:r>
              <a:endParaRPr lang="en-US" sz="1800" b="1" i="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B41C6E-D952-B228-4B96-65488FF88E50}"/>
                    </a:ext>
                  </a:extLst>
                </p:cNvPr>
                <p:cNvSpPr txBox="1"/>
                <p:nvPr/>
              </p:nvSpPr>
              <p:spPr>
                <a:xfrm>
                  <a:off x="1134967" y="147680"/>
                  <a:ext cx="2068643" cy="830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5</m:t>
                                  </m:r>
                                </m:e>
                                <m:e>
                                  <m:r>
                                    <a:rPr lang="en-IN" b="0" i="1" smtClean="0">
                                      <a:latin typeface="Cambria Math" panose="02040503050406030204" pitchFamily="18" charset="0"/>
                                    </a:rPr>
                                    <m:t>3</m:t>
                                  </m:r>
                                </m:e>
                              </m:mr>
                              <m:mr>
                                <m:e>
                                  <m: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3</m:t>
                                  </m:r>
                                </m:e>
                                <m:e>
                                  <m:r>
                                    <a:rPr lang="en-IN" b="0" i="1" smtClean="0">
                                      <a:latin typeface="Cambria Math" panose="02040503050406030204" pitchFamily="18" charset="0"/>
                                    </a:rPr>
                                    <m:t>6</m:t>
                                  </m:r>
                                </m:e>
                                <m:e>
                                  <m:r>
                                    <a:rPr lang="en-IN" b="0" i="1" smtClean="0">
                                      <a:latin typeface="Cambria Math" panose="02040503050406030204" pitchFamily="18" charset="0"/>
                                    </a:rPr>
                                    <m:t>4</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7B41C6E-D952-B228-4B96-65488FF88E50}"/>
                    </a:ext>
                  </a:extLst>
                </p:cNvPr>
                <p:cNvSpPr txBox="1">
                  <a:spLocks noRot="1" noChangeAspect="1" noMove="1" noResize="1" noEditPoints="1" noAdjustHandles="1" noChangeArrowheads="1" noChangeShapeType="1" noTextEdit="1"/>
                </p:cNvSpPr>
                <p:nvPr/>
              </p:nvSpPr>
              <p:spPr>
                <a:xfrm>
                  <a:off x="1134967" y="147680"/>
                  <a:ext cx="2068643" cy="830484"/>
                </a:xfrm>
                <a:prstGeom prst="rect">
                  <a:avLst/>
                </a:prstGeom>
                <a:blipFill>
                  <a:blip r:embed="rId2"/>
                  <a:stretch>
                    <a:fillRect/>
                  </a:stretch>
                </a:blipFill>
              </p:spPr>
              <p:txBody>
                <a:bodyPr/>
                <a:lstStyle/>
                <a:p>
                  <a:r>
                    <a:rPr lang="en-IN">
                      <a:noFill/>
                    </a:rPr>
                    <a:t> </a:t>
                  </a:r>
                </a:p>
              </p:txBody>
            </p:sp>
          </mc:Fallback>
        </mc:AlternateContent>
      </p:grpSp>
      <p:sp>
        <p:nvSpPr>
          <p:cNvPr id="18" name="TextBox 17">
            <a:extLst>
              <a:ext uri="{FF2B5EF4-FFF2-40B4-BE49-F238E27FC236}">
                <a16:creationId xmlns:a16="http://schemas.microsoft.com/office/drawing/2014/main" id="{A7623082-A836-BC30-F65B-46EC6618FD07}"/>
              </a:ext>
            </a:extLst>
          </p:cNvPr>
          <p:cNvSpPr txBox="1"/>
          <p:nvPr/>
        </p:nvSpPr>
        <p:spPr>
          <a:xfrm>
            <a:off x="2999635" y="119587"/>
            <a:ext cx="682430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function [output variable] = </a:t>
            </a:r>
            <a:r>
              <a:rPr lang="en-IN" sz="2000" b="1" dirty="0" err="1">
                <a:latin typeface="Times New Roman" panose="02020603050405020304" pitchFamily="18" charset="0"/>
                <a:cs typeface="Times New Roman" panose="02020603050405020304" pitchFamily="18" charset="0"/>
              </a:rPr>
              <a:t>function_name</a:t>
            </a:r>
            <a:r>
              <a:rPr lang="en-IN" sz="2000" b="1" dirty="0">
                <a:latin typeface="Times New Roman" panose="02020603050405020304" pitchFamily="18" charset="0"/>
                <a:cs typeface="Times New Roman" panose="02020603050405020304" pitchFamily="18" charset="0"/>
              </a:rPr>
              <a:t>(input variables);</a:t>
            </a:r>
          </a:p>
        </p:txBody>
      </p:sp>
      <p:grpSp>
        <p:nvGrpSpPr>
          <p:cNvPr id="26" name="Group 25">
            <a:extLst>
              <a:ext uri="{FF2B5EF4-FFF2-40B4-BE49-F238E27FC236}">
                <a16:creationId xmlns:a16="http://schemas.microsoft.com/office/drawing/2014/main" id="{F65A5ACE-8E02-2D39-1266-6DE946108A5A}"/>
              </a:ext>
            </a:extLst>
          </p:cNvPr>
          <p:cNvGrpSpPr/>
          <p:nvPr/>
        </p:nvGrpSpPr>
        <p:grpSpPr>
          <a:xfrm>
            <a:off x="3933535" y="906964"/>
            <a:ext cx="3810929" cy="3341453"/>
            <a:chOff x="8341753" y="1010877"/>
            <a:chExt cx="3810929" cy="3341453"/>
          </a:xfrm>
        </p:grpSpPr>
        <p:sp>
          <p:nvSpPr>
            <p:cNvPr id="21" name="TextBox 20">
              <a:extLst>
                <a:ext uri="{FF2B5EF4-FFF2-40B4-BE49-F238E27FC236}">
                  <a16:creationId xmlns:a16="http://schemas.microsoft.com/office/drawing/2014/main" id="{E9F71C93-C7A6-77B5-86FD-7D55D3839512}"/>
                </a:ext>
              </a:extLst>
            </p:cNvPr>
            <p:cNvSpPr txBox="1"/>
            <p:nvPr/>
          </p:nvSpPr>
          <p:spPr>
            <a:xfrm>
              <a:off x="8341753" y="1641380"/>
              <a:ext cx="2726474" cy="1711366"/>
            </a:xfrm>
            <a:prstGeom prst="rect">
              <a:avLst/>
            </a:prstGeom>
            <a:noFill/>
          </p:spPr>
          <p:txBody>
            <a:bodyPr wrap="square">
              <a:spAutoFit/>
            </a:bodyPr>
            <a:lstStyle/>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function </a:t>
              </a:r>
              <a:r>
                <a:rPr lang="en-IN" sz="1800" b="0" i="0" dirty="0">
                  <a:effectLst/>
                  <a:latin typeface="Times New Roman" panose="02020603050405020304" pitchFamily="18" charset="0"/>
                  <a:cs typeface="Times New Roman" panose="02020603050405020304" pitchFamily="18" charset="0"/>
                </a:rPr>
                <a:t>y = </a:t>
              </a:r>
              <a:r>
                <a:rPr lang="en-IN" sz="1800" b="0" i="0" dirty="0" err="1">
                  <a:effectLst/>
                  <a:latin typeface="Times New Roman" panose="02020603050405020304" pitchFamily="18" charset="0"/>
                  <a:cs typeface="Times New Roman" panose="02020603050405020304" pitchFamily="18" charset="0"/>
                </a:rPr>
                <a:t>myfunction</a:t>
              </a:r>
              <a:r>
                <a:rPr lang="en-IN" sz="1800" b="0" i="0" dirty="0">
                  <a:effectLst/>
                  <a:latin typeface="Times New Roman" panose="02020603050405020304" pitchFamily="18" charset="0"/>
                  <a:cs typeface="Times New Roman" panose="02020603050405020304" pitchFamily="18" charset="0"/>
                </a:rPr>
                <a:t>(x)</a:t>
              </a:r>
            </a:p>
            <a:p>
              <a:pPr>
                <a:lnSpc>
                  <a:spcPct val="150000"/>
                </a:lnSpc>
                <a:buNone/>
              </a:pPr>
              <a:r>
                <a:rPr lang="en-IN" sz="1800" b="0" i="0" dirty="0">
                  <a:effectLst/>
                  <a:latin typeface="Times New Roman" panose="02020603050405020304" pitchFamily="18" charset="0"/>
                  <a:cs typeface="Times New Roman" panose="02020603050405020304" pitchFamily="18" charset="0"/>
                </a:rPr>
                <a:t>x = 0:10;</a:t>
              </a:r>
            </a:p>
            <a:p>
              <a:pPr>
                <a:lnSpc>
                  <a:spcPct val="150000"/>
                </a:lnSpc>
                <a:buNone/>
              </a:pPr>
              <a:r>
                <a:rPr lang="en-IN" sz="1800" b="0" i="0" dirty="0">
                  <a:effectLst/>
                  <a:latin typeface="Times New Roman" panose="02020603050405020304" pitchFamily="18" charset="0"/>
                  <a:cs typeface="Times New Roman" panose="02020603050405020304" pitchFamily="18" charset="0"/>
                </a:rPr>
                <a:t>y = x.^2 - 10.*x + 15;</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sz="1800" b="0" i="0" dirty="0">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22767B3-EFA2-65DC-4E2C-FA4630AE9687}"/>
                </a:ext>
              </a:extLst>
            </p:cNvPr>
            <p:cNvSpPr txBox="1"/>
            <p:nvPr/>
          </p:nvSpPr>
          <p:spPr>
            <a:xfrm>
              <a:off x="8341753" y="3429000"/>
              <a:ext cx="3810929"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Answers: </a:t>
              </a:r>
            </a:p>
            <a:p>
              <a:r>
                <a:rPr lang="en-IN" b="1" dirty="0">
                  <a:latin typeface="Times New Roman" panose="02020603050405020304" pitchFamily="18" charset="0"/>
                  <a:cs typeface="Times New Roman" panose="02020603050405020304" pitchFamily="18" charset="0"/>
                </a:rPr>
                <a:t>15     6    -1    -6    -9   -10    -9         -6    -1     6    15</a:t>
              </a:r>
            </a:p>
          </p:txBody>
        </p:sp>
        <p:sp>
          <p:nvSpPr>
            <p:cNvPr id="25" name="TextBox 24">
              <a:extLst>
                <a:ext uri="{FF2B5EF4-FFF2-40B4-BE49-F238E27FC236}">
                  <a16:creationId xmlns:a16="http://schemas.microsoft.com/office/drawing/2014/main" id="{A4C86731-ACDE-1CBA-3DE6-9EB0C3D6C6D8}"/>
                </a:ext>
              </a:extLst>
            </p:cNvPr>
            <p:cNvSpPr txBox="1"/>
            <p:nvPr/>
          </p:nvSpPr>
          <p:spPr>
            <a:xfrm>
              <a:off x="8341754" y="1010877"/>
              <a:ext cx="381092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Example: Find the value of y from the given equation, when x = 0:10</a:t>
              </a:r>
            </a:p>
          </p:txBody>
        </p:sp>
      </p:grpSp>
      <p:grpSp>
        <p:nvGrpSpPr>
          <p:cNvPr id="35" name="Group 34">
            <a:extLst>
              <a:ext uri="{FF2B5EF4-FFF2-40B4-BE49-F238E27FC236}">
                <a16:creationId xmlns:a16="http://schemas.microsoft.com/office/drawing/2014/main" id="{0EA935C6-20C5-E27D-B297-0C5557A519FE}"/>
              </a:ext>
            </a:extLst>
          </p:cNvPr>
          <p:cNvGrpSpPr/>
          <p:nvPr/>
        </p:nvGrpSpPr>
        <p:grpSpPr>
          <a:xfrm>
            <a:off x="8001377" y="743991"/>
            <a:ext cx="3939721" cy="5793702"/>
            <a:chOff x="8057132" y="978164"/>
            <a:chExt cx="3939721" cy="5793702"/>
          </a:xfrm>
        </p:grpSpPr>
        <p:sp>
          <p:nvSpPr>
            <p:cNvPr id="14" name="TextBox 13">
              <a:extLst>
                <a:ext uri="{FF2B5EF4-FFF2-40B4-BE49-F238E27FC236}">
                  <a16:creationId xmlns:a16="http://schemas.microsoft.com/office/drawing/2014/main" id="{0A51749D-1B86-ACE1-E46D-3084BFC1105E}"/>
                </a:ext>
              </a:extLst>
            </p:cNvPr>
            <p:cNvSpPr txBox="1"/>
            <p:nvPr/>
          </p:nvSpPr>
          <p:spPr>
            <a:xfrm>
              <a:off x="8298318" y="3011342"/>
              <a:ext cx="3339790" cy="2535566"/>
            </a:xfrm>
            <a:prstGeom prst="rect">
              <a:avLst/>
            </a:prstGeom>
            <a:noFill/>
          </p:spPr>
          <p:txBody>
            <a:bodyPr wrap="square">
              <a:spAutoFit/>
            </a:bodyPr>
            <a:lstStyle/>
            <a:p>
              <a:pPr>
                <a:lnSpc>
                  <a:spcPct val="150000"/>
                </a:lnSpc>
                <a:buNone/>
              </a:pPr>
              <a:r>
                <a:rPr lang="en-IN" dirty="0">
                  <a:solidFill>
                    <a:srgbClr val="0E00FF"/>
                  </a:solidFill>
                  <a:latin typeface="Times New Roman" panose="02020603050405020304" pitchFamily="18" charset="0"/>
                  <a:cs typeface="Times New Roman" panose="02020603050405020304" pitchFamily="18" charset="0"/>
                </a:rPr>
                <a:t>function</a:t>
              </a:r>
              <a:r>
                <a:rPr lang="en-US" sz="1800" b="0" i="0" dirty="0">
                  <a:solidFill>
                    <a:srgbClr val="00B0F0"/>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 = </a:t>
              </a:r>
              <a:r>
                <a:rPr lang="en-US" sz="1800" b="0" i="0" dirty="0" err="1">
                  <a:effectLst/>
                  <a:latin typeface="Times New Roman" panose="02020603050405020304" pitchFamily="18" charset="0"/>
                  <a:cs typeface="Times New Roman" panose="02020603050405020304" pitchFamily="18" charset="0"/>
                </a:rPr>
                <a:t>matrixaddition</a:t>
              </a:r>
              <a:r>
                <a:rPr lang="en-US" sz="1800" b="0" i="0" dirty="0">
                  <a:effectLst/>
                  <a:latin typeface="Times New Roman" panose="02020603050405020304" pitchFamily="18" charset="0"/>
                  <a:cs typeface="Times New Roman" panose="02020603050405020304" pitchFamily="18" charset="0"/>
                </a:rPr>
                <a:t>(A,B)</a:t>
              </a:r>
            </a:p>
            <a:p>
              <a:pPr>
                <a:lnSpc>
                  <a:spcPct val="150000"/>
                </a:lnSpc>
                <a:buNone/>
              </a:pPr>
              <a:r>
                <a:rPr lang="en-US" sz="1800" b="0" i="0" dirty="0">
                  <a:effectLst/>
                  <a:latin typeface="Times New Roman" panose="02020603050405020304" pitchFamily="18" charset="0"/>
                  <a:cs typeface="Times New Roman" panose="02020603050405020304" pitchFamily="18" charset="0"/>
                </a:rPr>
                <a:t>A = [1 2 3; 4 5 6; 7 8 9];</a:t>
              </a:r>
            </a:p>
            <a:p>
              <a:pPr>
                <a:lnSpc>
                  <a:spcPct val="150000"/>
                </a:lnSpc>
                <a:buNone/>
              </a:pPr>
              <a:r>
                <a:rPr lang="en-US" sz="1800" b="0" i="0" dirty="0">
                  <a:effectLst/>
                  <a:latin typeface="Times New Roman" panose="02020603050405020304" pitchFamily="18" charset="0"/>
                  <a:cs typeface="Times New Roman" panose="02020603050405020304" pitchFamily="18" charset="0"/>
                </a:rPr>
                <a:t>B = [9 8 7; 6 5 4; 3 2 1];</a:t>
              </a:r>
            </a:p>
            <a:p>
              <a:pPr>
                <a:lnSpc>
                  <a:spcPct val="150000"/>
                </a:lnSpc>
                <a:buNone/>
              </a:pPr>
              <a:r>
                <a:rPr lang="en-US" sz="1800" b="0" i="0" dirty="0">
                  <a:effectLst/>
                  <a:latin typeface="Times New Roman" panose="02020603050405020304" pitchFamily="18" charset="0"/>
                  <a:cs typeface="Times New Roman" panose="02020603050405020304" pitchFamily="18" charset="0"/>
                </a:rPr>
                <a:t>C = A + B;</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'A + B =C‘</a:t>
              </a:r>
              <a:r>
                <a:rPr lang="en-US" sz="1800" b="0" i="0" dirty="0">
                  <a:effectLst/>
                  <a:latin typeface="Times New Roman" panose="02020603050405020304" pitchFamily="18" charset="0"/>
                  <a:cs typeface="Times New Roman" panose="02020603050405020304" pitchFamily="18" charset="0"/>
                </a:rPr>
                <a:t>); </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(C);</a:t>
              </a:r>
            </a:p>
          </p:txBody>
        </p:sp>
        <p:sp>
          <p:nvSpPr>
            <p:cNvPr id="27" name="TextBox 26">
              <a:extLst>
                <a:ext uri="{FF2B5EF4-FFF2-40B4-BE49-F238E27FC236}">
                  <a16:creationId xmlns:a16="http://schemas.microsoft.com/office/drawing/2014/main" id="{29B5AA02-0637-239F-71B7-8583BC38271D}"/>
                </a:ext>
              </a:extLst>
            </p:cNvPr>
            <p:cNvSpPr txBox="1"/>
            <p:nvPr/>
          </p:nvSpPr>
          <p:spPr>
            <a:xfrm>
              <a:off x="8276303" y="978164"/>
              <a:ext cx="3720550" cy="87357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Example: Function file to solve the following matrix addition: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B72191B-E8F9-1E04-4A8F-FAA0A6AB798E}"/>
                    </a:ext>
                  </a:extLst>
                </p:cNvPr>
                <p:cNvSpPr txBox="1"/>
                <p:nvPr/>
              </p:nvSpPr>
              <p:spPr>
                <a:xfrm>
                  <a:off x="8057132" y="1986958"/>
                  <a:ext cx="1717586"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3</m:t>
                                  </m:r>
                                </m:e>
                              </m:mr>
                              <m:mr>
                                <m:e>
                                  <m:r>
                                    <a:rPr lang="en-IN" b="0" i="1" smtClean="0">
                                      <a:latin typeface="Cambria Math" panose="02040503050406030204" pitchFamily="18" charset="0"/>
                                    </a:rPr>
                                    <m:t>4</m:t>
                                  </m:r>
                                </m:e>
                                <m:e>
                                  <m:r>
                                    <a:rPr lang="en-IN" b="0" i="1" smtClean="0">
                                      <a:latin typeface="Cambria Math" panose="02040503050406030204" pitchFamily="18" charset="0"/>
                                    </a:rPr>
                                    <m:t>5</m:t>
                                  </m:r>
                                </m:e>
                                <m:e>
                                  <m:r>
                                    <a:rPr lang="en-IN" b="0" i="1" smtClean="0">
                                      <a:latin typeface="Cambria Math" panose="02040503050406030204" pitchFamily="18" charset="0"/>
                                    </a:rPr>
                                    <m:t>6</m:t>
                                  </m:r>
                                </m:e>
                              </m:mr>
                              <m:mr>
                                <m:e>
                                  <m:r>
                                    <a:rPr lang="en-IN" b="0" i="1" smtClean="0">
                                      <a:latin typeface="Cambria Math" panose="02040503050406030204" pitchFamily="18" charset="0"/>
                                    </a:rPr>
                                    <m:t>7</m:t>
                                  </m:r>
                                </m:e>
                                <m:e>
                                  <m:r>
                                    <a:rPr lang="en-IN" b="0" i="1" smtClean="0">
                                      <a:latin typeface="Cambria Math" panose="02040503050406030204" pitchFamily="18" charset="0"/>
                                    </a:rPr>
                                    <m:t>8</m:t>
                                  </m:r>
                                </m:e>
                                <m:e>
                                  <m:r>
                                    <a:rPr lang="en-IN" b="0" i="1" smtClean="0">
                                      <a:latin typeface="Cambria Math" panose="02040503050406030204" pitchFamily="18" charset="0"/>
                                    </a:rPr>
                                    <m:t>9</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5B72191B-E8F9-1E04-4A8F-FAA0A6AB798E}"/>
                    </a:ext>
                  </a:extLst>
                </p:cNvPr>
                <p:cNvSpPr txBox="1">
                  <a:spLocks noRot="1" noChangeAspect="1" noMove="1" noResize="1" noEditPoints="1" noAdjustHandles="1" noChangeArrowheads="1" noChangeShapeType="1" noTextEdit="1"/>
                </p:cNvSpPr>
                <p:nvPr/>
              </p:nvSpPr>
              <p:spPr>
                <a:xfrm>
                  <a:off x="8057132" y="1986958"/>
                  <a:ext cx="1717586" cy="82490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8AFC4E6-2941-EA93-4726-2B4CF5D6A23D}"/>
                    </a:ext>
                  </a:extLst>
                </p:cNvPr>
                <p:cNvSpPr txBox="1"/>
                <p:nvPr/>
              </p:nvSpPr>
              <p:spPr>
                <a:xfrm>
                  <a:off x="9774718" y="1986958"/>
                  <a:ext cx="1727974" cy="824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9</m:t>
                                  </m:r>
                                </m:e>
                                <m:e>
                                  <m:r>
                                    <a:rPr lang="en-IN" b="0" i="1" smtClean="0">
                                      <a:latin typeface="Cambria Math" panose="02040503050406030204" pitchFamily="18" charset="0"/>
                                    </a:rPr>
                                    <m:t>8</m:t>
                                  </m:r>
                                </m:e>
                                <m:e>
                                  <m:r>
                                    <a:rPr lang="en-IN" b="0" i="1" smtClean="0">
                                      <a:latin typeface="Cambria Math" panose="02040503050406030204" pitchFamily="18" charset="0"/>
                                    </a:rPr>
                                    <m:t>7</m:t>
                                  </m:r>
                                </m:e>
                              </m:mr>
                              <m:mr>
                                <m:e>
                                  <m:r>
                                    <a:rPr lang="en-IN" b="0" i="1" smtClean="0">
                                      <a:latin typeface="Cambria Math" panose="02040503050406030204" pitchFamily="18" charset="0"/>
                                    </a:rPr>
                                    <m:t>6</m:t>
                                  </m:r>
                                </m:e>
                                <m:e>
                                  <m:r>
                                    <a:rPr lang="en-IN" b="0" i="1" smtClean="0">
                                      <a:latin typeface="Cambria Math" panose="02040503050406030204" pitchFamily="18" charset="0"/>
                                    </a:rPr>
                                    <m:t>5</m:t>
                                  </m:r>
                                </m:e>
                                <m:e>
                                  <m:r>
                                    <a:rPr lang="en-IN" b="0" i="1" smtClean="0">
                                      <a:latin typeface="Cambria Math" panose="02040503050406030204" pitchFamily="18" charset="0"/>
                                    </a:rPr>
                                    <m:t>4</m:t>
                                  </m:r>
                                </m:e>
                              </m:mr>
                              <m:mr>
                                <m:e>
                                  <m: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1</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38AFC4E6-2941-EA93-4726-2B4CF5D6A23D}"/>
                    </a:ext>
                  </a:extLst>
                </p:cNvPr>
                <p:cNvSpPr txBox="1">
                  <a:spLocks noRot="1" noChangeAspect="1" noMove="1" noResize="1" noEditPoints="1" noAdjustHandles="1" noChangeArrowheads="1" noChangeShapeType="1" noTextEdit="1"/>
                </p:cNvSpPr>
                <p:nvPr/>
              </p:nvSpPr>
              <p:spPr>
                <a:xfrm>
                  <a:off x="9774718" y="1986958"/>
                  <a:ext cx="1727974" cy="824906"/>
                </a:xfrm>
                <a:prstGeom prst="rect">
                  <a:avLst/>
                </a:prstGeom>
                <a:blipFill>
                  <a:blip r:embed="rId4"/>
                  <a:stretch>
                    <a:fillRect/>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C3E4F5E3-1BC7-EC96-17AB-D46AA0AD51EA}"/>
                </a:ext>
              </a:extLst>
            </p:cNvPr>
            <p:cNvSpPr txBox="1"/>
            <p:nvPr/>
          </p:nvSpPr>
          <p:spPr>
            <a:xfrm>
              <a:off x="8403346" y="5577628"/>
              <a:ext cx="1075936"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Answer: </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A3C380E-A7A6-F6EF-2711-A88352CA81F8}"/>
                    </a:ext>
                  </a:extLst>
                </p:cNvPr>
                <p:cNvSpPr txBox="1"/>
                <p:nvPr/>
              </p:nvSpPr>
              <p:spPr>
                <a:xfrm>
                  <a:off x="8546750" y="5946960"/>
                  <a:ext cx="2061590" cy="824906"/>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a:t>
                  </a:r>
                  <a14:m>
                    <m:oMath xmlns:m="http://schemas.openxmlformats.org/officeDocument/2006/math">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m>
                            <m:mPr>
                              <m:mcs>
                                <m:mc>
                                  <m:mcPr>
                                    <m:count m:val="3"/>
                                    <m:mcJc m:val="center"/>
                                  </m:mcPr>
                                </m:mc>
                              </m:mcs>
                              <m:ctrlPr>
                                <a:rPr lang="en-IN" b="1" i="1" smtClean="0">
                                  <a:latin typeface="Cambria Math" panose="02040503050406030204" pitchFamily="18" charset="0"/>
                                </a:rPr>
                              </m:ctrlPr>
                            </m:mPr>
                            <m:mr>
                              <m:e>
                                <m:r>
                                  <m:rPr>
                                    <m:brk m:alnAt="7"/>
                                  </m:rPr>
                                  <a:rPr lang="en-IN" b="1" i="1" smtClean="0">
                                    <a:latin typeface="Cambria Math" panose="02040503050406030204" pitchFamily="18" charset="0"/>
                                  </a:rPr>
                                  <m:t>𝟏</m:t>
                                </m:r>
                                <m:r>
                                  <a:rPr lang="en-IN" b="1" i="1" smtClean="0">
                                    <a:latin typeface="Cambria Math" panose="02040503050406030204" pitchFamily="18" charset="0"/>
                                  </a:rPr>
                                  <m:t>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r>
                              <m:e>
                                <m:r>
                                  <a:rPr lang="en-IN" b="1" i="1" smtClean="0">
                                    <a:latin typeface="Cambria Math" panose="02040503050406030204" pitchFamily="18" charset="0"/>
                                  </a:rPr>
                                  <m:t>𝟏𝟎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r>
                              <m:e>
                                <m:r>
                                  <a:rPr lang="en-IN" b="1" i="1" smtClean="0">
                                    <a:latin typeface="Cambria Math" panose="02040503050406030204" pitchFamily="18" charset="0"/>
                                  </a:rPr>
                                  <m:t>𝟏𝟎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
                        </m:e>
                      </m:d>
                    </m:oMath>
                  </a14:m>
                  <a:endParaRPr lang="en-IN" b="1"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FA3C380E-A7A6-F6EF-2711-A88352CA81F8}"/>
                    </a:ext>
                  </a:extLst>
                </p:cNvPr>
                <p:cNvSpPr txBox="1">
                  <a:spLocks noRot="1" noChangeAspect="1" noMove="1" noResize="1" noEditPoints="1" noAdjustHandles="1" noChangeArrowheads="1" noChangeShapeType="1" noTextEdit="1"/>
                </p:cNvSpPr>
                <p:nvPr/>
              </p:nvSpPr>
              <p:spPr>
                <a:xfrm>
                  <a:off x="8546750" y="5946960"/>
                  <a:ext cx="2061590" cy="824906"/>
                </a:xfrm>
                <a:prstGeom prst="rect">
                  <a:avLst/>
                </a:prstGeom>
                <a:blipFill>
                  <a:blip r:embed="rId5"/>
                  <a:stretch>
                    <a:fillRect l="-2663"/>
                  </a:stretch>
                </a:blipFill>
              </p:spPr>
              <p:txBody>
                <a:bodyPr/>
                <a:lstStyle/>
                <a:p>
                  <a:r>
                    <a:rPr lang="en-IN">
                      <a:noFill/>
                    </a:rPr>
                    <a:t> </a:t>
                  </a:r>
                </a:p>
              </p:txBody>
            </p:sp>
          </mc:Fallback>
        </mc:AlternateContent>
      </p:grpSp>
    </p:spTree>
    <p:extLst>
      <p:ext uri="{BB962C8B-B14F-4D97-AF65-F5344CB8AC3E}">
        <p14:creationId xmlns:p14="http://schemas.microsoft.com/office/powerpoint/2010/main" val="346125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5127D-6266-9513-DD15-C1C21493C048}"/>
              </a:ext>
            </a:extLst>
          </p:cNvPr>
          <p:cNvSpPr txBox="1"/>
          <p:nvPr/>
        </p:nvSpPr>
        <p:spPr>
          <a:xfrm>
            <a:off x="822170" y="1745721"/>
            <a:ext cx="4315118" cy="3366563"/>
          </a:xfrm>
          <a:prstGeom prst="rect">
            <a:avLst/>
          </a:prstGeom>
          <a:noFill/>
        </p:spPr>
        <p:txBody>
          <a:bodyPr wrap="square">
            <a:spAutoFit/>
          </a:bodyPr>
          <a:lstStyle/>
          <a:p>
            <a:pPr>
              <a:lnSpc>
                <a:spcPct val="150000"/>
              </a:lnSpc>
              <a:buNone/>
            </a:pPr>
            <a:r>
              <a:rPr lang="en-US" dirty="0">
                <a:latin typeface="Times New Roman" panose="02020603050405020304" pitchFamily="18" charset="0"/>
                <a:cs typeface="Times New Roman" panose="02020603050405020304" pitchFamily="18" charset="0"/>
              </a:rPr>
              <a:t>Solution:</a:t>
            </a:r>
          </a:p>
          <a:p>
            <a:pPr algn="ct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function </a:t>
            </a:r>
            <a:r>
              <a:rPr lang="en-US" sz="1800" b="0" i="0" dirty="0">
                <a:effectLst/>
                <a:latin typeface="Times New Roman" panose="02020603050405020304" pitchFamily="18" charset="0"/>
                <a:cs typeface="Times New Roman" panose="02020603050405020304" pitchFamily="18" charset="0"/>
              </a:rPr>
              <a:t>A = </a:t>
            </a:r>
            <a:r>
              <a:rPr lang="en-US" sz="1800" b="0" i="0" dirty="0" err="1">
                <a:effectLst/>
                <a:latin typeface="Times New Roman" panose="02020603050405020304" pitchFamily="18" charset="0"/>
                <a:cs typeface="Times New Roman" panose="02020603050405020304" pitchFamily="18" charset="0"/>
              </a:rPr>
              <a:t>circleArea</a:t>
            </a:r>
            <a:r>
              <a:rPr lang="en-US" sz="1800" b="0" i="0" dirty="0">
                <a:effectLst/>
                <a:latin typeface="Times New Roman" panose="02020603050405020304" pitchFamily="18" charset="0"/>
                <a:cs typeface="Times New Roman" panose="02020603050405020304" pitchFamily="18" charset="0"/>
              </a:rPr>
              <a:t>(r)</a:t>
            </a:r>
          </a:p>
          <a:p>
            <a:pPr algn="ctr">
              <a:lnSpc>
                <a:spcPct val="150000"/>
              </a:lnSpc>
              <a:buNone/>
            </a:pPr>
            <a:r>
              <a:rPr lang="en-US" sz="1800" b="0" i="0" dirty="0">
                <a:effectLst/>
                <a:latin typeface="Times New Roman" panose="02020603050405020304" pitchFamily="18" charset="0"/>
                <a:cs typeface="Times New Roman" panose="02020603050405020304" pitchFamily="18" charset="0"/>
              </a:rPr>
              <a:t>A = pi * r^2;</a:t>
            </a:r>
          </a:p>
          <a:p>
            <a:pPr algn="ct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end</a:t>
            </a: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Save it</a:t>
            </a:r>
            <a:r>
              <a:rPr lang="fr-FR" dirty="0">
                <a:latin typeface="Times New Roman" panose="02020603050405020304" pitchFamily="18" charset="0"/>
                <a:cs typeface="Times New Roman" panose="02020603050405020304" pitchFamily="18" charset="0"/>
              </a:rPr>
              <a:t>, and call </a:t>
            </a:r>
            <a:r>
              <a:rPr lang="fr-FR" dirty="0" err="1">
                <a:latin typeface="Times New Roman" panose="02020603050405020304" pitchFamily="18" charset="0"/>
                <a:cs typeface="Times New Roman" panose="02020603050405020304" pitchFamily="18" charset="0"/>
              </a:rPr>
              <a:t>with</a:t>
            </a:r>
            <a:r>
              <a:rPr lang="fr-FR" dirty="0">
                <a:latin typeface="Times New Roman" panose="02020603050405020304" pitchFamily="18" charset="0"/>
                <a:cs typeface="Times New Roman" panose="02020603050405020304" pitchFamily="18" charset="0"/>
              </a:rPr>
              <a:t>: </a:t>
            </a:r>
          </a:p>
          <a:p>
            <a:pPr>
              <a:lnSpc>
                <a:spcPct val="150000"/>
              </a:lnSpc>
              <a:buNone/>
            </a:pPr>
            <a:r>
              <a:rPr lang="fr-FR" sz="1800" b="0" i="0" dirty="0">
                <a:effectLst/>
                <a:latin typeface="Times New Roman" panose="02020603050405020304" pitchFamily="18" charset="0"/>
                <a:cs typeface="Times New Roman" panose="02020603050405020304" pitchFamily="18" charset="0"/>
              </a:rPr>
              <a:t>area = </a:t>
            </a:r>
            <a:r>
              <a:rPr lang="en-US" dirty="0" err="1">
                <a:latin typeface="Times New Roman" panose="02020603050405020304" pitchFamily="18" charset="0"/>
                <a:cs typeface="Times New Roman" panose="02020603050405020304" pitchFamily="18" charset="0"/>
              </a:rPr>
              <a:t>circleArea</a:t>
            </a:r>
            <a:r>
              <a:rPr lang="en-US" dirty="0">
                <a:latin typeface="Times New Roman" panose="02020603050405020304" pitchFamily="18" charset="0"/>
                <a:cs typeface="Times New Roman" panose="02020603050405020304" pitchFamily="18" charset="0"/>
              </a:rPr>
              <a:t>(5)</a:t>
            </a:r>
          </a:p>
          <a:p>
            <a:pPr>
              <a:lnSpc>
                <a:spcPct val="150000"/>
              </a:lnSpc>
              <a:buNone/>
            </a:pPr>
            <a:r>
              <a:rPr lang="en-US" dirty="0">
                <a:latin typeface="Times New Roman" panose="02020603050405020304" pitchFamily="18" charset="0"/>
                <a:cs typeface="Times New Roman" panose="02020603050405020304" pitchFamily="18" charset="0"/>
              </a:rPr>
              <a:t>Answer: 78.5398</a:t>
            </a:r>
          </a:p>
        </p:txBody>
      </p:sp>
      <p:sp>
        <p:nvSpPr>
          <p:cNvPr id="4" name="TextBox 3">
            <a:extLst>
              <a:ext uri="{FF2B5EF4-FFF2-40B4-BE49-F238E27FC236}">
                <a16:creationId xmlns:a16="http://schemas.microsoft.com/office/drawing/2014/main" id="{42CF0F7B-AAC3-353A-C3D1-9A45F1C1573D}"/>
              </a:ext>
            </a:extLst>
          </p:cNvPr>
          <p:cNvSpPr txBox="1"/>
          <p:nvPr/>
        </p:nvSpPr>
        <p:spPr>
          <a:xfrm>
            <a:off x="6502631" y="1886696"/>
            <a:ext cx="4107728" cy="3782061"/>
          </a:xfrm>
          <a:prstGeom prst="rect">
            <a:avLst/>
          </a:prstGeom>
          <a:noFill/>
        </p:spPr>
        <p:txBody>
          <a:bodyPr wrap="square">
            <a:spAutoFit/>
          </a:bodyPr>
          <a:lstStyle/>
          <a:p>
            <a:pPr>
              <a:lnSpc>
                <a:spcPct val="150000"/>
              </a:lnSpc>
              <a:buNone/>
            </a:pPr>
            <a:r>
              <a:rPr lang="en-US" dirty="0">
                <a:latin typeface="Times New Roman" panose="02020603050405020304" pitchFamily="18" charset="0"/>
                <a:cs typeface="Times New Roman" panose="02020603050405020304" pitchFamily="18" charset="0"/>
              </a:rPr>
              <a:t>Solution: </a:t>
            </a:r>
          </a:p>
          <a:p>
            <a:pPr>
              <a:lnSpc>
                <a:spcPct val="150000"/>
              </a:lnSpc>
              <a:buNone/>
            </a:pPr>
            <a:endParaRPr lang="en-US" sz="1800" b="0" i="0" dirty="0">
              <a:solidFill>
                <a:srgbClr val="0E00FF"/>
              </a:solidFill>
              <a:effectLst/>
              <a:latin typeface="Times New Roman" panose="02020603050405020304" pitchFamily="18" charset="0"/>
              <a:cs typeface="Times New Roman" panose="02020603050405020304" pitchFamily="18" charset="0"/>
            </a:endParaRPr>
          </a:p>
          <a:p>
            <a:pPr algn="ctr">
              <a:lnSpc>
                <a:spcPct val="150000"/>
              </a:lnSpc>
              <a:buNone/>
            </a:pPr>
            <a:r>
              <a:rPr lang="fr-FR" sz="1800" b="0" i="0" dirty="0" err="1">
                <a:solidFill>
                  <a:srgbClr val="0E00FF"/>
                </a:solidFill>
                <a:effectLst/>
                <a:latin typeface="Times New Roman" panose="02020603050405020304" pitchFamily="18" charset="0"/>
                <a:cs typeface="Times New Roman" panose="02020603050405020304" pitchFamily="18" charset="0"/>
              </a:rPr>
              <a:t>function</a:t>
            </a:r>
            <a:r>
              <a:rPr lang="fr-FR" sz="1800" b="0" i="0" dirty="0">
                <a:solidFill>
                  <a:srgbClr val="0E00FF"/>
                </a:solidFill>
                <a:effectLst/>
                <a:latin typeface="Times New Roman" panose="02020603050405020304" pitchFamily="18" charset="0"/>
                <a:cs typeface="Times New Roman" panose="02020603050405020304" pitchFamily="18" charset="0"/>
              </a:rPr>
              <a:t> </a:t>
            </a:r>
            <a:r>
              <a:rPr lang="fr-FR" sz="1800" b="0" i="0" dirty="0">
                <a:effectLst/>
                <a:latin typeface="Times New Roman" panose="02020603050405020304" pitchFamily="18" charset="0"/>
                <a:cs typeface="Times New Roman" panose="02020603050405020304" pitchFamily="18" charset="0"/>
              </a:rPr>
              <a:t>SI = </a:t>
            </a:r>
            <a:r>
              <a:rPr lang="fr-FR" sz="1800" b="0" i="0" dirty="0" err="1">
                <a:effectLst/>
                <a:latin typeface="Times New Roman" panose="02020603050405020304" pitchFamily="18" charset="0"/>
                <a:cs typeface="Times New Roman" panose="02020603050405020304" pitchFamily="18" charset="0"/>
              </a:rPr>
              <a:t>simpleInterest</a:t>
            </a:r>
            <a:r>
              <a:rPr lang="fr-FR" sz="1800" b="0" i="0" dirty="0">
                <a:effectLst/>
                <a:latin typeface="Times New Roman" panose="02020603050405020304" pitchFamily="18" charset="0"/>
                <a:cs typeface="Times New Roman" panose="02020603050405020304" pitchFamily="18" charset="0"/>
              </a:rPr>
              <a:t>(P, R, T)</a:t>
            </a:r>
          </a:p>
          <a:p>
            <a:pPr algn="ctr">
              <a:lnSpc>
                <a:spcPct val="150000"/>
              </a:lnSpc>
              <a:buNone/>
            </a:pPr>
            <a:r>
              <a:rPr lang="fr-FR" sz="1800" b="0" i="0" dirty="0">
                <a:effectLst/>
                <a:latin typeface="Times New Roman" panose="02020603050405020304" pitchFamily="18" charset="0"/>
                <a:cs typeface="Times New Roman" panose="02020603050405020304" pitchFamily="18" charset="0"/>
              </a:rPr>
              <a:t>SI = (P*R*T)/100;</a:t>
            </a:r>
          </a:p>
          <a:p>
            <a:pPr algn="ctr">
              <a:lnSpc>
                <a:spcPct val="150000"/>
              </a:lnSpc>
              <a:buNone/>
            </a:pPr>
            <a:r>
              <a:rPr lang="fr-FR" sz="1800" b="0" i="0" dirty="0">
                <a:solidFill>
                  <a:srgbClr val="0E00FF"/>
                </a:solidFill>
                <a:effectLst/>
                <a:latin typeface="Times New Roman" panose="02020603050405020304" pitchFamily="18" charset="0"/>
                <a:cs typeface="Times New Roman" panose="02020603050405020304" pitchFamily="18" charset="0"/>
              </a:rPr>
              <a:t>end</a:t>
            </a:r>
            <a:endParaRPr lang="fr-FR" sz="1800" b="0" i="0" dirty="0">
              <a:effectLst/>
              <a:latin typeface="Times New Roman" panose="02020603050405020304" pitchFamily="18" charset="0"/>
              <a:cs typeface="Times New Roman" panose="02020603050405020304" pitchFamily="18" charset="0"/>
            </a:endParaRPr>
          </a:p>
          <a:p>
            <a:pPr>
              <a:lnSpc>
                <a:spcPct val="150000"/>
              </a:lnSpc>
              <a:buNone/>
            </a:pPr>
            <a:br>
              <a:rPr lang="fr-FR" sz="1800" b="0" i="0" dirty="0">
                <a:effectLst/>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Save it</a:t>
            </a:r>
            <a:r>
              <a:rPr lang="fr-FR" dirty="0">
                <a:latin typeface="Times New Roman" panose="02020603050405020304" pitchFamily="18" charset="0"/>
                <a:cs typeface="Times New Roman" panose="02020603050405020304" pitchFamily="18" charset="0"/>
              </a:rPr>
              <a:t>, and call </a:t>
            </a:r>
            <a:r>
              <a:rPr lang="fr-FR" dirty="0" err="1">
                <a:latin typeface="Times New Roman" panose="02020603050405020304" pitchFamily="18" charset="0"/>
                <a:cs typeface="Times New Roman" panose="02020603050405020304" pitchFamily="18" charset="0"/>
              </a:rPr>
              <a:t>with</a:t>
            </a:r>
            <a:r>
              <a:rPr lang="fr-FR" dirty="0">
                <a:latin typeface="Times New Roman" panose="02020603050405020304" pitchFamily="18" charset="0"/>
                <a:cs typeface="Times New Roman" panose="02020603050405020304" pitchFamily="18" charset="0"/>
              </a:rPr>
              <a:t> </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si</a:t>
            </a:r>
            <a:r>
              <a:rPr lang="en-IN" sz="1800" b="0" i="0" dirty="0">
                <a:effectLst/>
                <a:latin typeface="Times New Roman" panose="02020603050405020304" pitchFamily="18" charset="0"/>
                <a:cs typeface="Times New Roman" panose="02020603050405020304" pitchFamily="18" charset="0"/>
              </a:rPr>
              <a:t> = </a:t>
            </a:r>
            <a:r>
              <a:rPr lang="en-IN" sz="1800" b="0" i="0" dirty="0" err="1">
                <a:effectLst/>
                <a:latin typeface="Times New Roman" panose="02020603050405020304" pitchFamily="18" charset="0"/>
                <a:cs typeface="Times New Roman" panose="02020603050405020304" pitchFamily="18" charset="0"/>
              </a:rPr>
              <a:t>simpleInterest</a:t>
            </a:r>
            <a:r>
              <a:rPr lang="en-IN" sz="1800" b="0" i="0" dirty="0">
                <a:effectLst/>
                <a:latin typeface="Times New Roman" panose="02020603050405020304" pitchFamily="18" charset="0"/>
                <a:cs typeface="Times New Roman" panose="02020603050405020304" pitchFamily="18" charset="0"/>
              </a:rPr>
              <a:t>(1000,5,2)</a:t>
            </a:r>
            <a:endParaRPr lang="fr-FR" dirty="0">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Answer: 100</a:t>
            </a:r>
          </a:p>
        </p:txBody>
      </p:sp>
      <p:sp>
        <p:nvSpPr>
          <p:cNvPr id="2" name="TextBox 1">
            <a:extLst>
              <a:ext uri="{FF2B5EF4-FFF2-40B4-BE49-F238E27FC236}">
                <a16:creationId xmlns:a16="http://schemas.microsoft.com/office/drawing/2014/main" id="{E07B3008-413E-C004-32C7-A1060901E5D6}"/>
              </a:ext>
            </a:extLst>
          </p:cNvPr>
          <p:cNvSpPr txBox="1"/>
          <p:nvPr/>
        </p:nvSpPr>
        <p:spPr>
          <a:xfrm>
            <a:off x="5469867" y="169682"/>
            <a:ext cx="1252266"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Examples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41E502-181A-975C-FF37-C06D0801AB72}"/>
                  </a:ext>
                </a:extLst>
              </p:cNvPr>
              <p:cNvSpPr txBox="1"/>
              <p:nvPr/>
            </p:nvSpPr>
            <p:spPr>
              <a:xfrm>
                <a:off x="822170" y="822391"/>
                <a:ext cx="4315118" cy="923330"/>
              </a:xfrm>
              <a:prstGeom prst="rect">
                <a:avLst/>
              </a:prstGeom>
              <a:noFill/>
            </p:spPr>
            <p:txBody>
              <a:bodyPr wrap="square">
                <a:spAutoFit/>
              </a:bodyPr>
              <a:lstStyle/>
              <a:p>
                <a:pPr>
                  <a:lnSpc>
                    <a:spcPct val="150000"/>
                  </a:lnSpc>
                  <a:buNone/>
                </a:pPr>
                <a:r>
                  <a:rPr lang="en-US" dirty="0">
                    <a:latin typeface="Times New Roman" panose="02020603050405020304" pitchFamily="18" charset="0"/>
                    <a:cs typeface="Times New Roman" panose="02020603050405020304" pitchFamily="18" charset="0"/>
                  </a:rPr>
                  <a:t>Q1. Function to calculate the area of a circle:</a:t>
                </a:r>
              </a:p>
              <a:p>
                <a:pPr>
                  <a:lnSpc>
                    <a:spcPct val="150000"/>
                  </a:lnSpc>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𝜋</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𝑟</m:t>
                          </m:r>
                        </m:e>
                        <m:sup>
                          <m:r>
                            <a:rPr lang="en-IN"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p:sp>
            <p:nvSpPr>
              <p:cNvPr id="6" name="TextBox 5">
                <a:extLst>
                  <a:ext uri="{FF2B5EF4-FFF2-40B4-BE49-F238E27FC236}">
                    <a16:creationId xmlns:a16="http://schemas.microsoft.com/office/drawing/2014/main" id="{E841E502-181A-975C-FF37-C06D0801AB72}"/>
                  </a:ext>
                </a:extLst>
              </p:cNvPr>
              <p:cNvSpPr txBox="1">
                <a:spLocks noRot="1" noChangeAspect="1" noMove="1" noResize="1" noEditPoints="1" noAdjustHandles="1" noChangeArrowheads="1" noChangeShapeType="1" noTextEdit="1"/>
              </p:cNvSpPr>
              <p:nvPr/>
            </p:nvSpPr>
            <p:spPr>
              <a:xfrm>
                <a:off x="822170" y="822391"/>
                <a:ext cx="4315118" cy="923330"/>
              </a:xfrm>
              <a:prstGeom prst="rect">
                <a:avLst/>
              </a:prstGeom>
              <a:blipFill>
                <a:blip r:embed="rId2"/>
                <a:stretch>
                  <a:fillRect l="-1271" r="-70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C876B2E-31C6-B28C-537D-C8D883A7DADF}"/>
                  </a:ext>
                </a:extLst>
              </p:cNvPr>
              <p:cNvSpPr txBox="1"/>
              <p:nvPr/>
            </p:nvSpPr>
            <p:spPr>
              <a:xfrm>
                <a:off x="5916478" y="822391"/>
                <a:ext cx="6098582" cy="128567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Q2. Function to calculate simple interest:</a:t>
                </a:r>
              </a:p>
              <a:p>
                <a:pPr>
                  <a:lnSpc>
                    <a:spcPct val="150000"/>
                  </a:lnSpc>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𝑆𝐼</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𝑇</m:t>
                          </m:r>
                        </m:num>
                        <m:den>
                          <m:r>
                            <a:rPr lang="en-IN" b="0" i="1" smtClean="0">
                              <a:latin typeface="Cambria Math" panose="02040503050406030204" pitchFamily="18" charset="0"/>
                            </a:rPr>
                            <m:t>100</m:t>
                          </m:r>
                        </m:den>
                      </m:f>
                    </m:oMath>
                  </m:oMathPara>
                </a14:m>
                <a:endParaRPr lang="en-GB" dirty="0"/>
              </a:p>
            </p:txBody>
          </p:sp>
        </mc:Choice>
        <mc:Fallback>
          <p:sp>
            <p:nvSpPr>
              <p:cNvPr id="8" name="TextBox 7">
                <a:extLst>
                  <a:ext uri="{FF2B5EF4-FFF2-40B4-BE49-F238E27FC236}">
                    <a16:creationId xmlns:a16="http://schemas.microsoft.com/office/drawing/2014/main" id="{8C876B2E-31C6-B28C-537D-C8D883A7DADF}"/>
                  </a:ext>
                </a:extLst>
              </p:cNvPr>
              <p:cNvSpPr txBox="1">
                <a:spLocks noRot="1" noChangeAspect="1" noMove="1" noResize="1" noEditPoints="1" noAdjustHandles="1" noChangeArrowheads="1" noChangeShapeType="1" noTextEdit="1"/>
              </p:cNvSpPr>
              <p:nvPr/>
            </p:nvSpPr>
            <p:spPr>
              <a:xfrm>
                <a:off x="5916478" y="822391"/>
                <a:ext cx="6098582" cy="1285673"/>
              </a:xfrm>
              <a:prstGeom prst="rect">
                <a:avLst/>
              </a:prstGeom>
              <a:blipFill>
                <a:blip r:embed="rId3"/>
                <a:stretch>
                  <a:fillRect l="-900"/>
                </a:stretch>
              </a:blipFill>
            </p:spPr>
            <p:txBody>
              <a:bodyPr/>
              <a:lstStyle/>
              <a:p>
                <a:r>
                  <a:rPr lang="en-GB">
                    <a:noFill/>
                  </a:rPr>
                  <a:t> </a:t>
                </a:r>
              </a:p>
            </p:txBody>
          </p:sp>
        </mc:Fallback>
      </mc:AlternateContent>
    </p:spTree>
    <p:extLst>
      <p:ext uri="{BB962C8B-B14F-4D97-AF65-F5344CB8AC3E}">
        <p14:creationId xmlns:p14="http://schemas.microsoft.com/office/powerpoint/2010/main" val="330294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73DA94-E5B5-EBC4-3918-2D11AE09738F}"/>
              </a:ext>
            </a:extLst>
          </p:cNvPr>
          <p:cNvSpPr txBox="1"/>
          <p:nvPr/>
        </p:nvSpPr>
        <p:spPr>
          <a:xfrm>
            <a:off x="809921" y="1822514"/>
            <a:ext cx="4550789" cy="3782061"/>
          </a:xfrm>
          <a:prstGeom prst="rect">
            <a:avLst/>
          </a:prstGeom>
          <a:noFill/>
        </p:spPr>
        <p:txBody>
          <a:bodyPr wrap="square">
            <a:spAutoFit/>
          </a:bodyPr>
          <a:lstStyle/>
          <a:p>
            <a:pPr>
              <a:lnSpc>
                <a:spcPct val="150000"/>
              </a:lnSpc>
              <a:buNone/>
            </a:pPr>
            <a:r>
              <a:rPr lang="en-US" sz="1800" b="0" i="0" dirty="0">
                <a:effectLst/>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a:t>
            </a:r>
          </a:p>
          <a:p>
            <a:pPr>
              <a:lnSpc>
                <a:spcPct val="150000"/>
              </a:lnSpc>
              <a:buNone/>
            </a:pPr>
            <a:endParaRPr lang="en-US" sz="1800" b="0" i="0" dirty="0">
              <a:solidFill>
                <a:srgbClr val="0E00FF"/>
              </a:solidFill>
              <a:effectLst/>
              <a:latin typeface="Times New Roman" panose="02020603050405020304" pitchFamily="18" charset="0"/>
              <a:cs typeface="Times New Roman" panose="02020603050405020304" pitchFamily="18" charset="0"/>
            </a:endParaRPr>
          </a:p>
          <a:p>
            <a:pPr algn="ct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function </a:t>
            </a:r>
            <a:r>
              <a:rPr lang="en-US" sz="1800" b="0" i="0" dirty="0">
                <a:effectLst/>
                <a:latin typeface="Times New Roman" panose="02020603050405020304" pitchFamily="18" charset="0"/>
                <a:cs typeface="Times New Roman" panose="02020603050405020304" pitchFamily="18" charset="0"/>
              </a:rPr>
              <a:t>y = </a:t>
            </a:r>
            <a:r>
              <a:rPr lang="en-US" sz="1800" b="0" i="0" dirty="0" err="1">
                <a:effectLst/>
                <a:latin typeface="Times New Roman" panose="02020603050405020304" pitchFamily="18" charset="0"/>
                <a:cs typeface="Times New Roman" panose="02020603050405020304" pitchFamily="18" charset="0"/>
              </a:rPr>
              <a:t>squareNum</a:t>
            </a:r>
            <a:r>
              <a:rPr lang="en-US" sz="1800" b="0" i="0" dirty="0">
                <a:effectLst/>
                <a:latin typeface="Times New Roman" panose="02020603050405020304" pitchFamily="18" charset="0"/>
                <a:cs typeface="Times New Roman" panose="02020603050405020304" pitchFamily="18" charset="0"/>
              </a:rPr>
              <a:t>(x)</a:t>
            </a:r>
          </a:p>
          <a:p>
            <a:pPr algn="ctr">
              <a:lnSpc>
                <a:spcPct val="150000"/>
              </a:lnSpc>
              <a:buNone/>
            </a:pPr>
            <a:r>
              <a:rPr lang="en-US" sz="1800" b="0" i="0" dirty="0">
                <a:effectLst/>
                <a:latin typeface="Times New Roman" panose="02020603050405020304" pitchFamily="18" charset="0"/>
                <a:cs typeface="Times New Roman" panose="02020603050405020304" pitchFamily="18" charset="0"/>
              </a:rPr>
              <a:t>y = x^2;</a:t>
            </a:r>
          </a:p>
          <a:p>
            <a:pPr algn="ct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end</a:t>
            </a: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Save it</a:t>
            </a:r>
            <a:r>
              <a:rPr lang="fr-FR" dirty="0">
                <a:latin typeface="Times New Roman" panose="02020603050405020304" pitchFamily="18" charset="0"/>
                <a:cs typeface="Times New Roman" panose="02020603050405020304" pitchFamily="18" charset="0"/>
              </a:rPr>
              <a:t>, and call </a:t>
            </a:r>
            <a:r>
              <a:rPr lang="fr-FR" dirty="0" err="1">
                <a:latin typeface="Times New Roman" panose="02020603050405020304" pitchFamily="18" charset="0"/>
                <a:cs typeface="Times New Roman" panose="02020603050405020304" pitchFamily="18" charset="0"/>
              </a:rPr>
              <a:t>with</a:t>
            </a:r>
            <a:r>
              <a:rPr lang="fr-FR" dirty="0">
                <a:latin typeface="Times New Roman" panose="02020603050405020304" pitchFamily="18" charset="0"/>
                <a:cs typeface="Times New Roman" panose="02020603050405020304" pitchFamily="18" charset="0"/>
              </a:rPr>
              <a:t>: </a:t>
            </a:r>
          </a:p>
          <a:p>
            <a:pPr>
              <a:lnSpc>
                <a:spcPct val="150000"/>
              </a:lnSpc>
              <a:buNone/>
            </a:pPr>
            <a:r>
              <a:rPr lang="fr-FR" dirty="0" err="1">
                <a:latin typeface="Times New Roman" panose="02020603050405020304" pitchFamily="18" charset="0"/>
                <a:cs typeface="Times New Roman" panose="02020603050405020304" pitchFamily="18" charset="0"/>
              </a:rPr>
              <a:t>result</a:t>
            </a:r>
            <a:r>
              <a:rPr lang="fr-FR"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squareNum</a:t>
            </a:r>
            <a:r>
              <a:rPr lang="en-US" dirty="0">
                <a:latin typeface="Times New Roman" panose="02020603050405020304" pitchFamily="18" charset="0"/>
                <a:cs typeface="Times New Roman" panose="02020603050405020304" pitchFamily="18" charset="0"/>
              </a:rPr>
              <a:t>(10)</a:t>
            </a:r>
          </a:p>
          <a:p>
            <a:pPr>
              <a:lnSpc>
                <a:spcPct val="150000"/>
              </a:lnSpc>
              <a:buNone/>
            </a:pPr>
            <a:r>
              <a:rPr lang="en-US" dirty="0">
                <a:latin typeface="Times New Roman" panose="02020603050405020304" pitchFamily="18" charset="0"/>
                <a:cs typeface="Times New Roman" panose="02020603050405020304" pitchFamily="18" charset="0"/>
              </a:rPr>
              <a:t>Answer: 100</a:t>
            </a:r>
          </a:p>
        </p:txBody>
      </p:sp>
      <p:sp>
        <p:nvSpPr>
          <p:cNvPr id="3" name="TextBox 2">
            <a:extLst>
              <a:ext uri="{FF2B5EF4-FFF2-40B4-BE49-F238E27FC236}">
                <a16:creationId xmlns:a16="http://schemas.microsoft.com/office/drawing/2014/main" id="{78631CB7-0FAC-3175-FB84-8AFB70B4EF46}"/>
              </a:ext>
            </a:extLst>
          </p:cNvPr>
          <p:cNvSpPr txBox="1"/>
          <p:nvPr/>
        </p:nvSpPr>
        <p:spPr>
          <a:xfrm>
            <a:off x="6759803" y="1822514"/>
            <a:ext cx="4622276" cy="3782061"/>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Solution:</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function </a:t>
            </a:r>
            <a:r>
              <a:rPr lang="en-IN" sz="1800" b="0" i="0" dirty="0">
                <a:effectLst/>
                <a:latin typeface="Times New Roman" panose="02020603050405020304" pitchFamily="18" charset="0"/>
                <a:cs typeface="Times New Roman" panose="02020603050405020304" pitchFamily="18" charset="0"/>
              </a:rPr>
              <a:t>F = </a:t>
            </a:r>
            <a:r>
              <a:rPr lang="en-IN" sz="1800" b="0" i="0" dirty="0" err="1">
                <a:effectLst/>
                <a:latin typeface="Times New Roman" panose="02020603050405020304" pitchFamily="18" charset="0"/>
                <a:cs typeface="Times New Roman" panose="02020603050405020304" pitchFamily="18" charset="0"/>
              </a:rPr>
              <a:t>celsiusToFahrenheit</a:t>
            </a:r>
            <a:r>
              <a:rPr lang="en-IN" sz="1800" b="0" i="0" dirty="0">
                <a:effectLst/>
                <a:latin typeface="Times New Roman" panose="02020603050405020304" pitchFamily="18" charset="0"/>
                <a:cs typeface="Times New Roman" panose="02020603050405020304" pitchFamily="18" charset="0"/>
              </a:rPr>
              <a:t>(C)</a:t>
            </a:r>
          </a:p>
          <a:p>
            <a:pPr>
              <a:lnSpc>
                <a:spcPct val="150000"/>
              </a:lnSpc>
              <a:buNone/>
            </a:pPr>
            <a:r>
              <a:rPr lang="en-IN" sz="1800" b="0" i="0" dirty="0">
                <a:effectLst/>
                <a:latin typeface="Times New Roman" panose="02020603050405020304" pitchFamily="18" charset="0"/>
                <a:cs typeface="Times New Roman" panose="02020603050405020304" pitchFamily="18" charset="0"/>
              </a:rPr>
              <a:t>F = (9/5)*C + 32;</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dirty="0">
              <a:solidFill>
                <a:srgbClr val="0E00FF"/>
              </a:solidFill>
              <a:latin typeface="Times New Roman" panose="02020603050405020304" pitchFamily="18" charset="0"/>
              <a:cs typeface="Times New Roman" panose="02020603050405020304" pitchFamily="18" charset="0"/>
            </a:endParaRPr>
          </a:p>
          <a:p>
            <a:pPr>
              <a:lnSpc>
                <a:spcPct val="150000"/>
              </a:lnSpc>
              <a:buNone/>
            </a:pPr>
            <a:endParaRPr lang="en-IN" sz="1800" b="0" i="0" dirty="0">
              <a:effectLst/>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Save it</a:t>
            </a:r>
            <a:r>
              <a:rPr lang="fr-FR" dirty="0">
                <a:latin typeface="Times New Roman" panose="02020603050405020304" pitchFamily="18" charset="0"/>
                <a:cs typeface="Times New Roman" panose="02020603050405020304" pitchFamily="18" charset="0"/>
              </a:rPr>
              <a:t>, and call </a:t>
            </a:r>
            <a:r>
              <a:rPr lang="fr-FR" dirty="0" err="1">
                <a:latin typeface="Times New Roman" panose="02020603050405020304" pitchFamily="18" charset="0"/>
                <a:cs typeface="Times New Roman" panose="02020603050405020304" pitchFamily="18" charset="0"/>
              </a:rPr>
              <a:t>with</a:t>
            </a:r>
            <a:r>
              <a:rPr lang="fr-FR" dirty="0">
                <a:latin typeface="Times New Roman" panose="02020603050405020304" pitchFamily="18" charset="0"/>
                <a:cs typeface="Times New Roman" panose="02020603050405020304" pitchFamily="18" charset="0"/>
              </a:rPr>
              <a:t>: </a:t>
            </a:r>
          </a:p>
          <a:p>
            <a:pPr>
              <a:lnSpc>
                <a:spcPct val="150000"/>
              </a:lnSpc>
              <a:buNone/>
            </a:pPr>
            <a:r>
              <a:rPr lang="fr-FR" dirty="0" err="1">
                <a:latin typeface="Times New Roman" panose="02020603050405020304" pitchFamily="18" charset="0"/>
                <a:cs typeface="Times New Roman" panose="02020603050405020304" pitchFamily="18" charset="0"/>
              </a:rPr>
              <a:t>tempF</a:t>
            </a:r>
            <a:r>
              <a:rPr lang="fr-FR"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celsiusToFahrenheit</a:t>
            </a:r>
            <a:r>
              <a:rPr lang="en-IN" dirty="0">
                <a:latin typeface="Times New Roman" panose="02020603050405020304" pitchFamily="18" charset="0"/>
                <a:cs typeface="Times New Roman" panose="02020603050405020304" pitchFamily="18" charset="0"/>
              </a:rPr>
              <a:t>(25) </a:t>
            </a:r>
          </a:p>
          <a:p>
            <a:pPr>
              <a:lnSpc>
                <a:spcPct val="150000"/>
              </a:lnSpc>
              <a:buNone/>
            </a:pPr>
            <a:r>
              <a:rPr lang="en-US" dirty="0">
                <a:latin typeface="Times New Roman" panose="02020603050405020304" pitchFamily="18" charset="0"/>
                <a:cs typeface="Times New Roman" panose="02020603050405020304" pitchFamily="18" charset="0"/>
              </a:rPr>
              <a:t>Answer: 77</a:t>
            </a:r>
          </a:p>
        </p:txBody>
      </p:sp>
      <p:sp>
        <p:nvSpPr>
          <p:cNvPr id="2" name="TextBox 1">
            <a:extLst>
              <a:ext uri="{FF2B5EF4-FFF2-40B4-BE49-F238E27FC236}">
                <a16:creationId xmlns:a16="http://schemas.microsoft.com/office/drawing/2014/main" id="{FDC824FD-6FCF-9E91-D640-F14C36069F03}"/>
              </a:ext>
            </a:extLst>
          </p:cNvPr>
          <p:cNvSpPr txBox="1"/>
          <p:nvPr/>
        </p:nvSpPr>
        <p:spPr>
          <a:xfrm>
            <a:off x="5111649" y="75414"/>
            <a:ext cx="1252266"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Examples</a:t>
            </a:r>
          </a:p>
        </p:txBody>
      </p:sp>
      <p:sp>
        <p:nvSpPr>
          <p:cNvPr id="5" name="TextBox 4">
            <a:extLst>
              <a:ext uri="{FF2B5EF4-FFF2-40B4-BE49-F238E27FC236}">
                <a16:creationId xmlns:a16="http://schemas.microsoft.com/office/drawing/2014/main" id="{17ABD380-3F20-F307-1EDB-B8AC529FF506}"/>
              </a:ext>
            </a:extLst>
          </p:cNvPr>
          <p:cNvSpPr txBox="1"/>
          <p:nvPr/>
        </p:nvSpPr>
        <p:spPr>
          <a:xfrm>
            <a:off x="809921" y="816639"/>
            <a:ext cx="5553994" cy="873572"/>
          </a:xfrm>
          <a:prstGeom prst="rect">
            <a:avLst/>
          </a:prstGeom>
          <a:noFill/>
        </p:spPr>
        <p:txBody>
          <a:bodyPr wrap="square">
            <a:spAutoFit/>
          </a:bodyPr>
          <a:lstStyle/>
          <a:p>
            <a:pPr>
              <a:lnSpc>
                <a:spcPct val="150000"/>
              </a:lnSpc>
              <a:buNone/>
            </a:pPr>
            <a:r>
              <a:rPr lang="en-US" sz="1800" b="0" i="0" dirty="0">
                <a:effectLst/>
                <a:latin typeface="Times New Roman" panose="02020603050405020304" pitchFamily="18" charset="0"/>
                <a:cs typeface="Times New Roman" panose="02020603050405020304" pitchFamily="18" charset="0"/>
              </a:rPr>
              <a:t>Q3. </a:t>
            </a:r>
            <a:r>
              <a:rPr lang="en-US" dirty="0">
                <a:latin typeface="Times New Roman" panose="02020603050405020304" pitchFamily="18" charset="0"/>
                <a:cs typeface="Times New Roman" panose="02020603050405020304" pitchFamily="18" charset="0"/>
              </a:rPr>
              <a:t>Write a function file that takes a number as input and returns its square.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CE98776-2D0A-5D46-196C-10016E9D9A95}"/>
                  </a:ext>
                </a:extLst>
              </p:cNvPr>
              <p:cNvSpPr txBox="1"/>
              <p:nvPr/>
            </p:nvSpPr>
            <p:spPr>
              <a:xfrm>
                <a:off x="6363915" y="816639"/>
                <a:ext cx="6098582" cy="12885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Q4. Function to convert Celsius to Fahrenheit:</a:t>
                </a:r>
              </a:p>
              <a:p>
                <a:pPr>
                  <a:lnSpc>
                    <a:spcPct val="150000"/>
                  </a:lnSpc>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5</m:t>
                          </m:r>
                        </m:den>
                      </m:f>
                      <m:r>
                        <a:rPr lang="en-IN" b="0" i="1" smtClean="0">
                          <a:latin typeface="Cambria Math" panose="02040503050406030204" pitchFamily="18" charset="0"/>
                        </a:rPr>
                        <m:t>𝐶</m:t>
                      </m:r>
                      <m:r>
                        <a:rPr lang="en-IN" b="0" i="1" smtClean="0">
                          <a:latin typeface="Cambria Math" panose="02040503050406030204" pitchFamily="18" charset="0"/>
                        </a:rPr>
                        <m:t>+32</m:t>
                      </m:r>
                    </m:oMath>
                  </m:oMathPara>
                </a14:m>
                <a:endParaRPr lang="en-IN"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6CE98776-2D0A-5D46-196C-10016E9D9A95}"/>
                  </a:ext>
                </a:extLst>
              </p:cNvPr>
              <p:cNvSpPr txBox="1">
                <a:spLocks noRot="1" noChangeAspect="1" noMove="1" noResize="1" noEditPoints="1" noAdjustHandles="1" noChangeArrowheads="1" noChangeShapeType="1" noTextEdit="1"/>
              </p:cNvSpPr>
              <p:nvPr/>
            </p:nvSpPr>
            <p:spPr>
              <a:xfrm>
                <a:off x="6363915" y="816639"/>
                <a:ext cx="6098582" cy="1288558"/>
              </a:xfrm>
              <a:prstGeom prst="rect">
                <a:avLst/>
              </a:prstGeom>
              <a:blipFill>
                <a:blip r:embed="rId2"/>
                <a:stretch>
                  <a:fillRect l="-900"/>
                </a:stretch>
              </a:blipFill>
            </p:spPr>
            <p:txBody>
              <a:bodyPr/>
              <a:lstStyle/>
              <a:p>
                <a:r>
                  <a:rPr lang="en-GB">
                    <a:noFill/>
                  </a:rPr>
                  <a:t> </a:t>
                </a:r>
              </a:p>
            </p:txBody>
          </p:sp>
        </mc:Fallback>
      </mc:AlternateContent>
    </p:spTree>
    <p:extLst>
      <p:ext uri="{BB962C8B-B14F-4D97-AF65-F5344CB8AC3E}">
        <p14:creationId xmlns:p14="http://schemas.microsoft.com/office/powerpoint/2010/main" val="23928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711CCA-8428-86D6-8B43-8E91DC7160B8}"/>
                  </a:ext>
                </a:extLst>
              </p:cNvPr>
              <p:cNvSpPr txBox="1"/>
              <p:nvPr/>
            </p:nvSpPr>
            <p:spPr>
              <a:xfrm>
                <a:off x="2116873" y="2222555"/>
                <a:ext cx="909480"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1</m:t>
                                </m:r>
                              </m:e>
                            </m:mr>
                            <m:mr>
                              <m:e>
                                <m:r>
                                  <a:rPr lang="en-IN" b="0" i="1" smtClean="0">
                                    <a:latin typeface="Cambria Math" panose="02040503050406030204" pitchFamily="18" charset="0"/>
                                  </a:rPr>
                                  <m:t>13</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A0711CCA-8428-86D6-8B43-8E91DC7160B8}"/>
                  </a:ext>
                </a:extLst>
              </p:cNvPr>
              <p:cNvSpPr txBox="1">
                <a:spLocks noRot="1" noChangeAspect="1" noMove="1" noResize="1" noEditPoints="1" noAdjustHandles="1" noChangeArrowheads="1" noChangeShapeType="1" noTextEdit="1"/>
              </p:cNvSpPr>
              <p:nvPr/>
            </p:nvSpPr>
            <p:spPr>
              <a:xfrm>
                <a:off x="2116873" y="2222555"/>
                <a:ext cx="909480" cy="46012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E1248BC-20F7-3C9A-CEE8-D0CA374B72A8}"/>
                  </a:ext>
                </a:extLst>
              </p:cNvPr>
              <p:cNvSpPr txBox="1"/>
              <p:nvPr/>
            </p:nvSpPr>
            <p:spPr>
              <a:xfrm>
                <a:off x="702526" y="3443031"/>
                <a:ext cx="1347805"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6</m:t>
                                </m:r>
                              </m:e>
                              <m:e>
                                <m:r>
                                  <a:rPr lang="en-IN" b="0" i="1" smtClean="0">
                                    <a:latin typeface="Cambria Math" panose="02040503050406030204" pitchFamily="18" charset="0"/>
                                  </a:rPr>
                                  <m:t>3</m:t>
                                </m:r>
                              </m:e>
                            </m:mr>
                            <m:mr>
                              <m:e>
                                <m:r>
                                  <a:rPr lang="en-IN" b="0" i="1" smtClean="0">
                                    <a:latin typeface="Cambria Math" panose="02040503050406030204" pitchFamily="18" charset="0"/>
                                  </a:rPr>
                                  <m:t>8</m:t>
                                </m:r>
                              </m:e>
                              <m:e>
                                <m:r>
                                  <a:rPr lang="en-IN" b="0" i="1" smtClean="0">
                                    <a:latin typeface="Cambria Math" panose="02040503050406030204" pitchFamily="18" charset="0"/>
                                  </a:rPr>
                                  <m:t>7</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6E1248BC-20F7-3C9A-CEE8-D0CA374B72A8}"/>
                  </a:ext>
                </a:extLst>
              </p:cNvPr>
              <p:cNvSpPr txBox="1">
                <a:spLocks noRot="1" noChangeAspect="1" noMove="1" noResize="1" noEditPoints="1" noAdjustHandles="1" noChangeArrowheads="1" noChangeShapeType="1" noTextEdit="1"/>
              </p:cNvSpPr>
              <p:nvPr/>
            </p:nvSpPr>
            <p:spPr>
              <a:xfrm>
                <a:off x="702526" y="3443031"/>
                <a:ext cx="1347805" cy="554254"/>
              </a:xfrm>
              <a:prstGeom prst="rect">
                <a:avLst/>
              </a:prstGeom>
              <a:blipFill>
                <a:blip r:embed="rId3"/>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E7D5C9ED-F4FA-CF75-91AC-915C52C59751}"/>
              </a:ext>
            </a:extLst>
          </p:cNvPr>
          <p:cNvSpPr txBox="1"/>
          <p:nvPr/>
        </p:nvSpPr>
        <p:spPr>
          <a:xfrm>
            <a:off x="253017" y="699646"/>
            <a:ext cx="7891742" cy="2951064"/>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Using Function file:</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1. Sum of the first 50 natural numbers</a:t>
            </a:r>
          </a:p>
          <a:p>
            <a:pPr>
              <a:lnSpc>
                <a:spcPct val="150000"/>
              </a:lnSpc>
            </a:pPr>
            <a:r>
              <a:rPr lang="en-US" dirty="0">
                <a:latin typeface="Times New Roman" panose="02020603050405020304" pitchFamily="18" charset="0"/>
                <a:cs typeface="Times New Roman" panose="02020603050405020304" pitchFamily="18" charset="0"/>
              </a:rPr>
              <a:t>2. Solve the System of Linear Equations Ax=b, and find the value of x.</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Matrix Multiplication of the following matrix</a:t>
            </a:r>
          </a:p>
          <a:p>
            <a:pPr>
              <a:lnSpc>
                <a:spcPct val="150000"/>
              </a:lnSpc>
            </a:pP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EDC0DA7-87E8-3C2D-F425-7EB2FFA88548}"/>
                  </a:ext>
                </a:extLst>
              </p:cNvPr>
              <p:cNvSpPr txBox="1"/>
              <p:nvPr/>
            </p:nvSpPr>
            <p:spPr>
              <a:xfrm>
                <a:off x="2050331" y="3443031"/>
                <a:ext cx="1358192" cy="559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5</m:t>
                                </m:r>
                              </m:e>
                              <m:e>
                                <m:r>
                                  <a:rPr lang="en-IN" b="0" i="1" smtClean="0">
                                    <a:latin typeface="Cambria Math" panose="02040503050406030204" pitchFamily="18" charset="0"/>
                                  </a:rPr>
                                  <m:t>3</m:t>
                                </m:r>
                              </m:e>
                            </m:mr>
                            <m:mr>
                              <m:e>
                                <m:r>
                                  <a:rPr lang="en-IN" b="0" i="1" smtClean="0">
                                    <a:latin typeface="Cambria Math" panose="02040503050406030204" pitchFamily="18" charset="0"/>
                                  </a:rPr>
                                  <m:t>9</m:t>
                                </m:r>
                              </m:e>
                              <m:e>
                                <m:r>
                                  <a:rPr lang="en-IN" b="0" i="1" smtClean="0">
                                    <a:latin typeface="Cambria Math" panose="02040503050406030204" pitchFamily="18" charset="0"/>
                                  </a:rPr>
                                  <m:t>2</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6EDC0DA7-87E8-3C2D-F425-7EB2FFA88548}"/>
                  </a:ext>
                </a:extLst>
              </p:cNvPr>
              <p:cNvSpPr txBox="1">
                <a:spLocks noRot="1" noChangeAspect="1" noMove="1" noResize="1" noEditPoints="1" noAdjustHandles="1" noChangeArrowheads="1" noChangeShapeType="1" noTextEdit="1"/>
              </p:cNvSpPr>
              <p:nvPr/>
            </p:nvSpPr>
            <p:spPr>
              <a:xfrm>
                <a:off x="2050331" y="3443031"/>
                <a:ext cx="1358192" cy="55983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B41CF51-48B9-E818-E114-F316EFC81D2B}"/>
                  </a:ext>
                </a:extLst>
              </p:cNvPr>
              <p:cNvSpPr txBox="1"/>
              <p:nvPr/>
            </p:nvSpPr>
            <p:spPr>
              <a:xfrm>
                <a:off x="597673" y="2166800"/>
                <a:ext cx="1342996" cy="554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5</m:t>
                                </m:r>
                              </m:e>
                              <m:e>
                                <m:r>
                                  <a:rPr lang="en-IN" b="0" i="1" smtClean="0">
                                    <a:latin typeface="Cambria Math" panose="02040503050406030204" pitchFamily="18" charset="0"/>
                                  </a:rPr>
                                  <m:t>7</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3B41CF51-48B9-E818-E114-F316EFC81D2B}"/>
                  </a:ext>
                </a:extLst>
              </p:cNvPr>
              <p:cNvSpPr txBox="1">
                <a:spLocks noRot="1" noChangeAspect="1" noMove="1" noResize="1" noEditPoints="1" noAdjustHandles="1" noChangeArrowheads="1" noChangeShapeType="1" noTextEdit="1"/>
              </p:cNvSpPr>
              <p:nvPr/>
            </p:nvSpPr>
            <p:spPr>
              <a:xfrm>
                <a:off x="597673" y="2166800"/>
                <a:ext cx="1342996" cy="554319"/>
              </a:xfrm>
              <a:prstGeom prst="rect">
                <a:avLst/>
              </a:prstGeom>
              <a:blipFill>
                <a:blip r:embed="rId5"/>
                <a:stretch>
                  <a:fillRect/>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F5329233-F1DA-A5BF-85D8-88C55A56C07B}"/>
              </a:ext>
            </a:extLst>
          </p:cNvPr>
          <p:cNvSpPr txBox="1"/>
          <p:nvPr/>
        </p:nvSpPr>
        <p:spPr>
          <a:xfrm>
            <a:off x="4790739" y="147437"/>
            <a:ext cx="2610521"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Questions for Practice</a:t>
            </a:r>
          </a:p>
        </p:txBody>
      </p:sp>
      <p:sp>
        <p:nvSpPr>
          <p:cNvPr id="4" name="TextBox 3">
            <a:extLst>
              <a:ext uri="{FF2B5EF4-FFF2-40B4-BE49-F238E27FC236}">
                <a16:creationId xmlns:a16="http://schemas.microsoft.com/office/drawing/2014/main" id="{8893F01E-CB80-FD99-112E-B51684C8B23E}"/>
              </a:ext>
            </a:extLst>
          </p:cNvPr>
          <p:cNvSpPr txBox="1"/>
          <p:nvPr/>
        </p:nvSpPr>
        <p:spPr>
          <a:xfrm>
            <a:off x="253017" y="4086140"/>
            <a:ext cx="7797474" cy="1704569"/>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What is a MATLAB function file? How is it different from a script file?</a:t>
            </a:r>
          </a:p>
          <a:p>
            <a:pPr>
              <a:lnSpc>
                <a:spcPct val="150000"/>
              </a:lnSpc>
            </a:pPr>
            <a:r>
              <a:rPr lang="en-US" dirty="0">
                <a:latin typeface="Times New Roman" panose="02020603050405020304" pitchFamily="18" charset="0"/>
                <a:cs typeface="Times New Roman" panose="02020603050405020304" pitchFamily="18" charset="0"/>
              </a:rPr>
              <a:t>5. Why do we use function files instead of scripts in MATLAB?</a:t>
            </a:r>
          </a:p>
          <a:p>
            <a:pPr>
              <a:lnSpc>
                <a:spcPct val="150000"/>
              </a:lnSpc>
            </a:pPr>
            <a:r>
              <a:rPr lang="en-US" dirty="0">
                <a:latin typeface="Times New Roman" panose="02020603050405020304" pitchFamily="18" charset="0"/>
                <a:cs typeface="Times New Roman" panose="02020603050405020304" pitchFamily="18" charset="0"/>
              </a:rPr>
              <a:t>6. Write a function file to calculate the average of three numbers: 15, 25 and 40.</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7. Write a function file to calculate the sum of the first n numbers.</a:t>
            </a:r>
          </a:p>
        </p:txBody>
      </p:sp>
    </p:spTree>
    <p:extLst>
      <p:ext uri="{BB962C8B-B14F-4D97-AF65-F5344CB8AC3E}">
        <p14:creationId xmlns:p14="http://schemas.microsoft.com/office/powerpoint/2010/main" val="405665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94FCC-A438-C4D8-BE81-1308C83E5648}"/>
              </a:ext>
            </a:extLst>
          </p:cNvPr>
          <p:cNvSpPr txBox="1"/>
          <p:nvPr/>
        </p:nvSpPr>
        <p:spPr>
          <a:xfrm>
            <a:off x="533400" y="1321583"/>
            <a:ext cx="4114800" cy="5444054"/>
          </a:xfrm>
          <a:prstGeom prst="rect">
            <a:avLst/>
          </a:prstGeom>
          <a:noFill/>
          <a:ln w="19050">
            <a:solidFill>
              <a:schemeClr val="tx1"/>
            </a:solidFill>
            <a:prstDash val="dash"/>
          </a:ln>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Command:</a:t>
            </a:r>
            <a:endParaRPr lang="en-US" sz="1800" b="1" i="0" dirty="0">
              <a:effectLst/>
              <a:latin typeface="Times New Roman" panose="02020603050405020304" pitchFamily="18" charset="0"/>
              <a:cs typeface="Times New Roman" panose="02020603050405020304" pitchFamily="18" charset="0"/>
            </a:endParaRPr>
          </a:p>
          <a:p>
            <a:pPr>
              <a:lnSpc>
                <a:spcPct val="150000"/>
              </a:lnSpc>
              <a:buNone/>
            </a:pPr>
            <a:r>
              <a:rPr lang="en-US" sz="1800" b="0" i="0" dirty="0">
                <a:effectLst/>
                <a:latin typeface="Times New Roman" panose="02020603050405020304" pitchFamily="18" charset="0"/>
                <a:cs typeface="Times New Roman" panose="02020603050405020304" pitchFamily="18" charset="0"/>
              </a:rPr>
              <a:t>x = -10:1:10;</a:t>
            </a:r>
          </a:p>
          <a:p>
            <a:pPr>
              <a:lnSpc>
                <a:spcPct val="150000"/>
              </a:lnSpc>
              <a:buNone/>
            </a:pPr>
            <a:r>
              <a:rPr lang="en-US" sz="1800" b="0" i="0" dirty="0">
                <a:effectLst/>
                <a:latin typeface="Times New Roman" panose="02020603050405020304" pitchFamily="18" charset="0"/>
                <a:cs typeface="Times New Roman" panose="02020603050405020304" pitchFamily="18" charset="0"/>
              </a:rPr>
              <a:t>y1 = 2*x + 3;</a:t>
            </a:r>
          </a:p>
          <a:p>
            <a:pPr>
              <a:lnSpc>
                <a:spcPct val="150000"/>
              </a:lnSpc>
              <a:buNone/>
            </a:pPr>
            <a:r>
              <a:rPr lang="en-US" sz="1800" b="0" i="0" dirty="0">
                <a:effectLst/>
                <a:latin typeface="Times New Roman" panose="02020603050405020304" pitchFamily="18" charset="0"/>
                <a:cs typeface="Times New Roman" panose="02020603050405020304" pitchFamily="18" charset="0"/>
              </a:rPr>
              <a:t>y2 = -x + 5;</a:t>
            </a:r>
          </a:p>
          <a:p>
            <a:pPr>
              <a:lnSpc>
                <a:spcPct val="150000"/>
              </a:lnSpc>
              <a:buNone/>
            </a:pPr>
            <a:r>
              <a:rPr lang="en-US" sz="1800" b="0" i="0" dirty="0">
                <a:effectLst/>
                <a:latin typeface="Times New Roman" panose="02020603050405020304" pitchFamily="18" charset="0"/>
                <a:cs typeface="Times New Roman" panose="02020603050405020304" pitchFamily="18" charset="0"/>
              </a:rPr>
              <a:t>y3 = 0.5*x - 4;</a:t>
            </a:r>
          </a:p>
          <a:p>
            <a:pPr>
              <a:lnSpc>
                <a:spcPct val="150000"/>
              </a:lnSpc>
              <a:buNone/>
            </a:pPr>
            <a:r>
              <a:rPr lang="en-US" sz="1800" b="0" i="0" dirty="0">
                <a:effectLst/>
                <a:latin typeface="Times New Roman" panose="02020603050405020304" pitchFamily="18" charset="0"/>
                <a:cs typeface="Times New Roman" panose="02020603050405020304" pitchFamily="18" charset="0"/>
              </a:rPr>
              <a:t>plot(x,y1,</a:t>
            </a:r>
            <a:r>
              <a:rPr lang="en-US" sz="1800" b="0" i="0" dirty="0">
                <a:solidFill>
                  <a:srgbClr val="A709F5"/>
                </a:solidFill>
                <a:effectLst/>
                <a:latin typeface="Times New Roman" panose="02020603050405020304" pitchFamily="18" charset="0"/>
                <a:cs typeface="Times New Roman" panose="02020603050405020304" pitchFamily="18" charset="0"/>
              </a:rPr>
              <a:t>'k-'</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'LineWidth'</a:t>
            </a:r>
            <a:r>
              <a:rPr lang="en-US" sz="1800" b="0" i="0" dirty="0">
                <a:effectLst/>
                <a:latin typeface="Times New Roman" panose="02020603050405020304" pitchFamily="18" charset="0"/>
                <a:cs typeface="Times New Roman" panose="02020603050405020304" pitchFamily="18" charset="0"/>
              </a:rPr>
              <a:t>,1.5); </a:t>
            </a:r>
          </a:p>
          <a:p>
            <a:pPr>
              <a:lnSpc>
                <a:spcPct val="150000"/>
              </a:lnSpc>
              <a:buNone/>
            </a:pPr>
            <a:r>
              <a:rPr lang="en-US" sz="1800" b="0" i="0" dirty="0">
                <a:effectLst/>
                <a:latin typeface="Times New Roman" panose="02020603050405020304" pitchFamily="18" charset="0"/>
                <a:cs typeface="Times New Roman" panose="02020603050405020304" pitchFamily="18" charset="0"/>
              </a:rPr>
              <a:t>hold </a:t>
            </a:r>
            <a:r>
              <a:rPr lang="en-US" sz="1800" b="0" i="0" dirty="0">
                <a:solidFill>
                  <a:srgbClr val="A709F5"/>
                </a:solidFill>
                <a:effectLst/>
                <a:latin typeface="Times New Roman" panose="02020603050405020304" pitchFamily="18" charset="0"/>
                <a:cs typeface="Times New Roman" panose="02020603050405020304" pitchFamily="18" charset="0"/>
              </a:rPr>
              <a:t>on</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effectLst/>
                <a:latin typeface="Times New Roman" panose="02020603050405020304" pitchFamily="18" charset="0"/>
                <a:cs typeface="Times New Roman" panose="02020603050405020304" pitchFamily="18" charset="0"/>
              </a:rPr>
              <a:t>plot(x,y2,</a:t>
            </a:r>
            <a:r>
              <a:rPr lang="en-US" sz="1800" b="0" i="0" dirty="0">
                <a:solidFill>
                  <a:srgbClr val="A709F5"/>
                </a:solidFill>
                <a:effectLst/>
                <a:latin typeface="Times New Roman" panose="02020603050405020304" pitchFamily="18" charset="0"/>
                <a:cs typeface="Times New Roman" panose="02020603050405020304" pitchFamily="18" charset="0"/>
              </a:rPr>
              <a:t>'k--'</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'LineWidth'</a:t>
            </a:r>
            <a:r>
              <a:rPr lang="en-US" sz="1800" b="0" i="0" dirty="0">
                <a:effectLst/>
                <a:latin typeface="Times New Roman" panose="02020603050405020304" pitchFamily="18" charset="0"/>
                <a:cs typeface="Times New Roman" panose="02020603050405020304" pitchFamily="18" charset="0"/>
              </a:rPr>
              <a:t>,1.5);</a:t>
            </a:r>
          </a:p>
          <a:p>
            <a:pPr>
              <a:lnSpc>
                <a:spcPct val="150000"/>
              </a:lnSpc>
              <a:buNone/>
            </a:pPr>
            <a:r>
              <a:rPr lang="en-US" sz="1800" b="0" i="0" dirty="0">
                <a:effectLst/>
                <a:latin typeface="Times New Roman" panose="02020603050405020304" pitchFamily="18" charset="0"/>
                <a:cs typeface="Times New Roman" panose="02020603050405020304" pitchFamily="18" charset="0"/>
              </a:rPr>
              <a:t>plot(x,y3,</a:t>
            </a:r>
            <a:r>
              <a:rPr lang="en-US" sz="1800" b="0" i="0" dirty="0">
                <a:solidFill>
                  <a:srgbClr val="A709F5"/>
                </a:solidFill>
                <a:effectLst/>
                <a:latin typeface="Times New Roman" panose="02020603050405020304" pitchFamily="18" charset="0"/>
                <a:cs typeface="Times New Roman" panose="02020603050405020304" pitchFamily="18" charset="0"/>
              </a:rPr>
              <a:t>'k-.'</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'LineWidth'</a:t>
            </a:r>
            <a:r>
              <a:rPr lang="en-US" sz="1800" b="0" i="0" dirty="0">
                <a:effectLst/>
                <a:latin typeface="Times New Roman" panose="02020603050405020304" pitchFamily="18" charset="0"/>
                <a:cs typeface="Times New Roman" panose="02020603050405020304" pitchFamily="18" charset="0"/>
              </a:rPr>
              <a:t>,1.5);</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xlabel</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'x'</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ylabel</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'y'</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effectLst/>
                <a:latin typeface="Times New Roman" panose="02020603050405020304" pitchFamily="18" charset="0"/>
                <a:cs typeface="Times New Roman" panose="02020603050405020304" pitchFamily="18" charset="0"/>
              </a:rPr>
              <a:t>title(</a:t>
            </a:r>
            <a:r>
              <a:rPr lang="en-US" sz="1800" b="0" i="0" dirty="0">
                <a:solidFill>
                  <a:srgbClr val="A709F5"/>
                </a:solidFill>
                <a:effectLst/>
                <a:latin typeface="Times New Roman" panose="02020603050405020304" pitchFamily="18" charset="0"/>
                <a:cs typeface="Times New Roman" panose="02020603050405020304" pitchFamily="18" charset="0"/>
              </a:rPr>
              <a:t>'Multiple Linear Equations'</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effectLst/>
                <a:latin typeface="Times New Roman" panose="02020603050405020304" pitchFamily="18" charset="0"/>
                <a:cs typeface="Times New Roman" panose="02020603050405020304" pitchFamily="18" charset="0"/>
              </a:rPr>
              <a:t>legend(</a:t>
            </a:r>
            <a:r>
              <a:rPr lang="en-US" sz="1800" b="0" i="0" dirty="0">
                <a:solidFill>
                  <a:srgbClr val="A709F5"/>
                </a:solidFill>
                <a:effectLst/>
                <a:latin typeface="Times New Roman" panose="02020603050405020304" pitchFamily="18" charset="0"/>
                <a:cs typeface="Times New Roman" panose="02020603050405020304" pitchFamily="18" charset="0"/>
              </a:rPr>
              <a:t>'y=2x+3'</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'y=-x+5'</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'y=0.5x-4'</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effectLst/>
                <a:latin typeface="Times New Roman" panose="02020603050405020304" pitchFamily="18" charset="0"/>
                <a:cs typeface="Times New Roman" panose="02020603050405020304" pitchFamily="18" charset="0"/>
              </a:rPr>
              <a:t>grid </a:t>
            </a:r>
            <a:r>
              <a:rPr lang="en-US" sz="1800" b="0" i="0" dirty="0">
                <a:solidFill>
                  <a:srgbClr val="A709F5"/>
                </a:solidFill>
                <a:effectLst/>
                <a:latin typeface="Times New Roman" panose="02020603050405020304" pitchFamily="18" charset="0"/>
                <a:cs typeface="Times New Roman" panose="02020603050405020304" pitchFamily="18" charset="0"/>
              </a:rPr>
              <a:t>on</a:t>
            </a:r>
            <a:r>
              <a:rPr lang="en-US" sz="1800" b="0" i="0" dirty="0">
                <a:effectLst/>
                <a:latin typeface="Times New Roman" panose="02020603050405020304" pitchFamily="18" charset="0"/>
                <a:cs typeface="Times New Roman" panose="02020603050405020304" pitchFamily="18" charset="0"/>
              </a:rPr>
              <a:t>; axis </a:t>
            </a:r>
            <a:r>
              <a:rPr lang="en-US" sz="1800" b="0" i="0" dirty="0">
                <a:solidFill>
                  <a:srgbClr val="A709F5"/>
                </a:solidFill>
                <a:effectLst/>
                <a:latin typeface="Times New Roman" panose="02020603050405020304" pitchFamily="18" charset="0"/>
                <a:cs typeface="Times New Roman" panose="02020603050405020304" pitchFamily="18" charset="0"/>
              </a:rPr>
              <a:t>equal</a:t>
            </a:r>
            <a:r>
              <a:rPr lang="en-US" sz="1800" b="0" i="0" dirty="0">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7765E7E-81FC-2B45-B57C-869E497D6490}"/>
              </a:ext>
            </a:extLst>
          </p:cNvPr>
          <p:cNvPicPr>
            <a:picLocks noChangeAspect="1"/>
          </p:cNvPicPr>
          <p:nvPr/>
        </p:nvPicPr>
        <p:blipFill>
          <a:blip r:embed="rId2"/>
          <a:stretch>
            <a:fillRect/>
          </a:stretch>
        </p:blipFill>
        <p:spPr>
          <a:xfrm>
            <a:off x="4792768" y="553641"/>
            <a:ext cx="6865832" cy="5464859"/>
          </a:xfrm>
          <a:prstGeom prst="rect">
            <a:avLst/>
          </a:prstGeom>
        </p:spPr>
      </p:pic>
      <p:sp>
        <p:nvSpPr>
          <p:cNvPr id="6" name="TextBox 5">
            <a:extLst>
              <a:ext uri="{FF2B5EF4-FFF2-40B4-BE49-F238E27FC236}">
                <a16:creationId xmlns:a16="http://schemas.microsoft.com/office/drawing/2014/main" id="{59498DC5-3FAE-CD22-60F3-F37BCDFD6D45}"/>
              </a:ext>
            </a:extLst>
          </p:cNvPr>
          <p:cNvSpPr txBox="1"/>
          <p:nvPr/>
        </p:nvSpPr>
        <p:spPr>
          <a:xfrm>
            <a:off x="798482" y="92363"/>
            <a:ext cx="3584636" cy="115057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Plot multiple linear equations</a:t>
            </a:r>
          </a:p>
          <a:p>
            <a:pPr>
              <a:lnSpc>
                <a:spcPct val="150000"/>
              </a:lnSpc>
            </a:pP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2x + 3, y</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-x + 5, y</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0.5x - 4</a:t>
            </a:r>
          </a:p>
          <a:p>
            <a:pPr>
              <a:lnSpc>
                <a:spcPct val="150000"/>
              </a:lnSpc>
              <a:buNone/>
            </a:pPr>
            <a:r>
              <a:rPr lang="en-US" dirty="0">
                <a:latin typeface="Times New Roman" panose="02020603050405020304" pitchFamily="18" charset="0"/>
                <a:cs typeface="Times New Roman" panose="02020603050405020304" pitchFamily="18" charset="0"/>
              </a:rPr>
              <a:t>x = -10:1:10</a:t>
            </a:r>
          </a:p>
        </p:txBody>
      </p:sp>
    </p:spTree>
    <p:extLst>
      <p:ext uri="{BB962C8B-B14F-4D97-AF65-F5344CB8AC3E}">
        <p14:creationId xmlns:p14="http://schemas.microsoft.com/office/powerpoint/2010/main" val="342096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A9017D-31DD-E6D8-FFE5-A693801AF199}"/>
              </a:ext>
            </a:extLst>
          </p:cNvPr>
          <p:cNvSpPr txBox="1"/>
          <p:nvPr/>
        </p:nvSpPr>
        <p:spPr>
          <a:xfrm>
            <a:off x="4813300" y="190500"/>
            <a:ext cx="1900072"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Plotting a circle</a:t>
            </a:r>
          </a:p>
        </p:txBody>
      </p:sp>
      <p:sp>
        <p:nvSpPr>
          <p:cNvPr id="6" name="TextBox 5">
            <a:extLst>
              <a:ext uri="{FF2B5EF4-FFF2-40B4-BE49-F238E27FC236}">
                <a16:creationId xmlns:a16="http://schemas.microsoft.com/office/drawing/2014/main" id="{E14286B1-7547-CD4D-3C54-F3FA0F9A4DE5}"/>
              </a:ext>
            </a:extLst>
          </p:cNvPr>
          <p:cNvSpPr txBox="1"/>
          <p:nvPr/>
        </p:nvSpPr>
        <p:spPr>
          <a:xfrm>
            <a:off x="330200" y="723900"/>
            <a:ext cx="277691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Plot a circle of Radius 5</a:t>
            </a:r>
          </a:p>
        </p:txBody>
      </p:sp>
      <p:sp>
        <p:nvSpPr>
          <p:cNvPr id="8" name="TextBox 7">
            <a:extLst>
              <a:ext uri="{FF2B5EF4-FFF2-40B4-BE49-F238E27FC236}">
                <a16:creationId xmlns:a16="http://schemas.microsoft.com/office/drawing/2014/main" id="{3CCBE816-3A32-8FB8-AECB-716EDFBA63C5}"/>
              </a:ext>
            </a:extLst>
          </p:cNvPr>
          <p:cNvSpPr txBox="1"/>
          <p:nvPr/>
        </p:nvSpPr>
        <p:spPr>
          <a:xfrm>
            <a:off x="574118" y="1536974"/>
            <a:ext cx="3583102" cy="4204356"/>
          </a:xfrm>
          <a:prstGeom prst="rect">
            <a:avLst/>
          </a:prstGeom>
          <a:noFill/>
          <a:ln w="19050">
            <a:solidFill>
              <a:schemeClr val="tx1"/>
            </a:solidFill>
            <a:prstDash val="dash"/>
          </a:ln>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r = 5; </a:t>
            </a:r>
          </a:p>
          <a:p>
            <a:pPr>
              <a:lnSpc>
                <a:spcPct val="150000"/>
              </a:lnSpc>
              <a:buNone/>
            </a:pPr>
            <a:r>
              <a:rPr lang="en-IN" sz="1800" b="0" i="0" dirty="0">
                <a:effectLst/>
                <a:latin typeface="Times New Roman" panose="02020603050405020304" pitchFamily="18" charset="0"/>
                <a:cs typeface="Times New Roman" panose="02020603050405020304" pitchFamily="18" charset="0"/>
              </a:rPr>
              <a:t>theta = </a:t>
            </a:r>
            <a:r>
              <a:rPr lang="en-IN" sz="1800" b="0" i="0" dirty="0" err="1">
                <a:effectLst/>
                <a:latin typeface="Times New Roman" panose="02020603050405020304" pitchFamily="18" charset="0"/>
                <a:cs typeface="Times New Roman" panose="02020603050405020304" pitchFamily="18" charset="0"/>
              </a:rPr>
              <a:t>linspace</a:t>
            </a:r>
            <a:r>
              <a:rPr lang="en-IN" sz="1800" b="0" i="0" dirty="0">
                <a:effectLst/>
                <a:latin typeface="Times New Roman" panose="02020603050405020304" pitchFamily="18" charset="0"/>
                <a:cs typeface="Times New Roman" panose="02020603050405020304" pitchFamily="18" charset="0"/>
              </a:rPr>
              <a:t>(0,2*pi,200); </a:t>
            </a:r>
          </a:p>
          <a:p>
            <a:pPr>
              <a:lnSpc>
                <a:spcPct val="150000"/>
              </a:lnSpc>
              <a:buNone/>
            </a:pPr>
            <a:r>
              <a:rPr lang="en-IN" sz="1800" b="0" i="0" dirty="0">
                <a:effectLst/>
                <a:latin typeface="Times New Roman" panose="02020603050405020304" pitchFamily="18" charset="0"/>
                <a:cs typeface="Times New Roman" panose="02020603050405020304" pitchFamily="18" charset="0"/>
              </a:rPr>
              <a:t>x = r*cos(theta);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y = r*sin(theta);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plot(x,y,</a:t>
            </a:r>
            <a:r>
              <a:rPr lang="en-IN" sz="1800" b="0" i="0" dirty="0">
                <a:solidFill>
                  <a:srgbClr val="A709F5"/>
                </a:solidFill>
                <a:effectLst/>
                <a:latin typeface="Times New Roman" panose="02020603050405020304" pitchFamily="18" charset="0"/>
                <a:cs typeface="Times New Roman" panose="02020603050405020304" pitchFamily="18" charset="0"/>
              </a:rPr>
              <a:t>'k-'</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'LineWidth'</a:t>
            </a:r>
            <a:r>
              <a:rPr lang="en-IN" sz="1800" b="0" i="0" dirty="0">
                <a:effectLst/>
                <a:latin typeface="Times New Roman" panose="02020603050405020304" pitchFamily="18" charset="0"/>
                <a:cs typeface="Times New Roman" panose="02020603050405020304" pitchFamily="18" charset="0"/>
              </a:rPr>
              <a:t>,1.5);</a:t>
            </a:r>
          </a:p>
          <a:p>
            <a:pPr>
              <a:lnSpc>
                <a:spcPct val="150000"/>
              </a:lnSpc>
              <a:buNone/>
            </a:pPr>
            <a:r>
              <a:rPr lang="en-IN" sz="1800" b="0" i="0" dirty="0">
                <a:effectLst/>
                <a:latin typeface="Times New Roman" panose="02020603050405020304" pitchFamily="18" charset="0"/>
                <a:cs typeface="Times New Roman" panose="02020603050405020304" pitchFamily="18" charset="0"/>
              </a:rPr>
              <a:t>axis </a:t>
            </a:r>
            <a:r>
              <a:rPr lang="en-IN" sz="1800" b="0" i="0" dirty="0">
                <a:solidFill>
                  <a:srgbClr val="A709F5"/>
                </a:solidFill>
                <a:effectLst/>
                <a:latin typeface="Times New Roman" panose="02020603050405020304" pitchFamily="18" charset="0"/>
                <a:cs typeface="Times New Roman" panose="02020603050405020304" pitchFamily="18" charset="0"/>
              </a:rPr>
              <a:t>equal</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xlabel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'X'</a:t>
            </a:r>
            <a:r>
              <a:rPr lang="en-IN" sz="1800" b="0" i="0" dirty="0">
                <a:effectLst/>
                <a:latin typeface="Times New Roman" panose="02020603050405020304" pitchFamily="18" charset="0"/>
                <a:cs typeface="Times New Roman" panose="02020603050405020304" pitchFamily="18" charset="0"/>
              </a:rPr>
              <a:t>); </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ylabel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'Y'</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title(</a:t>
            </a:r>
            <a:r>
              <a:rPr lang="en-IN" sz="1800" b="0" i="0" dirty="0">
                <a:solidFill>
                  <a:srgbClr val="A709F5"/>
                </a:solidFill>
                <a:effectLst/>
                <a:latin typeface="Times New Roman" panose="02020603050405020304" pitchFamily="18" charset="0"/>
                <a:cs typeface="Times New Roman" panose="02020603050405020304" pitchFamily="18" charset="0"/>
              </a:rPr>
              <a:t>'Circle of radius 5'</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grid </a:t>
            </a:r>
            <a:r>
              <a:rPr lang="en-IN" sz="1800" b="0" i="0" dirty="0">
                <a:solidFill>
                  <a:srgbClr val="A709F5"/>
                </a:solidFill>
                <a:effectLst/>
                <a:latin typeface="Times New Roman" panose="02020603050405020304" pitchFamily="18" charset="0"/>
                <a:cs typeface="Times New Roman" panose="02020603050405020304" pitchFamily="18" charset="0"/>
              </a:rPr>
              <a:t>on</a:t>
            </a:r>
            <a:r>
              <a:rPr lang="en-IN" sz="1800" b="0" i="0" dirty="0">
                <a:effectLst/>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3F712A72-1AA8-6882-FAAC-77EE9FF4E958}"/>
              </a:ext>
            </a:extLst>
          </p:cNvPr>
          <p:cNvPicPr>
            <a:picLocks noChangeAspect="1"/>
          </p:cNvPicPr>
          <p:nvPr/>
        </p:nvPicPr>
        <p:blipFill>
          <a:blip r:embed="rId2"/>
          <a:stretch>
            <a:fillRect/>
          </a:stretch>
        </p:blipFill>
        <p:spPr>
          <a:xfrm>
            <a:off x="5205522" y="1352083"/>
            <a:ext cx="6211777" cy="5072456"/>
          </a:xfrm>
          <a:prstGeom prst="rect">
            <a:avLst/>
          </a:prstGeom>
        </p:spPr>
      </p:pic>
    </p:spTree>
    <p:extLst>
      <p:ext uri="{BB962C8B-B14F-4D97-AF65-F5344CB8AC3E}">
        <p14:creationId xmlns:p14="http://schemas.microsoft.com/office/powerpoint/2010/main" val="112264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91A77-E3C8-F020-591E-9DCF5DC7E50E}"/>
              </a:ext>
            </a:extLst>
          </p:cNvPr>
          <p:cNvSpPr txBox="1"/>
          <p:nvPr/>
        </p:nvSpPr>
        <p:spPr>
          <a:xfrm>
            <a:off x="1037202" y="1354187"/>
            <a:ext cx="4132868" cy="2957861"/>
          </a:xfrm>
          <a:prstGeom prst="rect">
            <a:avLst/>
          </a:prstGeom>
          <a:noFill/>
          <a:ln w="19050">
            <a:solidFill>
              <a:schemeClr val="tx1"/>
            </a:solidFill>
            <a:prstDash val="dash"/>
          </a:ln>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r = 3; a = 2; b = 4;</a:t>
            </a:r>
          </a:p>
          <a:p>
            <a:pPr>
              <a:lnSpc>
                <a:spcPct val="150000"/>
              </a:lnSpc>
              <a:buNone/>
            </a:pPr>
            <a:r>
              <a:rPr lang="en-IN" sz="1800" b="0" i="0" dirty="0">
                <a:effectLst/>
                <a:latin typeface="Times New Roman" panose="02020603050405020304" pitchFamily="18" charset="0"/>
                <a:cs typeface="Times New Roman" panose="02020603050405020304" pitchFamily="18" charset="0"/>
              </a:rPr>
              <a:t>theta = </a:t>
            </a:r>
            <a:r>
              <a:rPr lang="en-IN" sz="1800" b="0" i="0" dirty="0" err="1">
                <a:effectLst/>
                <a:latin typeface="Times New Roman" panose="02020603050405020304" pitchFamily="18" charset="0"/>
                <a:cs typeface="Times New Roman" panose="02020603050405020304" pitchFamily="18" charset="0"/>
              </a:rPr>
              <a:t>linspace</a:t>
            </a:r>
            <a:r>
              <a:rPr lang="en-IN" sz="1800" b="0" i="0" dirty="0">
                <a:effectLst/>
                <a:latin typeface="Times New Roman" panose="02020603050405020304" pitchFamily="18" charset="0"/>
                <a:cs typeface="Times New Roman" panose="02020603050405020304" pitchFamily="18" charset="0"/>
              </a:rPr>
              <a:t>(0,2*pi,200);</a:t>
            </a:r>
          </a:p>
          <a:p>
            <a:pPr>
              <a:lnSpc>
                <a:spcPct val="150000"/>
              </a:lnSpc>
              <a:buNone/>
            </a:pPr>
            <a:r>
              <a:rPr lang="en-IN" sz="1800" b="0" i="0" dirty="0">
                <a:effectLst/>
                <a:latin typeface="Times New Roman" panose="02020603050405020304" pitchFamily="18" charset="0"/>
                <a:cs typeface="Times New Roman" panose="02020603050405020304" pitchFamily="18" charset="0"/>
              </a:rPr>
              <a:t>x = a + r*cos(theta);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y = b + r*sin(theta);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plot(</a:t>
            </a:r>
            <a:r>
              <a:rPr lang="en-IN" sz="1800" b="0" i="0" dirty="0" err="1">
                <a:effectLst/>
                <a:latin typeface="Times New Roman" panose="02020603050405020304" pitchFamily="18" charset="0"/>
                <a:cs typeface="Times New Roman" panose="02020603050405020304" pitchFamily="18" charset="0"/>
              </a:rPr>
              <a:t>x,y,</a:t>
            </a:r>
            <a:r>
              <a:rPr lang="en-IN" sz="1800" b="0" i="0" dirty="0" err="1">
                <a:solidFill>
                  <a:srgbClr val="A709F5"/>
                </a:solidFill>
                <a:effectLst/>
                <a:latin typeface="Times New Roman" panose="02020603050405020304" pitchFamily="18" charset="0"/>
                <a:cs typeface="Times New Roman" panose="02020603050405020304" pitchFamily="18" charset="0"/>
              </a:rPr>
              <a:t>'k</a:t>
            </a:r>
            <a:r>
              <a:rPr lang="en-IN" sz="1800" b="0" i="0" dirty="0">
                <a:solidFill>
                  <a:srgbClr val="A709F5"/>
                </a:solidFill>
                <a:effectLst/>
                <a:latin typeface="Times New Roman" panose="02020603050405020304" pitchFamily="18" charset="0"/>
                <a:cs typeface="Times New Roman" panose="02020603050405020304" pitchFamily="18" charset="0"/>
              </a:rPr>
              <a:t>--'</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'LineWidth'</a:t>
            </a:r>
            <a:r>
              <a:rPr lang="en-IN" sz="1800" b="0" i="0" dirty="0">
                <a:effectLst/>
                <a:latin typeface="Times New Roman" panose="02020603050405020304" pitchFamily="18" charset="0"/>
                <a:cs typeface="Times New Roman" panose="02020603050405020304" pitchFamily="18" charset="0"/>
              </a:rPr>
              <a:t>,1.5);</a:t>
            </a:r>
          </a:p>
          <a:p>
            <a:pPr>
              <a:lnSpc>
                <a:spcPct val="150000"/>
              </a:lnSpc>
              <a:buNone/>
            </a:pPr>
            <a:r>
              <a:rPr lang="en-IN" sz="1800" b="0" i="0" dirty="0">
                <a:effectLst/>
                <a:latin typeface="Times New Roman" panose="02020603050405020304" pitchFamily="18" charset="0"/>
                <a:cs typeface="Times New Roman" panose="02020603050405020304" pitchFamily="18" charset="0"/>
              </a:rPr>
              <a:t>axis </a:t>
            </a:r>
            <a:r>
              <a:rPr lang="en-IN" sz="1800" b="0" i="0" dirty="0">
                <a:solidFill>
                  <a:srgbClr val="A709F5"/>
                </a:solidFill>
                <a:effectLst/>
                <a:latin typeface="Times New Roman" panose="02020603050405020304" pitchFamily="18" charset="0"/>
                <a:cs typeface="Times New Roman" panose="02020603050405020304" pitchFamily="18" charset="0"/>
              </a:rPr>
              <a:t>equal</a:t>
            </a:r>
            <a:r>
              <a:rPr lang="en-IN" sz="1800" b="0" i="0" dirty="0">
                <a:effectLst/>
                <a:latin typeface="Times New Roman" panose="02020603050405020304" pitchFamily="18" charset="0"/>
                <a:cs typeface="Times New Roman" panose="02020603050405020304" pitchFamily="18" charset="0"/>
              </a:rPr>
              <a:t>; grid </a:t>
            </a:r>
            <a:r>
              <a:rPr lang="en-IN" sz="1800" b="0" i="0" dirty="0">
                <a:solidFill>
                  <a:srgbClr val="A709F5"/>
                </a:solidFill>
                <a:effectLst/>
                <a:latin typeface="Times New Roman" panose="02020603050405020304" pitchFamily="18" charset="0"/>
                <a:cs typeface="Times New Roman" panose="02020603050405020304" pitchFamily="18" charset="0"/>
              </a:rPr>
              <a:t>on</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title(</a:t>
            </a:r>
            <a:r>
              <a:rPr lang="en-IN" sz="1800" b="0" i="0" dirty="0">
                <a:solidFill>
                  <a:srgbClr val="A709F5"/>
                </a:solidFill>
                <a:effectLst/>
                <a:latin typeface="Times New Roman" panose="02020603050405020304" pitchFamily="18" charset="0"/>
                <a:cs typeface="Times New Roman" panose="02020603050405020304" pitchFamily="18" charset="0"/>
              </a:rPr>
              <a:t>'Circle: </a:t>
            </a:r>
            <a:r>
              <a:rPr lang="en-IN" sz="1800" b="0" i="0" dirty="0" err="1">
                <a:solidFill>
                  <a:srgbClr val="A709F5"/>
                </a:solidFill>
                <a:effectLst/>
                <a:latin typeface="Times New Roman" panose="02020603050405020304" pitchFamily="18" charset="0"/>
                <a:cs typeface="Times New Roman" panose="02020603050405020304" pitchFamily="18" charset="0"/>
              </a:rPr>
              <a:t>Center</a:t>
            </a:r>
            <a:r>
              <a:rPr lang="en-IN" sz="1800" b="0" i="0" dirty="0">
                <a:solidFill>
                  <a:srgbClr val="A709F5"/>
                </a:solidFill>
                <a:effectLst/>
                <a:latin typeface="Times New Roman" panose="02020603050405020304" pitchFamily="18" charset="0"/>
                <a:cs typeface="Times New Roman" panose="02020603050405020304" pitchFamily="18" charset="0"/>
              </a:rPr>
              <a:t> (2,4), Radius=3'</a:t>
            </a:r>
            <a:r>
              <a:rPr lang="en-IN" sz="1800" b="0" i="0" dirty="0">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6D0996CD-0933-B310-C58F-FEA0ACD3CEAD}"/>
              </a:ext>
            </a:extLst>
          </p:cNvPr>
          <p:cNvSpPr txBox="1"/>
          <p:nvPr/>
        </p:nvSpPr>
        <p:spPr>
          <a:xfrm>
            <a:off x="743508" y="406400"/>
            <a:ext cx="4551631"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Plot a circle of Radius 3 and </a:t>
            </a:r>
            <a:r>
              <a:rPr lang="en-IN" sz="2000" b="1" dirty="0" err="1">
                <a:latin typeface="Times New Roman" panose="02020603050405020304" pitchFamily="18" charset="0"/>
                <a:cs typeface="Times New Roman" panose="02020603050405020304" pitchFamily="18" charset="0"/>
              </a:rPr>
              <a:t>center</a:t>
            </a:r>
            <a:r>
              <a:rPr lang="en-IN" sz="2000" b="1" dirty="0">
                <a:latin typeface="Times New Roman" panose="02020603050405020304" pitchFamily="18" charset="0"/>
                <a:cs typeface="Times New Roman" panose="02020603050405020304" pitchFamily="18" charset="0"/>
              </a:rPr>
              <a:t> (2,4)</a:t>
            </a:r>
          </a:p>
        </p:txBody>
      </p:sp>
      <p:pic>
        <p:nvPicPr>
          <p:cNvPr id="7" name="Picture 6">
            <a:extLst>
              <a:ext uri="{FF2B5EF4-FFF2-40B4-BE49-F238E27FC236}">
                <a16:creationId xmlns:a16="http://schemas.microsoft.com/office/drawing/2014/main" id="{457042D5-A701-5240-B5B2-17A3AC1A94EF}"/>
              </a:ext>
            </a:extLst>
          </p:cNvPr>
          <p:cNvPicPr>
            <a:picLocks noChangeAspect="1"/>
          </p:cNvPicPr>
          <p:nvPr/>
        </p:nvPicPr>
        <p:blipFill>
          <a:blip r:embed="rId2"/>
          <a:stretch>
            <a:fillRect/>
          </a:stretch>
        </p:blipFill>
        <p:spPr>
          <a:xfrm>
            <a:off x="5420208" y="606455"/>
            <a:ext cx="6403492" cy="5192305"/>
          </a:xfrm>
          <a:prstGeom prst="rect">
            <a:avLst/>
          </a:prstGeom>
        </p:spPr>
      </p:pic>
    </p:spTree>
    <p:extLst>
      <p:ext uri="{BB962C8B-B14F-4D97-AF65-F5344CB8AC3E}">
        <p14:creationId xmlns:p14="http://schemas.microsoft.com/office/powerpoint/2010/main" val="303921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052A3D-1283-6D25-2F4E-C08763C6D261}"/>
              </a:ext>
            </a:extLst>
          </p:cNvPr>
          <p:cNvSpPr txBox="1"/>
          <p:nvPr/>
        </p:nvSpPr>
        <p:spPr>
          <a:xfrm>
            <a:off x="1351075" y="1822371"/>
            <a:ext cx="2519744" cy="2535566"/>
          </a:xfrm>
          <a:prstGeom prst="rect">
            <a:avLst/>
          </a:prstGeom>
          <a:noFill/>
        </p:spPr>
        <p:txBody>
          <a:bodyPr wrap="square">
            <a:spAutoFit/>
          </a:bodyPr>
          <a:lstStyle/>
          <a:p>
            <a:pPr>
              <a:lnSpc>
                <a:spcPct val="150000"/>
              </a:lnSpc>
              <a:buNone/>
            </a:pPr>
            <a:r>
              <a:rPr lang="en-US" sz="1800" b="1" i="0" dirty="0">
                <a:effectLst/>
                <a:latin typeface="Times New Roman" panose="02020603050405020304" pitchFamily="18" charset="0"/>
                <a:cs typeface="Times New Roman" panose="02020603050405020304" pitchFamily="18" charset="0"/>
              </a:rPr>
              <a:t>Script</a:t>
            </a:r>
          </a:p>
          <a:p>
            <a:pPr>
              <a:lnSpc>
                <a:spcPct val="150000"/>
              </a:lnSpc>
              <a:buNone/>
            </a:pPr>
            <a:r>
              <a:rPr lang="en-US" sz="1800" b="0" i="0" dirty="0">
                <a:effectLst/>
                <a:latin typeface="Times New Roman" panose="02020603050405020304" pitchFamily="18" charset="0"/>
                <a:cs typeface="Times New Roman" panose="02020603050405020304" pitchFamily="18" charset="0"/>
              </a:rPr>
              <a:t>A = [1 2 3; 4 5 6; 7 8 9];</a:t>
            </a:r>
          </a:p>
          <a:p>
            <a:pPr>
              <a:lnSpc>
                <a:spcPct val="150000"/>
              </a:lnSpc>
              <a:buNone/>
            </a:pPr>
            <a:r>
              <a:rPr lang="en-US" sz="1800" b="0" i="0" dirty="0">
                <a:effectLst/>
                <a:latin typeface="Times New Roman" panose="02020603050405020304" pitchFamily="18" charset="0"/>
                <a:cs typeface="Times New Roman" panose="02020603050405020304" pitchFamily="18" charset="0"/>
              </a:rPr>
              <a:t>B = [9 8 7; 6 5 4; 3 2 1];</a:t>
            </a:r>
          </a:p>
          <a:p>
            <a:pPr>
              <a:lnSpc>
                <a:spcPct val="150000"/>
              </a:lnSpc>
              <a:buNone/>
            </a:pPr>
            <a:r>
              <a:rPr lang="en-US" sz="1800" b="0" i="0" dirty="0">
                <a:effectLst/>
                <a:latin typeface="Times New Roman" panose="02020603050405020304" pitchFamily="18" charset="0"/>
                <a:cs typeface="Times New Roman" panose="02020603050405020304" pitchFamily="18" charset="0"/>
              </a:rPr>
              <a:t>C = A + B;</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'A + B =‘</a:t>
            </a:r>
            <a:r>
              <a:rPr lang="en-US" sz="1800" b="0" i="0" dirty="0">
                <a:effectLst/>
                <a:latin typeface="Times New Roman" panose="02020603050405020304" pitchFamily="18" charset="0"/>
                <a:cs typeface="Times New Roman" panose="02020603050405020304" pitchFamily="18" charset="0"/>
              </a:rPr>
              <a:t>); </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(C);</a:t>
            </a:r>
          </a:p>
        </p:txBody>
      </p:sp>
      <p:sp>
        <p:nvSpPr>
          <p:cNvPr id="5" name="TextBox 4">
            <a:extLst>
              <a:ext uri="{FF2B5EF4-FFF2-40B4-BE49-F238E27FC236}">
                <a16:creationId xmlns:a16="http://schemas.microsoft.com/office/drawing/2014/main" id="{20BA636E-ED3F-17D8-16F4-FFA2A7E9F446}"/>
              </a:ext>
            </a:extLst>
          </p:cNvPr>
          <p:cNvSpPr txBox="1"/>
          <p:nvPr/>
        </p:nvSpPr>
        <p:spPr>
          <a:xfrm>
            <a:off x="852407" y="101190"/>
            <a:ext cx="5657751" cy="87357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Q1. Let us write a script file to solve the following matrix addition: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311B52-991F-0AB8-56C0-07ADAAD3BC12}"/>
                  </a:ext>
                </a:extLst>
              </p:cNvPr>
              <p:cNvSpPr txBox="1"/>
              <p:nvPr/>
            </p:nvSpPr>
            <p:spPr>
              <a:xfrm>
                <a:off x="2154359" y="804950"/>
                <a:ext cx="1647865" cy="1095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3</m:t>
                                </m:r>
                              </m:e>
                            </m:mr>
                            <m:mr>
                              <m:e>
                                <m:r>
                                  <a:rPr lang="en-IN" b="0" i="1" smtClean="0">
                                    <a:latin typeface="Cambria Math" panose="02040503050406030204" pitchFamily="18" charset="0"/>
                                  </a:rPr>
                                  <m:t>4</m:t>
                                </m:r>
                              </m:e>
                              <m:e>
                                <m:r>
                                  <a:rPr lang="en-IN" b="0" i="1" smtClean="0">
                                    <a:latin typeface="Cambria Math" panose="02040503050406030204" pitchFamily="18" charset="0"/>
                                  </a:rPr>
                                  <m:t>5</m:t>
                                </m:r>
                              </m:e>
                              <m:e>
                                <m:r>
                                  <a:rPr lang="en-IN" b="0" i="1" smtClean="0">
                                    <a:latin typeface="Cambria Math" panose="02040503050406030204" pitchFamily="18" charset="0"/>
                                  </a:rPr>
                                  <m:t>6</m:t>
                                </m:r>
                              </m:e>
                            </m:mr>
                            <m:mr>
                              <m:e>
                                <m:r>
                                  <a:rPr lang="en-IN" b="0" i="1" smtClean="0">
                                    <a:latin typeface="Cambria Math" panose="02040503050406030204" pitchFamily="18" charset="0"/>
                                  </a:rPr>
                                  <m:t>7</m:t>
                                </m:r>
                              </m:e>
                              <m:e>
                                <m:r>
                                  <a:rPr lang="en-IN" b="0" i="1" smtClean="0">
                                    <a:latin typeface="Cambria Math" panose="02040503050406030204" pitchFamily="18" charset="0"/>
                                  </a:rPr>
                                  <m:t>8</m:t>
                                </m:r>
                              </m:e>
                              <m:e>
                                <m:r>
                                  <a:rPr lang="en-IN" b="0" i="1" smtClean="0">
                                    <a:latin typeface="Cambria Math" panose="02040503050406030204" pitchFamily="18" charset="0"/>
                                  </a:rPr>
                                  <m:t>9</m:t>
                                </m:r>
                              </m:e>
                            </m:mr>
                          </m:m>
                        </m:e>
                      </m:d>
                    </m:oMath>
                  </m:oMathPara>
                </a14:m>
                <a:endParaRPr lang="en-IN"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A7311B52-991F-0AB8-56C0-07ADAAD3BC12}"/>
                  </a:ext>
                </a:extLst>
              </p:cNvPr>
              <p:cNvSpPr txBox="1">
                <a:spLocks noRot="1" noChangeAspect="1" noMove="1" noResize="1" noEditPoints="1" noAdjustHandles="1" noChangeArrowheads="1" noChangeShapeType="1" noTextEdit="1"/>
              </p:cNvSpPr>
              <p:nvPr/>
            </p:nvSpPr>
            <p:spPr>
              <a:xfrm>
                <a:off x="2154359" y="804950"/>
                <a:ext cx="1647865" cy="109555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1A7A440-5EDF-435A-3EEF-9BA81407BAF0}"/>
                  </a:ext>
                </a:extLst>
              </p:cNvPr>
              <p:cNvSpPr txBox="1"/>
              <p:nvPr/>
            </p:nvSpPr>
            <p:spPr>
              <a:xfrm>
                <a:off x="4220940" y="690011"/>
                <a:ext cx="1657832" cy="1095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9</m:t>
                                </m:r>
                              </m:e>
                              <m:e>
                                <m:r>
                                  <a:rPr lang="en-IN" b="0" i="1" smtClean="0">
                                    <a:latin typeface="Cambria Math" panose="02040503050406030204" pitchFamily="18" charset="0"/>
                                  </a:rPr>
                                  <m:t>8</m:t>
                                </m:r>
                              </m:e>
                              <m:e>
                                <m:r>
                                  <a:rPr lang="en-IN" b="0" i="1" smtClean="0">
                                    <a:latin typeface="Cambria Math" panose="02040503050406030204" pitchFamily="18" charset="0"/>
                                  </a:rPr>
                                  <m:t>7</m:t>
                                </m:r>
                              </m:e>
                            </m:mr>
                            <m:mr>
                              <m:e>
                                <m:r>
                                  <a:rPr lang="en-IN" b="0" i="1" smtClean="0">
                                    <a:latin typeface="Cambria Math" panose="02040503050406030204" pitchFamily="18" charset="0"/>
                                  </a:rPr>
                                  <m:t>6</m:t>
                                </m:r>
                              </m:e>
                              <m:e>
                                <m:r>
                                  <a:rPr lang="en-IN" b="0" i="1" smtClean="0">
                                    <a:latin typeface="Cambria Math" panose="02040503050406030204" pitchFamily="18" charset="0"/>
                                  </a:rPr>
                                  <m:t>5</m:t>
                                </m:r>
                              </m:e>
                              <m:e>
                                <m:r>
                                  <a:rPr lang="en-IN" b="0" i="1" smtClean="0">
                                    <a:latin typeface="Cambria Math" panose="02040503050406030204" pitchFamily="18" charset="0"/>
                                  </a:rPr>
                                  <m:t>4</m:t>
                                </m:r>
                              </m:e>
                            </m:mr>
                            <m:mr>
                              <m:e>
                                <m: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1</m:t>
                                </m:r>
                              </m:e>
                            </m:mr>
                          </m:m>
                        </m:e>
                      </m:d>
                    </m:oMath>
                  </m:oMathPara>
                </a14:m>
                <a:endParaRPr lang="en-IN"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41A7A440-5EDF-435A-3EEF-9BA81407BAF0}"/>
                  </a:ext>
                </a:extLst>
              </p:cNvPr>
              <p:cNvSpPr txBox="1">
                <a:spLocks noRot="1" noChangeAspect="1" noMove="1" noResize="1" noEditPoints="1" noAdjustHandles="1" noChangeArrowheads="1" noChangeShapeType="1" noTextEdit="1"/>
              </p:cNvSpPr>
              <p:nvPr/>
            </p:nvSpPr>
            <p:spPr>
              <a:xfrm>
                <a:off x="4220940" y="690011"/>
                <a:ext cx="1657832" cy="1095556"/>
              </a:xfrm>
              <a:prstGeom prst="rect">
                <a:avLst/>
              </a:prstGeom>
              <a:blipFill>
                <a:blip r:embed="rId3"/>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3497DB29-493A-02BB-EF6F-76F8D8F69EA9}"/>
              </a:ext>
            </a:extLst>
          </p:cNvPr>
          <p:cNvSpPr txBox="1"/>
          <p:nvPr/>
        </p:nvSpPr>
        <p:spPr>
          <a:xfrm>
            <a:off x="8214572" y="1730693"/>
            <a:ext cx="2626353" cy="2397066"/>
          </a:xfrm>
          <a:prstGeom prst="rect">
            <a:avLst/>
          </a:prstGeom>
          <a:noFill/>
        </p:spPr>
        <p:txBody>
          <a:bodyPr wrap="square">
            <a:spAutoFit/>
          </a:bodyPr>
          <a:lstStyle/>
          <a:p>
            <a:pPr>
              <a:buNone/>
            </a:pPr>
            <a:r>
              <a:rPr lang="en-US" sz="1800" b="1" i="0" dirty="0">
                <a:effectLst/>
                <a:latin typeface="Times New Roman" panose="02020603050405020304" pitchFamily="18" charset="0"/>
                <a:cs typeface="Times New Roman" panose="02020603050405020304" pitchFamily="18" charset="0"/>
              </a:rPr>
              <a:t>Script</a:t>
            </a: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r>
              <a:rPr lang="en-US" sz="1800" b="0" i="0" dirty="0">
                <a:effectLst/>
                <a:latin typeface="Times New Roman" panose="02020603050405020304" pitchFamily="18" charset="0"/>
                <a:cs typeface="Times New Roman" panose="02020603050405020304" pitchFamily="18" charset="0"/>
              </a:rPr>
              <a:t>A = [2 1; 5 7];</a:t>
            </a:r>
          </a:p>
          <a:p>
            <a:pPr>
              <a:lnSpc>
                <a:spcPct val="150000"/>
              </a:lnSpc>
              <a:buNone/>
            </a:pPr>
            <a:r>
              <a:rPr lang="en-US" sz="1800" b="0" i="0" dirty="0">
                <a:effectLst/>
                <a:latin typeface="Times New Roman" panose="02020603050405020304" pitchFamily="18" charset="0"/>
                <a:cs typeface="Times New Roman" panose="02020603050405020304" pitchFamily="18" charset="0"/>
              </a:rPr>
              <a:t>b = [11; 13];</a:t>
            </a:r>
          </a:p>
          <a:p>
            <a:pPr>
              <a:lnSpc>
                <a:spcPct val="150000"/>
              </a:lnSpc>
              <a:buNone/>
            </a:pPr>
            <a:r>
              <a:rPr lang="en-US" sz="1800" b="0" i="0" dirty="0">
                <a:effectLst/>
                <a:latin typeface="Times New Roman" panose="02020603050405020304" pitchFamily="18" charset="0"/>
                <a:cs typeface="Times New Roman" panose="02020603050405020304" pitchFamily="18" charset="0"/>
              </a:rPr>
              <a:t>x = A\b;</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'Solution x:’</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(x);</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9550AD1-95F0-95B4-8774-D7C6FD0C0538}"/>
                  </a:ext>
                </a:extLst>
              </p:cNvPr>
              <p:cNvSpPr txBox="1"/>
              <p:nvPr/>
            </p:nvSpPr>
            <p:spPr>
              <a:xfrm>
                <a:off x="7761245" y="1081667"/>
                <a:ext cx="1342996" cy="554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5</m:t>
                                </m:r>
                              </m:e>
                              <m:e>
                                <m:r>
                                  <a:rPr lang="en-IN" b="0" i="1" smtClean="0">
                                    <a:latin typeface="Cambria Math" panose="02040503050406030204" pitchFamily="18" charset="0"/>
                                  </a:rPr>
                                  <m:t>7</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9550AD1-95F0-95B4-8774-D7C6FD0C0538}"/>
                  </a:ext>
                </a:extLst>
              </p:cNvPr>
              <p:cNvSpPr txBox="1">
                <a:spLocks noRot="1" noChangeAspect="1" noMove="1" noResize="1" noEditPoints="1" noAdjustHandles="1" noChangeArrowheads="1" noChangeShapeType="1" noTextEdit="1"/>
              </p:cNvSpPr>
              <p:nvPr/>
            </p:nvSpPr>
            <p:spPr>
              <a:xfrm>
                <a:off x="7761245" y="1081667"/>
                <a:ext cx="1342996" cy="55431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6429852-36CF-68EC-D521-DAD27056285B}"/>
                  </a:ext>
                </a:extLst>
              </p:cNvPr>
              <p:cNvSpPr txBox="1"/>
              <p:nvPr/>
            </p:nvSpPr>
            <p:spPr>
              <a:xfrm>
                <a:off x="9280445" y="1081667"/>
                <a:ext cx="909480"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1</m:t>
                                </m:r>
                              </m:e>
                            </m:mr>
                            <m:mr>
                              <m:e>
                                <m:r>
                                  <a:rPr lang="en-IN" b="0" i="1" smtClean="0">
                                    <a:latin typeface="Cambria Math" panose="02040503050406030204" pitchFamily="18" charset="0"/>
                                  </a:rPr>
                                  <m:t>13</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66429852-36CF-68EC-D521-DAD27056285B}"/>
                  </a:ext>
                </a:extLst>
              </p:cNvPr>
              <p:cNvSpPr txBox="1">
                <a:spLocks noRot="1" noChangeAspect="1" noMove="1" noResize="1" noEditPoints="1" noAdjustHandles="1" noChangeArrowheads="1" noChangeShapeType="1" noTextEdit="1"/>
              </p:cNvSpPr>
              <p:nvPr/>
            </p:nvSpPr>
            <p:spPr>
              <a:xfrm>
                <a:off x="9280445" y="1081667"/>
                <a:ext cx="909480" cy="460126"/>
              </a:xfrm>
              <a:prstGeom prst="rect">
                <a:avLst/>
              </a:prstGeom>
              <a:blipFill>
                <a:blip r:embed="rId5"/>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0B2BD91B-C5E2-5CCD-F1E8-098E9C13C2E9}"/>
              </a:ext>
            </a:extLst>
          </p:cNvPr>
          <p:cNvSpPr txBox="1"/>
          <p:nvPr/>
        </p:nvSpPr>
        <p:spPr>
          <a:xfrm>
            <a:off x="7031374" y="125926"/>
            <a:ext cx="5037351" cy="87357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Q2. Let us write a script file to solve the linear equation Ax = b.</a:t>
            </a:r>
          </a:p>
        </p:txBody>
      </p:sp>
      <p:sp>
        <p:nvSpPr>
          <p:cNvPr id="17" name="TextBox 16">
            <a:extLst>
              <a:ext uri="{FF2B5EF4-FFF2-40B4-BE49-F238E27FC236}">
                <a16:creationId xmlns:a16="http://schemas.microsoft.com/office/drawing/2014/main" id="{DCA81B9E-D61F-368F-580E-72AAD7853E35}"/>
              </a:ext>
            </a:extLst>
          </p:cNvPr>
          <p:cNvSpPr txBox="1"/>
          <p:nvPr/>
        </p:nvSpPr>
        <p:spPr>
          <a:xfrm>
            <a:off x="4735699" y="1785155"/>
            <a:ext cx="10322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Answer: </a:t>
            </a:r>
          </a:p>
        </p:txBody>
      </p:sp>
      <p:sp>
        <p:nvSpPr>
          <p:cNvPr id="18" name="TextBox 17">
            <a:extLst>
              <a:ext uri="{FF2B5EF4-FFF2-40B4-BE49-F238E27FC236}">
                <a16:creationId xmlns:a16="http://schemas.microsoft.com/office/drawing/2014/main" id="{244591DC-C240-B644-DEA0-1B4F28467B67}"/>
              </a:ext>
            </a:extLst>
          </p:cNvPr>
          <p:cNvSpPr txBox="1"/>
          <p:nvPr/>
        </p:nvSpPr>
        <p:spPr>
          <a:xfrm>
            <a:off x="10840925" y="2075146"/>
            <a:ext cx="1242648" cy="923330"/>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Answer:</a:t>
            </a:r>
          </a:p>
          <a:p>
            <a:r>
              <a:rPr lang="en-IN" b="1" dirty="0">
                <a:latin typeface="Times New Roman" panose="02020603050405020304" pitchFamily="18" charset="0"/>
                <a:cs typeface="Times New Roman" panose="02020603050405020304" pitchFamily="18" charset="0"/>
              </a:rPr>
              <a:t>x = 7.1111</a:t>
            </a:r>
          </a:p>
          <a:p>
            <a:r>
              <a:rPr lang="en-IN" b="1" dirty="0">
                <a:latin typeface="Times New Roman" panose="02020603050405020304" pitchFamily="18" charset="0"/>
                <a:cs typeface="Times New Roman" panose="02020603050405020304" pitchFamily="18" charset="0"/>
              </a:rPr>
              <a:t>     -3.2222 </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6F4210B-566F-BFF4-98F1-5FA5012D4F40}"/>
                  </a:ext>
                </a:extLst>
              </p:cNvPr>
              <p:cNvSpPr txBox="1"/>
              <p:nvPr/>
            </p:nvSpPr>
            <p:spPr>
              <a:xfrm>
                <a:off x="4672867" y="2132302"/>
                <a:ext cx="1977906" cy="110190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t>
                </a:r>
                <a14:m>
                  <m:oMath xmlns:m="http://schemas.openxmlformats.org/officeDocument/2006/math">
                    <m:r>
                      <a:rPr lang="en-IN" b="1" i="1" smtClean="0">
                        <a:latin typeface="Cambria Math" panose="02040503050406030204" pitchFamily="18" charset="0"/>
                      </a:rPr>
                      <m:t>=</m:t>
                    </m:r>
                    <m:d>
                      <m:dPr>
                        <m:begChr m:val="["/>
                        <m:endChr m:val="]"/>
                        <m:ctrlPr>
                          <a:rPr lang="en-IN" b="1" i="1" smtClean="0">
                            <a:latin typeface="Cambria Math" panose="02040503050406030204" pitchFamily="18" charset="0"/>
                          </a:rPr>
                        </m:ctrlPr>
                      </m:dPr>
                      <m:e>
                        <m:m>
                          <m:mPr>
                            <m:mcs>
                              <m:mc>
                                <m:mcPr>
                                  <m:count m:val="3"/>
                                  <m:mcJc m:val="center"/>
                                </m:mcPr>
                              </m:mc>
                            </m:mcs>
                            <m:ctrlPr>
                              <a:rPr lang="en-IN" b="1" i="1" smtClean="0">
                                <a:latin typeface="Cambria Math" panose="02040503050406030204" pitchFamily="18" charset="0"/>
                              </a:rPr>
                            </m:ctrlPr>
                          </m:mPr>
                          <m:mr>
                            <m:e>
                              <m:r>
                                <m:rPr>
                                  <m:brk m:alnAt="7"/>
                                </m:rPr>
                                <a:rPr lang="en-IN" b="1" i="1" smtClean="0">
                                  <a:latin typeface="Cambria Math" panose="02040503050406030204" pitchFamily="18" charset="0"/>
                                </a:rPr>
                                <m:t>𝟏</m:t>
                              </m:r>
                              <m:r>
                                <a:rPr lang="en-IN" b="1" i="1" smtClean="0">
                                  <a:latin typeface="Cambria Math" panose="02040503050406030204" pitchFamily="18" charset="0"/>
                                </a:rPr>
                                <m:t>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r>
                            <m:e>
                              <m:r>
                                <a:rPr lang="en-IN" b="1" i="1" smtClean="0">
                                  <a:latin typeface="Cambria Math" panose="02040503050406030204" pitchFamily="18" charset="0"/>
                                </a:rPr>
                                <m:t>𝟏𝟎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r>
                            <m:e>
                              <m:r>
                                <a:rPr lang="en-IN" b="1" i="1" smtClean="0">
                                  <a:latin typeface="Cambria Math" panose="02040503050406030204" pitchFamily="18" charset="0"/>
                                </a:rPr>
                                <m:t>𝟏𝟎</m:t>
                              </m:r>
                            </m:e>
                            <m:e>
                              <m:r>
                                <a:rPr lang="en-IN" b="1" i="1" smtClean="0">
                                  <a:latin typeface="Cambria Math" panose="02040503050406030204" pitchFamily="18" charset="0"/>
                                </a:rPr>
                                <m:t>𝟏𝟎</m:t>
                              </m:r>
                            </m:e>
                            <m:e>
                              <m:r>
                                <a:rPr lang="en-IN" b="1" i="1" smtClean="0">
                                  <a:latin typeface="Cambria Math" panose="02040503050406030204" pitchFamily="18" charset="0"/>
                                </a:rPr>
                                <m:t>𝟏𝟎</m:t>
                              </m:r>
                            </m:e>
                          </m:mr>
                        </m:m>
                      </m:e>
                    </m:d>
                  </m:oMath>
                </a14:m>
                <a:endParaRPr lang="en-IN" b="1" dirty="0">
                  <a:latin typeface="Times New Roman" panose="020206030504050203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F6F4210B-566F-BFF4-98F1-5FA5012D4F40}"/>
                  </a:ext>
                </a:extLst>
              </p:cNvPr>
              <p:cNvSpPr txBox="1">
                <a:spLocks noRot="1" noChangeAspect="1" noMove="1" noResize="1" noEditPoints="1" noAdjustHandles="1" noChangeArrowheads="1" noChangeShapeType="1" noTextEdit="1"/>
              </p:cNvSpPr>
              <p:nvPr/>
            </p:nvSpPr>
            <p:spPr>
              <a:xfrm>
                <a:off x="4672867" y="2132302"/>
                <a:ext cx="1977906" cy="1101905"/>
              </a:xfrm>
              <a:prstGeom prst="rect">
                <a:avLst/>
              </a:prstGeom>
              <a:blipFill>
                <a:blip r:embed="rId6"/>
                <a:stretch>
                  <a:fillRect l="-2778" t="-3315"/>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E458114F-9C48-2670-6AC1-6016521DC9ED}"/>
              </a:ext>
            </a:extLst>
          </p:cNvPr>
          <p:cNvSpPr txBox="1"/>
          <p:nvPr/>
        </p:nvSpPr>
        <p:spPr>
          <a:xfrm>
            <a:off x="5120552" y="4551756"/>
            <a:ext cx="4117016" cy="2120068"/>
          </a:xfrm>
          <a:prstGeom prst="rect">
            <a:avLst/>
          </a:prstGeom>
          <a:noFill/>
        </p:spPr>
        <p:txBody>
          <a:bodyPr wrap="square">
            <a:spAutoFit/>
          </a:bodyPr>
          <a:lstStyle/>
          <a:p>
            <a:pPr>
              <a:lnSpc>
                <a:spcPct val="150000"/>
              </a:lnSpc>
              <a:buNone/>
            </a:pPr>
            <a:r>
              <a:rPr lang="en-US" sz="1800" b="1" i="0" dirty="0">
                <a:effectLst/>
                <a:latin typeface="Times New Roman" panose="02020603050405020304" pitchFamily="18" charset="0"/>
                <a:cs typeface="Times New Roman" panose="02020603050405020304" pitchFamily="18" charset="0"/>
              </a:rPr>
              <a:t>Script</a:t>
            </a:r>
          </a:p>
          <a:p>
            <a:pPr>
              <a:lnSpc>
                <a:spcPct val="150000"/>
              </a:lnSpc>
              <a:buNone/>
            </a:pPr>
            <a:r>
              <a:rPr lang="en-US" sz="1800" b="0" i="0" dirty="0">
                <a:effectLst/>
                <a:latin typeface="Times New Roman" panose="02020603050405020304" pitchFamily="18" charset="0"/>
                <a:cs typeface="Times New Roman" panose="02020603050405020304" pitchFamily="18" charset="0"/>
              </a:rPr>
              <a:t>A = [2 5 3; 1 -2 -1; 3 6 4];</a:t>
            </a:r>
          </a:p>
          <a:p>
            <a:pPr>
              <a:lnSpc>
                <a:spcPct val="150000"/>
              </a:lnSpc>
              <a:buNone/>
            </a:pPr>
            <a:r>
              <a:rPr lang="en-US" sz="1800" b="0" i="0" dirty="0">
                <a:effectLst/>
                <a:latin typeface="Times New Roman" panose="02020603050405020304" pitchFamily="18" charset="0"/>
                <a:cs typeface="Times New Roman" panose="02020603050405020304" pitchFamily="18" charset="0"/>
              </a:rPr>
              <a:t>d = det(A);</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'Matrix A:'</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a:t>
            </a: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'Determinant of A = '</a:t>
            </a:r>
            <a:r>
              <a:rPr lang="en-US" sz="1800" b="0" i="0" dirty="0">
                <a:effectLst/>
                <a:latin typeface="Times New Roman" panose="02020603050405020304" pitchFamily="18" charset="0"/>
                <a:cs typeface="Times New Roman" panose="02020603050405020304" pitchFamily="18" charset="0"/>
              </a:rPr>
              <a:t>, num2str(d)]);</a:t>
            </a:r>
          </a:p>
        </p:txBody>
      </p:sp>
      <p:sp>
        <p:nvSpPr>
          <p:cNvPr id="22" name="TextBox 21">
            <a:extLst>
              <a:ext uri="{FF2B5EF4-FFF2-40B4-BE49-F238E27FC236}">
                <a16:creationId xmlns:a16="http://schemas.microsoft.com/office/drawing/2014/main" id="{72D3B471-68D9-9F72-3564-057E3888F58D}"/>
              </a:ext>
            </a:extLst>
          </p:cNvPr>
          <p:cNvSpPr txBox="1"/>
          <p:nvPr/>
        </p:nvSpPr>
        <p:spPr>
          <a:xfrm>
            <a:off x="9073213" y="5347235"/>
            <a:ext cx="1367682"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Answer:</a:t>
            </a:r>
          </a:p>
          <a:p>
            <a:r>
              <a:rPr lang="en-IN" b="1" dirty="0">
                <a:latin typeface="Times New Roman" panose="02020603050405020304" pitchFamily="18" charset="0"/>
                <a:cs typeface="Times New Roman" panose="02020603050405020304" pitchFamily="18" charset="0"/>
              </a:rPr>
              <a:t>det (A) = -3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A105080-75AB-E081-F357-E6F6FD8FBDC7}"/>
                  </a:ext>
                </a:extLst>
              </p:cNvPr>
              <p:cNvSpPr txBox="1"/>
              <p:nvPr/>
            </p:nvSpPr>
            <p:spPr>
              <a:xfrm>
                <a:off x="1034607" y="5578324"/>
                <a:ext cx="2068643" cy="8304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5</m:t>
                                </m:r>
                              </m:e>
                              <m:e>
                                <m:r>
                                  <a:rPr lang="en-IN" b="0" i="1" smtClean="0">
                                    <a:latin typeface="Cambria Math" panose="02040503050406030204" pitchFamily="18" charset="0"/>
                                  </a:rPr>
                                  <m:t>3</m:t>
                                </m:r>
                              </m:e>
                            </m:mr>
                            <m:mr>
                              <m:e>
                                <m: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3</m:t>
                                </m:r>
                              </m:e>
                              <m:e>
                                <m:r>
                                  <a:rPr lang="en-IN" b="0" i="1" smtClean="0">
                                    <a:latin typeface="Cambria Math" panose="02040503050406030204" pitchFamily="18" charset="0"/>
                                  </a:rPr>
                                  <m:t>6</m:t>
                                </m:r>
                              </m:e>
                              <m:e>
                                <m:r>
                                  <a:rPr lang="en-IN" b="0" i="1" smtClean="0">
                                    <a:latin typeface="Cambria Math" panose="02040503050406030204" pitchFamily="18" charset="0"/>
                                  </a:rPr>
                                  <m:t>4</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FA105080-75AB-E081-F357-E6F6FD8FBDC7}"/>
                  </a:ext>
                </a:extLst>
              </p:cNvPr>
              <p:cNvSpPr txBox="1">
                <a:spLocks noRot="1" noChangeAspect="1" noMove="1" noResize="1" noEditPoints="1" noAdjustHandles="1" noChangeArrowheads="1" noChangeShapeType="1" noTextEdit="1"/>
              </p:cNvSpPr>
              <p:nvPr/>
            </p:nvSpPr>
            <p:spPr>
              <a:xfrm>
                <a:off x="1034607" y="5578324"/>
                <a:ext cx="2068643" cy="830484"/>
              </a:xfrm>
              <a:prstGeom prst="rect">
                <a:avLst/>
              </a:prstGeom>
              <a:blipFill>
                <a:blip r:embed="rId7"/>
                <a:stretch>
                  <a:fillRect/>
                </a:stretch>
              </a:blipFill>
            </p:spPr>
            <p:txBody>
              <a:bodyPr/>
              <a:lstStyle/>
              <a:p>
                <a:r>
                  <a:rPr lang="en-IN">
                    <a:noFill/>
                  </a:rPr>
                  <a:t> </a:t>
                </a:r>
              </a:p>
            </p:txBody>
          </p:sp>
        </mc:Fallback>
      </mc:AlternateContent>
      <p:sp>
        <p:nvSpPr>
          <p:cNvPr id="24" name="TextBox 23">
            <a:extLst>
              <a:ext uri="{FF2B5EF4-FFF2-40B4-BE49-F238E27FC236}">
                <a16:creationId xmlns:a16="http://schemas.microsoft.com/office/drawing/2014/main" id="{7CF35C0D-5D2C-48DE-CE86-4B9B346847A2}"/>
              </a:ext>
            </a:extLst>
          </p:cNvPr>
          <p:cNvSpPr txBox="1"/>
          <p:nvPr/>
        </p:nvSpPr>
        <p:spPr>
          <a:xfrm>
            <a:off x="1028370" y="4642290"/>
            <a:ext cx="4297941" cy="87357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Q3. Let us write a script file to solve the following matrix determinant</a:t>
            </a:r>
          </a:p>
        </p:txBody>
      </p:sp>
      <p:cxnSp>
        <p:nvCxnSpPr>
          <p:cNvPr id="26" name="Straight Connector 25">
            <a:extLst>
              <a:ext uri="{FF2B5EF4-FFF2-40B4-BE49-F238E27FC236}">
                <a16:creationId xmlns:a16="http://schemas.microsoft.com/office/drawing/2014/main" id="{1670C07A-1D37-3AE7-7611-9852F018D194}"/>
              </a:ext>
            </a:extLst>
          </p:cNvPr>
          <p:cNvCxnSpPr/>
          <p:nvPr/>
        </p:nvCxnSpPr>
        <p:spPr>
          <a:xfrm>
            <a:off x="0" y="4452721"/>
            <a:ext cx="1219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3B36590-3DF5-79C6-BE59-6602CE1221A5}"/>
              </a:ext>
            </a:extLst>
          </p:cNvPr>
          <p:cNvCxnSpPr>
            <a:cxnSpLocks/>
          </p:cNvCxnSpPr>
          <p:nvPr/>
        </p:nvCxnSpPr>
        <p:spPr>
          <a:xfrm>
            <a:off x="6764602" y="0"/>
            <a:ext cx="0" cy="45235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61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3" grpId="0"/>
      <p:bldP spid="14" grpId="0"/>
      <p:bldP spid="15" grpId="0"/>
      <p:bldP spid="17" grpId="0"/>
      <p:bldP spid="18" grpId="0"/>
      <p:bldP spid="19"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0B8D9-AEBE-A512-3E40-EFDAC1DCF0E5}"/>
              </a:ext>
            </a:extLst>
          </p:cNvPr>
          <p:cNvSpPr txBox="1"/>
          <p:nvPr/>
        </p:nvSpPr>
        <p:spPr>
          <a:xfrm>
            <a:off x="305922" y="4458240"/>
            <a:ext cx="5471082" cy="2399760"/>
          </a:xfrm>
          <a:prstGeom prst="rect">
            <a:avLst/>
          </a:prstGeom>
          <a:noFill/>
          <a:ln w="19050">
            <a:solidFill>
              <a:schemeClr val="tx1"/>
            </a:solidFill>
            <a:prstDash val="dash"/>
          </a:ln>
        </p:spPr>
        <p:txBody>
          <a:bodyPr wrap="square">
            <a:spAutoFit/>
          </a:bodyPr>
          <a:lstStyle/>
          <a:p>
            <a:pPr>
              <a:lnSpc>
                <a:spcPct val="150000"/>
              </a:lnSpc>
            </a:pPr>
            <a:r>
              <a:rPr lang="en-US" sz="1700" b="1" dirty="0">
                <a:latin typeface="Times New Roman" panose="02020603050405020304" pitchFamily="18" charset="0"/>
                <a:cs typeface="Times New Roman" panose="02020603050405020304" pitchFamily="18" charset="0"/>
              </a:rPr>
              <a:t>Solution:</a:t>
            </a:r>
            <a:endParaRPr lang="en-US" sz="1700" b="1" i="0" dirty="0">
              <a:solidFill>
                <a:srgbClr val="008013"/>
              </a:solidFill>
              <a:effectLst/>
              <a:latin typeface="Times New Roman" panose="02020603050405020304" pitchFamily="18" charset="0"/>
              <a:cs typeface="Times New Roman" panose="02020603050405020304" pitchFamily="18" charset="0"/>
            </a:endParaRPr>
          </a:p>
          <a:p>
            <a:pPr>
              <a:lnSpc>
                <a:spcPct val="150000"/>
              </a:lnSpc>
              <a:buNone/>
            </a:pPr>
            <a:r>
              <a:rPr lang="en-US" sz="1700" b="0" i="0" dirty="0">
                <a:solidFill>
                  <a:srgbClr val="008013"/>
                </a:solidFill>
                <a:effectLst/>
                <a:latin typeface="Times New Roman" panose="02020603050405020304" pitchFamily="18" charset="0"/>
                <a:cs typeface="Times New Roman" panose="02020603050405020304" pitchFamily="18" charset="0"/>
              </a:rPr>
              <a:t>% Script to calculate speed</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distance = 120; </a:t>
            </a:r>
            <a:r>
              <a:rPr lang="en-US" sz="1700" b="0" i="0" dirty="0">
                <a:solidFill>
                  <a:srgbClr val="008013"/>
                </a:solidFill>
                <a:effectLst/>
                <a:latin typeface="Times New Roman" panose="02020603050405020304" pitchFamily="18" charset="0"/>
                <a:cs typeface="Times New Roman" panose="02020603050405020304" pitchFamily="18" charset="0"/>
              </a:rPr>
              <a:t>% in meters</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time = 10; </a:t>
            </a:r>
            <a:r>
              <a:rPr lang="en-US" sz="1700" b="0" i="0" dirty="0">
                <a:solidFill>
                  <a:srgbClr val="008013"/>
                </a:solidFill>
                <a:effectLst/>
                <a:latin typeface="Times New Roman" panose="02020603050405020304" pitchFamily="18" charset="0"/>
                <a:cs typeface="Times New Roman" panose="02020603050405020304" pitchFamily="18" charset="0"/>
              </a:rPr>
              <a:t>% in seconds</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speed = distance / time;</a:t>
            </a:r>
          </a:p>
          <a:p>
            <a:pPr>
              <a:lnSpc>
                <a:spcPct val="150000"/>
              </a:lnSpc>
              <a:buNone/>
            </a:pPr>
            <a:r>
              <a:rPr lang="en-US" sz="1700" b="0" i="0" dirty="0" err="1">
                <a:effectLst/>
                <a:latin typeface="Times New Roman" panose="02020603050405020304" pitchFamily="18" charset="0"/>
                <a:cs typeface="Times New Roman" panose="02020603050405020304" pitchFamily="18" charset="0"/>
              </a:rPr>
              <a:t>disp</a:t>
            </a:r>
            <a:r>
              <a:rPr lang="en-US" sz="1700" b="0" i="0" dirty="0">
                <a:effectLst/>
                <a:latin typeface="Times New Roman" panose="02020603050405020304" pitchFamily="18" charset="0"/>
                <a:cs typeface="Times New Roman" panose="02020603050405020304" pitchFamily="18" charset="0"/>
              </a:rPr>
              <a:t>([</a:t>
            </a:r>
            <a:r>
              <a:rPr lang="en-US" sz="1700" b="0" i="0" dirty="0">
                <a:solidFill>
                  <a:srgbClr val="A709F5"/>
                </a:solidFill>
                <a:effectLst/>
                <a:latin typeface="Times New Roman" panose="02020603050405020304" pitchFamily="18" charset="0"/>
                <a:cs typeface="Times New Roman" panose="02020603050405020304" pitchFamily="18" charset="0"/>
              </a:rPr>
              <a:t>'Speed = '</a:t>
            </a:r>
            <a:r>
              <a:rPr lang="en-US" sz="1700" b="0" i="0" dirty="0">
                <a:effectLst/>
                <a:latin typeface="Times New Roman" panose="02020603050405020304" pitchFamily="18" charset="0"/>
                <a:cs typeface="Times New Roman" panose="02020603050405020304" pitchFamily="18" charset="0"/>
              </a:rPr>
              <a:t>, num2str(speed), </a:t>
            </a:r>
            <a:r>
              <a:rPr lang="en-US" sz="1700" b="0" i="0" dirty="0">
                <a:solidFill>
                  <a:srgbClr val="A709F5"/>
                </a:solidFill>
                <a:effectLst/>
                <a:latin typeface="Times New Roman" panose="02020603050405020304" pitchFamily="18" charset="0"/>
                <a:cs typeface="Times New Roman" panose="02020603050405020304" pitchFamily="18" charset="0"/>
              </a:rPr>
              <a:t>' m/s'</a:t>
            </a:r>
            <a:r>
              <a:rPr lang="en-US" sz="1700" b="0" i="0" dirty="0">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59434C54-47AD-504C-7383-0AAE1E53F245}"/>
              </a:ext>
            </a:extLst>
          </p:cNvPr>
          <p:cNvSpPr txBox="1"/>
          <p:nvPr/>
        </p:nvSpPr>
        <p:spPr>
          <a:xfrm>
            <a:off x="305922" y="1149811"/>
            <a:ext cx="5367388" cy="2007344"/>
          </a:xfrm>
          <a:prstGeom prst="rect">
            <a:avLst/>
          </a:prstGeom>
          <a:noFill/>
          <a:ln w="19050">
            <a:solidFill>
              <a:schemeClr val="tx1"/>
            </a:solidFill>
            <a:prstDash val="dash"/>
          </a:ln>
        </p:spPr>
        <p:txBody>
          <a:bodyPr wrap="square">
            <a:spAutoFit/>
          </a:bodyPr>
          <a:lstStyle/>
          <a:p>
            <a:pPr>
              <a:lnSpc>
                <a:spcPct val="150000"/>
              </a:lnSpc>
            </a:pPr>
            <a:r>
              <a:rPr lang="en-US" sz="1700" b="1" dirty="0">
                <a:latin typeface="Times New Roman" panose="02020603050405020304" pitchFamily="18" charset="0"/>
                <a:cs typeface="Times New Roman" panose="02020603050405020304" pitchFamily="18" charset="0"/>
              </a:rPr>
              <a:t>Solution:</a:t>
            </a:r>
            <a:endParaRPr lang="en-US" sz="1700" b="1" i="0" dirty="0">
              <a:solidFill>
                <a:srgbClr val="008013"/>
              </a:solidFill>
              <a:effectLst/>
              <a:latin typeface="Times New Roman" panose="02020603050405020304" pitchFamily="18" charset="0"/>
              <a:cs typeface="Times New Roman" panose="02020603050405020304" pitchFamily="18" charset="0"/>
            </a:endParaRPr>
          </a:p>
          <a:p>
            <a:pPr>
              <a:lnSpc>
                <a:spcPct val="150000"/>
              </a:lnSpc>
              <a:buNone/>
            </a:pPr>
            <a:r>
              <a:rPr lang="en-US" sz="1700" b="0" i="0" dirty="0">
                <a:solidFill>
                  <a:srgbClr val="008013"/>
                </a:solidFill>
                <a:effectLst/>
                <a:latin typeface="Times New Roman" panose="02020603050405020304" pitchFamily="18" charset="0"/>
                <a:cs typeface="Times New Roman" panose="02020603050405020304" pitchFamily="18" charset="0"/>
              </a:rPr>
              <a:t>% Script to calculate area of a circle</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r = 5; </a:t>
            </a:r>
            <a:r>
              <a:rPr lang="en-US" sz="1700" b="0" i="0" dirty="0">
                <a:solidFill>
                  <a:srgbClr val="008013"/>
                </a:solidFill>
                <a:effectLst/>
                <a:latin typeface="Times New Roman" panose="02020603050405020304" pitchFamily="18" charset="0"/>
                <a:cs typeface="Times New Roman" panose="02020603050405020304" pitchFamily="18" charset="0"/>
              </a:rPr>
              <a:t>% radius</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A = pi * r^2;</a:t>
            </a:r>
          </a:p>
          <a:p>
            <a:pPr>
              <a:lnSpc>
                <a:spcPct val="150000"/>
              </a:lnSpc>
              <a:buNone/>
            </a:pPr>
            <a:r>
              <a:rPr lang="en-US" sz="1700" b="0" i="0" dirty="0" err="1">
                <a:effectLst/>
                <a:latin typeface="Times New Roman" panose="02020603050405020304" pitchFamily="18" charset="0"/>
                <a:cs typeface="Times New Roman" panose="02020603050405020304" pitchFamily="18" charset="0"/>
              </a:rPr>
              <a:t>disp</a:t>
            </a:r>
            <a:r>
              <a:rPr lang="en-US" sz="1700" b="0" i="0" dirty="0">
                <a:effectLst/>
                <a:latin typeface="Times New Roman" panose="02020603050405020304" pitchFamily="18" charset="0"/>
                <a:cs typeface="Times New Roman" panose="02020603050405020304" pitchFamily="18" charset="0"/>
              </a:rPr>
              <a:t>([</a:t>
            </a:r>
            <a:r>
              <a:rPr lang="en-US" sz="1700" b="0" i="0" dirty="0">
                <a:solidFill>
                  <a:srgbClr val="A709F5"/>
                </a:solidFill>
                <a:effectLst/>
                <a:latin typeface="Times New Roman" panose="02020603050405020304" pitchFamily="18" charset="0"/>
                <a:cs typeface="Times New Roman" panose="02020603050405020304" pitchFamily="18" charset="0"/>
              </a:rPr>
              <a:t>'Area of circle = '</a:t>
            </a:r>
            <a:r>
              <a:rPr lang="en-US" sz="1700" b="0" i="0" dirty="0">
                <a:effectLst/>
                <a:latin typeface="Times New Roman" panose="02020603050405020304" pitchFamily="18" charset="0"/>
                <a:cs typeface="Times New Roman" panose="02020603050405020304" pitchFamily="18" charset="0"/>
              </a:rPr>
              <a:t>, num2str(A)]);</a:t>
            </a:r>
          </a:p>
        </p:txBody>
      </p:sp>
      <p:sp>
        <p:nvSpPr>
          <p:cNvPr id="13" name="TextBox 12">
            <a:extLst>
              <a:ext uri="{FF2B5EF4-FFF2-40B4-BE49-F238E27FC236}">
                <a16:creationId xmlns:a16="http://schemas.microsoft.com/office/drawing/2014/main" id="{9E746D47-EF45-DFB4-2B5B-6F9B4627F9E6}"/>
              </a:ext>
            </a:extLst>
          </p:cNvPr>
          <p:cNvSpPr txBox="1"/>
          <p:nvPr/>
        </p:nvSpPr>
        <p:spPr>
          <a:xfrm>
            <a:off x="6331511" y="1842688"/>
            <a:ext cx="5741747" cy="2399760"/>
          </a:xfrm>
          <a:prstGeom prst="rect">
            <a:avLst/>
          </a:prstGeom>
          <a:noFill/>
          <a:ln w="19050">
            <a:solidFill>
              <a:schemeClr val="tx1"/>
            </a:solidFill>
            <a:prstDash val="dash"/>
          </a:ln>
        </p:spPr>
        <p:txBody>
          <a:bodyPr wrap="square">
            <a:spAutoFit/>
          </a:bodyPr>
          <a:lstStyle/>
          <a:p>
            <a:pPr>
              <a:lnSpc>
                <a:spcPct val="150000"/>
              </a:lnSpc>
            </a:pPr>
            <a:r>
              <a:rPr lang="en-US" sz="1700" b="1" dirty="0">
                <a:latin typeface="Times New Roman" panose="02020603050405020304" pitchFamily="18" charset="0"/>
                <a:cs typeface="Times New Roman" panose="02020603050405020304" pitchFamily="18" charset="0"/>
              </a:rPr>
              <a:t>Solution:</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solidFill>
                  <a:srgbClr val="008013"/>
                </a:solidFill>
                <a:effectLst/>
                <a:latin typeface="Times New Roman" panose="02020603050405020304" pitchFamily="18" charset="0"/>
                <a:cs typeface="Times New Roman" panose="02020603050405020304" pitchFamily="18" charset="0"/>
              </a:rPr>
              <a:t>% Script to calculate work done</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F = 100; </a:t>
            </a:r>
            <a:r>
              <a:rPr lang="en-US" sz="1700" b="0" i="0" dirty="0">
                <a:solidFill>
                  <a:srgbClr val="008013"/>
                </a:solidFill>
                <a:effectLst/>
                <a:latin typeface="Times New Roman" panose="02020603050405020304" pitchFamily="18" charset="0"/>
                <a:cs typeface="Times New Roman" panose="02020603050405020304" pitchFamily="18" charset="0"/>
              </a:rPr>
              <a:t>% Force in N</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d = 20; </a:t>
            </a:r>
            <a:r>
              <a:rPr lang="en-US" sz="1700" b="0" i="0" dirty="0">
                <a:solidFill>
                  <a:srgbClr val="008013"/>
                </a:solidFill>
                <a:effectLst/>
                <a:latin typeface="Times New Roman" panose="02020603050405020304" pitchFamily="18" charset="0"/>
                <a:cs typeface="Times New Roman" panose="02020603050405020304" pitchFamily="18" charset="0"/>
              </a:rPr>
              <a:t>% displacement in m</a:t>
            </a:r>
            <a:endParaRPr lang="en-US" sz="1700" b="0" i="0" dirty="0">
              <a:effectLst/>
              <a:latin typeface="Times New Roman" panose="02020603050405020304" pitchFamily="18" charset="0"/>
              <a:cs typeface="Times New Roman" panose="02020603050405020304" pitchFamily="18" charset="0"/>
            </a:endParaRPr>
          </a:p>
          <a:p>
            <a:pPr>
              <a:lnSpc>
                <a:spcPct val="150000"/>
              </a:lnSpc>
              <a:buNone/>
            </a:pPr>
            <a:r>
              <a:rPr lang="en-US" sz="1700" b="0" i="0" dirty="0">
                <a:effectLst/>
                <a:latin typeface="Times New Roman" panose="02020603050405020304" pitchFamily="18" charset="0"/>
                <a:cs typeface="Times New Roman" panose="02020603050405020304" pitchFamily="18" charset="0"/>
              </a:rPr>
              <a:t>W = F * d;</a:t>
            </a:r>
          </a:p>
          <a:p>
            <a:pPr>
              <a:lnSpc>
                <a:spcPct val="150000"/>
              </a:lnSpc>
              <a:buNone/>
            </a:pPr>
            <a:r>
              <a:rPr lang="en-US" sz="1700" b="0" i="0" dirty="0" err="1">
                <a:effectLst/>
                <a:latin typeface="Times New Roman" panose="02020603050405020304" pitchFamily="18" charset="0"/>
                <a:cs typeface="Times New Roman" panose="02020603050405020304" pitchFamily="18" charset="0"/>
              </a:rPr>
              <a:t>disp</a:t>
            </a:r>
            <a:r>
              <a:rPr lang="en-US" sz="1700" b="0" i="0" dirty="0">
                <a:effectLst/>
                <a:latin typeface="Times New Roman" panose="02020603050405020304" pitchFamily="18" charset="0"/>
                <a:cs typeface="Times New Roman" panose="02020603050405020304" pitchFamily="18" charset="0"/>
              </a:rPr>
              <a:t>([</a:t>
            </a:r>
            <a:r>
              <a:rPr lang="en-US" sz="1700" b="0" i="0" dirty="0">
                <a:solidFill>
                  <a:srgbClr val="A709F5"/>
                </a:solidFill>
                <a:effectLst/>
                <a:latin typeface="Times New Roman" panose="02020603050405020304" pitchFamily="18" charset="0"/>
                <a:cs typeface="Times New Roman" panose="02020603050405020304" pitchFamily="18" charset="0"/>
              </a:rPr>
              <a:t>'Work done = '</a:t>
            </a:r>
            <a:r>
              <a:rPr lang="en-US" sz="1700" b="0" i="0" dirty="0">
                <a:effectLst/>
                <a:latin typeface="Times New Roman" panose="02020603050405020304" pitchFamily="18" charset="0"/>
                <a:cs typeface="Times New Roman" panose="02020603050405020304" pitchFamily="18" charset="0"/>
              </a:rPr>
              <a:t>, num2str(W), </a:t>
            </a:r>
            <a:r>
              <a:rPr lang="en-US" sz="1700" b="0" i="0" dirty="0">
                <a:solidFill>
                  <a:srgbClr val="A709F5"/>
                </a:solidFill>
                <a:effectLst/>
                <a:latin typeface="Times New Roman" panose="02020603050405020304" pitchFamily="18" charset="0"/>
                <a:cs typeface="Times New Roman" panose="02020603050405020304" pitchFamily="18" charset="0"/>
              </a:rPr>
              <a:t>' J'</a:t>
            </a:r>
            <a:r>
              <a:rPr lang="en-US" sz="1700" b="0" i="0" dirty="0">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91B53EA-CD29-1DAE-B963-EEAA6E490501}"/>
              </a:ext>
            </a:extLst>
          </p:cNvPr>
          <p:cNvSpPr txBox="1"/>
          <p:nvPr/>
        </p:nvSpPr>
        <p:spPr>
          <a:xfrm>
            <a:off x="305922" y="138119"/>
            <a:ext cx="5367386" cy="873572"/>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Q4. Write a MATLAB script file to calculate the area of a circle when the radius = 5 cm. Display the result.</a:t>
            </a:r>
          </a:p>
        </p:txBody>
      </p:sp>
      <p:sp>
        <p:nvSpPr>
          <p:cNvPr id="7" name="TextBox 6">
            <a:extLst>
              <a:ext uri="{FF2B5EF4-FFF2-40B4-BE49-F238E27FC236}">
                <a16:creationId xmlns:a16="http://schemas.microsoft.com/office/drawing/2014/main" id="{553FA3EC-DAC5-C1CE-83AC-9AB5609EB739}"/>
              </a:ext>
            </a:extLst>
          </p:cNvPr>
          <p:cNvSpPr txBox="1"/>
          <p:nvPr/>
        </p:nvSpPr>
        <p:spPr>
          <a:xfrm>
            <a:off x="6518692" y="138119"/>
            <a:ext cx="5367386" cy="1704569"/>
          </a:xfrm>
          <a:prstGeom prst="rect">
            <a:avLst/>
          </a:prstGeom>
          <a:noFill/>
        </p:spPr>
        <p:txBody>
          <a:bodyPr wrap="square">
            <a:spAutoFit/>
          </a:bodyPr>
          <a:lstStyle/>
          <a:p>
            <a:pPr algn="just">
              <a:lnSpc>
                <a:spcPct val="150000"/>
              </a:lnSpc>
              <a:buNone/>
            </a:pPr>
            <a:r>
              <a:rPr lang="en-US" sz="1800" b="0" i="0" dirty="0">
                <a:effectLst/>
                <a:latin typeface="Times New Roman" panose="02020603050405020304" pitchFamily="18" charset="0"/>
                <a:cs typeface="Times New Roman" panose="02020603050405020304" pitchFamily="18" charset="0"/>
              </a:rPr>
              <a:t>Q6. Write a MATLAB script file to compute the work done when a force of 100 N moves a body through a displacement of 20 m.</a:t>
            </a:r>
          </a:p>
          <a:p>
            <a:pPr algn="just">
              <a:lnSpc>
                <a:spcPct val="150000"/>
              </a:lnSpc>
              <a:buNone/>
            </a:pPr>
            <a:endParaRPr lang="en-US" sz="1800" b="0" i="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7921BF-F605-5315-EC5A-92B4D8CD3947}"/>
              </a:ext>
            </a:extLst>
          </p:cNvPr>
          <p:cNvSpPr txBox="1"/>
          <p:nvPr/>
        </p:nvSpPr>
        <p:spPr>
          <a:xfrm>
            <a:off x="290425" y="3429000"/>
            <a:ext cx="5486580" cy="873572"/>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Q5. Develop a MATLAB script to compute the speed of a vehicle given distance = 120 m and time = 10 s.</a:t>
            </a:r>
          </a:p>
        </p:txBody>
      </p:sp>
    </p:spTree>
    <p:extLst>
      <p:ext uri="{BB962C8B-B14F-4D97-AF65-F5344CB8AC3E}">
        <p14:creationId xmlns:p14="http://schemas.microsoft.com/office/powerpoint/2010/main" val="26814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E705374-15BE-9271-37C2-182FB893BBFB}"/>
              </a:ext>
            </a:extLst>
          </p:cNvPr>
          <p:cNvSpPr txBox="1"/>
          <p:nvPr/>
        </p:nvSpPr>
        <p:spPr>
          <a:xfrm>
            <a:off x="5745430" y="2725937"/>
            <a:ext cx="6224609" cy="3782061"/>
          </a:xfrm>
          <a:prstGeom prst="rect">
            <a:avLst/>
          </a:prstGeom>
          <a:noFill/>
          <a:ln w="19050">
            <a:solidFill>
              <a:schemeClr val="tx1"/>
            </a:solidFill>
            <a:prstDash val="dash"/>
          </a:ln>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Solution:</a:t>
            </a:r>
            <a:endParaRPr lang="en-US" dirty="0">
              <a:solidFill>
                <a:srgbClr val="008013"/>
              </a:solidFill>
              <a:latin typeface="Times New Roman" panose="02020603050405020304" pitchFamily="18" charset="0"/>
              <a:cs typeface="Times New Roman" panose="02020603050405020304" pitchFamily="18" charset="0"/>
            </a:endParaRPr>
          </a:p>
          <a:p>
            <a:pPr>
              <a:lnSpc>
                <a:spcPct val="150000"/>
              </a:lnSpc>
              <a:buNone/>
            </a:pPr>
            <a:r>
              <a:rPr lang="en-US" b="0" i="0" dirty="0">
                <a:solidFill>
                  <a:srgbClr val="008013"/>
                </a:solidFill>
                <a:effectLst/>
                <a:latin typeface="Times New Roman" panose="02020603050405020304" pitchFamily="18" charset="0"/>
                <a:cs typeface="Times New Roman" panose="02020603050405020304" pitchFamily="18" charset="0"/>
              </a:rPr>
              <a:t>% Script to calculate conduction heat transfer</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k = 200; </a:t>
            </a:r>
            <a:r>
              <a:rPr lang="en-US" b="0" i="0" dirty="0">
                <a:solidFill>
                  <a:srgbClr val="008013"/>
                </a:solidFill>
                <a:effectLst/>
                <a:latin typeface="Times New Roman" panose="02020603050405020304" pitchFamily="18" charset="0"/>
                <a:cs typeface="Times New Roman" panose="02020603050405020304" pitchFamily="18" charset="0"/>
              </a:rPr>
              <a:t>% Thermal conductivity W/</a:t>
            </a:r>
            <a:r>
              <a:rPr lang="en-US" b="0" i="0" dirty="0" err="1">
                <a:solidFill>
                  <a:srgbClr val="008013"/>
                </a:solidFill>
                <a:effectLst/>
                <a:latin typeface="Times New Roman" panose="02020603050405020304" pitchFamily="18" charset="0"/>
                <a:cs typeface="Times New Roman" panose="02020603050405020304" pitchFamily="18" charset="0"/>
              </a:rPr>
              <a:t>mK</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A = 0.01; </a:t>
            </a:r>
            <a:r>
              <a:rPr lang="en-US" b="0" i="0" dirty="0">
                <a:solidFill>
                  <a:srgbClr val="008013"/>
                </a:solidFill>
                <a:effectLst/>
                <a:latin typeface="Times New Roman" panose="02020603050405020304" pitchFamily="18" charset="0"/>
                <a:cs typeface="Times New Roman" panose="02020603050405020304" pitchFamily="18" charset="0"/>
              </a:rPr>
              <a:t>% Area in m^2</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dT = 50; </a:t>
            </a:r>
            <a:r>
              <a:rPr lang="en-US" b="0" i="0" dirty="0">
                <a:solidFill>
                  <a:srgbClr val="008013"/>
                </a:solidFill>
                <a:effectLst/>
                <a:latin typeface="Times New Roman" panose="02020603050405020304" pitchFamily="18" charset="0"/>
                <a:cs typeface="Times New Roman" panose="02020603050405020304" pitchFamily="18" charset="0"/>
              </a:rPr>
              <a:t>% Temperature difference K</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dx = 0.1; </a:t>
            </a:r>
            <a:r>
              <a:rPr lang="en-US" b="0" i="0" dirty="0">
                <a:solidFill>
                  <a:srgbClr val="008013"/>
                </a:solidFill>
                <a:effectLst/>
                <a:latin typeface="Times New Roman" panose="02020603050405020304" pitchFamily="18" charset="0"/>
                <a:cs typeface="Times New Roman" panose="02020603050405020304" pitchFamily="18" charset="0"/>
              </a:rPr>
              <a:t>% Thickness in m</a:t>
            </a:r>
            <a:endParaRPr lang="en-US" dirty="0">
              <a:solidFill>
                <a:srgbClr val="008013"/>
              </a:solidFill>
              <a:latin typeface="Times New Roman" panose="02020603050405020304" pitchFamily="18" charset="0"/>
              <a:cs typeface="Times New Roman" panose="02020603050405020304" pitchFamily="18" charset="0"/>
            </a:endParaRPr>
          </a:p>
          <a:p>
            <a:pPr>
              <a:lnSpc>
                <a:spcPct val="150000"/>
              </a:lnSpc>
              <a:buNone/>
            </a:pP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Q = (k * A * dT) / dx;</a:t>
            </a:r>
          </a:p>
          <a:p>
            <a:pPr>
              <a:lnSpc>
                <a:spcPct val="150000"/>
              </a:lnSpc>
              <a:buNone/>
            </a:pPr>
            <a:r>
              <a:rPr lang="en-US" b="0" i="0" dirty="0" err="1">
                <a:effectLst/>
                <a:latin typeface="Times New Roman" panose="02020603050405020304" pitchFamily="18" charset="0"/>
                <a:cs typeface="Times New Roman" panose="02020603050405020304" pitchFamily="18" charset="0"/>
              </a:rPr>
              <a:t>disp</a:t>
            </a:r>
            <a:r>
              <a:rPr lang="en-US" b="0" i="0" dirty="0">
                <a:effectLst/>
                <a:latin typeface="Times New Roman" panose="02020603050405020304" pitchFamily="18" charset="0"/>
                <a:cs typeface="Times New Roman" panose="02020603050405020304" pitchFamily="18" charset="0"/>
              </a:rPr>
              <a:t>([</a:t>
            </a:r>
            <a:r>
              <a:rPr lang="en-US" b="0" i="0" dirty="0">
                <a:solidFill>
                  <a:srgbClr val="A709F5"/>
                </a:solidFill>
                <a:effectLst/>
                <a:latin typeface="Times New Roman" panose="02020603050405020304" pitchFamily="18" charset="0"/>
                <a:cs typeface="Times New Roman" panose="02020603050405020304" pitchFamily="18" charset="0"/>
              </a:rPr>
              <a:t>'Heat Transfer Rate = '</a:t>
            </a:r>
            <a:r>
              <a:rPr lang="en-US" b="0" i="0" dirty="0">
                <a:effectLst/>
                <a:latin typeface="Times New Roman" panose="02020603050405020304" pitchFamily="18" charset="0"/>
                <a:cs typeface="Times New Roman" panose="02020603050405020304" pitchFamily="18" charset="0"/>
              </a:rPr>
              <a:t>, num2str(Q), </a:t>
            </a:r>
            <a:r>
              <a:rPr lang="en-US" b="0" i="0" dirty="0">
                <a:solidFill>
                  <a:srgbClr val="A709F5"/>
                </a:solidFill>
                <a:effectLst/>
                <a:latin typeface="Times New Roman" panose="02020603050405020304" pitchFamily="18" charset="0"/>
                <a:cs typeface="Times New Roman" panose="02020603050405020304" pitchFamily="18" charset="0"/>
              </a:rPr>
              <a:t>' W'</a:t>
            </a:r>
            <a:r>
              <a:rPr lang="en-US" b="0" i="0" dirty="0">
                <a:effectLst/>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9515FFAB-0B69-5AF1-4BEC-722B7B35A616}"/>
              </a:ext>
            </a:extLst>
          </p:cNvPr>
          <p:cNvSpPr txBox="1"/>
          <p:nvPr/>
        </p:nvSpPr>
        <p:spPr>
          <a:xfrm>
            <a:off x="121760" y="1388905"/>
            <a:ext cx="5571467" cy="2674065"/>
          </a:xfrm>
          <a:prstGeom prst="rect">
            <a:avLst/>
          </a:prstGeom>
          <a:noFill/>
          <a:ln w="19050">
            <a:solidFill>
              <a:schemeClr val="tx1"/>
            </a:solidFill>
            <a:prstDash val="dash"/>
          </a:ln>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a:t>
            </a:r>
          </a:p>
          <a:p>
            <a:pPr>
              <a:lnSpc>
                <a:spcPct val="150000"/>
              </a:lnSpc>
              <a:buNone/>
            </a:pPr>
            <a:r>
              <a:rPr lang="en-US" dirty="0">
                <a:solidFill>
                  <a:srgbClr val="008013"/>
                </a:solidFill>
                <a:latin typeface="Times New Roman" panose="02020603050405020304" pitchFamily="18" charset="0"/>
                <a:cs typeface="Times New Roman" panose="02020603050405020304" pitchFamily="18" charset="0"/>
              </a:rPr>
              <a:t>% Script to calculate stress</a:t>
            </a:r>
            <a:endParaRPr lang="en-US" dirty="0">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F = 500; </a:t>
            </a:r>
            <a:r>
              <a:rPr lang="en-US" dirty="0">
                <a:solidFill>
                  <a:srgbClr val="008013"/>
                </a:solidFill>
                <a:latin typeface="Times New Roman" panose="02020603050405020304" pitchFamily="18" charset="0"/>
                <a:cs typeface="Times New Roman" panose="02020603050405020304" pitchFamily="18" charset="0"/>
              </a:rPr>
              <a:t>% Force in N</a:t>
            </a:r>
            <a:endParaRPr lang="en-US" dirty="0">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A = 50; </a:t>
            </a:r>
            <a:r>
              <a:rPr lang="en-US" dirty="0">
                <a:solidFill>
                  <a:srgbClr val="008013"/>
                </a:solidFill>
                <a:latin typeface="Times New Roman" panose="02020603050405020304" pitchFamily="18" charset="0"/>
                <a:cs typeface="Times New Roman" panose="02020603050405020304" pitchFamily="18" charset="0"/>
              </a:rPr>
              <a:t>% Area in mm^2</a:t>
            </a:r>
            <a:endParaRPr lang="en-US" dirty="0">
              <a:latin typeface="Times New Roman" panose="02020603050405020304" pitchFamily="18" charset="0"/>
              <a:cs typeface="Times New Roman" panose="02020603050405020304" pitchFamily="18" charset="0"/>
            </a:endParaRPr>
          </a:p>
          <a:p>
            <a:pPr>
              <a:lnSpc>
                <a:spcPct val="150000"/>
              </a:lnSpc>
              <a:buNone/>
            </a:pPr>
            <a:r>
              <a:rPr lang="en-US" dirty="0">
                <a:latin typeface="Times New Roman" panose="02020603050405020304" pitchFamily="18" charset="0"/>
                <a:cs typeface="Times New Roman" panose="02020603050405020304" pitchFamily="18" charset="0"/>
              </a:rPr>
              <a:t>stress = F / A;</a:t>
            </a:r>
          </a:p>
          <a:p>
            <a:pPr>
              <a:lnSpc>
                <a:spcPct val="150000"/>
              </a:lnSpc>
              <a:buNone/>
            </a:pPr>
            <a:r>
              <a:rPr lang="en-US" dirty="0" err="1">
                <a:latin typeface="Times New Roman" panose="02020603050405020304" pitchFamily="18" charset="0"/>
                <a:cs typeface="Times New Roman" panose="02020603050405020304" pitchFamily="18" charset="0"/>
              </a:rPr>
              <a:t>disp</a:t>
            </a:r>
            <a:r>
              <a:rPr lang="en-US" dirty="0">
                <a:latin typeface="Times New Roman" panose="02020603050405020304" pitchFamily="18" charset="0"/>
                <a:cs typeface="Times New Roman" panose="02020603050405020304" pitchFamily="18" charset="0"/>
              </a:rPr>
              <a:t>([</a:t>
            </a:r>
            <a:r>
              <a:rPr lang="en-US" dirty="0">
                <a:solidFill>
                  <a:srgbClr val="A709F5"/>
                </a:solidFill>
                <a:latin typeface="Times New Roman" panose="02020603050405020304" pitchFamily="18" charset="0"/>
                <a:cs typeface="Times New Roman" panose="02020603050405020304" pitchFamily="18" charset="0"/>
              </a:rPr>
              <a:t>'Stress = '</a:t>
            </a:r>
            <a:r>
              <a:rPr lang="en-US" dirty="0">
                <a:latin typeface="Times New Roman" panose="02020603050405020304" pitchFamily="18" charset="0"/>
                <a:cs typeface="Times New Roman" panose="02020603050405020304" pitchFamily="18" charset="0"/>
              </a:rPr>
              <a:t>, num2str(stress), </a:t>
            </a:r>
            <a:r>
              <a:rPr lang="en-US" dirty="0">
                <a:solidFill>
                  <a:srgbClr val="A709F5"/>
                </a:solidFill>
                <a:latin typeface="Times New Roman" panose="02020603050405020304" pitchFamily="18" charset="0"/>
                <a:cs typeface="Times New Roman" panose="02020603050405020304" pitchFamily="18" charset="0"/>
              </a:rPr>
              <a:t>' N/mm^2'</a:t>
            </a:r>
            <a:r>
              <a:rPr lang="en-US"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E45BE6EC-3846-15EF-0612-2E5C344ED8D6}"/>
              </a:ext>
            </a:extLst>
          </p:cNvPr>
          <p:cNvSpPr txBox="1"/>
          <p:nvPr/>
        </p:nvSpPr>
        <p:spPr>
          <a:xfrm>
            <a:off x="154418" y="274504"/>
            <a:ext cx="5161501"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Q7. Write a MATLAB script file to calculate the stress in a material when the applied force is 500 N and the cross-sectional area is 50 mm²</a:t>
            </a:r>
            <a:endParaRPr lang="en-GB" dirty="0"/>
          </a:p>
        </p:txBody>
      </p:sp>
      <p:sp>
        <p:nvSpPr>
          <p:cNvPr id="6" name="TextBox 5">
            <a:extLst>
              <a:ext uri="{FF2B5EF4-FFF2-40B4-BE49-F238E27FC236}">
                <a16:creationId xmlns:a16="http://schemas.microsoft.com/office/drawing/2014/main" id="{65000018-4E2A-B262-84FE-319E6EBD3317}"/>
              </a:ext>
            </a:extLst>
          </p:cNvPr>
          <p:cNvSpPr txBox="1"/>
          <p:nvPr/>
        </p:nvSpPr>
        <p:spPr>
          <a:xfrm>
            <a:off x="5693227" y="0"/>
            <a:ext cx="6276812" cy="2535566"/>
          </a:xfrm>
          <a:prstGeom prst="rect">
            <a:avLst/>
          </a:prstGeom>
          <a:noFill/>
        </p:spPr>
        <p:txBody>
          <a:bodyPr wrap="square">
            <a:spAutoFit/>
          </a:bodyPr>
          <a:lstStyle/>
          <a:p>
            <a:pPr>
              <a:lnSpc>
                <a:spcPct val="150000"/>
              </a:lnSpc>
              <a:buNone/>
            </a:pPr>
            <a:r>
              <a:rPr lang="en-US" b="0" i="0" dirty="0">
                <a:effectLst/>
                <a:latin typeface="Times New Roman" panose="02020603050405020304" pitchFamily="18" charset="0"/>
                <a:cs typeface="Times New Roman" panose="02020603050405020304" pitchFamily="18" charset="0"/>
              </a:rPr>
              <a:t>Q8. Write a MATLAB script file to calculate the rate of heat transfer by conduction when:</a:t>
            </a:r>
          </a:p>
          <a:p>
            <a:pPr>
              <a:lnSpc>
                <a:spcPct val="150000"/>
              </a:lnSpc>
              <a:buNone/>
            </a:pPr>
            <a:r>
              <a:rPr lang="en-US" b="0" i="0" dirty="0">
                <a:effectLst/>
                <a:latin typeface="Times New Roman" panose="02020603050405020304" pitchFamily="18" charset="0"/>
                <a:cs typeface="Times New Roman" panose="02020603050405020304" pitchFamily="18" charset="0"/>
              </a:rPr>
              <a:t>Thermal conductivity k = 200 W/</a:t>
            </a:r>
            <a:r>
              <a:rPr lang="en-US" b="0" i="0" dirty="0" err="1">
                <a:effectLst/>
                <a:latin typeface="Times New Roman" panose="02020603050405020304" pitchFamily="18" charset="0"/>
                <a:cs typeface="Times New Roman" panose="02020603050405020304" pitchFamily="18" charset="0"/>
              </a:rPr>
              <a:t>mK</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effectLst/>
                <a:latin typeface="Times New Roman" panose="02020603050405020304" pitchFamily="18" charset="0"/>
                <a:cs typeface="Times New Roman" panose="02020603050405020304" pitchFamily="18" charset="0"/>
              </a:rPr>
              <a:t>Cross-sectional area A = 0.01 m²</a:t>
            </a:r>
          </a:p>
          <a:p>
            <a:pPr>
              <a:lnSpc>
                <a:spcPct val="150000"/>
              </a:lnSpc>
              <a:buNone/>
            </a:pPr>
            <a:r>
              <a:rPr lang="en-US" b="0" i="0" dirty="0">
                <a:effectLst/>
                <a:latin typeface="Times New Roman" panose="02020603050405020304" pitchFamily="18" charset="0"/>
                <a:cs typeface="Times New Roman" panose="02020603050405020304" pitchFamily="18" charset="0"/>
              </a:rPr>
              <a:t>Temperature difference ΔT = 50 K</a:t>
            </a:r>
          </a:p>
          <a:p>
            <a:pPr>
              <a:lnSpc>
                <a:spcPct val="150000"/>
              </a:lnSpc>
              <a:buNone/>
            </a:pPr>
            <a:r>
              <a:rPr lang="en-US" b="0" i="0" dirty="0">
                <a:effectLst/>
                <a:latin typeface="Times New Roman" panose="02020603050405020304" pitchFamily="18" charset="0"/>
                <a:cs typeface="Times New Roman" panose="02020603050405020304" pitchFamily="18" charset="0"/>
              </a:rPr>
              <a:t>Thickness dx = 0.1 m</a:t>
            </a:r>
          </a:p>
        </p:txBody>
      </p:sp>
    </p:spTree>
    <p:extLst>
      <p:ext uri="{BB962C8B-B14F-4D97-AF65-F5344CB8AC3E}">
        <p14:creationId xmlns:p14="http://schemas.microsoft.com/office/powerpoint/2010/main" val="39631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B1860-2A42-E209-9F54-915A777D2782}"/>
              </a:ext>
            </a:extLst>
          </p:cNvPr>
          <p:cNvSpPr txBox="1"/>
          <p:nvPr/>
        </p:nvSpPr>
        <p:spPr>
          <a:xfrm>
            <a:off x="144965" y="381572"/>
            <a:ext cx="11719932"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Caution: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NEVER name a script file the same as the name of a variable it computes. If a variable of the same name as the script file exists, MATLAB will never be able to access the script file.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name of a script file must begin with a letter. The rest of the characters may include digits and the underscore character. You may give long names, but MATLAB will take only the first 19 characters. Thus, names such as projecL23C.m and cee213_hw5_1.m are fine, but project.23C.m and cee213_hw5.1.m are not valid names. </a:t>
            </a:r>
          </a:p>
        </p:txBody>
      </p:sp>
    </p:spTree>
    <p:extLst>
      <p:ext uri="{BB962C8B-B14F-4D97-AF65-F5344CB8AC3E}">
        <p14:creationId xmlns:p14="http://schemas.microsoft.com/office/powerpoint/2010/main" val="289078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D70586-BE5F-6F57-34B5-042B72B4C965}"/>
              </a:ext>
            </a:extLst>
          </p:cNvPr>
          <p:cNvSpPr txBox="1"/>
          <p:nvPr/>
        </p:nvSpPr>
        <p:spPr>
          <a:xfrm>
            <a:off x="4468692" y="130166"/>
            <a:ext cx="3254615"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Questions for Practice</a:t>
            </a:r>
          </a:p>
        </p:txBody>
      </p:sp>
      <p:grpSp>
        <p:nvGrpSpPr>
          <p:cNvPr id="15" name="Group 14">
            <a:extLst>
              <a:ext uri="{FF2B5EF4-FFF2-40B4-BE49-F238E27FC236}">
                <a16:creationId xmlns:a16="http://schemas.microsoft.com/office/drawing/2014/main" id="{F054D171-A2CF-4F52-DFA9-20A9E2C1BA93}"/>
              </a:ext>
            </a:extLst>
          </p:cNvPr>
          <p:cNvGrpSpPr/>
          <p:nvPr/>
        </p:nvGrpSpPr>
        <p:grpSpPr>
          <a:xfrm>
            <a:off x="488486" y="658997"/>
            <a:ext cx="11215025" cy="5859553"/>
            <a:chOff x="280288" y="756968"/>
            <a:chExt cx="11215025" cy="5859553"/>
          </a:xfrm>
        </p:grpSpPr>
        <p:sp>
          <p:nvSpPr>
            <p:cNvPr id="2" name="TextBox 1">
              <a:extLst>
                <a:ext uri="{FF2B5EF4-FFF2-40B4-BE49-F238E27FC236}">
                  <a16:creationId xmlns:a16="http://schemas.microsoft.com/office/drawing/2014/main" id="{32DACDDD-525C-2C49-B265-327EEBADE5F4}"/>
                </a:ext>
              </a:extLst>
            </p:cNvPr>
            <p:cNvSpPr txBox="1"/>
            <p:nvPr/>
          </p:nvSpPr>
          <p:spPr>
            <a:xfrm>
              <a:off x="280288" y="756968"/>
              <a:ext cx="11215025" cy="5859553"/>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Using Script File:</a:t>
              </a:r>
            </a:p>
            <a:p>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Sum of the first 100 natural numbers.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Solve the System of Linear Equations Ax=b, and find the value of x.</a:t>
              </a: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Matrix Multiplication of the following matrix.</a:t>
              </a:r>
            </a:p>
            <a:p>
              <a:pPr marL="342900" indent="-3429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to find the maximum element in an array of numbers.   A = [12, 45, 7, 89, 23]</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file to calculate the power transmitted by a rotating shaft when the torque is 200 Nm and the speed is 1500 rpm.</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to calculate the strain when the change in length is 0.5 mm and the original length is 100 mm.</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to calculate the efficiency of a machine when the input power is 1000 W and the output power is 850 W.</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BF062B-8644-BE57-0F62-74289EFCECC4}"/>
                    </a:ext>
                  </a:extLst>
                </p:cNvPr>
                <p:cNvSpPr txBox="1"/>
                <p:nvPr/>
              </p:nvSpPr>
              <p:spPr>
                <a:xfrm>
                  <a:off x="1322889" y="3220413"/>
                  <a:ext cx="1347805"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mr>
                              <m:mr>
                                <m:e>
                                  <m:r>
                                    <a:rPr lang="en-IN" b="0" i="1" smtClean="0">
                                      <a:latin typeface="Cambria Math" panose="02040503050406030204" pitchFamily="18" charset="0"/>
                                    </a:rPr>
                                    <m:t>3</m:t>
                                  </m:r>
                                </m:e>
                                <m:e>
                                  <m:r>
                                    <a:rPr lang="en-IN" b="0" i="1" smtClean="0">
                                      <a:latin typeface="Cambria Math" panose="02040503050406030204" pitchFamily="18" charset="0"/>
                                    </a:rPr>
                                    <m:t>4</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0EBF062B-8644-BE57-0F62-74289EFCECC4}"/>
                    </a:ext>
                  </a:extLst>
                </p:cNvPr>
                <p:cNvSpPr txBox="1">
                  <a:spLocks noRot="1" noChangeAspect="1" noMove="1" noResize="1" noEditPoints="1" noAdjustHandles="1" noChangeArrowheads="1" noChangeShapeType="1" noTextEdit="1"/>
                </p:cNvSpPr>
                <p:nvPr/>
              </p:nvSpPr>
              <p:spPr>
                <a:xfrm>
                  <a:off x="1322889" y="3220413"/>
                  <a:ext cx="1347805" cy="55425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474AD5F-B530-280A-667C-13D888E1C625}"/>
                    </a:ext>
                  </a:extLst>
                </p:cNvPr>
                <p:cNvSpPr txBox="1"/>
                <p:nvPr/>
              </p:nvSpPr>
              <p:spPr>
                <a:xfrm>
                  <a:off x="1488450" y="2395923"/>
                  <a:ext cx="1347805"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6</m:t>
                                  </m:r>
                                </m:e>
                              </m:mr>
                              <m:mr>
                                <m:e>
                                  <m:r>
                                    <a:rPr lang="en-IN" b="0" i="1" smtClean="0">
                                      <a:latin typeface="Cambria Math" panose="02040503050406030204" pitchFamily="18" charset="0"/>
                                    </a:rPr>
                                    <m:t>8</m:t>
                                  </m:r>
                                </m:e>
                                <m:e>
                                  <m:r>
                                    <a:rPr lang="en-IN" b="0" i="1" smtClean="0">
                                      <a:latin typeface="Cambria Math" panose="02040503050406030204" pitchFamily="18" charset="0"/>
                                    </a:rPr>
                                    <m:t>9</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474AD5F-B530-280A-667C-13D888E1C625}"/>
                    </a:ext>
                  </a:extLst>
                </p:cNvPr>
                <p:cNvSpPr txBox="1">
                  <a:spLocks noRot="1" noChangeAspect="1" noMove="1" noResize="1" noEditPoints="1" noAdjustHandles="1" noChangeArrowheads="1" noChangeShapeType="1" noTextEdit="1"/>
                </p:cNvSpPr>
                <p:nvPr/>
              </p:nvSpPr>
              <p:spPr>
                <a:xfrm>
                  <a:off x="1488450" y="2395923"/>
                  <a:ext cx="1347805" cy="55425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4EC1CF7-431F-4C25-7E6D-DAB06CF84D63}"/>
                    </a:ext>
                  </a:extLst>
                </p:cNvPr>
                <p:cNvSpPr txBox="1"/>
                <p:nvPr/>
              </p:nvSpPr>
              <p:spPr>
                <a:xfrm>
                  <a:off x="3007650" y="2451678"/>
                  <a:ext cx="914289"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mr>
                              <m:mr>
                                <m:e>
                                  <m:r>
                                    <a:rPr lang="en-IN" b="0" i="1" smtClean="0">
                                      <a:latin typeface="Cambria Math" panose="02040503050406030204" pitchFamily="18" charset="0"/>
                                    </a:rPr>
                                    <m:t>18</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84EC1CF7-431F-4C25-7E6D-DAB06CF84D63}"/>
                    </a:ext>
                  </a:extLst>
                </p:cNvPr>
                <p:cNvSpPr txBox="1">
                  <a:spLocks noRot="1" noChangeAspect="1" noMove="1" noResize="1" noEditPoints="1" noAdjustHandles="1" noChangeArrowheads="1" noChangeShapeType="1" noTextEdit="1"/>
                </p:cNvSpPr>
                <p:nvPr/>
              </p:nvSpPr>
              <p:spPr>
                <a:xfrm>
                  <a:off x="3007650" y="2451678"/>
                  <a:ext cx="914289" cy="46750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D0B183E-342E-F462-DDE3-E1382CB20A77}"/>
                    </a:ext>
                  </a:extLst>
                </p:cNvPr>
                <p:cNvSpPr txBox="1"/>
                <p:nvPr/>
              </p:nvSpPr>
              <p:spPr>
                <a:xfrm>
                  <a:off x="2836255" y="3220413"/>
                  <a:ext cx="1358192"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1</m:t>
                                  </m:r>
                                </m:e>
                                <m:e>
                                  <m:r>
                                    <a:rPr lang="en-IN" b="0" i="1" smtClean="0">
                                      <a:latin typeface="Cambria Math" panose="02040503050406030204" pitchFamily="18" charset="0"/>
                                    </a:rPr>
                                    <m:t>3</m:t>
                                  </m:r>
                                </m:e>
                              </m:mr>
                            </m:m>
                          </m:e>
                        </m:d>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0D0B183E-342E-F462-DDE3-E1382CB20A77}"/>
                    </a:ext>
                  </a:extLst>
                </p:cNvPr>
                <p:cNvSpPr txBox="1">
                  <a:spLocks noRot="1" noChangeAspect="1" noMove="1" noResize="1" noEditPoints="1" noAdjustHandles="1" noChangeArrowheads="1" noChangeShapeType="1" noTextEdit="1"/>
                </p:cNvSpPr>
                <p:nvPr/>
              </p:nvSpPr>
              <p:spPr>
                <a:xfrm>
                  <a:off x="2836255" y="3220413"/>
                  <a:ext cx="1358192" cy="554254"/>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3074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1928</Words>
  <Application>Microsoft Office PowerPoint</Application>
  <PresentationFormat>Widescreen</PresentationFormat>
  <Paragraphs>244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Kesharwani</dc:creator>
  <cp:lastModifiedBy>515me1010 (Sikta Panda)</cp:lastModifiedBy>
  <cp:revision>54</cp:revision>
  <dcterms:created xsi:type="dcterms:W3CDTF">2025-08-22T08:00:16Z</dcterms:created>
  <dcterms:modified xsi:type="dcterms:W3CDTF">2025-08-28T03:14:19Z</dcterms:modified>
</cp:coreProperties>
</file>