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4" r:id="rId2"/>
    <p:sldId id="257" r:id="rId3"/>
    <p:sldId id="265" r:id="rId4"/>
    <p:sldId id="258" r:id="rId5"/>
    <p:sldId id="266" r:id="rId6"/>
    <p:sldId id="267" r:id="rId7"/>
    <p:sldId id="259" r:id="rId8"/>
    <p:sldId id="269" r:id="rId9"/>
    <p:sldId id="268" r:id="rId10"/>
    <p:sldId id="270" r:id="rId11"/>
    <p:sldId id="271" r:id="rId12"/>
    <p:sldId id="260" r:id="rId13"/>
    <p:sldId id="263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CE8AC-EF91-480B-B90E-52569C21626D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FBE96-8AC0-4F2A-B85C-D9B02EE77A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5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FBE96-8AC0-4F2A-B85C-D9B02EE77A7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95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A234-7E11-9536-1EB4-A285C6DE1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79137-4B45-BA00-09AF-BEFBB577C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8E775-F6C9-E887-6241-EA73BEF7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A047-A6DA-40B7-B79B-04457EB100E4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BBC7-E193-46D6-1586-20E25778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4AD2-713E-5E69-912B-25FE8178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E0A2-DA90-4FF4-AC27-C5321C860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23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B033-51A3-9DF0-3C1D-89E04AFE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FD97B-5CBB-11B3-05F8-1FF84BECE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893B9-9F11-B572-4C43-31C3ECF36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A047-A6DA-40B7-B79B-04457EB100E4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119A7-39FC-2A6C-CD4E-8BDF83B0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AEE3F-3BBF-5414-2212-05D1697D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E0A2-DA90-4FF4-AC27-C5321C860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80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B039F-5D19-18A3-41FB-3CCD8EE57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31702-D894-B827-24B2-C5781C20E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27C8D-1C6E-A02B-98AD-5AA7126E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A047-A6DA-40B7-B79B-04457EB100E4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F6AD0-29BB-D48B-D577-1D494891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C5E21-6D04-C8B0-A85B-431CAA86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E0A2-DA90-4FF4-AC27-C5321C860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34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781F-9737-D190-D819-376958F5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225CB-2EA1-4523-F4EF-70C3BA927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4AAC8-1C5E-FFDE-68FD-85D223F7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A047-A6DA-40B7-B79B-04457EB100E4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8677-1255-1A27-1849-0EB55050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2870D-CA43-C3F0-B03B-B33FDFB7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E0A2-DA90-4FF4-AC27-C5321C860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41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29B8-BC99-6CC1-DF41-244C6B5B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C6010-7285-4F5E-C238-FCE03D750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285E-425F-9FD9-08B7-0831645E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A047-A6DA-40B7-B79B-04457EB100E4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4FDBC-520A-8985-095F-D6A06785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5C906-579D-C45E-A927-AB5C4414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E0A2-DA90-4FF4-AC27-C5321C860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505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EA99-0232-2613-1CD3-B96E1D27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AB6E-0169-57D1-54DF-C30AFC1DB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8D840-23C3-1C1F-D1D2-1ED82EB2E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C977B-D5DE-DB82-8BE5-1027DA05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A047-A6DA-40B7-B79B-04457EB100E4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5D470-E1A0-6FE7-E22B-625EA975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DCCA8-E048-5465-30A6-979A876D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E0A2-DA90-4FF4-AC27-C5321C860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10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73D4-A359-409E-4659-C89DBD73F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0F154-1CC1-6EA4-3AE5-27EB1FC7B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C4E30-DF9C-200B-0F2E-152215555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BC19F-88F8-4FD0-3349-1B8833177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CE5A0C-1B29-DB25-7FCE-51026EA6F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1DBE6-0A11-FEFD-F8EF-3B4E85DB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A047-A6DA-40B7-B79B-04457EB100E4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8EDE6-9DC6-F62B-D9CE-2205D59E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DC49C-961F-1466-4E01-60A51379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E0A2-DA90-4FF4-AC27-C5321C860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76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85612-CAE1-EB22-D0F1-C26EEC84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8B2AB-86B0-F36A-76A4-B0AA6B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A047-A6DA-40B7-B79B-04457EB100E4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10787-5DFE-271F-307D-FD974025C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994EB-02F6-E4CA-FC9E-14F8146E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E0A2-DA90-4FF4-AC27-C5321C860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97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3D2D8-D091-41D0-A0EC-781154B0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A047-A6DA-40B7-B79B-04457EB100E4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356D1-4CD2-09F0-AAA0-3C3356D2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29550-9438-FDE3-776E-08DC98D0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E0A2-DA90-4FF4-AC27-C5321C860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3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CFAE-F056-DDD8-094F-A3F57624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532C-EF7E-4038-E2C0-BAF43EB9F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905E0-9928-6863-C66E-F851D38EB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07DF8-9297-9902-6DE5-1172A229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A047-A6DA-40B7-B79B-04457EB100E4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BE4C9-EF30-4456-EA77-92D33480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20E89-1CF8-2C07-A78B-5D995E66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E0A2-DA90-4FF4-AC27-C5321C860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50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9864-5B01-1457-DD39-679B2AFB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AEB57-E655-7BA5-4FCF-F2F2A7A8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4C69C-B246-E3F0-D0E3-E5C9DCEB7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333C4-6104-0FB4-F17C-A28D25D5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CA047-A6DA-40B7-B79B-04457EB100E4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A5BB1-D6C1-4940-7940-334B2291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B2998-616A-B1C7-0A6C-39A37EFF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6E0A2-DA90-4FF4-AC27-C5321C860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27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2BBE15-796F-890B-C396-BBD92EA0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C41DE-3928-3229-8338-D3A619939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92EE8-633E-C74F-AAF4-907CD3C12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CA047-A6DA-40B7-B79B-04457EB100E4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AF4C-C23E-F1D6-2A08-3DD84A1DE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5AD29-05F9-0B5F-225D-BC408F7B4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6E0A2-DA90-4FF4-AC27-C5321C8605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91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ACE8F4-0424-2EEA-DAE0-5EA957B9D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521" y="1673441"/>
            <a:ext cx="811908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MATLAB handles numbers, arrays, cells, structs,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for real-world problems, we need: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+ Operations Together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&amp; Reusability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→ Object-Oriented Programming (OOP) in MATLAB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97719-0485-3629-4561-2021CF658D6E}"/>
              </a:ext>
            </a:extLst>
          </p:cNvPr>
          <p:cNvSpPr txBox="1"/>
          <p:nvPr/>
        </p:nvSpPr>
        <p:spPr>
          <a:xfrm>
            <a:off x="2615882" y="591131"/>
            <a:ext cx="609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data objects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8E23D-F2A4-440D-5ABA-4C84443D399C}"/>
              </a:ext>
            </a:extLst>
          </p:cNvPr>
          <p:cNvSpPr txBox="1"/>
          <p:nvPr/>
        </p:nvSpPr>
        <p:spPr>
          <a:xfrm>
            <a:off x="1115928" y="4022728"/>
            <a:ext cx="105122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i="1" dirty="0">
                <a:latin typeface="Arial" panose="020B0604020202020204" pitchFamily="34" charset="0"/>
              </a:rPr>
              <a:t>Note:</a:t>
            </a:r>
          </a:p>
          <a:p>
            <a:pPr algn="just"/>
            <a:r>
              <a:rPr lang="en-US" sz="2000" i="1" dirty="0">
                <a:latin typeface="Arial" panose="020B0604020202020204" pitchFamily="34" charset="0"/>
              </a:rPr>
              <a:t>Advanced data objects</a:t>
            </a:r>
            <a:r>
              <a:rPr lang="en-US" sz="2000" dirty="0">
                <a:latin typeface="Arial" panose="020B0604020202020204" pitchFamily="34" charset="0"/>
              </a:rPr>
              <a:t> go beyond the basic numeric arrays and cell arrays. They are meant for handling complex data, large datasets, custom structures, and object-oriented programming</a:t>
            </a:r>
            <a:endParaRPr lang="en-GB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3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F3F1D4-16DE-E604-3C8B-783F0A44E205}"/>
              </a:ext>
            </a:extLst>
          </p:cNvPr>
          <p:cNvSpPr txBox="1"/>
          <p:nvPr/>
        </p:nvSpPr>
        <p:spPr>
          <a:xfrm>
            <a:off x="418453" y="968644"/>
            <a:ext cx="723770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Object-Oriented Data (Classes &amp; Objects)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supports Object-Oriented Programming (OOP), meaning you can design your own data types beyond arrays, structs, or maps.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Meaning: A class is a blueprint (defines structure &amp; behavior).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is an instance of that class (actual data created from the blueprint).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lets you bundle together:</a:t>
            </a:r>
          </a:p>
          <a:p>
            <a:pPr marL="8064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→ data/attributes (variables inside the object).</a:t>
            </a:r>
          </a:p>
          <a:p>
            <a:pPr marL="8064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→ actions/behaviors (functions inside the object).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&amp; Objects let you create your own data types with built-in rules, just like MATLAB has double, string, or table.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(properties) and behavior (methods) are bundled together.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 can reuse and extend classes.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New classes can be built on top of existing ones.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 hide implementation details behind methods.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2933E-F797-3F15-973F-4E3B47D27942}"/>
              </a:ext>
            </a:extLst>
          </p:cNvPr>
          <p:cNvSpPr txBox="1"/>
          <p:nvPr/>
        </p:nvSpPr>
        <p:spPr>
          <a:xfrm>
            <a:off x="7888638" y="1507143"/>
            <a:ext cx="41638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Data (Classes &amp; Objects) in MATLAB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→ a blueprint or template that defines what data (properties) and what actions (methods) an object can have.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→ a real example (instance) created from the class.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you can design your own data type in MATLAB, combining both variables and functions inside one unit.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Car class might have properties = Brand, Speed, and methods = accelerate, brake.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 specific Toyota running at 80 km/h.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B8B211-D998-5B53-AB6D-75E8B0577339}"/>
              </a:ext>
            </a:extLst>
          </p:cNvPr>
          <p:cNvSpPr txBox="1"/>
          <p:nvPr/>
        </p:nvSpPr>
        <p:spPr>
          <a:xfrm>
            <a:off x="1375474" y="320347"/>
            <a:ext cx="525780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Example</a:t>
            </a:r>
          </a:p>
          <a:p>
            <a:endParaRPr lang="en-GB" dirty="0"/>
          </a:p>
          <a:p>
            <a:r>
              <a:rPr lang="en-GB" dirty="0"/>
              <a:t>% Define a class in a file "</a:t>
            </a:r>
            <a:r>
              <a:rPr lang="en-GB" dirty="0" err="1"/>
              <a:t>Car.m</a:t>
            </a:r>
            <a:r>
              <a:rPr lang="en-GB" dirty="0"/>
              <a:t>"</a:t>
            </a:r>
          </a:p>
          <a:p>
            <a:r>
              <a:rPr lang="en-GB" dirty="0" err="1"/>
              <a:t>classdef</a:t>
            </a:r>
            <a:r>
              <a:rPr lang="en-GB" dirty="0"/>
              <a:t> Car</a:t>
            </a:r>
          </a:p>
          <a:p>
            <a:r>
              <a:rPr lang="en-GB" dirty="0"/>
              <a:t>    properties</a:t>
            </a:r>
          </a:p>
          <a:p>
            <a:r>
              <a:rPr lang="en-GB" dirty="0"/>
              <a:t>        Brand</a:t>
            </a:r>
          </a:p>
          <a:p>
            <a:r>
              <a:rPr lang="en-GB" dirty="0"/>
              <a:t>        Speed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methods</a:t>
            </a:r>
          </a:p>
          <a:p>
            <a:r>
              <a:rPr lang="en-GB" dirty="0"/>
              <a:t>        % Constructor (called when object is created)</a:t>
            </a:r>
          </a:p>
          <a:p>
            <a:r>
              <a:rPr lang="en-GB" dirty="0"/>
              <a:t>        function </a:t>
            </a:r>
            <a:r>
              <a:rPr lang="en-GB" dirty="0" err="1"/>
              <a:t>obj</a:t>
            </a:r>
            <a:r>
              <a:rPr lang="en-GB" dirty="0"/>
              <a:t> = Car(brand, speed)</a:t>
            </a:r>
          </a:p>
          <a:p>
            <a:r>
              <a:rPr lang="en-GB" dirty="0"/>
              <a:t>            </a:t>
            </a:r>
            <a:r>
              <a:rPr lang="en-GB" dirty="0" err="1"/>
              <a:t>obj.Brand</a:t>
            </a:r>
            <a:r>
              <a:rPr lang="en-GB" dirty="0"/>
              <a:t> = brand;</a:t>
            </a:r>
          </a:p>
          <a:p>
            <a:r>
              <a:rPr lang="en-GB" dirty="0"/>
              <a:t>            </a:t>
            </a:r>
            <a:r>
              <a:rPr lang="en-GB" dirty="0" err="1"/>
              <a:t>obj.Speed</a:t>
            </a:r>
            <a:r>
              <a:rPr lang="en-GB" dirty="0"/>
              <a:t> = speed;</a:t>
            </a:r>
          </a:p>
          <a:p>
            <a:r>
              <a:rPr lang="en-GB" dirty="0"/>
              <a:t>        end</a:t>
            </a:r>
          </a:p>
          <a:p>
            <a:endParaRPr lang="en-GB" dirty="0"/>
          </a:p>
          <a:p>
            <a:r>
              <a:rPr lang="en-GB" dirty="0"/>
              <a:t>        % Method to accelerate</a:t>
            </a:r>
          </a:p>
          <a:p>
            <a:r>
              <a:rPr lang="en-GB" dirty="0"/>
              <a:t>        function </a:t>
            </a:r>
            <a:r>
              <a:rPr lang="en-GB" dirty="0" err="1"/>
              <a:t>obj</a:t>
            </a:r>
            <a:r>
              <a:rPr lang="en-GB" dirty="0"/>
              <a:t> = accelerate(</a:t>
            </a:r>
            <a:r>
              <a:rPr lang="en-GB" dirty="0" err="1"/>
              <a:t>obj</a:t>
            </a:r>
            <a:r>
              <a:rPr lang="en-GB" dirty="0"/>
              <a:t>, increment)</a:t>
            </a:r>
          </a:p>
          <a:p>
            <a:r>
              <a:rPr lang="en-GB" dirty="0"/>
              <a:t>            </a:t>
            </a:r>
            <a:r>
              <a:rPr lang="en-GB" dirty="0" err="1"/>
              <a:t>obj.Speed</a:t>
            </a:r>
            <a:r>
              <a:rPr lang="en-GB" dirty="0"/>
              <a:t> = </a:t>
            </a:r>
            <a:r>
              <a:rPr lang="en-GB" dirty="0" err="1"/>
              <a:t>obj.Speed</a:t>
            </a:r>
            <a:r>
              <a:rPr lang="en-GB" dirty="0"/>
              <a:t> + increment;</a:t>
            </a:r>
          </a:p>
          <a:p>
            <a:r>
              <a:rPr lang="en-GB" dirty="0"/>
              <a:t>        end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B007C-D544-3468-BE23-E86ECE618C34}"/>
              </a:ext>
            </a:extLst>
          </p:cNvPr>
          <p:cNvSpPr txBox="1"/>
          <p:nvPr/>
        </p:nvSpPr>
        <p:spPr>
          <a:xfrm>
            <a:off x="7511512" y="1081601"/>
            <a:ext cx="384745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% Create an object</a:t>
            </a:r>
          </a:p>
          <a:p>
            <a:r>
              <a:rPr lang="en-GB" dirty="0" err="1"/>
              <a:t>myCar</a:t>
            </a:r>
            <a:r>
              <a:rPr lang="en-GB" dirty="0"/>
              <a:t> = Car("Toyota", 80);</a:t>
            </a:r>
          </a:p>
          <a:p>
            <a:endParaRPr lang="en-GB" dirty="0"/>
          </a:p>
          <a:p>
            <a:r>
              <a:rPr lang="en-GB" dirty="0"/>
              <a:t>% Access properties</a:t>
            </a:r>
          </a:p>
          <a:p>
            <a:endParaRPr lang="en-GB" dirty="0"/>
          </a:p>
          <a:p>
            <a:r>
              <a:rPr lang="en-GB" dirty="0" err="1"/>
              <a:t>disp</a:t>
            </a:r>
            <a:r>
              <a:rPr lang="en-GB" dirty="0"/>
              <a:t>(</a:t>
            </a:r>
            <a:r>
              <a:rPr lang="en-GB" dirty="0" err="1"/>
              <a:t>myCar.Brand</a:t>
            </a:r>
            <a:r>
              <a:rPr lang="en-GB" dirty="0"/>
              <a:t>)   </a:t>
            </a:r>
          </a:p>
          <a:p>
            <a:r>
              <a:rPr lang="en-GB" dirty="0"/>
              <a:t> % Output: Toyota</a:t>
            </a:r>
          </a:p>
          <a:p>
            <a:endParaRPr lang="en-GB" dirty="0"/>
          </a:p>
          <a:p>
            <a:r>
              <a:rPr lang="en-GB" dirty="0" err="1"/>
              <a:t>disp</a:t>
            </a:r>
            <a:r>
              <a:rPr lang="en-GB" dirty="0"/>
              <a:t>(</a:t>
            </a:r>
            <a:r>
              <a:rPr lang="en-GB" dirty="0" err="1"/>
              <a:t>myCar.Speed</a:t>
            </a:r>
            <a:r>
              <a:rPr lang="en-GB" dirty="0"/>
              <a:t>)   </a:t>
            </a:r>
          </a:p>
          <a:p>
            <a:r>
              <a:rPr lang="en-GB" dirty="0"/>
              <a:t> % Output: 80</a:t>
            </a:r>
          </a:p>
          <a:p>
            <a:endParaRPr lang="en-GB" dirty="0"/>
          </a:p>
          <a:p>
            <a:r>
              <a:rPr lang="en-GB" dirty="0"/>
              <a:t>% Call a method</a:t>
            </a:r>
          </a:p>
          <a:p>
            <a:r>
              <a:rPr lang="en-GB" dirty="0" err="1"/>
              <a:t>myCar</a:t>
            </a:r>
            <a:r>
              <a:rPr lang="en-GB" dirty="0"/>
              <a:t> = </a:t>
            </a:r>
            <a:r>
              <a:rPr lang="en-GB" dirty="0" err="1"/>
              <a:t>myCar.accelerate</a:t>
            </a:r>
            <a:r>
              <a:rPr lang="en-GB" dirty="0"/>
              <a:t>(20);</a:t>
            </a:r>
          </a:p>
          <a:p>
            <a:r>
              <a:rPr lang="en-GB" dirty="0" err="1"/>
              <a:t>disp</a:t>
            </a:r>
            <a:r>
              <a:rPr lang="en-GB" dirty="0"/>
              <a:t>(</a:t>
            </a:r>
            <a:r>
              <a:rPr lang="en-GB" dirty="0" err="1"/>
              <a:t>myCar.Speed</a:t>
            </a:r>
            <a:r>
              <a:rPr lang="en-GB" dirty="0"/>
              <a:t>)    </a:t>
            </a:r>
          </a:p>
          <a:p>
            <a:r>
              <a:rPr lang="en-GB" dirty="0"/>
              <a:t>% Output: 100</a:t>
            </a:r>
          </a:p>
        </p:txBody>
      </p:sp>
    </p:spTree>
    <p:extLst>
      <p:ext uri="{BB962C8B-B14F-4D97-AF65-F5344CB8AC3E}">
        <p14:creationId xmlns:p14="http://schemas.microsoft.com/office/powerpoint/2010/main" val="315717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CCDB83F9-4B0B-D403-68FC-15A5844B2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63" y="180863"/>
            <a:ext cx="10550474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Advanced Data Types (Specialized)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Matrices </a:t>
            </a:r>
          </a:p>
          <a:p>
            <a:pPr marL="976313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mostly-zero matrices efficiently, using less memory. </a:t>
            </a:r>
          </a:p>
          <a:p>
            <a:pPr marL="976313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non-zero elements are stored.</a:t>
            </a:r>
          </a:p>
          <a:p>
            <a:pPr marL="976313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large matrices in linear algebra.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Arrays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gpuArray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1084263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stored on the GPU instead of CPU.</a:t>
            </a:r>
          </a:p>
          <a:p>
            <a:pPr marL="1084263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parallel computation, making operations faster for large data.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 Arrays </a:t>
            </a:r>
          </a:p>
          <a:p>
            <a:pPr marL="1084263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datasets larger than your computer’s memory. </a:t>
            </a:r>
          </a:p>
          <a:p>
            <a:pPr marL="1084263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processes data in chunks, so you can work with big data without loading everything at once.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Datastores </a:t>
            </a:r>
          </a:p>
          <a:p>
            <a:pPr marL="1084263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objects to stream data from large files or databases.</a:t>
            </a:r>
          </a:p>
          <a:p>
            <a:pPr marL="1084263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reading data piece by piece, not all at once, which saves memory.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with nested cells/tables</a:t>
            </a:r>
          </a:p>
          <a:p>
            <a:pPr marL="10223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structures, cells, or tables for hierarchical or complex data.</a:t>
            </a:r>
          </a:p>
          <a:p>
            <a:pPr marL="10223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when data is nested or grouped, e.g., a project with multiple experiments, each having multiple results.</a:t>
            </a:r>
          </a:p>
          <a:p>
            <a:pPr marL="10223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data types are optimized for memory, speed, or handling complex/large data, unlike basic arrays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9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97081E-CA3A-5D88-5419-E23A6DD68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1350193"/>
            <a:ext cx="1087755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Practice Questions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a MATLAB class Rectangle with properties Length, Width. Add methods to calculate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Perimeter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handle class Counter that increments whenever a method is called.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Overload the + operator to add two Fraction objects.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subclass Saving Account from Bank Account that adds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interest 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containers. Map to implement a dictionary for student roll numbers and names.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 the difference between value and handle classes with examples.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is encapsulation important? Give an example in MATLAB.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 Polynomial class with a method to evaluate polynomial at a given x.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 table object to store marks of 5 students in 3 subjects and calculate average marks.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MATLAB struct, cell, and user-defined class.</a:t>
            </a:r>
          </a:p>
        </p:txBody>
      </p:sp>
    </p:spTree>
    <p:extLst>
      <p:ext uri="{BB962C8B-B14F-4D97-AF65-F5344CB8AC3E}">
        <p14:creationId xmlns:p14="http://schemas.microsoft.com/office/powerpoint/2010/main" val="59839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6B19FB-4C61-37B3-4E86-A5AAA8204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46241"/>
              </p:ext>
            </p:extLst>
          </p:nvPr>
        </p:nvGraphicFramePr>
        <p:xfrm>
          <a:off x="98156" y="382779"/>
          <a:ext cx="11995688" cy="6459723"/>
        </p:xfrm>
        <a:graphic>
          <a:graphicData uri="http://schemas.openxmlformats.org/drawingml/2006/table">
            <a:tbl>
              <a:tblPr/>
              <a:tblGrid>
                <a:gridCol w="2174929">
                  <a:extLst>
                    <a:ext uri="{9D8B030D-6E8A-4147-A177-3AD203B41FA5}">
                      <a16:colId xmlns:a16="http://schemas.microsoft.com/office/drawing/2014/main" val="4032787976"/>
                    </a:ext>
                  </a:extLst>
                </a:gridCol>
                <a:gridCol w="3368298">
                  <a:extLst>
                    <a:ext uri="{9D8B030D-6E8A-4147-A177-3AD203B41FA5}">
                      <a16:colId xmlns:a16="http://schemas.microsoft.com/office/drawing/2014/main" val="3556201019"/>
                    </a:ext>
                  </a:extLst>
                </a:gridCol>
                <a:gridCol w="3223648">
                  <a:extLst>
                    <a:ext uri="{9D8B030D-6E8A-4147-A177-3AD203B41FA5}">
                      <a16:colId xmlns:a16="http://schemas.microsoft.com/office/drawing/2014/main" val="2577312276"/>
                    </a:ext>
                  </a:extLst>
                </a:gridCol>
                <a:gridCol w="3228813">
                  <a:extLst>
                    <a:ext uri="{9D8B030D-6E8A-4147-A177-3AD203B41FA5}">
                      <a16:colId xmlns:a16="http://schemas.microsoft.com/office/drawing/2014/main" val="1768291409"/>
                    </a:ext>
                  </a:extLst>
                </a:gridCol>
              </a:tblGrid>
              <a:tr h="2664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Object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 / Use</a:t>
                      </a:r>
                      <a:endParaRPr lang="en-GB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Creation</a:t>
                      </a:r>
                      <a:endParaRPr lang="en-GB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Features</a:t>
                      </a:r>
                      <a:endParaRPr lang="en-GB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060744"/>
                  </a:ext>
                </a:extLst>
              </a:tr>
              <a:tr h="3338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 (struct)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related data in fields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S.name="Rahul"; S.marks=[90 80];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Flexible, heterogeneous, hierarchical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936141"/>
                  </a:ext>
                </a:extLst>
              </a:tr>
              <a:tr h="493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Array (cell)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different types of data in indexed form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b-NO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= {42, 'Hello', [1 2 3]};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with {}, can mix numbers, strings, arrays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24364"/>
                  </a:ext>
                </a:extLst>
              </a:tr>
              <a:tr h="493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(table)</a:t>
                      </a:r>
                      <a:endParaRPr lang="en-GB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spreadsheet-like, column-oriented data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= table({'A';'B'}, [85;90]);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Labeled columns, easy data analysis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107689"/>
                  </a:ext>
                </a:extLst>
              </a:tr>
              <a:tr h="5627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Timetable (timetable)</a:t>
                      </a:r>
                      <a:endParaRPr lang="en-GB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Time-stamped tabular data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 = timetable(datetime(2025,1,1:3), rand(3,1));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Time-based indexing, resampling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244821"/>
                  </a:ext>
                </a:extLst>
              </a:tr>
              <a:tr h="5914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 (categorical)</a:t>
                      </a:r>
                      <a:endParaRPr lang="en-GB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 discrete categories (like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enums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= categorical({'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Red','Blue','Red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'});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efficient, grouping stats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592099"/>
                  </a:ext>
                </a:extLst>
              </a:tr>
              <a:tr h="493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 (string)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and manipulate text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 = ["Hello","World"];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Easier than char arrays, vectorized ops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997969"/>
                  </a:ext>
                </a:extLst>
              </a:tr>
              <a:tr h="5914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Containers.Map</a:t>
                      </a:r>
                      <a:endParaRPr lang="en-GB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Key-value mapping (like dictionary)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= </a:t>
                      </a:r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containers.Map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({'A','B'},{100,200});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 lookups by key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296362"/>
                  </a:ext>
                </a:extLst>
              </a:tr>
              <a:tr h="493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Sparse Matrix (sparse)</a:t>
                      </a:r>
                      <a:endParaRPr lang="en-GB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mostly zero matrices efficiently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= sparse([1 3],[2 4],[10 20]);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Saves memory, speeds linear algebra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253340"/>
                  </a:ext>
                </a:extLst>
              </a:tr>
              <a:tr h="5914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Tall Array (tall)</a:t>
                      </a:r>
                      <a:endParaRPr lang="en-GB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with </a:t>
                      </a: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 data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(too large for memory)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= tall(datastore('bigfile.csv'));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Lazy evaluation, chunk processing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53617"/>
                  </a:ext>
                </a:extLst>
              </a:tr>
              <a:tr h="4139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GPU Array (gpuArray)</a:t>
                      </a:r>
                      <a:endParaRPr lang="en-GB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 array operations on GPU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 = gpuArray(rand(1000));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computing acceleration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908040"/>
                  </a:ext>
                </a:extLst>
              </a:tr>
              <a:tr h="4139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Datastore (datastore)</a:t>
                      </a:r>
                      <a:endParaRPr lang="en-GB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large data from files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 = datastore('big.csv');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Stream data in chunks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541178"/>
                  </a:ext>
                </a:extLst>
              </a:tr>
              <a:tr h="5914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&amp; Object (OOP)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 custom objects with properties &amp; methods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 = MyClass();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Encapsulation, reusability, modular design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5276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46B54E7-A1C5-DCE1-7525-8D952F4A97D0}"/>
              </a:ext>
            </a:extLst>
          </p:cNvPr>
          <p:cNvSpPr txBox="1"/>
          <p:nvPr/>
        </p:nvSpPr>
        <p:spPr>
          <a:xfrm>
            <a:off x="98156" y="-17549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1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725494F8-D346-B897-E39B-F6D6A3F6D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60" y="519218"/>
            <a:ext cx="630005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(struct)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for named fields.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field can hold different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types and sizes of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Useful for grouping related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record (structure) can contain information (data) about various things under different heads (fields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 are indicated by adding their names after the name of the structure, with a dot separating the two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structure array, each element must have the same number of fields. Each field , however, can have data of different sizes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3679B-8C96-B071-9538-CCB027583B5F}"/>
              </a:ext>
            </a:extLst>
          </p:cNvPr>
          <p:cNvSpPr txBox="1"/>
          <p:nvPr/>
        </p:nvSpPr>
        <p:spPr>
          <a:xfrm>
            <a:off x="999316" y="4445956"/>
            <a:ext cx="327821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Example</a:t>
            </a:r>
          </a:p>
          <a:p>
            <a:endParaRPr lang="en-GB" sz="2000" dirty="0"/>
          </a:p>
          <a:p>
            <a:r>
              <a:rPr lang="en-GB" sz="2000" dirty="0"/>
              <a:t>student.name = 'Rahul';</a:t>
            </a:r>
          </a:p>
          <a:p>
            <a:r>
              <a:rPr lang="en-GB" sz="2000" dirty="0" err="1"/>
              <a:t>student.roll</a:t>
            </a:r>
            <a:r>
              <a:rPr lang="en-GB" sz="2000" dirty="0"/>
              <a:t> = 12;</a:t>
            </a:r>
          </a:p>
          <a:p>
            <a:r>
              <a:rPr lang="en-GB" sz="2000" dirty="0" err="1"/>
              <a:t>student.marks</a:t>
            </a:r>
            <a:r>
              <a:rPr lang="en-GB" sz="2000" dirty="0"/>
              <a:t> = [85, 90, 78];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64750-B9B8-29D0-5515-EA03EC7D7C01}"/>
              </a:ext>
            </a:extLst>
          </p:cNvPr>
          <p:cNvSpPr txBox="1"/>
          <p:nvPr/>
        </p:nvSpPr>
        <p:spPr>
          <a:xfrm>
            <a:off x="7356531" y="592914"/>
            <a:ext cx="31203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Allowed</a:t>
            </a:r>
          </a:p>
          <a:p>
            <a:endParaRPr lang="en-GB" dirty="0">
              <a:solidFill>
                <a:srgbClr val="00B050"/>
              </a:solidFill>
            </a:endParaRPr>
          </a:p>
          <a:p>
            <a:r>
              <a:rPr lang="en-GB" dirty="0">
                <a:solidFill>
                  <a:srgbClr val="00B050"/>
                </a:solidFill>
              </a:rPr>
              <a:t>student(1).Name = 'Alice';</a:t>
            </a:r>
          </a:p>
          <a:p>
            <a:r>
              <a:rPr lang="en-GB" dirty="0">
                <a:solidFill>
                  <a:srgbClr val="00B050"/>
                </a:solidFill>
              </a:rPr>
              <a:t>student(1).Age  = 21;</a:t>
            </a:r>
          </a:p>
          <a:p>
            <a:r>
              <a:rPr lang="en-GB" dirty="0">
                <a:solidFill>
                  <a:srgbClr val="00B050"/>
                </a:solidFill>
              </a:rPr>
              <a:t>student(1).Marks = [90 85 92];</a:t>
            </a:r>
          </a:p>
          <a:p>
            <a:endParaRPr lang="en-GB" dirty="0">
              <a:solidFill>
                <a:srgbClr val="00B050"/>
              </a:solidFill>
            </a:endParaRPr>
          </a:p>
          <a:p>
            <a:r>
              <a:rPr lang="en-GB" dirty="0">
                <a:solidFill>
                  <a:srgbClr val="00B050"/>
                </a:solidFill>
              </a:rPr>
              <a:t>student(2).Name = 'Bob';</a:t>
            </a:r>
          </a:p>
          <a:p>
            <a:r>
              <a:rPr lang="en-GB" dirty="0">
                <a:solidFill>
                  <a:srgbClr val="00B050"/>
                </a:solidFill>
              </a:rPr>
              <a:t>student(2).Age  = 22;</a:t>
            </a:r>
          </a:p>
          <a:p>
            <a:r>
              <a:rPr lang="en-GB" dirty="0">
                <a:solidFill>
                  <a:srgbClr val="00B050"/>
                </a:solidFill>
              </a:rPr>
              <a:t>student(2).Marks = [88 91];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9E465-B5E1-6FBF-A1CF-F4DF9EDAF3C0}"/>
              </a:ext>
            </a:extLst>
          </p:cNvPr>
          <p:cNvSpPr txBox="1"/>
          <p:nvPr/>
        </p:nvSpPr>
        <p:spPr>
          <a:xfrm>
            <a:off x="7356531" y="3551690"/>
            <a:ext cx="31203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 Allowed</a:t>
            </a:r>
          </a:p>
          <a:p>
            <a:r>
              <a:rPr lang="en-GB" dirty="0">
                <a:solidFill>
                  <a:srgbClr val="FF0000"/>
                </a:solidFill>
              </a:rPr>
              <a:t>person(1).Name = 'Alice';</a:t>
            </a:r>
          </a:p>
          <a:p>
            <a:r>
              <a:rPr lang="en-GB" dirty="0">
                <a:solidFill>
                  <a:srgbClr val="FF0000"/>
                </a:solidFill>
              </a:rPr>
              <a:t>person(1).Age  = 21;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person(2).Name = 'Bob';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E6B32B8-B230-3E69-AFF4-44270E668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548" y="5402472"/>
            <a:ext cx="441637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person(2) is missing the Age field → MATLAB will throw an error because the structure array is inconsistent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85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5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305D1525-0AD0-145B-0A6B-582E3F9A8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05" y="1128773"/>
            <a:ext cx="6260025" cy="419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Arrays (cell)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cell array is a heterogeneous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container:It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hold different types of data in each element → numbers, strings, vectors, matrices, even other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objects.This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different from normal numeric arrays, which must hold data of the same type and size.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 using {} instead of ().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→ returns a cell (the container itself).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{} → returns the contents of the cell.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4DB2A4F-13F9-6FB0-427D-BE4B65F78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814" y="2666677"/>
            <a:ext cx="3871995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 is a 1×4 cell array.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C(1) → returns a cell containing 42.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C{1} → returns the actual number 42.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C{2} → returns the string 'hello'.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C{3} → returns the vector [1 2 3].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C{4} → returns a 3×3 magic square matrix.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18754-87D4-EBA1-D8EA-5941868E360E}"/>
              </a:ext>
            </a:extLst>
          </p:cNvPr>
          <p:cNvSpPr txBox="1"/>
          <p:nvPr/>
        </p:nvSpPr>
        <p:spPr>
          <a:xfrm>
            <a:off x="7419814" y="1563713"/>
            <a:ext cx="3429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GB" dirty="0"/>
              <a:t>C = {42, 'hello', [1 2 3], magic(3)};</a:t>
            </a:r>
          </a:p>
        </p:txBody>
      </p:sp>
    </p:spTree>
    <p:extLst>
      <p:ext uri="{BB962C8B-B14F-4D97-AF65-F5344CB8AC3E}">
        <p14:creationId xmlns:p14="http://schemas.microsoft.com/office/powerpoint/2010/main" val="244992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8492B5-CFEB-3490-52B5-006DB1215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442" y="403138"/>
            <a:ext cx="1076153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(table)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is a data type for column-oriented or tabular data, just like what you see in an Excel sheet or a database table.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column can have a different type of data (numbers, strings, categorical, etc.).Each row usually represents one observation, sample, or record.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easily import data into a table and perform filtering, joining, grouping, and statistical operations.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Column-oriented: Easy to access by column (like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T.Age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T.Name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Heterogeneous: Different columns can have different data types.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indexing: You can index by row, column, or both (T(2,:),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T.Age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 Plays well with machine learning and statistics toolboxes.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8DE17-370D-8CAD-8E9D-4B3C8E43D57C}"/>
              </a:ext>
            </a:extLst>
          </p:cNvPr>
          <p:cNvSpPr txBox="1"/>
          <p:nvPr/>
        </p:nvSpPr>
        <p:spPr>
          <a:xfrm>
            <a:off x="1157204" y="4354847"/>
            <a:ext cx="37163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</a:t>
            </a:r>
          </a:p>
          <a:p>
            <a:endParaRPr lang="en-US" dirty="0"/>
          </a:p>
          <a:p>
            <a:r>
              <a:rPr lang="en-US" dirty="0"/>
              <a:t>% Create a table</a:t>
            </a:r>
          </a:p>
          <a:p>
            <a:r>
              <a:rPr lang="en-US" dirty="0"/>
              <a:t>Name   = {'Alice'; 'Bob'; 'Charlie'};</a:t>
            </a:r>
          </a:p>
          <a:p>
            <a:r>
              <a:rPr lang="en-US" dirty="0"/>
              <a:t>Age    = [25; 30; 22];</a:t>
            </a:r>
          </a:p>
          <a:p>
            <a:r>
              <a:rPr lang="en-US" dirty="0"/>
              <a:t>Height = [5.5; 6.1; 5.8];</a:t>
            </a:r>
          </a:p>
          <a:p>
            <a:endParaRPr lang="en-US" dirty="0"/>
          </a:p>
          <a:p>
            <a:r>
              <a:rPr lang="en-US" dirty="0"/>
              <a:t>T = table(Name, Age, Height)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ED7B985-3F20-9AC1-2CA3-4F0B0C3E7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65384"/>
              </p:ext>
            </p:extLst>
          </p:nvPr>
        </p:nvGraphicFramePr>
        <p:xfrm>
          <a:off x="6096000" y="4806152"/>
          <a:ext cx="268972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220">
                  <a:extLst>
                    <a:ext uri="{9D8B030D-6E8A-4147-A177-3AD203B41FA5}">
                      <a16:colId xmlns:a16="http://schemas.microsoft.com/office/drawing/2014/main" val="2849017100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713956117"/>
                    </a:ext>
                  </a:extLst>
                </a:gridCol>
                <a:gridCol w="946484">
                  <a:extLst>
                    <a:ext uri="{9D8B030D-6E8A-4147-A177-3AD203B41FA5}">
                      <a16:colId xmlns:a16="http://schemas.microsoft.com/office/drawing/2014/main" val="1952281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1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19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2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Charlie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0415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C855A1F-06A4-9DE8-384B-C81E81FF9A5A}"/>
              </a:ext>
            </a:extLst>
          </p:cNvPr>
          <p:cNvSpPr txBox="1"/>
          <p:nvPr/>
        </p:nvSpPr>
        <p:spPr>
          <a:xfrm>
            <a:off x="6095999" y="4354847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Outcome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17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C8FE166-0C66-E2B6-76DB-D65EF2F8C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147" y="237735"/>
            <a:ext cx="10697704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Timetables (timetable)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timetable is a special type of table where rows are indexed by time (timestamps).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specifically designed for time-series data (data that changes over time, like sensor readings, stock prices, weather data, etc.).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normal table, rows are indexed just by numbers (row 1, row 2, …).In timetable, each row is tied to a datetime or duration value → MATLAB knows it’s time-dependent data.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do operations like resampling, synchronizing, plotting against time, handling missing timestamps,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EC097-3D30-A641-969A-8EE7196CC3A1}"/>
              </a:ext>
            </a:extLst>
          </p:cNvPr>
          <p:cNvSpPr txBox="1"/>
          <p:nvPr/>
        </p:nvSpPr>
        <p:spPr>
          <a:xfrm>
            <a:off x="946689" y="2842212"/>
            <a:ext cx="51493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</a:t>
            </a:r>
            <a:endParaRPr lang="en-GB" dirty="0"/>
          </a:p>
          <a:p>
            <a:endParaRPr lang="en-GB" dirty="0"/>
          </a:p>
          <a:p>
            <a:r>
              <a:rPr lang="en-GB" dirty="0"/>
              <a:t>% Define time stamps</a:t>
            </a:r>
          </a:p>
          <a:p>
            <a:r>
              <a:rPr lang="en-GB" dirty="0"/>
              <a:t>Time = datetime(2023,1,1,0,0,0) + minutes(0:10:30);</a:t>
            </a:r>
          </a:p>
          <a:p>
            <a:r>
              <a:rPr lang="en-GB" dirty="0"/>
              <a:t>% Data values</a:t>
            </a:r>
          </a:p>
          <a:p>
            <a:r>
              <a:rPr lang="en-GB" dirty="0"/>
              <a:t>Temperature = [22.5; 23.1; 23.8; 24.0];</a:t>
            </a:r>
          </a:p>
          <a:p>
            <a:r>
              <a:rPr lang="en-GB" dirty="0"/>
              <a:t>% Create timetable</a:t>
            </a:r>
          </a:p>
          <a:p>
            <a:r>
              <a:rPr lang="en-GB" dirty="0"/>
              <a:t>TT = timetable(Time', Temperature)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132D9B-FE49-B15C-2ABA-E6EFBE5B4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95682"/>
              </p:ext>
            </p:extLst>
          </p:nvPr>
        </p:nvGraphicFramePr>
        <p:xfrm>
          <a:off x="6555783" y="3315517"/>
          <a:ext cx="4045058" cy="1828800"/>
        </p:xfrm>
        <a:graphic>
          <a:graphicData uri="http://schemas.openxmlformats.org/drawingml/2006/table">
            <a:tbl>
              <a:tblPr/>
              <a:tblGrid>
                <a:gridCol w="2386739">
                  <a:extLst>
                    <a:ext uri="{9D8B030D-6E8A-4147-A177-3AD203B41FA5}">
                      <a16:colId xmlns:a16="http://schemas.microsoft.com/office/drawing/2014/main" val="507236603"/>
                    </a:ext>
                  </a:extLst>
                </a:gridCol>
                <a:gridCol w="1658319">
                  <a:extLst>
                    <a:ext uri="{9D8B030D-6E8A-4147-A177-3AD203B41FA5}">
                      <a16:colId xmlns:a16="http://schemas.microsoft.com/office/drawing/2014/main" val="2152011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Temperature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483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01-Jan-2023 00:00:00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22.5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476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01-Jan-2023 00:10:00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23.1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548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01-Jan-2023 00:20:00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23.8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508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01-Jan-2023 00:30:00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24.0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0865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D644891-CF55-BE77-4C2A-E2FE391A7194}"/>
              </a:ext>
            </a:extLst>
          </p:cNvPr>
          <p:cNvSpPr txBox="1"/>
          <p:nvPr/>
        </p:nvSpPr>
        <p:spPr>
          <a:xfrm>
            <a:off x="6555783" y="2958904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Outcome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609369-6D73-662A-8E59-798EB956FCDF}"/>
              </a:ext>
            </a:extLst>
          </p:cNvPr>
          <p:cNvSpPr txBox="1"/>
          <p:nvPr/>
        </p:nvSpPr>
        <p:spPr>
          <a:xfrm>
            <a:off x="1111358" y="5550745"/>
            <a:ext cx="96593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→ good for general column-based data.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Timetable → a table with a time dimension, perfect for time-series analysis.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36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A75A1F-E7CF-2C4F-934D-6BA7DDDA89CA}"/>
              </a:ext>
            </a:extLst>
          </p:cNvPr>
          <p:cNvSpPr txBox="1"/>
          <p:nvPr/>
        </p:nvSpPr>
        <p:spPr>
          <a:xfrm>
            <a:off x="756834" y="531108"/>
            <a:ext cx="1080490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Categorical Arrays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categorical array is used to store discrete, fixed sets of values (categories) instead of raw text or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like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programming languages → each category is a label, not a continuous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memory: Instead of storing repeated strings (e.g., "Red", "Red", "Red"), MATLAB internally stores an integer code for each unique category and maps it back to the label.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grouping: Very useful when analyzing data by groups (e.g., average height by gender, sales by region).Functions like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groupsummary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findgroups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grpstats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 efficiently with categorical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30557-03DA-D371-2224-F1AE0DBE5A11}"/>
              </a:ext>
            </a:extLst>
          </p:cNvPr>
          <p:cNvSpPr txBox="1"/>
          <p:nvPr/>
        </p:nvSpPr>
        <p:spPr>
          <a:xfrm>
            <a:off x="647698" y="3289516"/>
            <a:ext cx="43898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Example</a:t>
            </a:r>
          </a:p>
          <a:p>
            <a:endParaRPr lang="en-GB" dirty="0"/>
          </a:p>
          <a:p>
            <a:r>
              <a:rPr lang="en-GB" dirty="0" err="1"/>
              <a:t>Colors</a:t>
            </a:r>
            <a:r>
              <a:rPr lang="en-GB" dirty="0"/>
              <a:t> = categorical({'</a:t>
            </a:r>
            <a:r>
              <a:rPr lang="en-GB" dirty="0" err="1"/>
              <a:t>Red','Blue','Red','Green','Blue','Red</a:t>
            </a:r>
            <a:r>
              <a:rPr lang="en-GB" dirty="0"/>
              <a:t>’})</a:t>
            </a:r>
          </a:p>
          <a:p>
            <a:endParaRPr lang="en-US" dirty="0"/>
          </a:p>
          <a:p>
            <a:r>
              <a:rPr lang="en-US" dirty="0"/>
              <a:t>What MATLAB internally stores:</a:t>
            </a:r>
          </a:p>
          <a:p>
            <a:r>
              <a:rPr lang="en-US" dirty="0"/>
              <a:t>"Red" → code 1"Blue" → code 2"Green" → code 3</a:t>
            </a:r>
          </a:p>
          <a:p>
            <a:r>
              <a:rPr lang="en-US" dirty="0"/>
              <a:t>So instead of storing 6 strings, it just stores [1 2 1 3 2 1] with a category map:1 = Red, 2 = Blue, 3 = Green.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46652-2A46-349C-E51F-D92B139692BC}"/>
              </a:ext>
            </a:extLst>
          </p:cNvPr>
          <p:cNvSpPr txBox="1"/>
          <p:nvPr/>
        </p:nvSpPr>
        <p:spPr>
          <a:xfrm>
            <a:off x="5208723" y="3464569"/>
            <a:ext cx="41406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Example</a:t>
            </a:r>
          </a:p>
          <a:p>
            <a:endParaRPr lang="en-GB" dirty="0"/>
          </a:p>
          <a:p>
            <a:r>
              <a:rPr lang="en-GB" dirty="0"/>
              <a:t>Gender = categorical({'</a:t>
            </a:r>
            <a:r>
              <a:rPr lang="en-GB" dirty="0" err="1"/>
              <a:t>Male','Female','Male','Male','Female</a:t>
            </a:r>
            <a:r>
              <a:rPr lang="en-GB" dirty="0"/>
              <a:t>'});</a:t>
            </a:r>
          </a:p>
          <a:p>
            <a:endParaRPr lang="en-GB" dirty="0"/>
          </a:p>
          <a:p>
            <a:r>
              <a:rPr lang="en-GB" dirty="0"/>
              <a:t>% Group statistics</a:t>
            </a:r>
          </a:p>
          <a:p>
            <a:r>
              <a:rPr lang="en-GB" dirty="0"/>
              <a:t>Height = [5.8; 5.5; 6.0; 5.9; 5.4];</a:t>
            </a:r>
          </a:p>
          <a:p>
            <a:r>
              <a:rPr lang="en-GB" dirty="0" err="1"/>
              <a:t>groupsummary</a:t>
            </a:r>
            <a:r>
              <a:rPr lang="en-GB" dirty="0"/>
              <a:t>(Height, Gender, "mean")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4B866E-45BC-1834-1434-DF6857341EC6}"/>
              </a:ext>
            </a:extLst>
          </p:cNvPr>
          <p:cNvSpPr txBox="1"/>
          <p:nvPr/>
        </p:nvSpPr>
        <p:spPr>
          <a:xfrm>
            <a:off x="9610243" y="3464569"/>
            <a:ext cx="2431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Mean height of Male</a:t>
            </a:r>
          </a:p>
          <a:p>
            <a:r>
              <a:rPr lang="en-US" dirty="0"/>
              <a:t>Mean height of Female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59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69D6D70B-0EB8-7EFA-9BCD-CC73BB1DA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432" y="984746"/>
            <a:ext cx="586556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Character arrays (char) – older style, each row is a sequence of characters.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as characters in a matrix form (2D array of characters).All rows must have the same length (padded with spaces if needed).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D40AE-0B70-D39F-F4A8-7D8FC6EF9F64}"/>
              </a:ext>
            </a:extLst>
          </p:cNvPr>
          <p:cNvSpPr txBox="1"/>
          <p:nvPr/>
        </p:nvSpPr>
        <p:spPr>
          <a:xfrm>
            <a:off x="6540285" y="830858"/>
            <a:ext cx="542128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(ii)String arrays (string) – newer, more flexible way to handle text (introduced in R2016b).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element is a string object (can be different lengths).Much more flexible for storing and manipulating text.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B4A60B-C512-704F-6F73-5B207B8FFB1C}"/>
              </a:ext>
            </a:extLst>
          </p:cNvPr>
          <p:cNvSpPr txBox="1"/>
          <p:nvPr/>
        </p:nvSpPr>
        <p:spPr>
          <a:xfrm>
            <a:off x="598310" y="130650"/>
            <a:ext cx="10358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String Arrays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string)     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MATLAB, text can be stored in two main ways: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A2017-8527-D384-4187-439753DF2D6B}"/>
              </a:ext>
            </a:extLst>
          </p:cNvPr>
          <p:cNvSpPr txBox="1"/>
          <p:nvPr/>
        </p:nvSpPr>
        <p:spPr>
          <a:xfrm>
            <a:off x="514842" y="2671851"/>
            <a:ext cx="26037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Example</a:t>
            </a:r>
          </a:p>
          <a:p>
            <a:r>
              <a:rPr lang="en-GB" dirty="0"/>
              <a:t>C = ['cat'; 'dog’]</a:t>
            </a:r>
          </a:p>
          <a:p>
            <a:endParaRPr lang="en-GB" dirty="0"/>
          </a:p>
          <a:p>
            <a:r>
              <a:rPr lang="en-US" dirty="0"/>
              <a:t>Output</a:t>
            </a:r>
          </a:p>
          <a:p>
            <a:r>
              <a:rPr lang="en-US" dirty="0"/>
              <a:t>C =</a:t>
            </a:r>
          </a:p>
          <a:p>
            <a:r>
              <a:rPr lang="en-US" dirty="0"/>
              <a:t>  2×3 char array</a:t>
            </a:r>
          </a:p>
          <a:p>
            <a:r>
              <a:rPr lang="en-US" dirty="0"/>
              <a:t>    'cat'</a:t>
            </a:r>
          </a:p>
          <a:p>
            <a:r>
              <a:rPr lang="en-US" dirty="0"/>
              <a:t>    'dog'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86800-2249-A185-193E-8CA18FECA54E}"/>
              </a:ext>
            </a:extLst>
          </p:cNvPr>
          <p:cNvSpPr txBox="1"/>
          <p:nvPr/>
        </p:nvSpPr>
        <p:spPr>
          <a:xfrm>
            <a:off x="230432" y="4963426"/>
            <a:ext cx="6051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"cat" and "doggy" cannot go in the same char array without padding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49821D-A55B-5A27-BCAE-87BC1535A96C}"/>
              </a:ext>
            </a:extLst>
          </p:cNvPr>
          <p:cNvSpPr txBox="1"/>
          <p:nvPr/>
        </p:nvSpPr>
        <p:spPr>
          <a:xfrm>
            <a:off x="6614786" y="2615962"/>
            <a:ext cx="27935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 = ["cat", "dog", "doggy"]</a:t>
            </a:r>
          </a:p>
          <a:p>
            <a:endParaRPr lang="en-GB" dirty="0"/>
          </a:p>
          <a:p>
            <a:r>
              <a:rPr lang="en-US" dirty="0"/>
              <a:t>Output</a:t>
            </a:r>
          </a:p>
          <a:p>
            <a:r>
              <a:rPr lang="en-US" dirty="0"/>
              <a:t>S =</a:t>
            </a:r>
          </a:p>
          <a:p>
            <a:r>
              <a:rPr lang="en-US" dirty="0"/>
              <a:t>  1×3 string array</a:t>
            </a:r>
          </a:p>
          <a:p>
            <a:r>
              <a:rPr lang="en-US" dirty="0"/>
              <a:t>    "cat"    "dog"    "doggy"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6C4231-6B08-5970-C758-6368C20EBE8B}"/>
              </a:ext>
            </a:extLst>
          </p:cNvPr>
          <p:cNvSpPr txBox="1"/>
          <p:nvPr/>
        </p:nvSpPr>
        <p:spPr>
          <a:xfrm>
            <a:off x="6949699" y="4640262"/>
            <a:ext cx="5242301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each entry can be of different length, no padding required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20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4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DD7643-79EF-F770-242A-1C31771B1DD9}"/>
              </a:ext>
            </a:extLst>
          </p:cNvPr>
          <p:cNvSpPr txBox="1"/>
          <p:nvPr/>
        </p:nvSpPr>
        <p:spPr>
          <a:xfrm>
            <a:off x="1428428" y="3508421"/>
            <a:ext cx="35155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</a:t>
            </a:r>
          </a:p>
          <a:p>
            <a:r>
              <a:rPr lang="en-US" dirty="0"/>
              <a:t>names = ["Alice" "Bob" "Charlie"];</a:t>
            </a:r>
          </a:p>
          <a:p>
            <a:endParaRPr lang="en-US" dirty="0"/>
          </a:p>
          <a:p>
            <a:r>
              <a:rPr lang="en-US" dirty="0"/>
              <a:t>% Check for text</a:t>
            </a:r>
          </a:p>
          <a:p>
            <a:r>
              <a:rPr lang="en-US" dirty="0"/>
              <a:t>contains(names, "li")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A1613-5518-4EDB-21CC-EB6835F114B0}"/>
              </a:ext>
            </a:extLst>
          </p:cNvPr>
          <p:cNvSpPr txBox="1"/>
          <p:nvPr/>
        </p:nvSpPr>
        <p:spPr>
          <a:xfrm>
            <a:off x="5175140" y="3369922"/>
            <a:ext cx="37363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Output</a:t>
            </a:r>
          </a:p>
          <a:p>
            <a:endParaRPr lang="fr-FR" dirty="0"/>
          </a:p>
          <a:p>
            <a:r>
              <a:rPr lang="fr-FR" dirty="0"/>
              <a:t>  1×3 </a:t>
            </a:r>
            <a:r>
              <a:rPr lang="fr-FR" dirty="0" err="1"/>
              <a:t>logical</a:t>
            </a:r>
            <a:r>
              <a:rPr lang="fr-FR" dirty="0"/>
              <a:t> </a:t>
            </a:r>
            <a:r>
              <a:rPr lang="fr-FR" dirty="0" err="1"/>
              <a:t>array</a:t>
            </a:r>
            <a:endParaRPr lang="fr-FR" dirty="0"/>
          </a:p>
          <a:p>
            <a:r>
              <a:rPr lang="fr-FR" dirty="0"/>
              <a:t>   1   0   1</a:t>
            </a:r>
          </a:p>
          <a:p>
            <a:endParaRPr lang="fr-FR" dirty="0"/>
          </a:p>
          <a:p>
            <a:r>
              <a:rPr lang="en-US" dirty="0"/>
              <a:t>("Alice" and "Charlie" contain "li").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C7676-3630-D39B-006A-545B42543DB5}"/>
              </a:ext>
            </a:extLst>
          </p:cNvPr>
          <p:cNvSpPr txBox="1"/>
          <p:nvPr/>
        </p:nvSpPr>
        <p:spPr>
          <a:xfrm>
            <a:off x="792998" y="364147"/>
            <a:ext cx="97406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 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text manipulation → functions like split, replace, contains, join.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storage → can store words/sentences of different lengths easily.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→ works smoothly with tables, categorical arrays, JSON/XML parsing, etc.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array = fixed-length character matrix (old style).String array = modern, flexible, object-based → recommended for text data in MATLAB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4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D0BC21-188B-9C10-81A1-5A4192C45133}"/>
              </a:ext>
            </a:extLst>
          </p:cNvPr>
          <p:cNvSpPr txBox="1"/>
          <p:nvPr/>
        </p:nvSpPr>
        <p:spPr>
          <a:xfrm>
            <a:off x="468823" y="161307"/>
            <a:ext cx="107596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Containers (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containers.Map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containers.Map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dictionary-like data object. It works like a hash map or dictionary in other languages (Python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C++ map, Java HashMap)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Meaning: It stores data as key: value pairs.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→ like an "index" (can be a string, number,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→ the data linked to that key Unlike arrays (where you access by position), here you access by key name.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like a lookup table. Keys must be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unique.Faster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more flexible than arrays when keys are not sequential numbers.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when indexing by names, IDs, codes instead of just numbers.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93E1F-050D-ECD9-ED0A-E9C5AFABCDB5}"/>
              </a:ext>
            </a:extLst>
          </p:cNvPr>
          <p:cNvSpPr txBox="1"/>
          <p:nvPr/>
        </p:nvSpPr>
        <p:spPr>
          <a:xfrm>
            <a:off x="2956301" y="3280373"/>
            <a:ext cx="69006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Example</a:t>
            </a:r>
          </a:p>
          <a:p>
            <a:endParaRPr lang="en-GB" dirty="0"/>
          </a:p>
          <a:p>
            <a:r>
              <a:rPr lang="en-GB" dirty="0"/>
              <a:t>% Create a map</a:t>
            </a:r>
          </a:p>
          <a:p>
            <a:r>
              <a:rPr lang="en-GB" dirty="0" err="1"/>
              <a:t>studentGrades</a:t>
            </a:r>
            <a:r>
              <a:rPr lang="en-GB" dirty="0"/>
              <a:t> = </a:t>
            </a:r>
            <a:r>
              <a:rPr lang="en-GB" dirty="0" err="1"/>
              <a:t>containers.Map</a:t>
            </a:r>
            <a:r>
              <a:rPr lang="en-GB" dirty="0"/>
              <a:t>({'</a:t>
            </a:r>
            <a:r>
              <a:rPr lang="en-GB" dirty="0" err="1"/>
              <a:t>Alice','Bob','Charlie</a:t>
            </a:r>
            <a:r>
              <a:rPr lang="en-GB" dirty="0"/>
              <a:t>'}, [85, 92, 78]);</a:t>
            </a:r>
          </a:p>
          <a:p>
            <a:r>
              <a:rPr lang="en-GB" dirty="0"/>
              <a:t>% Access by key</a:t>
            </a:r>
          </a:p>
          <a:p>
            <a:r>
              <a:rPr lang="en-GB" dirty="0" err="1"/>
              <a:t>studentGrades</a:t>
            </a:r>
            <a:r>
              <a:rPr lang="en-GB" dirty="0"/>
              <a:t>('Bob')   % returns 92</a:t>
            </a:r>
          </a:p>
          <a:p>
            <a:r>
              <a:rPr lang="en-GB" dirty="0"/>
              <a:t>% Add new key-value</a:t>
            </a:r>
          </a:p>
          <a:p>
            <a:r>
              <a:rPr lang="en-GB" dirty="0" err="1"/>
              <a:t>studentGrades</a:t>
            </a:r>
            <a:r>
              <a:rPr lang="en-GB" dirty="0"/>
              <a:t>('David') = 88;</a:t>
            </a:r>
          </a:p>
          <a:p>
            <a:r>
              <a:rPr lang="en-GB" dirty="0"/>
              <a:t>% Get all keys</a:t>
            </a:r>
          </a:p>
          <a:p>
            <a:r>
              <a:rPr lang="en-GB" dirty="0"/>
              <a:t>keys(</a:t>
            </a:r>
            <a:r>
              <a:rPr lang="en-GB" dirty="0" err="1"/>
              <a:t>studentGrades</a:t>
            </a:r>
            <a:r>
              <a:rPr lang="en-GB" dirty="0"/>
              <a:t>)    % returns {'</a:t>
            </a:r>
            <a:r>
              <a:rPr lang="en-GB" dirty="0" err="1"/>
              <a:t>Alice','Bob','Charlie','David</a:t>
            </a:r>
            <a:r>
              <a:rPr lang="en-GB" dirty="0"/>
              <a:t>'}</a:t>
            </a:r>
          </a:p>
          <a:p>
            <a:r>
              <a:rPr lang="en-GB" dirty="0"/>
              <a:t>% Get all values</a:t>
            </a:r>
          </a:p>
          <a:p>
            <a:r>
              <a:rPr lang="en-GB" dirty="0"/>
              <a:t>values(</a:t>
            </a:r>
            <a:r>
              <a:rPr lang="en-GB" dirty="0" err="1"/>
              <a:t>studentGrades</a:t>
            </a:r>
            <a:r>
              <a:rPr lang="en-GB" dirty="0"/>
              <a:t>)  % returns [85, 92, 78, 88]</a:t>
            </a:r>
          </a:p>
        </p:txBody>
      </p:sp>
    </p:spTree>
    <p:extLst>
      <p:ext uri="{BB962C8B-B14F-4D97-AF65-F5344CB8AC3E}">
        <p14:creationId xmlns:p14="http://schemas.microsoft.com/office/powerpoint/2010/main" val="32754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2662</Words>
  <Application>Microsoft Office PowerPoint</Application>
  <PresentationFormat>Widescreen</PresentationFormat>
  <Paragraphs>332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515me1010 (Sikta Panda)</dc:creator>
  <cp:lastModifiedBy>Sikta Panda</cp:lastModifiedBy>
  <cp:revision>23</cp:revision>
  <dcterms:created xsi:type="dcterms:W3CDTF">2025-08-26T07:29:28Z</dcterms:created>
  <dcterms:modified xsi:type="dcterms:W3CDTF">2025-08-28T17:59:49Z</dcterms:modified>
</cp:coreProperties>
</file>