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0" r:id="rId2"/>
    <p:sldId id="268" r:id="rId3"/>
    <p:sldId id="306" r:id="rId4"/>
    <p:sldId id="257" r:id="rId5"/>
    <p:sldId id="300" r:id="rId6"/>
    <p:sldId id="317" r:id="rId7"/>
    <p:sldId id="309" r:id="rId8"/>
    <p:sldId id="316" r:id="rId9"/>
    <p:sldId id="303" r:id="rId10"/>
    <p:sldId id="320" r:id="rId11"/>
    <p:sldId id="312" r:id="rId12"/>
    <p:sldId id="313" r:id="rId13"/>
    <p:sldId id="263" r:id="rId14"/>
    <p:sldId id="323" r:id="rId15"/>
    <p:sldId id="307" r:id="rId16"/>
    <p:sldId id="314" r:id="rId17"/>
    <p:sldId id="310" r:id="rId18"/>
    <p:sldId id="315" r:id="rId19"/>
    <p:sldId id="304" r:id="rId20"/>
    <p:sldId id="301" r:id="rId21"/>
    <p:sldId id="318" r:id="rId22"/>
    <p:sldId id="319" r:id="rId23"/>
    <p:sldId id="322"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2" d="100"/>
          <a:sy n="62" d="100"/>
        </p:scale>
        <p:origin x="95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9CBAF7-1346-87B5-C3CB-E06AF3266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DA280AA-1860-E13B-4DF2-1F6B554804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74AC1A8-6020-D02C-D6E3-C0E7ED2A7199}"/>
              </a:ext>
            </a:extLst>
          </p:cNvPr>
          <p:cNvSpPr>
            <a:spLocks noGrp="1"/>
          </p:cNvSpPr>
          <p:nvPr>
            <p:ph type="dt" sz="half" idx="10"/>
          </p:nvPr>
        </p:nvSpPr>
        <p:spPr/>
        <p:txBody>
          <a:bodyPr/>
          <a:lstStyle/>
          <a:p>
            <a:fld id="{3E19DF3E-F487-4CE5-B8B7-93A64CACE534}" type="datetimeFigureOut">
              <a:rPr lang="en-IN" smtClean="0"/>
              <a:t>28-08-2025</a:t>
            </a:fld>
            <a:endParaRPr lang="en-IN"/>
          </a:p>
        </p:txBody>
      </p:sp>
      <p:sp>
        <p:nvSpPr>
          <p:cNvPr id="5" name="Footer Placeholder 4">
            <a:extLst>
              <a:ext uri="{FF2B5EF4-FFF2-40B4-BE49-F238E27FC236}">
                <a16:creationId xmlns:a16="http://schemas.microsoft.com/office/drawing/2014/main" id="{EEA34404-44ED-9F32-2A91-07E14D7C20F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3AC1DA-CFD6-D52D-8ADC-60D53CB0799A}"/>
              </a:ext>
            </a:extLst>
          </p:cNvPr>
          <p:cNvSpPr>
            <a:spLocks noGrp="1"/>
          </p:cNvSpPr>
          <p:nvPr>
            <p:ph type="sldNum" sz="quarter" idx="12"/>
          </p:nvPr>
        </p:nvSpPr>
        <p:spPr/>
        <p:txBody>
          <a:bodyPr/>
          <a:lstStyle/>
          <a:p>
            <a:fld id="{4212BB96-625B-4CFD-9372-735EEA16B3C2}" type="slidenum">
              <a:rPr lang="en-IN" smtClean="0"/>
              <a:t>‹#›</a:t>
            </a:fld>
            <a:endParaRPr lang="en-IN"/>
          </a:p>
        </p:txBody>
      </p:sp>
    </p:spTree>
    <p:extLst>
      <p:ext uri="{BB962C8B-B14F-4D97-AF65-F5344CB8AC3E}">
        <p14:creationId xmlns:p14="http://schemas.microsoft.com/office/powerpoint/2010/main" val="19937191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B7C1-4ED8-95EB-0A52-76D1BE7EA02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480C1B2-48CB-56E8-299B-2DC6EF37E1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C07327F-81AB-B8C3-506E-8C16D6BBBB4C}"/>
              </a:ext>
            </a:extLst>
          </p:cNvPr>
          <p:cNvSpPr>
            <a:spLocks noGrp="1"/>
          </p:cNvSpPr>
          <p:nvPr>
            <p:ph type="dt" sz="half" idx="10"/>
          </p:nvPr>
        </p:nvSpPr>
        <p:spPr/>
        <p:txBody>
          <a:bodyPr/>
          <a:lstStyle/>
          <a:p>
            <a:fld id="{3E19DF3E-F487-4CE5-B8B7-93A64CACE534}" type="datetimeFigureOut">
              <a:rPr lang="en-IN" smtClean="0"/>
              <a:t>28-08-2025</a:t>
            </a:fld>
            <a:endParaRPr lang="en-IN"/>
          </a:p>
        </p:txBody>
      </p:sp>
      <p:sp>
        <p:nvSpPr>
          <p:cNvPr id="5" name="Footer Placeholder 4">
            <a:extLst>
              <a:ext uri="{FF2B5EF4-FFF2-40B4-BE49-F238E27FC236}">
                <a16:creationId xmlns:a16="http://schemas.microsoft.com/office/drawing/2014/main" id="{41362015-071C-F302-AE4C-6A7913B60A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A61B20-08B4-9B38-39EC-82B58AE932FB}"/>
              </a:ext>
            </a:extLst>
          </p:cNvPr>
          <p:cNvSpPr>
            <a:spLocks noGrp="1"/>
          </p:cNvSpPr>
          <p:nvPr>
            <p:ph type="sldNum" sz="quarter" idx="12"/>
          </p:nvPr>
        </p:nvSpPr>
        <p:spPr/>
        <p:txBody>
          <a:bodyPr/>
          <a:lstStyle/>
          <a:p>
            <a:fld id="{4212BB96-625B-4CFD-9372-735EEA16B3C2}" type="slidenum">
              <a:rPr lang="en-IN" smtClean="0"/>
              <a:t>‹#›</a:t>
            </a:fld>
            <a:endParaRPr lang="en-IN"/>
          </a:p>
        </p:txBody>
      </p:sp>
    </p:spTree>
    <p:extLst>
      <p:ext uri="{BB962C8B-B14F-4D97-AF65-F5344CB8AC3E}">
        <p14:creationId xmlns:p14="http://schemas.microsoft.com/office/powerpoint/2010/main" val="2852143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4B4E44C-1BCB-34D1-6E33-550DBA8565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EBB104-CA11-920A-532A-8F057A89D34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8F2E57-355F-0EFF-CF5E-7762C5F154C0}"/>
              </a:ext>
            </a:extLst>
          </p:cNvPr>
          <p:cNvSpPr>
            <a:spLocks noGrp="1"/>
          </p:cNvSpPr>
          <p:nvPr>
            <p:ph type="dt" sz="half" idx="10"/>
          </p:nvPr>
        </p:nvSpPr>
        <p:spPr/>
        <p:txBody>
          <a:bodyPr/>
          <a:lstStyle/>
          <a:p>
            <a:fld id="{3E19DF3E-F487-4CE5-B8B7-93A64CACE534}" type="datetimeFigureOut">
              <a:rPr lang="en-IN" smtClean="0"/>
              <a:t>28-08-2025</a:t>
            </a:fld>
            <a:endParaRPr lang="en-IN"/>
          </a:p>
        </p:txBody>
      </p:sp>
      <p:sp>
        <p:nvSpPr>
          <p:cNvPr id="5" name="Footer Placeholder 4">
            <a:extLst>
              <a:ext uri="{FF2B5EF4-FFF2-40B4-BE49-F238E27FC236}">
                <a16:creationId xmlns:a16="http://schemas.microsoft.com/office/drawing/2014/main" id="{FE15708C-D05B-74DC-626F-ED3B1210FD1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4A8348-B5F6-7D5B-F337-25943139266D}"/>
              </a:ext>
            </a:extLst>
          </p:cNvPr>
          <p:cNvSpPr>
            <a:spLocks noGrp="1"/>
          </p:cNvSpPr>
          <p:nvPr>
            <p:ph type="sldNum" sz="quarter" idx="12"/>
          </p:nvPr>
        </p:nvSpPr>
        <p:spPr/>
        <p:txBody>
          <a:bodyPr/>
          <a:lstStyle/>
          <a:p>
            <a:fld id="{4212BB96-625B-4CFD-9372-735EEA16B3C2}" type="slidenum">
              <a:rPr lang="en-IN" smtClean="0"/>
              <a:t>‹#›</a:t>
            </a:fld>
            <a:endParaRPr lang="en-IN"/>
          </a:p>
        </p:txBody>
      </p:sp>
    </p:spTree>
    <p:extLst>
      <p:ext uri="{BB962C8B-B14F-4D97-AF65-F5344CB8AC3E}">
        <p14:creationId xmlns:p14="http://schemas.microsoft.com/office/powerpoint/2010/main" val="26781204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9DDCD-3780-55D5-7A79-8A24156FAD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C4A5610-3634-A557-6010-EC4FADC86E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1332B6-5C0B-02A9-C207-ACE467D52B59}"/>
              </a:ext>
            </a:extLst>
          </p:cNvPr>
          <p:cNvSpPr>
            <a:spLocks noGrp="1"/>
          </p:cNvSpPr>
          <p:nvPr>
            <p:ph type="dt" sz="half" idx="10"/>
          </p:nvPr>
        </p:nvSpPr>
        <p:spPr/>
        <p:txBody>
          <a:bodyPr/>
          <a:lstStyle/>
          <a:p>
            <a:fld id="{3E19DF3E-F487-4CE5-B8B7-93A64CACE534}" type="datetimeFigureOut">
              <a:rPr lang="en-IN" smtClean="0"/>
              <a:t>28-08-2025</a:t>
            </a:fld>
            <a:endParaRPr lang="en-IN"/>
          </a:p>
        </p:txBody>
      </p:sp>
      <p:sp>
        <p:nvSpPr>
          <p:cNvPr id="5" name="Footer Placeholder 4">
            <a:extLst>
              <a:ext uri="{FF2B5EF4-FFF2-40B4-BE49-F238E27FC236}">
                <a16:creationId xmlns:a16="http://schemas.microsoft.com/office/drawing/2014/main" id="{19BE90E2-C4CA-4AFB-CE31-39079DBC1F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8542D49-88A8-09A4-7D69-4FC44AC3667F}"/>
              </a:ext>
            </a:extLst>
          </p:cNvPr>
          <p:cNvSpPr>
            <a:spLocks noGrp="1"/>
          </p:cNvSpPr>
          <p:nvPr>
            <p:ph type="sldNum" sz="quarter" idx="12"/>
          </p:nvPr>
        </p:nvSpPr>
        <p:spPr/>
        <p:txBody>
          <a:bodyPr/>
          <a:lstStyle/>
          <a:p>
            <a:fld id="{4212BB96-625B-4CFD-9372-735EEA16B3C2}" type="slidenum">
              <a:rPr lang="en-IN" smtClean="0"/>
              <a:t>‹#›</a:t>
            </a:fld>
            <a:endParaRPr lang="en-IN"/>
          </a:p>
        </p:txBody>
      </p:sp>
    </p:spTree>
    <p:extLst>
      <p:ext uri="{BB962C8B-B14F-4D97-AF65-F5344CB8AC3E}">
        <p14:creationId xmlns:p14="http://schemas.microsoft.com/office/powerpoint/2010/main" val="20292283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3B0AC-6BE3-08D0-35C4-21D360A757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D5AC63E-35C1-2E00-5388-F2AA97ACA7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A008E1B-9D84-78FE-301D-FC56A1DD4FA6}"/>
              </a:ext>
            </a:extLst>
          </p:cNvPr>
          <p:cNvSpPr>
            <a:spLocks noGrp="1"/>
          </p:cNvSpPr>
          <p:nvPr>
            <p:ph type="dt" sz="half" idx="10"/>
          </p:nvPr>
        </p:nvSpPr>
        <p:spPr/>
        <p:txBody>
          <a:bodyPr/>
          <a:lstStyle/>
          <a:p>
            <a:fld id="{3E19DF3E-F487-4CE5-B8B7-93A64CACE534}" type="datetimeFigureOut">
              <a:rPr lang="en-IN" smtClean="0"/>
              <a:t>28-08-2025</a:t>
            </a:fld>
            <a:endParaRPr lang="en-IN"/>
          </a:p>
        </p:txBody>
      </p:sp>
      <p:sp>
        <p:nvSpPr>
          <p:cNvPr id="5" name="Footer Placeholder 4">
            <a:extLst>
              <a:ext uri="{FF2B5EF4-FFF2-40B4-BE49-F238E27FC236}">
                <a16:creationId xmlns:a16="http://schemas.microsoft.com/office/drawing/2014/main" id="{1955FA86-5F38-8DE3-AEA0-5247CF9EC8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BFCDAF-4275-EDCC-2D6D-41195843E5BC}"/>
              </a:ext>
            </a:extLst>
          </p:cNvPr>
          <p:cNvSpPr>
            <a:spLocks noGrp="1"/>
          </p:cNvSpPr>
          <p:nvPr>
            <p:ph type="sldNum" sz="quarter" idx="12"/>
          </p:nvPr>
        </p:nvSpPr>
        <p:spPr/>
        <p:txBody>
          <a:bodyPr/>
          <a:lstStyle/>
          <a:p>
            <a:fld id="{4212BB96-625B-4CFD-9372-735EEA16B3C2}" type="slidenum">
              <a:rPr lang="en-IN" smtClean="0"/>
              <a:t>‹#›</a:t>
            </a:fld>
            <a:endParaRPr lang="en-IN"/>
          </a:p>
        </p:txBody>
      </p:sp>
    </p:spTree>
    <p:extLst>
      <p:ext uri="{BB962C8B-B14F-4D97-AF65-F5344CB8AC3E}">
        <p14:creationId xmlns:p14="http://schemas.microsoft.com/office/powerpoint/2010/main" val="2194897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301EB-7CA6-B220-F289-9C4FBA6EBA9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5C18428-D771-A8CA-E1F0-F4F668EF35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A24B274-D7A8-98AA-DF34-D8115FEA2AA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E17E6AC-6CC0-923E-92E4-C0ED6B685477}"/>
              </a:ext>
            </a:extLst>
          </p:cNvPr>
          <p:cNvSpPr>
            <a:spLocks noGrp="1"/>
          </p:cNvSpPr>
          <p:nvPr>
            <p:ph type="dt" sz="half" idx="10"/>
          </p:nvPr>
        </p:nvSpPr>
        <p:spPr/>
        <p:txBody>
          <a:bodyPr/>
          <a:lstStyle/>
          <a:p>
            <a:fld id="{3E19DF3E-F487-4CE5-B8B7-93A64CACE534}" type="datetimeFigureOut">
              <a:rPr lang="en-IN" smtClean="0"/>
              <a:t>28-08-2025</a:t>
            </a:fld>
            <a:endParaRPr lang="en-IN"/>
          </a:p>
        </p:txBody>
      </p:sp>
      <p:sp>
        <p:nvSpPr>
          <p:cNvPr id="6" name="Footer Placeholder 5">
            <a:extLst>
              <a:ext uri="{FF2B5EF4-FFF2-40B4-BE49-F238E27FC236}">
                <a16:creationId xmlns:a16="http://schemas.microsoft.com/office/drawing/2014/main" id="{50D189E4-D1A2-2833-B215-1ACD628D17A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A8FD5EA-BFC2-F8AB-BD63-6EC08F34F0C4}"/>
              </a:ext>
            </a:extLst>
          </p:cNvPr>
          <p:cNvSpPr>
            <a:spLocks noGrp="1"/>
          </p:cNvSpPr>
          <p:nvPr>
            <p:ph type="sldNum" sz="quarter" idx="12"/>
          </p:nvPr>
        </p:nvSpPr>
        <p:spPr/>
        <p:txBody>
          <a:bodyPr/>
          <a:lstStyle/>
          <a:p>
            <a:fld id="{4212BB96-625B-4CFD-9372-735EEA16B3C2}" type="slidenum">
              <a:rPr lang="en-IN" smtClean="0"/>
              <a:t>‹#›</a:t>
            </a:fld>
            <a:endParaRPr lang="en-IN"/>
          </a:p>
        </p:txBody>
      </p:sp>
    </p:spTree>
    <p:extLst>
      <p:ext uri="{BB962C8B-B14F-4D97-AF65-F5344CB8AC3E}">
        <p14:creationId xmlns:p14="http://schemas.microsoft.com/office/powerpoint/2010/main" val="33998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3DDFB-3724-DE31-DC5D-D68F851FCC5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B4260A-8B02-4774-386C-341CED46C7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7BA696-EC43-7A89-D4AD-3FBD2E8472E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5733E7F-DEEE-A855-9457-F89954B816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FBF42F-9AEE-363B-27A0-C7F1174884B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A686BE5-B69C-0EBE-8328-4EE249420AAD}"/>
              </a:ext>
            </a:extLst>
          </p:cNvPr>
          <p:cNvSpPr>
            <a:spLocks noGrp="1"/>
          </p:cNvSpPr>
          <p:nvPr>
            <p:ph type="dt" sz="half" idx="10"/>
          </p:nvPr>
        </p:nvSpPr>
        <p:spPr/>
        <p:txBody>
          <a:bodyPr/>
          <a:lstStyle/>
          <a:p>
            <a:fld id="{3E19DF3E-F487-4CE5-B8B7-93A64CACE534}" type="datetimeFigureOut">
              <a:rPr lang="en-IN" smtClean="0"/>
              <a:t>28-08-2025</a:t>
            </a:fld>
            <a:endParaRPr lang="en-IN"/>
          </a:p>
        </p:txBody>
      </p:sp>
      <p:sp>
        <p:nvSpPr>
          <p:cNvPr id="8" name="Footer Placeholder 7">
            <a:extLst>
              <a:ext uri="{FF2B5EF4-FFF2-40B4-BE49-F238E27FC236}">
                <a16:creationId xmlns:a16="http://schemas.microsoft.com/office/drawing/2014/main" id="{9244D33D-9F8A-104C-20AF-95D2770E73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5A3F19-2EB1-580B-436C-3D7A53CD771F}"/>
              </a:ext>
            </a:extLst>
          </p:cNvPr>
          <p:cNvSpPr>
            <a:spLocks noGrp="1"/>
          </p:cNvSpPr>
          <p:nvPr>
            <p:ph type="sldNum" sz="quarter" idx="12"/>
          </p:nvPr>
        </p:nvSpPr>
        <p:spPr/>
        <p:txBody>
          <a:bodyPr/>
          <a:lstStyle/>
          <a:p>
            <a:fld id="{4212BB96-625B-4CFD-9372-735EEA16B3C2}" type="slidenum">
              <a:rPr lang="en-IN" smtClean="0"/>
              <a:t>‹#›</a:t>
            </a:fld>
            <a:endParaRPr lang="en-IN"/>
          </a:p>
        </p:txBody>
      </p:sp>
    </p:spTree>
    <p:extLst>
      <p:ext uri="{BB962C8B-B14F-4D97-AF65-F5344CB8AC3E}">
        <p14:creationId xmlns:p14="http://schemas.microsoft.com/office/powerpoint/2010/main" val="27194522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7CB94-9641-A305-3844-47F15EF9DF1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A864DA2-5FB5-D4E1-DEF6-16A422CC248D}"/>
              </a:ext>
            </a:extLst>
          </p:cNvPr>
          <p:cNvSpPr>
            <a:spLocks noGrp="1"/>
          </p:cNvSpPr>
          <p:nvPr>
            <p:ph type="dt" sz="half" idx="10"/>
          </p:nvPr>
        </p:nvSpPr>
        <p:spPr/>
        <p:txBody>
          <a:bodyPr/>
          <a:lstStyle/>
          <a:p>
            <a:fld id="{3E19DF3E-F487-4CE5-B8B7-93A64CACE534}" type="datetimeFigureOut">
              <a:rPr lang="en-IN" smtClean="0"/>
              <a:t>28-08-2025</a:t>
            </a:fld>
            <a:endParaRPr lang="en-IN"/>
          </a:p>
        </p:txBody>
      </p:sp>
      <p:sp>
        <p:nvSpPr>
          <p:cNvPr id="4" name="Footer Placeholder 3">
            <a:extLst>
              <a:ext uri="{FF2B5EF4-FFF2-40B4-BE49-F238E27FC236}">
                <a16:creationId xmlns:a16="http://schemas.microsoft.com/office/drawing/2014/main" id="{5B38C7BF-E83D-51D9-AAA4-81829BFE6BF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A713F51-D213-8AEA-1BDC-D84EB1484694}"/>
              </a:ext>
            </a:extLst>
          </p:cNvPr>
          <p:cNvSpPr>
            <a:spLocks noGrp="1"/>
          </p:cNvSpPr>
          <p:nvPr>
            <p:ph type="sldNum" sz="quarter" idx="12"/>
          </p:nvPr>
        </p:nvSpPr>
        <p:spPr/>
        <p:txBody>
          <a:bodyPr/>
          <a:lstStyle/>
          <a:p>
            <a:fld id="{4212BB96-625B-4CFD-9372-735EEA16B3C2}" type="slidenum">
              <a:rPr lang="en-IN" smtClean="0"/>
              <a:t>‹#›</a:t>
            </a:fld>
            <a:endParaRPr lang="en-IN"/>
          </a:p>
        </p:txBody>
      </p:sp>
    </p:spTree>
    <p:extLst>
      <p:ext uri="{BB962C8B-B14F-4D97-AF65-F5344CB8AC3E}">
        <p14:creationId xmlns:p14="http://schemas.microsoft.com/office/powerpoint/2010/main" val="2111461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CB9D44-06A7-4638-7396-994001C32D07}"/>
              </a:ext>
            </a:extLst>
          </p:cNvPr>
          <p:cNvSpPr>
            <a:spLocks noGrp="1"/>
          </p:cNvSpPr>
          <p:nvPr>
            <p:ph type="dt" sz="half" idx="10"/>
          </p:nvPr>
        </p:nvSpPr>
        <p:spPr/>
        <p:txBody>
          <a:bodyPr/>
          <a:lstStyle/>
          <a:p>
            <a:fld id="{3E19DF3E-F487-4CE5-B8B7-93A64CACE534}" type="datetimeFigureOut">
              <a:rPr lang="en-IN" smtClean="0"/>
              <a:t>28-08-2025</a:t>
            </a:fld>
            <a:endParaRPr lang="en-IN"/>
          </a:p>
        </p:txBody>
      </p:sp>
      <p:sp>
        <p:nvSpPr>
          <p:cNvPr id="3" name="Footer Placeholder 2">
            <a:extLst>
              <a:ext uri="{FF2B5EF4-FFF2-40B4-BE49-F238E27FC236}">
                <a16:creationId xmlns:a16="http://schemas.microsoft.com/office/drawing/2014/main" id="{B8229F87-C3C2-9722-ED84-8250C742A2C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6194AFE-DC24-802C-DE47-0E72A0EE0FBA}"/>
              </a:ext>
            </a:extLst>
          </p:cNvPr>
          <p:cNvSpPr>
            <a:spLocks noGrp="1"/>
          </p:cNvSpPr>
          <p:nvPr>
            <p:ph type="sldNum" sz="quarter" idx="12"/>
          </p:nvPr>
        </p:nvSpPr>
        <p:spPr/>
        <p:txBody>
          <a:bodyPr/>
          <a:lstStyle/>
          <a:p>
            <a:fld id="{4212BB96-625B-4CFD-9372-735EEA16B3C2}" type="slidenum">
              <a:rPr lang="en-IN" smtClean="0"/>
              <a:t>‹#›</a:t>
            </a:fld>
            <a:endParaRPr lang="en-IN"/>
          </a:p>
        </p:txBody>
      </p:sp>
    </p:spTree>
    <p:extLst>
      <p:ext uri="{BB962C8B-B14F-4D97-AF65-F5344CB8AC3E}">
        <p14:creationId xmlns:p14="http://schemas.microsoft.com/office/powerpoint/2010/main" val="194683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D6ED9-AA7C-A3AF-24FE-E3A3D6FE90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0E50C98-AF77-3197-ED08-A5567D177E5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228BD1D-EA48-E703-BC89-BF68671891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5BBCD4-2933-B0FE-C0FB-1338DA9BB652}"/>
              </a:ext>
            </a:extLst>
          </p:cNvPr>
          <p:cNvSpPr>
            <a:spLocks noGrp="1"/>
          </p:cNvSpPr>
          <p:nvPr>
            <p:ph type="dt" sz="half" idx="10"/>
          </p:nvPr>
        </p:nvSpPr>
        <p:spPr/>
        <p:txBody>
          <a:bodyPr/>
          <a:lstStyle/>
          <a:p>
            <a:fld id="{3E19DF3E-F487-4CE5-B8B7-93A64CACE534}" type="datetimeFigureOut">
              <a:rPr lang="en-IN" smtClean="0"/>
              <a:t>28-08-2025</a:t>
            </a:fld>
            <a:endParaRPr lang="en-IN"/>
          </a:p>
        </p:txBody>
      </p:sp>
      <p:sp>
        <p:nvSpPr>
          <p:cNvPr id="6" name="Footer Placeholder 5">
            <a:extLst>
              <a:ext uri="{FF2B5EF4-FFF2-40B4-BE49-F238E27FC236}">
                <a16:creationId xmlns:a16="http://schemas.microsoft.com/office/drawing/2014/main" id="{38F75FCF-FF1A-898A-6C1D-2E04AF05543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E2A3A9-1600-0499-2E92-8D6AE91F23E0}"/>
              </a:ext>
            </a:extLst>
          </p:cNvPr>
          <p:cNvSpPr>
            <a:spLocks noGrp="1"/>
          </p:cNvSpPr>
          <p:nvPr>
            <p:ph type="sldNum" sz="quarter" idx="12"/>
          </p:nvPr>
        </p:nvSpPr>
        <p:spPr/>
        <p:txBody>
          <a:bodyPr/>
          <a:lstStyle/>
          <a:p>
            <a:fld id="{4212BB96-625B-4CFD-9372-735EEA16B3C2}" type="slidenum">
              <a:rPr lang="en-IN" smtClean="0"/>
              <a:t>‹#›</a:t>
            </a:fld>
            <a:endParaRPr lang="en-IN"/>
          </a:p>
        </p:txBody>
      </p:sp>
    </p:spTree>
    <p:extLst>
      <p:ext uri="{BB962C8B-B14F-4D97-AF65-F5344CB8AC3E}">
        <p14:creationId xmlns:p14="http://schemas.microsoft.com/office/powerpoint/2010/main" val="2511212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27FFC-4882-4D41-DF54-9272BDF20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3361809-5208-1819-AE7B-8EBA71E943F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761935B-830A-F983-F496-E9920E90AC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5B0273-34BA-1DF9-EF37-EA31220DA9D2}"/>
              </a:ext>
            </a:extLst>
          </p:cNvPr>
          <p:cNvSpPr>
            <a:spLocks noGrp="1"/>
          </p:cNvSpPr>
          <p:nvPr>
            <p:ph type="dt" sz="half" idx="10"/>
          </p:nvPr>
        </p:nvSpPr>
        <p:spPr/>
        <p:txBody>
          <a:bodyPr/>
          <a:lstStyle/>
          <a:p>
            <a:fld id="{3E19DF3E-F487-4CE5-B8B7-93A64CACE534}" type="datetimeFigureOut">
              <a:rPr lang="en-IN" smtClean="0"/>
              <a:t>28-08-2025</a:t>
            </a:fld>
            <a:endParaRPr lang="en-IN"/>
          </a:p>
        </p:txBody>
      </p:sp>
      <p:sp>
        <p:nvSpPr>
          <p:cNvPr id="6" name="Footer Placeholder 5">
            <a:extLst>
              <a:ext uri="{FF2B5EF4-FFF2-40B4-BE49-F238E27FC236}">
                <a16:creationId xmlns:a16="http://schemas.microsoft.com/office/drawing/2014/main" id="{0E08345B-389E-AF62-A8EC-676606D642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3689A8-63CA-5863-D4DB-25E4A1341D52}"/>
              </a:ext>
            </a:extLst>
          </p:cNvPr>
          <p:cNvSpPr>
            <a:spLocks noGrp="1"/>
          </p:cNvSpPr>
          <p:nvPr>
            <p:ph type="sldNum" sz="quarter" idx="12"/>
          </p:nvPr>
        </p:nvSpPr>
        <p:spPr/>
        <p:txBody>
          <a:bodyPr/>
          <a:lstStyle/>
          <a:p>
            <a:fld id="{4212BB96-625B-4CFD-9372-735EEA16B3C2}" type="slidenum">
              <a:rPr lang="en-IN" smtClean="0"/>
              <a:t>‹#›</a:t>
            </a:fld>
            <a:endParaRPr lang="en-IN"/>
          </a:p>
        </p:txBody>
      </p:sp>
    </p:spTree>
    <p:extLst>
      <p:ext uri="{BB962C8B-B14F-4D97-AF65-F5344CB8AC3E}">
        <p14:creationId xmlns:p14="http://schemas.microsoft.com/office/powerpoint/2010/main" val="3279426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20000"/>
            <a:lumOff val="80000"/>
            <a:alpha val="23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2E1F07-E9CB-0E87-E4FA-BEF55F5402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518913-DFB9-AEBE-DE86-106800A87B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84775D-2BC1-3A9A-B6EC-5A1C1229D6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E19DF3E-F487-4CE5-B8B7-93A64CACE534}" type="datetimeFigureOut">
              <a:rPr lang="en-IN" smtClean="0"/>
              <a:t>28-08-2025</a:t>
            </a:fld>
            <a:endParaRPr lang="en-IN"/>
          </a:p>
        </p:txBody>
      </p:sp>
      <p:sp>
        <p:nvSpPr>
          <p:cNvPr id="5" name="Footer Placeholder 4">
            <a:extLst>
              <a:ext uri="{FF2B5EF4-FFF2-40B4-BE49-F238E27FC236}">
                <a16:creationId xmlns:a16="http://schemas.microsoft.com/office/drawing/2014/main" id="{6837C8BD-4F45-4601-095E-96F35B2F1C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2BB09A2-ED45-52F2-3C1F-BDEA5110AB3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12BB96-625B-4CFD-9372-735EEA16B3C2}" type="slidenum">
              <a:rPr lang="en-IN" smtClean="0"/>
              <a:t>‹#›</a:t>
            </a:fld>
            <a:endParaRPr lang="en-IN"/>
          </a:p>
        </p:txBody>
      </p:sp>
    </p:spTree>
    <p:extLst>
      <p:ext uri="{BB962C8B-B14F-4D97-AF65-F5344CB8AC3E}">
        <p14:creationId xmlns:p14="http://schemas.microsoft.com/office/powerpoint/2010/main" val="2487710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5DD62C-9BF6-DFED-4374-0366D51A3773}"/>
              </a:ext>
            </a:extLst>
          </p:cNvPr>
          <p:cNvSpPr txBox="1"/>
          <p:nvPr/>
        </p:nvSpPr>
        <p:spPr>
          <a:xfrm>
            <a:off x="4838308" y="267820"/>
            <a:ext cx="2759696" cy="646331"/>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Language-specific Features </a:t>
            </a:r>
          </a:p>
        </p:txBody>
      </p:sp>
      <p:sp>
        <p:nvSpPr>
          <p:cNvPr id="5" name="TextBox 4">
            <a:extLst>
              <a:ext uri="{FF2B5EF4-FFF2-40B4-BE49-F238E27FC236}">
                <a16:creationId xmlns:a16="http://schemas.microsoft.com/office/drawing/2014/main" id="{5AED759A-B583-8703-6F70-606090744FA1}"/>
              </a:ext>
            </a:extLst>
          </p:cNvPr>
          <p:cNvSpPr txBox="1"/>
          <p:nvPr/>
        </p:nvSpPr>
        <p:spPr>
          <a:xfrm>
            <a:off x="123728" y="892172"/>
            <a:ext cx="11829460" cy="128907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MATLAB is not just a programming language, it is designed specifically for mathematical computation, engineering analysis, and scientific visualization. Compared to languages like C, C++, or Python, MATLAB has unique features that make it easier and faster for engineers to perform numerical work.</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 name="TextBox 6">
            <a:extLst>
              <a:ext uri="{FF2B5EF4-FFF2-40B4-BE49-F238E27FC236}">
                <a16:creationId xmlns:a16="http://schemas.microsoft.com/office/drawing/2014/main" id="{ECD04CD3-BDA5-5E06-DA8F-7C099EC27F7D}"/>
              </a:ext>
            </a:extLst>
          </p:cNvPr>
          <p:cNvSpPr txBox="1"/>
          <p:nvPr/>
        </p:nvSpPr>
        <p:spPr>
          <a:xfrm>
            <a:off x="123728" y="2419314"/>
            <a:ext cx="4257772" cy="2542363"/>
          </a:xfrm>
          <a:prstGeom prst="rect">
            <a:avLst/>
          </a:prstGeom>
          <a:noFill/>
        </p:spPr>
        <p:txBody>
          <a:bodyPr wrap="square">
            <a:spAutoFit/>
          </a:bodyPr>
          <a:lstStyle/>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Matrix-Oriented Language</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Element-wise Operations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Vectorization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Built-in Plotting &amp; Visualization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Extensive Built-in Functions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Ease of Interfacing</a:t>
            </a:r>
          </a:p>
        </p:txBody>
      </p:sp>
    </p:spTree>
    <p:extLst>
      <p:ext uri="{BB962C8B-B14F-4D97-AF65-F5344CB8AC3E}">
        <p14:creationId xmlns:p14="http://schemas.microsoft.com/office/powerpoint/2010/main" val="2680520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6497D6C-520E-6DB8-6A55-E655A18625DE}"/>
              </a:ext>
            </a:extLst>
          </p:cNvPr>
          <p:cNvSpPr txBox="1"/>
          <p:nvPr/>
        </p:nvSpPr>
        <p:spPr>
          <a:xfrm>
            <a:off x="389506" y="491597"/>
            <a:ext cx="9881850" cy="873572"/>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Return </a:t>
            </a:r>
          </a:p>
          <a:p>
            <a:pPr lvl="0">
              <a:lnSpc>
                <a:spcPct val="150000"/>
              </a:lnSpc>
            </a:pPr>
            <a:r>
              <a:rPr lang="en-US" dirty="0">
                <a:latin typeface="Times New Roman" panose="02020603050405020304" pitchFamily="18" charset="0"/>
                <a:cs typeface="Times New Roman" panose="02020603050405020304" pitchFamily="18" charset="0"/>
              </a:rPr>
              <a:t>Exits from a function immediately without executing the remaining code.</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C42DBFC4-7A3B-0BC4-6980-98637BF8601D}"/>
              </a:ext>
            </a:extLst>
          </p:cNvPr>
          <p:cNvSpPr txBox="1"/>
          <p:nvPr/>
        </p:nvSpPr>
        <p:spPr>
          <a:xfrm>
            <a:off x="3331028" y="2742263"/>
            <a:ext cx="5750036" cy="3366563"/>
          </a:xfrm>
          <a:prstGeom prst="rect">
            <a:avLst/>
          </a:prstGeom>
          <a:noFill/>
          <a:ln w="19050">
            <a:solidFill>
              <a:schemeClr val="tx1"/>
            </a:solidFill>
            <a:prstDash val="dash"/>
          </a:ln>
        </p:spPr>
        <p:txBody>
          <a:bodyPr wrap="square">
            <a:spAutoFit/>
          </a:bodyPr>
          <a:lstStyle/>
          <a:p>
            <a:pPr>
              <a:lnSpc>
                <a:spcPct val="150000"/>
              </a:lnSpc>
              <a:buNone/>
            </a:pPr>
            <a:r>
              <a:rPr lang="en-IN" b="0" i="0" dirty="0">
                <a:solidFill>
                  <a:srgbClr val="0E00FF"/>
                </a:solidFill>
                <a:effectLst/>
                <a:latin typeface="Times New Roman" panose="02020603050405020304" pitchFamily="18" charset="0"/>
                <a:cs typeface="Times New Roman" panose="02020603050405020304" pitchFamily="18" charset="0"/>
              </a:rPr>
              <a:t>function </a:t>
            </a:r>
            <a:r>
              <a:rPr lang="en-IN" b="0" i="0" dirty="0">
                <a:effectLst/>
                <a:latin typeface="Times New Roman" panose="02020603050405020304" pitchFamily="18" charset="0"/>
                <a:cs typeface="Times New Roman" panose="02020603050405020304" pitchFamily="18" charset="0"/>
              </a:rPr>
              <a:t>V = </a:t>
            </a:r>
            <a:r>
              <a:rPr lang="en-IN" b="0" i="0" dirty="0" err="1">
                <a:effectLst/>
                <a:latin typeface="Times New Roman" panose="02020603050405020304" pitchFamily="18" charset="0"/>
                <a:cs typeface="Times New Roman" panose="02020603050405020304" pitchFamily="18" charset="0"/>
              </a:rPr>
              <a:t>cyl_volume</a:t>
            </a:r>
            <a:r>
              <a:rPr lang="en-IN" b="0" i="0" dirty="0">
                <a:effectLst/>
                <a:latin typeface="Times New Roman" panose="02020603050405020304" pitchFamily="18" charset="0"/>
                <a:cs typeface="Times New Roman" panose="02020603050405020304" pitchFamily="18" charset="0"/>
              </a:rPr>
              <a:t>(r, h)</a:t>
            </a:r>
          </a:p>
          <a:p>
            <a:pPr>
              <a:lnSpc>
                <a:spcPct val="150000"/>
              </a:lnSpc>
              <a:buNone/>
            </a:pPr>
            <a:r>
              <a:rPr lang="en-IN" b="0" i="0" dirty="0">
                <a:solidFill>
                  <a:srgbClr val="0E00FF"/>
                </a:solidFill>
                <a:effectLst/>
                <a:latin typeface="Times New Roman" panose="02020603050405020304" pitchFamily="18" charset="0"/>
                <a:cs typeface="Times New Roman" panose="02020603050405020304" pitchFamily="18" charset="0"/>
              </a:rPr>
              <a:t>if </a:t>
            </a:r>
            <a:r>
              <a:rPr lang="en-IN" b="0" i="0" dirty="0">
                <a:effectLst/>
                <a:latin typeface="Times New Roman" panose="02020603050405020304" pitchFamily="18" charset="0"/>
                <a:cs typeface="Times New Roman" panose="02020603050405020304" pitchFamily="18" charset="0"/>
              </a:rPr>
              <a:t>r &lt; 0 || h &lt; 0</a:t>
            </a:r>
          </a:p>
          <a:p>
            <a:pPr>
              <a:lnSpc>
                <a:spcPct val="150000"/>
              </a:lnSpc>
              <a:buNone/>
            </a:pPr>
            <a:r>
              <a:rPr lang="en-IN" b="0" i="0" dirty="0" err="1">
                <a:effectLst/>
                <a:latin typeface="Times New Roman" panose="02020603050405020304" pitchFamily="18" charset="0"/>
                <a:cs typeface="Times New Roman" panose="02020603050405020304" pitchFamily="18" charset="0"/>
              </a:rPr>
              <a:t>disp</a:t>
            </a:r>
            <a:r>
              <a:rPr lang="en-IN" b="0" i="0" dirty="0">
                <a:effectLst/>
                <a:latin typeface="Times New Roman" panose="02020603050405020304" pitchFamily="18" charset="0"/>
                <a:cs typeface="Times New Roman" panose="02020603050405020304" pitchFamily="18" charset="0"/>
              </a:rPr>
              <a:t>(</a:t>
            </a:r>
            <a:r>
              <a:rPr lang="en-IN" b="0" i="0" dirty="0">
                <a:solidFill>
                  <a:srgbClr val="A709F5"/>
                </a:solidFill>
                <a:effectLst/>
                <a:latin typeface="Times New Roman" panose="02020603050405020304" pitchFamily="18" charset="0"/>
                <a:cs typeface="Times New Roman" panose="02020603050405020304" pitchFamily="18" charset="0"/>
              </a:rPr>
              <a:t>'Negative radius/height not allowed. Exiting.'</a:t>
            </a:r>
            <a:r>
              <a:rPr lang="en-IN" b="0" i="0" dirty="0">
                <a:effectLst/>
                <a:latin typeface="Times New Roman" panose="02020603050405020304" pitchFamily="18" charset="0"/>
                <a:cs typeface="Times New Roman" panose="02020603050405020304" pitchFamily="18" charset="0"/>
              </a:rPr>
              <a:t>);</a:t>
            </a:r>
          </a:p>
          <a:p>
            <a:pPr>
              <a:lnSpc>
                <a:spcPct val="150000"/>
              </a:lnSpc>
              <a:buNone/>
            </a:pPr>
            <a:r>
              <a:rPr lang="en-IN" b="0" i="0" dirty="0">
                <a:effectLst/>
                <a:latin typeface="Times New Roman" panose="02020603050405020304" pitchFamily="18" charset="0"/>
                <a:cs typeface="Times New Roman" panose="02020603050405020304" pitchFamily="18" charset="0"/>
              </a:rPr>
              <a:t>V = </a:t>
            </a:r>
            <a:r>
              <a:rPr lang="en-IN" b="0" i="0" dirty="0" err="1">
                <a:effectLst/>
                <a:latin typeface="Times New Roman" panose="02020603050405020304" pitchFamily="18" charset="0"/>
                <a:cs typeface="Times New Roman" panose="02020603050405020304" pitchFamily="18" charset="0"/>
              </a:rPr>
              <a:t>NaN</a:t>
            </a:r>
            <a:r>
              <a:rPr lang="en-IN" b="0" i="0" dirty="0">
                <a:effectLst/>
                <a:latin typeface="Times New Roman" panose="02020603050405020304" pitchFamily="18" charset="0"/>
                <a:cs typeface="Times New Roman" panose="02020603050405020304" pitchFamily="18" charset="0"/>
              </a:rPr>
              <a:t>; </a:t>
            </a:r>
          </a:p>
          <a:p>
            <a:pPr>
              <a:lnSpc>
                <a:spcPct val="150000"/>
              </a:lnSpc>
              <a:buNone/>
            </a:pPr>
            <a:r>
              <a:rPr lang="en-IN" b="0" i="0" dirty="0">
                <a:solidFill>
                  <a:srgbClr val="0E00FF"/>
                </a:solidFill>
                <a:effectLst/>
                <a:latin typeface="Times New Roman" panose="02020603050405020304" pitchFamily="18" charset="0"/>
                <a:cs typeface="Times New Roman" panose="02020603050405020304" pitchFamily="18" charset="0"/>
              </a:rPr>
              <a:t>return</a:t>
            </a:r>
            <a:endParaRPr lang="en-IN" b="0" i="0" dirty="0">
              <a:effectLst/>
              <a:latin typeface="Times New Roman" panose="02020603050405020304" pitchFamily="18" charset="0"/>
              <a:cs typeface="Times New Roman" panose="02020603050405020304" pitchFamily="18" charset="0"/>
            </a:endParaRPr>
          </a:p>
          <a:p>
            <a:pPr>
              <a:lnSpc>
                <a:spcPct val="150000"/>
              </a:lnSpc>
              <a:buNone/>
            </a:pPr>
            <a:r>
              <a:rPr lang="en-IN" b="0" i="0" dirty="0">
                <a:solidFill>
                  <a:srgbClr val="0E00FF"/>
                </a:solidFill>
                <a:effectLst/>
                <a:latin typeface="Times New Roman" panose="02020603050405020304" pitchFamily="18" charset="0"/>
                <a:cs typeface="Times New Roman" panose="02020603050405020304" pitchFamily="18" charset="0"/>
              </a:rPr>
              <a:t>end</a:t>
            </a:r>
            <a:endParaRPr lang="en-IN" b="0" i="0" dirty="0">
              <a:effectLst/>
              <a:latin typeface="Times New Roman" panose="02020603050405020304" pitchFamily="18" charset="0"/>
              <a:cs typeface="Times New Roman" panose="02020603050405020304" pitchFamily="18" charset="0"/>
            </a:endParaRPr>
          </a:p>
          <a:p>
            <a:pPr>
              <a:lnSpc>
                <a:spcPct val="150000"/>
              </a:lnSpc>
              <a:buNone/>
            </a:pPr>
            <a:r>
              <a:rPr lang="en-IN" b="0" i="0" dirty="0">
                <a:effectLst/>
                <a:latin typeface="Times New Roman" panose="02020603050405020304" pitchFamily="18" charset="0"/>
                <a:cs typeface="Times New Roman" panose="02020603050405020304" pitchFamily="18" charset="0"/>
              </a:rPr>
              <a:t>V = pi * r^2 * h;</a:t>
            </a:r>
          </a:p>
          <a:p>
            <a:pPr>
              <a:lnSpc>
                <a:spcPct val="150000"/>
              </a:lnSpc>
              <a:buNone/>
            </a:pPr>
            <a:r>
              <a:rPr lang="en-IN" b="0" i="0" dirty="0">
                <a:solidFill>
                  <a:srgbClr val="0E00FF"/>
                </a:solidFill>
                <a:effectLst/>
                <a:latin typeface="Times New Roman" panose="02020603050405020304" pitchFamily="18" charset="0"/>
                <a:cs typeface="Times New Roman" panose="02020603050405020304" pitchFamily="18" charset="0"/>
              </a:rPr>
              <a:t>end</a:t>
            </a:r>
            <a:endParaRPr lang="en-IN" b="0" i="0" dirty="0">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3DF23AE1-E5DD-C16E-33BC-B0CFD4A77A3B}"/>
              </a:ext>
            </a:extLst>
          </p:cNvPr>
          <p:cNvSpPr txBox="1"/>
          <p:nvPr/>
        </p:nvSpPr>
        <p:spPr>
          <a:xfrm>
            <a:off x="389506" y="1616930"/>
            <a:ext cx="11802493" cy="873572"/>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Write a MATLAB function that calculates the volume of a cylinder. If radius or height is negative, use return to exit early without calculation.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69157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EB07021-0376-004D-DD6A-E552844706EE}"/>
              </a:ext>
            </a:extLst>
          </p:cNvPr>
          <p:cNvSpPr txBox="1"/>
          <p:nvPr/>
        </p:nvSpPr>
        <p:spPr>
          <a:xfrm>
            <a:off x="5522766" y="-5062"/>
            <a:ext cx="1146468" cy="458074"/>
          </a:xfrm>
          <a:prstGeom prst="rect">
            <a:avLst/>
          </a:prstGeom>
          <a:noFill/>
        </p:spPr>
        <p:txBody>
          <a:bodyPr wrap="none" rtlCol="0">
            <a:spAutoFit/>
          </a:bodyPr>
          <a:lstStyle/>
          <a:p>
            <a:pPr>
              <a:lnSpc>
                <a:spcPct val="150000"/>
              </a:lnSpc>
            </a:pPr>
            <a:r>
              <a:rPr lang="en-IN" b="1" dirty="0">
                <a:latin typeface="Times New Roman" panose="02020603050405020304" pitchFamily="18" charset="0"/>
                <a:cs typeface="Times New Roman" panose="02020603050405020304" pitchFamily="18" charset="0"/>
              </a:rPr>
              <a:t>Examples</a:t>
            </a:r>
          </a:p>
        </p:txBody>
      </p:sp>
      <p:sp>
        <p:nvSpPr>
          <p:cNvPr id="4" name="TextBox 3">
            <a:extLst>
              <a:ext uri="{FF2B5EF4-FFF2-40B4-BE49-F238E27FC236}">
                <a16:creationId xmlns:a16="http://schemas.microsoft.com/office/drawing/2014/main" id="{49E7630F-DAE3-0687-0219-5CD92EB25AE9}"/>
              </a:ext>
            </a:extLst>
          </p:cNvPr>
          <p:cNvSpPr txBox="1"/>
          <p:nvPr/>
        </p:nvSpPr>
        <p:spPr>
          <a:xfrm>
            <a:off x="158405" y="913980"/>
            <a:ext cx="5575646" cy="873572"/>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Q1. Write a MATLAB script to calculate the factorial of a given number using a for loop.</a:t>
            </a:r>
            <a:endParaRPr lang="en-IN"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4C7F8D3-8860-4514-BDEE-48BE55AED298}"/>
              </a:ext>
            </a:extLst>
          </p:cNvPr>
          <p:cNvSpPr txBox="1"/>
          <p:nvPr/>
        </p:nvSpPr>
        <p:spPr>
          <a:xfrm>
            <a:off x="6209738" y="913980"/>
            <a:ext cx="5823857" cy="873572"/>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Q2. Write a MATLAB script to display all numbers from 1 to 20 using a while loop.</a:t>
            </a:r>
            <a:endParaRPr lang="en-IN"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C92BD196-16E5-D9E7-FF14-283A11B8B91E}"/>
              </a:ext>
            </a:extLst>
          </p:cNvPr>
          <p:cNvSpPr txBox="1"/>
          <p:nvPr/>
        </p:nvSpPr>
        <p:spPr>
          <a:xfrm>
            <a:off x="302640" y="1946518"/>
            <a:ext cx="5431411" cy="2535566"/>
          </a:xfrm>
          <a:prstGeom prst="rect">
            <a:avLst/>
          </a:prstGeom>
          <a:noFill/>
        </p:spPr>
        <p:txBody>
          <a:bodyPr wrap="square">
            <a:spAutoFit/>
          </a:bodyPr>
          <a:lstStyle/>
          <a:p>
            <a:pPr>
              <a:lnSpc>
                <a:spcPct val="150000"/>
              </a:lnSpc>
              <a:buNone/>
            </a:pPr>
            <a:r>
              <a:rPr lang="en-US" sz="1800" b="0" i="0" dirty="0">
                <a:effectLst/>
                <a:latin typeface="Times New Roman" panose="02020603050405020304" pitchFamily="18" charset="0"/>
                <a:cs typeface="Times New Roman" panose="02020603050405020304" pitchFamily="18" charset="0"/>
              </a:rPr>
              <a:t>n = input(</a:t>
            </a:r>
            <a:r>
              <a:rPr lang="en-US" sz="1800" b="0" i="0" dirty="0">
                <a:solidFill>
                  <a:srgbClr val="A709F5"/>
                </a:solidFill>
                <a:effectLst/>
                <a:latin typeface="Times New Roman" panose="02020603050405020304" pitchFamily="18" charset="0"/>
                <a:cs typeface="Times New Roman" panose="02020603050405020304" pitchFamily="18" charset="0"/>
              </a:rPr>
              <a:t>'Enter a number: '</a:t>
            </a:r>
            <a:r>
              <a:rPr lang="en-US" sz="1800" b="0" i="0" dirty="0">
                <a:effectLst/>
                <a:latin typeface="Times New Roman" panose="02020603050405020304" pitchFamily="18" charset="0"/>
                <a:cs typeface="Times New Roman" panose="02020603050405020304" pitchFamily="18" charset="0"/>
              </a:rPr>
              <a:t>);</a:t>
            </a:r>
          </a:p>
          <a:p>
            <a:pPr>
              <a:lnSpc>
                <a:spcPct val="150000"/>
              </a:lnSpc>
              <a:buNone/>
            </a:pPr>
            <a:r>
              <a:rPr lang="en-US" sz="1800" b="0" i="0" dirty="0">
                <a:effectLst/>
                <a:latin typeface="Times New Roman" panose="02020603050405020304" pitchFamily="18" charset="0"/>
                <a:cs typeface="Times New Roman" panose="02020603050405020304" pitchFamily="18" charset="0"/>
              </a:rPr>
              <a:t>fact = 1;</a:t>
            </a:r>
          </a:p>
          <a:p>
            <a:pPr>
              <a:lnSpc>
                <a:spcPct val="150000"/>
              </a:lnSpc>
              <a:buNone/>
            </a:pPr>
            <a:r>
              <a:rPr lang="en-US" sz="1800" b="0" i="0" dirty="0">
                <a:solidFill>
                  <a:srgbClr val="0E00FF"/>
                </a:solidFill>
                <a:effectLst/>
                <a:latin typeface="Times New Roman" panose="02020603050405020304" pitchFamily="18" charset="0"/>
                <a:cs typeface="Times New Roman" panose="02020603050405020304" pitchFamily="18" charset="0"/>
              </a:rPr>
              <a:t>for </a:t>
            </a:r>
            <a:r>
              <a:rPr lang="en-US" sz="1800" b="0" i="0" dirty="0" err="1">
                <a:effectLst/>
                <a:latin typeface="Times New Roman" panose="02020603050405020304" pitchFamily="18" charset="0"/>
                <a:cs typeface="Times New Roman" panose="02020603050405020304" pitchFamily="18" charset="0"/>
              </a:rPr>
              <a:t>i</a:t>
            </a:r>
            <a:r>
              <a:rPr lang="en-US" sz="1800" b="0" i="0" dirty="0">
                <a:effectLst/>
                <a:latin typeface="Times New Roman" panose="02020603050405020304" pitchFamily="18" charset="0"/>
                <a:cs typeface="Times New Roman" panose="02020603050405020304" pitchFamily="18" charset="0"/>
              </a:rPr>
              <a:t> = 1:n</a:t>
            </a:r>
          </a:p>
          <a:p>
            <a:pPr>
              <a:lnSpc>
                <a:spcPct val="150000"/>
              </a:lnSpc>
              <a:buNone/>
            </a:pPr>
            <a:r>
              <a:rPr lang="en-US" sz="1800" b="0" i="0" dirty="0">
                <a:effectLst/>
                <a:latin typeface="Times New Roman" panose="02020603050405020304" pitchFamily="18" charset="0"/>
                <a:cs typeface="Times New Roman" panose="02020603050405020304" pitchFamily="18" charset="0"/>
              </a:rPr>
              <a:t>fact = fact * </a:t>
            </a:r>
            <a:r>
              <a:rPr lang="en-US" sz="1800" b="0" i="0" dirty="0" err="1">
                <a:effectLst/>
                <a:latin typeface="Times New Roman" panose="02020603050405020304" pitchFamily="18" charset="0"/>
                <a:cs typeface="Times New Roman" panose="02020603050405020304" pitchFamily="18" charset="0"/>
              </a:rPr>
              <a:t>i</a:t>
            </a:r>
            <a:r>
              <a:rPr lang="en-US" sz="1800" b="0" i="0" dirty="0">
                <a:effectLst/>
                <a:latin typeface="Times New Roman" panose="02020603050405020304" pitchFamily="18" charset="0"/>
                <a:cs typeface="Times New Roman" panose="02020603050405020304" pitchFamily="18" charset="0"/>
              </a:rPr>
              <a:t>;</a:t>
            </a:r>
          </a:p>
          <a:p>
            <a:pPr>
              <a:lnSpc>
                <a:spcPct val="150000"/>
              </a:lnSpc>
              <a:buNone/>
            </a:pPr>
            <a:r>
              <a:rPr lang="en-US" sz="1800" b="0" i="0" dirty="0">
                <a:solidFill>
                  <a:srgbClr val="0E00FF"/>
                </a:solidFill>
                <a:effectLst/>
                <a:latin typeface="Times New Roman" panose="02020603050405020304" pitchFamily="18" charset="0"/>
                <a:cs typeface="Times New Roman" panose="02020603050405020304" pitchFamily="18" charset="0"/>
              </a:rPr>
              <a:t>end</a:t>
            </a:r>
            <a:endParaRPr lang="en-US" sz="1800" b="0" i="0" dirty="0">
              <a:effectLst/>
              <a:latin typeface="Times New Roman" panose="02020603050405020304" pitchFamily="18" charset="0"/>
              <a:cs typeface="Times New Roman" panose="02020603050405020304" pitchFamily="18" charset="0"/>
            </a:endParaRPr>
          </a:p>
          <a:p>
            <a:pPr>
              <a:lnSpc>
                <a:spcPct val="150000"/>
              </a:lnSpc>
              <a:buNone/>
            </a:pPr>
            <a:r>
              <a:rPr lang="en-US" sz="1800" b="0" i="0" dirty="0" err="1">
                <a:effectLst/>
                <a:latin typeface="Times New Roman" panose="02020603050405020304" pitchFamily="18" charset="0"/>
                <a:cs typeface="Times New Roman" panose="02020603050405020304" pitchFamily="18" charset="0"/>
              </a:rPr>
              <a:t>disp</a:t>
            </a:r>
            <a:r>
              <a:rPr lang="en-US" sz="1800" b="0" i="0" dirty="0">
                <a:effectLst/>
                <a:latin typeface="Times New Roman" panose="02020603050405020304" pitchFamily="18" charset="0"/>
                <a:cs typeface="Times New Roman" panose="02020603050405020304" pitchFamily="18" charset="0"/>
              </a:rPr>
              <a:t>([</a:t>
            </a:r>
            <a:r>
              <a:rPr lang="en-US" sz="1800" b="0" i="0" dirty="0">
                <a:solidFill>
                  <a:srgbClr val="A709F5"/>
                </a:solidFill>
                <a:effectLst/>
                <a:latin typeface="Times New Roman" panose="02020603050405020304" pitchFamily="18" charset="0"/>
                <a:cs typeface="Times New Roman" panose="02020603050405020304" pitchFamily="18" charset="0"/>
              </a:rPr>
              <a:t>'Factorial of '</a:t>
            </a:r>
            <a:r>
              <a:rPr lang="en-US" sz="1800" b="0" i="0" dirty="0">
                <a:effectLst/>
                <a:latin typeface="Times New Roman" panose="02020603050405020304" pitchFamily="18" charset="0"/>
                <a:cs typeface="Times New Roman" panose="02020603050405020304" pitchFamily="18" charset="0"/>
              </a:rPr>
              <a:t>, num2str(n), </a:t>
            </a:r>
            <a:r>
              <a:rPr lang="en-US" sz="1800" b="0" i="0" dirty="0">
                <a:solidFill>
                  <a:srgbClr val="A709F5"/>
                </a:solidFill>
                <a:effectLst/>
                <a:latin typeface="Times New Roman" panose="02020603050405020304" pitchFamily="18" charset="0"/>
                <a:cs typeface="Times New Roman" panose="02020603050405020304" pitchFamily="18" charset="0"/>
              </a:rPr>
              <a:t>' is '</a:t>
            </a:r>
            <a:r>
              <a:rPr lang="en-US" sz="1800" b="0" i="0" dirty="0">
                <a:effectLst/>
                <a:latin typeface="Times New Roman" panose="02020603050405020304" pitchFamily="18" charset="0"/>
                <a:cs typeface="Times New Roman" panose="02020603050405020304" pitchFamily="18" charset="0"/>
              </a:rPr>
              <a:t>, num2str(fact)]);</a:t>
            </a:r>
          </a:p>
        </p:txBody>
      </p:sp>
      <p:sp>
        <p:nvSpPr>
          <p:cNvPr id="10" name="TextBox 9">
            <a:extLst>
              <a:ext uri="{FF2B5EF4-FFF2-40B4-BE49-F238E27FC236}">
                <a16:creationId xmlns:a16="http://schemas.microsoft.com/office/drawing/2014/main" id="{EF681D6E-0D4C-A155-CD7E-F0679D75FB85}"/>
              </a:ext>
            </a:extLst>
          </p:cNvPr>
          <p:cNvSpPr txBox="1"/>
          <p:nvPr/>
        </p:nvSpPr>
        <p:spPr>
          <a:xfrm>
            <a:off x="6942168" y="1946518"/>
            <a:ext cx="2746117" cy="2126864"/>
          </a:xfrm>
          <a:prstGeom prst="rect">
            <a:avLst/>
          </a:prstGeom>
          <a:noFill/>
        </p:spPr>
        <p:txBody>
          <a:bodyPr wrap="square">
            <a:spAutoFit/>
          </a:bodyPr>
          <a:lstStyle/>
          <a:p>
            <a:pPr>
              <a:lnSpc>
                <a:spcPct val="150000"/>
              </a:lnSpc>
              <a:buNone/>
            </a:pPr>
            <a:r>
              <a:rPr lang="en-IN" sz="1800" b="0" i="0" dirty="0" err="1">
                <a:effectLst/>
                <a:latin typeface="Times New Roman" panose="02020603050405020304" pitchFamily="18" charset="0"/>
                <a:cs typeface="Times New Roman" panose="02020603050405020304" pitchFamily="18" charset="0"/>
              </a:rPr>
              <a:t>i</a:t>
            </a:r>
            <a:r>
              <a:rPr lang="en-IN" sz="1800" b="0" i="0" dirty="0">
                <a:effectLst/>
                <a:latin typeface="Times New Roman" panose="02020603050405020304" pitchFamily="18" charset="0"/>
                <a:cs typeface="Times New Roman" panose="02020603050405020304" pitchFamily="18" charset="0"/>
              </a:rPr>
              <a:t> = 1;</a:t>
            </a:r>
          </a:p>
          <a:p>
            <a:pPr>
              <a:lnSpc>
                <a:spcPct val="150000"/>
              </a:lnSpc>
              <a:buNone/>
            </a:pPr>
            <a:r>
              <a:rPr lang="en-IN" sz="1800" b="0" i="0" dirty="0">
                <a:solidFill>
                  <a:srgbClr val="0E00FF"/>
                </a:solidFill>
                <a:effectLst/>
                <a:latin typeface="Times New Roman" panose="02020603050405020304" pitchFamily="18" charset="0"/>
                <a:cs typeface="Times New Roman" panose="02020603050405020304" pitchFamily="18" charset="0"/>
              </a:rPr>
              <a:t>while </a:t>
            </a:r>
            <a:r>
              <a:rPr lang="en-IN" sz="1800" b="0" i="0" dirty="0" err="1">
                <a:effectLst/>
                <a:latin typeface="Times New Roman" panose="02020603050405020304" pitchFamily="18" charset="0"/>
                <a:cs typeface="Times New Roman" panose="02020603050405020304" pitchFamily="18" charset="0"/>
              </a:rPr>
              <a:t>i</a:t>
            </a:r>
            <a:r>
              <a:rPr lang="en-IN" sz="1800" b="0" i="0" dirty="0">
                <a:effectLst/>
                <a:latin typeface="Times New Roman" panose="02020603050405020304" pitchFamily="18" charset="0"/>
                <a:cs typeface="Times New Roman" panose="02020603050405020304" pitchFamily="18" charset="0"/>
              </a:rPr>
              <a:t> &lt;= 20</a:t>
            </a:r>
          </a:p>
          <a:p>
            <a:pPr>
              <a:lnSpc>
                <a:spcPct val="150000"/>
              </a:lnSpc>
              <a:buNone/>
            </a:pPr>
            <a:r>
              <a:rPr lang="en-IN" sz="1800" b="0" i="0" dirty="0" err="1">
                <a:effectLst/>
                <a:latin typeface="Times New Roman" panose="02020603050405020304" pitchFamily="18" charset="0"/>
                <a:cs typeface="Times New Roman" panose="02020603050405020304" pitchFamily="18" charset="0"/>
              </a:rPr>
              <a:t>disp</a:t>
            </a:r>
            <a:r>
              <a:rPr lang="en-IN" sz="1800" b="0" i="0" dirty="0">
                <a:effectLst/>
                <a:latin typeface="Times New Roman" panose="02020603050405020304" pitchFamily="18" charset="0"/>
                <a:cs typeface="Times New Roman" panose="02020603050405020304" pitchFamily="18" charset="0"/>
              </a:rPr>
              <a:t>(</a:t>
            </a:r>
            <a:r>
              <a:rPr lang="en-IN" sz="1800" b="0" i="0" dirty="0" err="1">
                <a:effectLst/>
                <a:latin typeface="Times New Roman" panose="02020603050405020304" pitchFamily="18" charset="0"/>
                <a:cs typeface="Times New Roman" panose="02020603050405020304" pitchFamily="18" charset="0"/>
              </a:rPr>
              <a:t>i</a:t>
            </a:r>
            <a:r>
              <a:rPr lang="en-IN" sz="1800" b="0" i="0" dirty="0">
                <a:effectLst/>
                <a:latin typeface="Times New Roman" panose="02020603050405020304" pitchFamily="18" charset="0"/>
                <a:cs typeface="Times New Roman" panose="02020603050405020304" pitchFamily="18" charset="0"/>
              </a:rPr>
              <a:t>);</a:t>
            </a:r>
          </a:p>
          <a:p>
            <a:pPr>
              <a:lnSpc>
                <a:spcPct val="150000"/>
              </a:lnSpc>
              <a:buNone/>
            </a:pPr>
            <a:r>
              <a:rPr lang="en-IN" sz="1800" b="0" i="0" dirty="0" err="1">
                <a:effectLst/>
                <a:latin typeface="Times New Roman" panose="02020603050405020304" pitchFamily="18" charset="0"/>
                <a:cs typeface="Times New Roman" panose="02020603050405020304" pitchFamily="18" charset="0"/>
              </a:rPr>
              <a:t>i</a:t>
            </a:r>
            <a:r>
              <a:rPr lang="en-IN" sz="1800" b="0" i="0" dirty="0">
                <a:effectLst/>
                <a:latin typeface="Times New Roman" panose="02020603050405020304" pitchFamily="18" charset="0"/>
                <a:cs typeface="Times New Roman" panose="02020603050405020304" pitchFamily="18" charset="0"/>
              </a:rPr>
              <a:t> = </a:t>
            </a:r>
            <a:r>
              <a:rPr lang="en-IN" sz="1800" b="0" i="0" dirty="0" err="1">
                <a:effectLst/>
                <a:latin typeface="Times New Roman" panose="02020603050405020304" pitchFamily="18" charset="0"/>
                <a:cs typeface="Times New Roman" panose="02020603050405020304" pitchFamily="18" charset="0"/>
              </a:rPr>
              <a:t>i</a:t>
            </a:r>
            <a:r>
              <a:rPr lang="en-IN" sz="1800" b="0" i="0" dirty="0">
                <a:effectLst/>
                <a:latin typeface="Times New Roman" panose="02020603050405020304" pitchFamily="18" charset="0"/>
                <a:cs typeface="Times New Roman" panose="02020603050405020304" pitchFamily="18" charset="0"/>
              </a:rPr>
              <a:t> + 1;</a:t>
            </a:r>
          </a:p>
          <a:p>
            <a:pPr>
              <a:lnSpc>
                <a:spcPct val="150000"/>
              </a:lnSpc>
              <a:buNone/>
            </a:pPr>
            <a:r>
              <a:rPr lang="en-IN" sz="1800" b="0" i="0" dirty="0">
                <a:solidFill>
                  <a:srgbClr val="0E00FF"/>
                </a:solidFill>
                <a:effectLst/>
                <a:latin typeface="Times New Roman" panose="02020603050405020304" pitchFamily="18" charset="0"/>
                <a:cs typeface="Times New Roman" panose="02020603050405020304" pitchFamily="18" charset="0"/>
              </a:rPr>
              <a:t>end</a:t>
            </a:r>
            <a:endParaRPr lang="en-IN" sz="1800"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86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5FBE87B-3D97-F6DE-7FD8-03BA2C201155}"/>
              </a:ext>
            </a:extLst>
          </p:cNvPr>
          <p:cNvSpPr txBox="1"/>
          <p:nvPr/>
        </p:nvSpPr>
        <p:spPr>
          <a:xfrm>
            <a:off x="299920" y="593135"/>
            <a:ext cx="5575646" cy="873572"/>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Q3. Write a MATLAB program that checks whether a number is positive, negative, or zero using if-elseif.</a:t>
            </a:r>
            <a:endParaRPr lang="en-IN" dirty="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0D4C492A-23D3-DD4E-CBE2-1E93049F88A1}"/>
              </a:ext>
            </a:extLst>
          </p:cNvPr>
          <p:cNvSpPr txBox="1"/>
          <p:nvPr/>
        </p:nvSpPr>
        <p:spPr>
          <a:xfrm>
            <a:off x="707571" y="1742320"/>
            <a:ext cx="3270595" cy="3373359"/>
          </a:xfrm>
          <a:prstGeom prst="rect">
            <a:avLst/>
          </a:prstGeom>
          <a:noFill/>
        </p:spPr>
        <p:txBody>
          <a:bodyPr wrap="square">
            <a:spAutoFit/>
          </a:bodyPr>
          <a:lstStyle/>
          <a:p>
            <a:pPr>
              <a:lnSpc>
                <a:spcPct val="150000"/>
              </a:lnSpc>
              <a:buNone/>
            </a:pPr>
            <a:r>
              <a:rPr lang="en-IN" sz="1800" b="0" i="0" dirty="0">
                <a:effectLst/>
                <a:latin typeface="Times New Roman" panose="02020603050405020304" pitchFamily="18" charset="0"/>
                <a:cs typeface="Times New Roman" panose="02020603050405020304" pitchFamily="18" charset="0"/>
              </a:rPr>
              <a:t>n = input(</a:t>
            </a:r>
            <a:r>
              <a:rPr lang="en-IN" sz="1800" b="0" i="0" dirty="0">
                <a:solidFill>
                  <a:srgbClr val="A709F5"/>
                </a:solidFill>
                <a:effectLst/>
                <a:latin typeface="Times New Roman" panose="02020603050405020304" pitchFamily="18" charset="0"/>
                <a:cs typeface="Times New Roman" panose="02020603050405020304" pitchFamily="18" charset="0"/>
              </a:rPr>
              <a:t>'Enter a number: '</a:t>
            </a:r>
            <a:r>
              <a:rPr lang="en-IN" sz="1800" b="0" i="0" dirty="0">
                <a:effectLst/>
                <a:latin typeface="Times New Roman" panose="02020603050405020304" pitchFamily="18" charset="0"/>
                <a:cs typeface="Times New Roman" panose="02020603050405020304" pitchFamily="18" charset="0"/>
              </a:rPr>
              <a:t>);</a:t>
            </a:r>
          </a:p>
          <a:p>
            <a:pPr>
              <a:lnSpc>
                <a:spcPct val="150000"/>
              </a:lnSpc>
              <a:buNone/>
            </a:pPr>
            <a:r>
              <a:rPr lang="en-IN" sz="1800" b="0" i="0" dirty="0">
                <a:solidFill>
                  <a:srgbClr val="0E00FF"/>
                </a:solidFill>
                <a:effectLst/>
                <a:latin typeface="Times New Roman" panose="02020603050405020304" pitchFamily="18" charset="0"/>
                <a:cs typeface="Times New Roman" panose="02020603050405020304" pitchFamily="18" charset="0"/>
              </a:rPr>
              <a:t>if </a:t>
            </a:r>
            <a:r>
              <a:rPr lang="en-IN" sz="1800" b="0" i="0" dirty="0">
                <a:effectLst/>
                <a:latin typeface="Times New Roman" panose="02020603050405020304" pitchFamily="18" charset="0"/>
                <a:cs typeface="Times New Roman" panose="02020603050405020304" pitchFamily="18" charset="0"/>
              </a:rPr>
              <a:t>n &gt; 0</a:t>
            </a:r>
          </a:p>
          <a:p>
            <a:pPr>
              <a:lnSpc>
                <a:spcPct val="150000"/>
              </a:lnSpc>
              <a:buNone/>
            </a:pPr>
            <a:r>
              <a:rPr lang="en-IN" sz="1800" b="0" i="0" dirty="0" err="1">
                <a:effectLst/>
                <a:latin typeface="Times New Roman" panose="02020603050405020304" pitchFamily="18" charset="0"/>
                <a:cs typeface="Times New Roman" panose="02020603050405020304" pitchFamily="18" charset="0"/>
              </a:rPr>
              <a:t>disp</a:t>
            </a:r>
            <a:r>
              <a:rPr lang="en-IN" sz="1800" b="0" i="0" dirty="0">
                <a:effectLst/>
                <a:latin typeface="Times New Roman" panose="02020603050405020304" pitchFamily="18" charset="0"/>
                <a:cs typeface="Times New Roman" panose="02020603050405020304" pitchFamily="18" charset="0"/>
              </a:rPr>
              <a:t>(</a:t>
            </a:r>
            <a:r>
              <a:rPr lang="en-IN" sz="1800" b="0" i="0" dirty="0">
                <a:solidFill>
                  <a:srgbClr val="A709F5"/>
                </a:solidFill>
                <a:effectLst/>
                <a:latin typeface="Times New Roman" panose="02020603050405020304" pitchFamily="18" charset="0"/>
                <a:cs typeface="Times New Roman" panose="02020603050405020304" pitchFamily="18" charset="0"/>
              </a:rPr>
              <a:t>'Positive Number'</a:t>
            </a:r>
            <a:r>
              <a:rPr lang="en-IN" sz="1800" b="0" i="0" dirty="0">
                <a:effectLst/>
                <a:latin typeface="Times New Roman" panose="02020603050405020304" pitchFamily="18" charset="0"/>
                <a:cs typeface="Times New Roman" panose="02020603050405020304" pitchFamily="18" charset="0"/>
              </a:rPr>
              <a:t>);</a:t>
            </a:r>
          </a:p>
          <a:p>
            <a:pPr>
              <a:lnSpc>
                <a:spcPct val="150000"/>
              </a:lnSpc>
              <a:buNone/>
            </a:pPr>
            <a:r>
              <a:rPr lang="en-IN" sz="1800" b="0" i="0" dirty="0">
                <a:solidFill>
                  <a:srgbClr val="0E00FF"/>
                </a:solidFill>
                <a:effectLst/>
                <a:latin typeface="Times New Roman" panose="02020603050405020304" pitchFamily="18" charset="0"/>
                <a:cs typeface="Times New Roman" panose="02020603050405020304" pitchFamily="18" charset="0"/>
              </a:rPr>
              <a:t>elseif </a:t>
            </a:r>
            <a:r>
              <a:rPr lang="en-IN" sz="1800" b="0" i="0" dirty="0">
                <a:effectLst/>
                <a:latin typeface="Times New Roman" panose="02020603050405020304" pitchFamily="18" charset="0"/>
                <a:cs typeface="Times New Roman" panose="02020603050405020304" pitchFamily="18" charset="0"/>
              </a:rPr>
              <a:t>n &lt; 0</a:t>
            </a:r>
          </a:p>
          <a:p>
            <a:pPr>
              <a:lnSpc>
                <a:spcPct val="150000"/>
              </a:lnSpc>
              <a:buNone/>
            </a:pPr>
            <a:r>
              <a:rPr lang="en-IN" sz="1800" b="0" i="0" dirty="0" err="1">
                <a:effectLst/>
                <a:latin typeface="Times New Roman" panose="02020603050405020304" pitchFamily="18" charset="0"/>
                <a:cs typeface="Times New Roman" panose="02020603050405020304" pitchFamily="18" charset="0"/>
              </a:rPr>
              <a:t>disp</a:t>
            </a:r>
            <a:r>
              <a:rPr lang="en-IN" sz="1800" b="0" i="0" dirty="0">
                <a:effectLst/>
                <a:latin typeface="Times New Roman" panose="02020603050405020304" pitchFamily="18" charset="0"/>
                <a:cs typeface="Times New Roman" panose="02020603050405020304" pitchFamily="18" charset="0"/>
              </a:rPr>
              <a:t>(</a:t>
            </a:r>
            <a:r>
              <a:rPr lang="en-IN" sz="1800" b="0" i="0" dirty="0">
                <a:solidFill>
                  <a:srgbClr val="A709F5"/>
                </a:solidFill>
                <a:effectLst/>
                <a:latin typeface="Times New Roman" panose="02020603050405020304" pitchFamily="18" charset="0"/>
                <a:cs typeface="Times New Roman" panose="02020603050405020304" pitchFamily="18" charset="0"/>
              </a:rPr>
              <a:t>'Negative Number'</a:t>
            </a:r>
            <a:r>
              <a:rPr lang="en-IN" sz="1800" b="0" i="0" dirty="0">
                <a:effectLst/>
                <a:latin typeface="Times New Roman" panose="02020603050405020304" pitchFamily="18" charset="0"/>
                <a:cs typeface="Times New Roman" panose="02020603050405020304" pitchFamily="18" charset="0"/>
              </a:rPr>
              <a:t>);</a:t>
            </a:r>
          </a:p>
          <a:p>
            <a:pPr>
              <a:lnSpc>
                <a:spcPct val="150000"/>
              </a:lnSpc>
              <a:buNone/>
            </a:pPr>
            <a:r>
              <a:rPr lang="en-IN" sz="1800" b="0" i="0" dirty="0">
                <a:solidFill>
                  <a:srgbClr val="0E00FF"/>
                </a:solidFill>
                <a:effectLst/>
                <a:latin typeface="Times New Roman" panose="02020603050405020304" pitchFamily="18" charset="0"/>
                <a:cs typeface="Times New Roman" panose="02020603050405020304" pitchFamily="18" charset="0"/>
              </a:rPr>
              <a:t>else</a:t>
            </a:r>
            <a:endParaRPr lang="en-IN" sz="1800" b="0" i="0" dirty="0">
              <a:effectLst/>
              <a:latin typeface="Times New Roman" panose="02020603050405020304" pitchFamily="18" charset="0"/>
              <a:cs typeface="Times New Roman" panose="02020603050405020304" pitchFamily="18" charset="0"/>
            </a:endParaRPr>
          </a:p>
          <a:p>
            <a:pPr>
              <a:lnSpc>
                <a:spcPct val="150000"/>
              </a:lnSpc>
              <a:buNone/>
            </a:pPr>
            <a:r>
              <a:rPr lang="en-IN" sz="1800" b="0" i="0" dirty="0" err="1">
                <a:effectLst/>
                <a:latin typeface="Times New Roman" panose="02020603050405020304" pitchFamily="18" charset="0"/>
                <a:cs typeface="Times New Roman" panose="02020603050405020304" pitchFamily="18" charset="0"/>
              </a:rPr>
              <a:t>disp</a:t>
            </a:r>
            <a:r>
              <a:rPr lang="en-IN" sz="1800" b="0" i="0" dirty="0">
                <a:effectLst/>
                <a:latin typeface="Times New Roman" panose="02020603050405020304" pitchFamily="18" charset="0"/>
                <a:cs typeface="Times New Roman" panose="02020603050405020304" pitchFamily="18" charset="0"/>
              </a:rPr>
              <a:t>(</a:t>
            </a:r>
            <a:r>
              <a:rPr lang="en-IN" sz="1800" b="0" i="0" dirty="0">
                <a:solidFill>
                  <a:srgbClr val="A709F5"/>
                </a:solidFill>
                <a:effectLst/>
                <a:latin typeface="Times New Roman" panose="02020603050405020304" pitchFamily="18" charset="0"/>
                <a:cs typeface="Times New Roman" panose="02020603050405020304" pitchFamily="18" charset="0"/>
              </a:rPr>
              <a:t>'Zero'</a:t>
            </a:r>
            <a:r>
              <a:rPr lang="en-IN" sz="1800" b="0" i="0" dirty="0">
                <a:effectLst/>
                <a:latin typeface="Times New Roman" panose="02020603050405020304" pitchFamily="18" charset="0"/>
                <a:cs typeface="Times New Roman" panose="02020603050405020304" pitchFamily="18" charset="0"/>
              </a:rPr>
              <a:t>);</a:t>
            </a:r>
          </a:p>
          <a:p>
            <a:pPr>
              <a:lnSpc>
                <a:spcPct val="150000"/>
              </a:lnSpc>
              <a:buNone/>
            </a:pPr>
            <a:r>
              <a:rPr lang="en-IN" sz="1800" b="0" i="0" dirty="0">
                <a:solidFill>
                  <a:srgbClr val="0E00FF"/>
                </a:solidFill>
                <a:effectLst/>
                <a:latin typeface="Times New Roman" panose="02020603050405020304" pitchFamily="18" charset="0"/>
                <a:cs typeface="Times New Roman" panose="02020603050405020304" pitchFamily="18" charset="0"/>
              </a:rPr>
              <a:t>end</a:t>
            </a:r>
            <a:endParaRPr lang="en-IN" sz="1800" b="0" i="0" dirty="0">
              <a:effectLst/>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6FDFF914-9491-DBF3-74D1-A262B7F69D41}"/>
              </a:ext>
            </a:extLst>
          </p:cNvPr>
          <p:cNvSpPr txBox="1"/>
          <p:nvPr/>
        </p:nvSpPr>
        <p:spPr>
          <a:xfrm>
            <a:off x="6599465" y="593134"/>
            <a:ext cx="5320393" cy="873572"/>
          </a:xfrm>
          <a:prstGeom prst="rect">
            <a:avLst/>
          </a:prstGeom>
          <a:noFill/>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Q4. Write a MATLAB program using while loop to compute the sum of digits of a number.</a:t>
            </a:r>
            <a:endParaRPr lang="en-IN" dirty="0">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4AD9B24E-E352-98C7-70DA-BB769CF15405}"/>
              </a:ext>
            </a:extLst>
          </p:cNvPr>
          <p:cNvSpPr txBox="1"/>
          <p:nvPr/>
        </p:nvSpPr>
        <p:spPr>
          <a:xfrm>
            <a:off x="6740980" y="1742320"/>
            <a:ext cx="4786993" cy="3373359"/>
          </a:xfrm>
          <a:prstGeom prst="rect">
            <a:avLst/>
          </a:prstGeom>
          <a:noFill/>
        </p:spPr>
        <p:txBody>
          <a:bodyPr wrap="square">
            <a:spAutoFit/>
          </a:bodyPr>
          <a:lstStyle/>
          <a:p>
            <a:pPr>
              <a:lnSpc>
                <a:spcPct val="150000"/>
              </a:lnSpc>
              <a:buNone/>
            </a:pPr>
            <a:r>
              <a:rPr lang="en-IN" sz="1800" b="0" i="0" dirty="0">
                <a:effectLst/>
                <a:latin typeface="Times New Roman" panose="02020603050405020304" pitchFamily="18" charset="0"/>
                <a:cs typeface="Times New Roman" panose="02020603050405020304" pitchFamily="18" charset="0"/>
              </a:rPr>
              <a:t>n = input(</a:t>
            </a:r>
            <a:r>
              <a:rPr lang="en-IN" sz="1800" b="0" i="0" dirty="0">
                <a:solidFill>
                  <a:srgbClr val="A709F5"/>
                </a:solidFill>
                <a:effectLst/>
                <a:latin typeface="Times New Roman" panose="02020603050405020304" pitchFamily="18" charset="0"/>
                <a:cs typeface="Times New Roman" panose="02020603050405020304" pitchFamily="18" charset="0"/>
              </a:rPr>
              <a:t>'Enter a number: '</a:t>
            </a:r>
            <a:r>
              <a:rPr lang="en-IN" sz="1800" b="0" i="0" dirty="0">
                <a:effectLst/>
                <a:latin typeface="Times New Roman" panose="02020603050405020304" pitchFamily="18" charset="0"/>
                <a:cs typeface="Times New Roman" panose="02020603050405020304" pitchFamily="18" charset="0"/>
              </a:rPr>
              <a:t>);</a:t>
            </a:r>
          </a:p>
          <a:p>
            <a:pPr>
              <a:lnSpc>
                <a:spcPct val="150000"/>
              </a:lnSpc>
              <a:buNone/>
            </a:pPr>
            <a:r>
              <a:rPr lang="en-IN" sz="1800" b="0" i="0" dirty="0" err="1">
                <a:effectLst/>
                <a:latin typeface="Times New Roman" panose="02020603050405020304" pitchFamily="18" charset="0"/>
                <a:cs typeface="Times New Roman" panose="02020603050405020304" pitchFamily="18" charset="0"/>
              </a:rPr>
              <a:t>sum_digits</a:t>
            </a:r>
            <a:r>
              <a:rPr lang="en-IN" sz="1800" b="0" i="0" dirty="0">
                <a:effectLst/>
                <a:latin typeface="Times New Roman" panose="02020603050405020304" pitchFamily="18" charset="0"/>
                <a:cs typeface="Times New Roman" panose="02020603050405020304" pitchFamily="18" charset="0"/>
              </a:rPr>
              <a:t> = 0;</a:t>
            </a:r>
          </a:p>
          <a:p>
            <a:pPr>
              <a:lnSpc>
                <a:spcPct val="150000"/>
              </a:lnSpc>
              <a:buNone/>
            </a:pPr>
            <a:r>
              <a:rPr lang="en-IN" sz="1800" b="0" i="0" dirty="0">
                <a:solidFill>
                  <a:srgbClr val="0E00FF"/>
                </a:solidFill>
                <a:effectLst/>
                <a:latin typeface="Times New Roman" panose="02020603050405020304" pitchFamily="18" charset="0"/>
                <a:cs typeface="Times New Roman" panose="02020603050405020304" pitchFamily="18" charset="0"/>
              </a:rPr>
              <a:t>while </a:t>
            </a:r>
            <a:r>
              <a:rPr lang="en-IN" sz="1800" b="0" i="0" dirty="0">
                <a:effectLst/>
                <a:latin typeface="Times New Roman" panose="02020603050405020304" pitchFamily="18" charset="0"/>
                <a:cs typeface="Times New Roman" panose="02020603050405020304" pitchFamily="18" charset="0"/>
              </a:rPr>
              <a:t>n &gt; 0</a:t>
            </a:r>
          </a:p>
          <a:p>
            <a:pPr>
              <a:lnSpc>
                <a:spcPct val="150000"/>
              </a:lnSpc>
              <a:buNone/>
            </a:pPr>
            <a:r>
              <a:rPr lang="en-IN" sz="1800" b="0" i="0" dirty="0">
                <a:effectLst/>
                <a:latin typeface="Times New Roman" panose="02020603050405020304" pitchFamily="18" charset="0"/>
                <a:cs typeface="Times New Roman" panose="02020603050405020304" pitchFamily="18" charset="0"/>
              </a:rPr>
              <a:t>d = mod(n,10);</a:t>
            </a:r>
          </a:p>
          <a:p>
            <a:pPr>
              <a:lnSpc>
                <a:spcPct val="150000"/>
              </a:lnSpc>
              <a:buNone/>
            </a:pPr>
            <a:r>
              <a:rPr lang="en-IN" sz="1800" b="0" i="0" dirty="0" err="1">
                <a:effectLst/>
                <a:latin typeface="Times New Roman" panose="02020603050405020304" pitchFamily="18" charset="0"/>
                <a:cs typeface="Times New Roman" panose="02020603050405020304" pitchFamily="18" charset="0"/>
              </a:rPr>
              <a:t>sum_digits</a:t>
            </a:r>
            <a:r>
              <a:rPr lang="en-IN" sz="1800" b="0" i="0" dirty="0">
                <a:effectLst/>
                <a:latin typeface="Times New Roman" panose="02020603050405020304" pitchFamily="18" charset="0"/>
                <a:cs typeface="Times New Roman" panose="02020603050405020304" pitchFamily="18" charset="0"/>
              </a:rPr>
              <a:t> = </a:t>
            </a:r>
            <a:r>
              <a:rPr lang="en-IN" sz="1800" b="0" i="0" dirty="0" err="1">
                <a:effectLst/>
                <a:latin typeface="Times New Roman" panose="02020603050405020304" pitchFamily="18" charset="0"/>
                <a:cs typeface="Times New Roman" panose="02020603050405020304" pitchFamily="18" charset="0"/>
              </a:rPr>
              <a:t>sum_digits</a:t>
            </a:r>
            <a:r>
              <a:rPr lang="en-IN" sz="1800" b="0" i="0" dirty="0">
                <a:effectLst/>
                <a:latin typeface="Times New Roman" panose="02020603050405020304" pitchFamily="18" charset="0"/>
                <a:cs typeface="Times New Roman" panose="02020603050405020304" pitchFamily="18" charset="0"/>
              </a:rPr>
              <a:t> + d;</a:t>
            </a:r>
          </a:p>
          <a:p>
            <a:pPr>
              <a:lnSpc>
                <a:spcPct val="150000"/>
              </a:lnSpc>
              <a:buNone/>
            </a:pPr>
            <a:r>
              <a:rPr lang="en-IN" sz="1800" b="0" i="0" dirty="0">
                <a:effectLst/>
                <a:latin typeface="Times New Roman" panose="02020603050405020304" pitchFamily="18" charset="0"/>
                <a:cs typeface="Times New Roman" panose="02020603050405020304" pitchFamily="18" charset="0"/>
              </a:rPr>
              <a:t>n = floor(n/10);</a:t>
            </a:r>
          </a:p>
          <a:p>
            <a:pPr>
              <a:lnSpc>
                <a:spcPct val="150000"/>
              </a:lnSpc>
              <a:buNone/>
            </a:pPr>
            <a:r>
              <a:rPr lang="en-IN" sz="1800" b="0" i="0" dirty="0">
                <a:solidFill>
                  <a:srgbClr val="0E00FF"/>
                </a:solidFill>
                <a:effectLst/>
                <a:latin typeface="Times New Roman" panose="02020603050405020304" pitchFamily="18" charset="0"/>
                <a:cs typeface="Times New Roman" panose="02020603050405020304" pitchFamily="18" charset="0"/>
              </a:rPr>
              <a:t>end</a:t>
            </a:r>
            <a:endParaRPr lang="en-IN" sz="1800" b="0" i="0" dirty="0">
              <a:effectLst/>
              <a:latin typeface="Times New Roman" panose="02020603050405020304" pitchFamily="18" charset="0"/>
              <a:cs typeface="Times New Roman" panose="02020603050405020304" pitchFamily="18" charset="0"/>
            </a:endParaRPr>
          </a:p>
          <a:p>
            <a:pPr>
              <a:lnSpc>
                <a:spcPct val="150000"/>
              </a:lnSpc>
              <a:buNone/>
            </a:pPr>
            <a:r>
              <a:rPr lang="en-IN" sz="1800" b="0" i="0" dirty="0" err="1">
                <a:effectLst/>
                <a:latin typeface="Times New Roman" panose="02020603050405020304" pitchFamily="18" charset="0"/>
                <a:cs typeface="Times New Roman" panose="02020603050405020304" pitchFamily="18" charset="0"/>
              </a:rPr>
              <a:t>disp</a:t>
            </a:r>
            <a:r>
              <a:rPr lang="en-IN" sz="1800" b="0" i="0" dirty="0">
                <a:effectLst/>
                <a:latin typeface="Times New Roman" panose="02020603050405020304" pitchFamily="18" charset="0"/>
                <a:cs typeface="Times New Roman" panose="02020603050405020304" pitchFamily="18" charset="0"/>
              </a:rPr>
              <a:t>([</a:t>
            </a:r>
            <a:r>
              <a:rPr lang="en-IN" sz="1800" b="0" i="0" dirty="0">
                <a:solidFill>
                  <a:srgbClr val="A709F5"/>
                </a:solidFill>
                <a:effectLst/>
                <a:latin typeface="Times New Roman" panose="02020603050405020304" pitchFamily="18" charset="0"/>
                <a:cs typeface="Times New Roman" panose="02020603050405020304" pitchFamily="18" charset="0"/>
              </a:rPr>
              <a:t>'Sum of digits = '</a:t>
            </a:r>
            <a:r>
              <a:rPr lang="en-IN" sz="1800" b="0" i="0" dirty="0">
                <a:effectLst/>
                <a:latin typeface="Times New Roman" panose="02020603050405020304" pitchFamily="18" charset="0"/>
                <a:cs typeface="Times New Roman" panose="02020603050405020304" pitchFamily="18" charset="0"/>
              </a:rPr>
              <a:t>, num2str(</a:t>
            </a:r>
            <a:r>
              <a:rPr lang="en-IN" sz="1800" b="0" i="0" dirty="0" err="1">
                <a:effectLst/>
                <a:latin typeface="Times New Roman" panose="02020603050405020304" pitchFamily="18" charset="0"/>
                <a:cs typeface="Times New Roman" panose="02020603050405020304" pitchFamily="18" charset="0"/>
              </a:rPr>
              <a:t>sum_digits</a:t>
            </a:r>
            <a:r>
              <a:rPr lang="en-IN" sz="1800"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631823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1000"/>
                                        <p:tgtEl>
                                          <p:spTgt spid="18"/>
                                        </p:tgtEl>
                                      </p:cBhvr>
                                    </p:animEffect>
                                    <p:anim calcmode="lin" valueType="num">
                                      <p:cBhvr>
                                        <p:cTn id="14" dur="1000" fill="hold"/>
                                        <p:tgtEl>
                                          <p:spTgt spid="18"/>
                                        </p:tgtEl>
                                        <p:attrNameLst>
                                          <p:attrName>ppt_x</p:attrName>
                                        </p:attrNameLst>
                                      </p:cBhvr>
                                      <p:tavLst>
                                        <p:tav tm="0">
                                          <p:val>
                                            <p:strVal val="#ppt_x"/>
                                          </p:val>
                                        </p:tav>
                                        <p:tav tm="100000">
                                          <p:val>
                                            <p:strVal val="#ppt_x"/>
                                          </p:val>
                                        </p:tav>
                                      </p:tavLst>
                                    </p:anim>
                                    <p:anim calcmode="lin" valueType="num">
                                      <p:cBhvr>
                                        <p:cTn id="1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A4512-5384-8B94-015D-09689B61C2F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72F45363-76DB-99C1-0437-3A612380B3F0}"/>
              </a:ext>
            </a:extLst>
          </p:cNvPr>
          <p:cNvPicPr>
            <a:picLocks noChangeAspect="1"/>
          </p:cNvPicPr>
          <p:nvPr/>
        </p:nvPicPr>
        <p:blipFill>
          <a:blip r:embed="rId2"/>
          <a:stretch>
            <a:fillRect/>
          </a:stretch>
        </p:blipFill>
        <p:spPr>
          <a:xfrm>
            <a:off x="4875443" y="545335"/>
            <a:ext cx="7240487" cy="5587408"/>
          </a:xfrm>
          <a:prstGeom prst="rect">
            <a:avLst/>
          </a:prstGeom>
        </p:spPr>
      </p:pic>
      <p:sp>
        <p:nvSpPr>
          <p:cNvPr id="5" name="TextBox 4">
            <a:extLst>
              <a:ext uri="{FF2B5EF4-FFF2-40B4-BE49-F238E27FC236}">
                <a16:creationId xmlns:a16="http://schemas.microsoft.com/office/drawing/2014/main" id="{6F0BA859-A545-6F46-B249-8F920A98FD43}"/>
              </a:ext>
            </a:extLst>
          </p:cNvPr>
          <p:cNvSpPr txBox="1"/>
          <p:nvPr/>
        </p:nvSpPr>
        <p:spPr>
          <a:xfrm>
            <a:off x="368301" y="1262440"/>
            <a:ext cx="4214911" cy="5035353"/>
          </a:xfrm>
          <a:prstGeom prst="rect">
            <a:avLst/>
          </a:prstGeom>
          <a:noFill/>
        </p:spPr>
        <p:txBody>
          <a:bodyPr wrap="square">
            <a:spAutoFit/>
          </a:bodyPr>
          <a:lstStyle/>
          <a:p>
            <a:pPr>
              <a:lnSpc>
                <a:spcPct val="150000"/>
              </a:lnSpc>
              <a:buNone/>
            </a:pPr>
            <a:r>
              <a:rPr lang="en-IN" sz="1800" b="0" i="0" dirty="0">
                <a:effectLst/>
                <a:latin typeface="Times New Roman" panose="02020603050405020304" pitchFamily="18" charset="0"/>
                <a:cs typeface="Times New Roman" panose="02020603050405020304" pitchFamily="18" charset="0"/>
              </a:rPr>
              <a:t>theta = </a:t>
            </a:r>
            <a:r>
              <a:rPr lang="en-IN" sz="1800" b="0" i="0" dirty="0" err="1">
                <a:effectLst/>
                <a:latin typeface="Times New Roman" panose="02020603050405020304" pitchFamily="18" charset="0"/>
                <a:cs typeface="Times New Roman" panose="02020603050405020304" pitchFamily="18" charset="0"/>
              </a:rPr>
              <a:t>linspace</a:t>
            </a:r>
            <a:r>
              <a:rPr lang="en-IN" sz="1800" b="0" i="0" dirty="0">
                <a:effectLst/>
                <a:latin typeface="Times New Roman" panose="02020603050405020304" pitchFamily="18" charset="0"/>
                <a:cs typeface="Times New Roman" panose="02020603050405020304" pitchFamily="18" charset="0"/>
              </a:rPr>
              <a:t>(0,2*pi,200);</a:t>
            </a:r>
          </a:p>
          <a:p>
            <a:pPr>
              <a:lnSpc>
                <a:spcPct val="150000"/>
              </a:lnSpc>
              <a:buNone/>
            </a:pPr>
            <a:r>
              <a:rPr lang="en-IN" sz="1800" b="0" i="0" dirty="0">
                <a:solidFill>
                  <a:srgbClr val="0E00FF"/>
                </a:solidFill>
                <a:effectLst/>
                <a:latin typeface="Times New Roman" panose="02020603050405020304" pitchFamily="18" charset="0"/>
                <a:cs typeface="Times New Roman" panose="02020603050405020304" pitchFamily="18" charset="0"/>
              </a:rPr>
              <a:t>for </a:t>
            </a:r>
            <a:r>
              <a:rPr lang="en-IN" sz="1800" b="0" i="0" dirty="0">
                <a:effectLst/>
                <a:latin typeface="Times New Roman" panose="02020603050405020304" pitchFamily="18" charset="0"/>
                <a:cs typeface="Times New Roman" panose="02020603050405020304" pitchFamily="18" charset="0"/>
              </a:rPr>
              <a:t>r = [1 2 3 4 5]</a:t>
            </a:r>
          </a:p>
          <a:p>
            <a:pPr>
              <a:lnSpc>
                <a:spcPct val="150000"/>
              </a:lnSpc>
              <a:buNone/>
            </a:pPr>
            <a:r>
              <a:rPr lang="en-IN" sz="1800" b="0" i="0" dirty="0">
                <a:effectLst/>
                <a:latin typeface="Times New Roman" panose="02020603050405020304" pitchFamily="18" charset="0"/>
                <a:cs typeface="Times New Roman" panose="02020603050405020304" pitchFamily="18" charset="0"/>
              </a:rPr>
              <a:t>x = r*cos(theta);</a:t>
            </a:r>
          </a:p>
          <a:p>
            <a:pPr>
              <a:lnSpc>
                <a:spcPct val="150000"/>
              </a:lnSpc>
              <a:buNone/>
            </a:pPr>
            <a:r>
              <a:rPr lang="en-IN" sz="1800" b="0" i="0" dirty="0">
                <a:effectLst/>
                <a:latin typeface="Times New Roman" panose="02020603050405020304" pitchFamily="18" charset="0"/>
                <a:cs typeface="Times New Roman" panose="02020603050405020304" pitchFamily="18" charset="0"/>
              </a:rPr>
              <a:t>y = r*sin(theta);</a:t>
            </a:r>
          </a:p>
          <a:p>
            <a:pPr>
              <a:lnSpc>
                <a:spcPct val="150000"/>
              </a:lnSpc>
              <a:buNone/>
            </a:pPr>
            <a:r>
              <a:rPr lang="en-IN" sz="1800" b="0" i="0" dirty="0">
                <a:effectLst/>
                <a:latin typeface="Times New Roman" panose="02020603050405020304" pitchFamily="18" charset="0"/>
                <a:cs typeface="Times New Roman" panose="02020603050405020304" pitchFamily="18" charset="0"/>
              </a:rPr>
              <a:t>plot(x,y,</a:t>
            </a:r>
            <a:r>
              <a:rPr lang="en-IN" sz="1800" b="0" i="0" dirty="0">
                <a:solidFill>
                  <a:srgbClr val="A709F5"/>
                </a:solidFill>
                <a:effectLst/>
                <a:latin typeface="Times New Roman" panose="02020603050405020304" pitchFamily="18" charset="0"/>
                <a:cs typeface="Times New Roman" panose="02020603050405020304" pitchFamily="18" charset="0"/>
              </a:rPr>
              <a:t>'LineWidth'</a:t>
            </a:r>
            <a:r>
              <a:rPr lang="en-IN" sz="1800" b="0" i="0" dirty="0">
                <a:effectLst/>
                <a:latin typeface="Times New Roman" panose="02020603050405020304" pitchFamily="18" charset="0"/>
                <a:cs typeface="Times New Roman" panose="02020603050405020304" pitchFamily="18" charset="0"/>
              </a:rPr>
              <a:t>,1.5); hold </a:t>
            </a:r>
            <a:r>
              <a:rPr lang="en-IN" sz="1800" b="0" i="0" dirty="0">
                <a:solidFill>
                  <a:srgbClr val="A709F5"/>
                </a:solidFill>
                <a:effectLst/>
                <a:latin typeface="Times New Roman" panose="02020603050405020304" pitchFamily="18" charset="0"/>
                <a:cs typeface="Times New Roman" panose="02020603050405020304" pitchFamily="18" charset="0"/>
              </a:rPr>
              <a:t>on</a:t>
            </a:r>
            <a:r>
              <a:rPr lang="en-IN" sz="1800" b="0" i="0" dirty="0">
                <a:effectLst/>
                <a:latin typeface="Times New Roman" panose="02020603050405020304" pitchFamily="18" charset="0"/>
                <a:cs typeface="Times New Roman" panose="02020603050405020304" pitchFamily="18" charset="0"/>
              </a:rPr>
              <a:t>;</a:t>
            </a:r>
          </a:p>
          <a:p>
            <a:pPr>
              <a:lnSpc>
                <a:spcPct val="150000"/>
              </a:lnSpc>
              <a:buNone/>
            </a:pPr>
            <a:r>
              <a:rPr lang="en-IN" sz="1800" b="0" i="0" dirty="0">
                <a:solidFill>
                  <a:srgbClr val="0E00FF"/>
                </a:solidFill>
                <a:effectLst/>
                <a:latin typeface="Times New Roman" panose="02020603050405020304" pitchFamily="18" charset="0"/>
                <a:cs typeface="Times New Roman" panose="02020603050405020304" pitchFamily="18" charset="0"/>
              </a:rPr>
              <a:t>end</a:t>
            </a:r>
            <a:endParaRPr lang="en-IN" sz="1800" b="0" i="0" dirty="0">
              <a:effectLst/>
              <a:latin typeface="Times New Roman" panose="02020603050405020304" pitchFamily="18" charset="0"/>
              <a:cs typeface="Times New Roman" panose="02020603050405020304" pitchFamily="18" charset="0"/>
            </a:endParaRPr>
          </a:p>
          <a:p>
            <a:pPr>
              <a:lnSpc>
                <a:spcPct val="150000"/>
              </a:lnSpc>
              <a:buNone/>
            </a:pPr>
            <a:r>
              <a:rPr lang="en-IN" sz="1800" b="0" i="0" dirty="0">
                <a:effectLst/>
                <a:latin typeface="Times New Roman" panose="02020603050405020304" pitchFamily="18" charset="0"/>
                <a:cs typeface="Times New Roman" panose="02020603050405020304" pitchFamily="18" charset="0"/>
              </a:rPr>
              <a:t>axis </a:t>
            </a:r>
            <a:r>
              <a:rPr lang="en-IN" sz="1800" b="0" i="0" dirty="0">
                <a:solidFill>
                  <a:srgbClr val="A709F5"/>
                </a:solidFill>
                <a:effectLst/>
                <a:latin typeface="Times New Roman" panose="02020603050405020304" pitchFamily="18" charset="0"/>
                <a:cs typeface="Times New Roman" panose="02020603050405020304" pitchFamily="18" charset="0"/>
              </a:rPr>
              <a:t>equal</a:t>
            </a:r>
            <a:r>
              <a:rPr lang="en-IN" sz="1800" b="0" i="0" dirty="0">
                <a:effectLst/>
                <a:latin typeface="Times New Roman" panose="02020603050405020304" pitchFamily="18" charset="0"/>
                <a:cs typeface="Times New Roman" panose="02020603050405020304" pitchFamily="18" charset="0"/>
              </a:rPr>
              <a:t>; </a:t>
            </a:r>
          </a:p>
          <a:p>
            <a:pPr>
              <a:lnSpc>
                <a:spcPct val="150000"/>
              </a:lnSpc>
              <a:buNone/>
            </a:pPr>
            <a:r>
              <a:rPr lang="en-IN" sz="1800" b="0" i="0" dirty="0">
                <a:effectLst/>
                <a:latin typeface="Times New Roman" panose="02020603050405020304" pitchFamily="18" charset="0"/>
                <a:cs typeface="Times New Roman" panose="02020603050405020304" pitchFamily="18" charset="0"/>
              </a:rPr>
              <a:t>grid </a:t>
            </a:r>
            <a:r>
              <a:rPr lang="en-IN" sz="1800" b="0" i="0" dirty="0">
                <a:solidFill>
                  <a:srgbClr val="A709F5"/>
                </a:solidFill>
                <a:effectLst/>
                <a:latin typeface="Times New Roman" panose="02020603050405020304" pitchFamily="18" charset="0"/>
                <a:cs typeface="Times New Roman" panose="02020603050405020304" pitchFamily="18" charset="0"/>
              </a:rPr>
              <a:t>on</a:t>
            </a:r>
            <a:r>
              <a:rPr lang="en-IN" sz="1800" b="0" i="0" dirty="0">
                <a:effectLst/>
                <a:latin typeface="Times New Roman" panose="02020603050405020304" pitchFamily="18" charset="0"/>
                <a:cs typeface="Times New Roman" panose="02020603050405020304" pitchFamily="18" charset="0"/>
              </a:rPr>
              <a:t>;</a:t>
            </a:r>
          </a:p>
          <a:p>
            <a:pPr>
              <a:lnSpc>
                <a:spcPct val="150000"/>
              </a:lnSpc>
              <a:buNone/>
            </a:pPr>
            <a:r>
              <a:rPr lang="en-IN" sz="1800" b="0" i="0" dirty="0">
                <a:effectLst/>
                <a:latin typeface="Times New Roman" panose="02020603050405020304" pitchFamily="18" charset="0"/>
                <a:cs typeface="Times New Roman" panose="02020603050405020304" pitchFamily="18" charset="0"/>
              </a:rPr>
              <a:t>title(</a:t>
            </a:r>
            <a:r>
              <a:rPr lang="en-IN" sz="1800" b="0" i="0" dirty="0">
                <a:solidFill>
                  <a:srgbClr val="A709F5"/>
                </a:solidFill>
                <a:effectLst/>
                <a:latin typeface="Times New Roman" panose="02020603050405020304" pitchFamily="18" charset="0"/>
                <a:cs typeface="Times New Roman" panose="02020603050405020304" pitchFamily="18" charset="0"/>
              </a:rPr>
              <a:t>'Concentric Circles'</a:t>
            </a:r>
            <a:r>
              <a:rPr lang="en-IN" sz="1800" b="0" i="0" dirty="0">
                <a:effectLst/>
                <a:latin typeface="Times New Roman" panose="02020603050405020304" pitchFamily="18" charset="0"/>
                <a:cs typeface="Times New Roman" panose="02020603050405020304" pitchFamily="18" charset="0"/>
              </a:rPr>
              <a:t>);</a:t>
            </a:r>
          </a:p>
          <a:p>
            <a:pPr>
              <a:lnSpc>
                <a:spcPct val="150000"/>
              </a:lnSpc>
              <a:buNone/>
            </a:pPr>
            <a:r>
              <a:rPr lang="en-IN" sz="1800" b="0" i="0" dirty="0">
                <a:effectLst/>
                <a:latin typeface="Times New Roman" panose="02020603050405020304" pitchFamily="18" charset="0"/>
                <a:cs typeface="Times New Roman" panose="02020603050405020304" pitchFamily="18" charset="0"/>
              </a:rPr>
              <a:t>legend(</a:t>
            </a:r>
            <a:r>
              <a:rPr lang="en-IN" sz="1800" b="0" i="0" dirty="0">
                <a:solidFill>
                  <a:srgbClr val="A709F5"/>
                </a:solidFill>
                <a:effectLst/>
                <a:latin typeface="Times New Roman" panose="02020603050405020304" pitchFamily="18" charset="0"/>
                <a:cs typeface="Times New Roman" panose="02020603050405020304" pitchFamily="18" charset="0"/>
              </a:rPr>
              <a:t>'r=1'</a:t>
            </a:r>
            <a:r>
              <a:rPr lang="en-IN" sz="1800" b="0" i="0" dirty="0">
                <a:effectLst/>
                <a:latin typeface="Times New Roman" panose="02020603050405020304" pitchFamily="18" charset="0"/>
                <a:cs typeface="Times New Roman" panose="02020603050405020304" pitchFamily="18" charset="0"/>
              </a:rPr>
              <a:t>,</a:t>
            </a:r>
            <a:r>
              <a:rPr lang="en-IN" sz="1800" b="0" i="0" dirty="0">
                <a:solidFill>
                  <a:srgbClr val="A709F5"/>
                </a:solidFill>
                <a:effectLst/>
                <a:latin typeface="Times New Roman" panose="02020603050405020304" pitchFamily="18" charset="0"/>
                <a:cs typeface="Times New Roman" panose="02020603050405020304" pitchFamily="18" charset="0"/>
              </a:rPr>
              <a:t>'r=2'</a:t>
            </a:r>
            <a:r>
              <a:rPr lang="en-IN" sz="1800" b="0" i="0" dirty="0">
                <a:effectLst/>
                <a:latin typeface="Times New Roman" panose="02020603050405020304" pitchFamily="18" charset="0"/>
                <a:cs typeface="Times New Roman" panose="02020603050405020304" pitchFamily="18" charset="0"/>
              </a:rPr>
              <a:t>,</a:t>
            </a:r>
            <a:r>
              <a:rPr lang="en-IN" sz="1800" b="0" i="0" dirty="0">
                <a:solidFill>
                  <a:srgbClr val="A709F5"/>
                </a:solidFill>
                <a:effectLst/>
                <a:latin typeface="Times New Roman" panose="02020603050405020304" pitchFamily="18" charset="0"/>
                <a:cs typeface="Times New Roman" panose="02020603050405020304" pitchFamily="18" charset="0"/>
              </a:rPr>
              <a:t>'r=3'</a:t>
            </a:r>
            <a:r>
              <a:rPr lang="en-IN" sz="1800" b="0" i="0" dirty="0">
                <a:effectLst/>
                <a:latin typeface="Times New Roman" panose="02020603050405020304" pitchFamily="18" charset="0"/>
                <a:cs typeface="Times New Roman" panose="02020603050405020304" pitchFamily="18" charset="0"/>
              </a:rPr>
              <a:t>,</a:t>
            </a:r>
            <a:r>
              <a:rPr lang="en-IN" sz="1800" b="0" i="0" dirty="0">
                <a:solidFill>
                  <a:srgbClr val="A709F5"/>
                </a:solidFill>
                <a:effectLst/>
                <a:latin typeface="Times New Roman" panose="02020603050405020304" pitchFamily="18" charset="0"/>
                <a:cs typeface="Times New Roman" panose="02020603050405020304" pitchFamily="18" charset="0"/>
              </a:rPr>
              <a:t>'r=4'</a:t>
            </a:r>
            <a:r>
              <a:rPr lang="en-IN" sz="1800" b="0" i="0" dirty="0">
                <a:effectLst/>
                <a:latin typeface="Times New Roman" panose="02020603050405020304" pitchFamily="18" charset="0"/>
                <a:cs typeface="Times New Roman" panose="02020603050405020304" pitchFamily="18" charset="0"/>
              </a:rPr>
              <a:t>,</a:t>
            </a:r>
            <a:r>
              <a:rPr lang="en-IN" sz="1800" b="0" i="0" dirty="0">
                <a:solidFill>
                  <a:srgbClr val="A709F5"/>
                </a:solidFill>
                <a:effectLst/>
                <a:latin typeface="Times New Roman" panose="02020603050405020304" pitchFamily="18" charset="0"/>
                <a:cs typeface="Times New Roman" panose="02020603050405020304" pitchFamily="18" charset="0"/>
              </a:rPr>
              <a:t>'r=5'</a:t>
            </a:r>
            <a:r>
              <a:rPr lang="en-IN" sz="1800" b="0" i="0" dirty="0">
                <a:effectLst/>
                <a:latin typeface="Times New Roman" panose="02020603050405020304" pitchFamily="18" charset="0"/>
                <a:cs typeface="Times New Roman" panose="02020603050405020304" pitchFamily="18" charset="0"/>
              </a:rPr>
              <a:t>);</a:t>
            </a:r>
          </a:p>
          <a:p>
            <a:pPr>
              <a:lnSpc>
                <a:spcPct val="150000"/>
              </a:lnSpc>
              <a:buNone/>
            </a:pPr>
            <a:r>
              <a:rPr lang="en-IN" sz="1800" b="0" i="0" dirty="0" err="1">
                <a:effectLst/>
                <a:latin typeface="Times New Roman" panose="02020603050405020304" pitchFamily="18" charset="0"/>
                <a:cs typeface="Times New Roman" panose="02020603050405020304" pitchFamily="18" charset="0"/>
              </a:rPr>
              <a:t>xlabel</a:t>
            </a:r>
            <a:r>
              <a:rPr lang="en-IN" sz="1800" b="0" i="0" dirty="0">
                <a:effectLst/>
                <a:latin typeface="Times New Roman" panose="02020603050405020304" pitchFamily="18" charset="0"/>
                <a:cs typeface="Times New Roman" panose="02020603050405020304" pitchFamily="18" charset="0"/>
              </a:rPr>
              <a:t>(</a:t>
            </a:r>
            <a:r>
              <a:rPr lang="en-IN" sz="1800" b="0" i="0" dirty="0">
                <a:solidFill>
                  <a:srgbClr val="A709F5"/>
                </a:solidFill>
                <a:effectLst/>
                <a:latin typeface="Times New Roman" panose="02020603050405020304" pitchFamily="18" charset="0"/>
                <a:cs typeface="Times New Roman" panose="02020603050405020304" pitchFamily="18" charset="0"/>
              </a:rPr>
              <a:t>'X'</a:t>
            </a:r>
            <a:r>
              <a:rPr lang="en-IN" sz="1800" b="0" i="0" dirty="0">
                <a:effectLst/>
                <a:latin typeface="Times New Roman" panose="02020603050405020304" pitchFamily="18" charset="0"/>
                <a:cs typeface="Times New Roman" panose="02020603050405020304" pitchFamily="18" charset="0"/>
              </a:rPr>
              <a:t>);</a:t>
            </a:r>
          </a:p>
          <a:p>
            <a:pPr>
              <a:lnSpc>
                <a:spcPct val="150000"/>
              </a:lnSpc>
              <a:buNone/>
            </a:pPr>
            <a:r>
              <a:rPr lang="en-IN" sz="1800" b="0" i="0" dirty="0" err="1">
                <a:effectLst/>
                <a:latin typeface="Times New Roman" panose="02020603050405020304" pitchFamily="18" charset="0"/>
                <a:cs typeface="Times New Roman" panose="02020603050405020304" pitchFamily="18" charset="0"/>
              </a:rPr>
              <a:t>ylabel</a:t>
            </a:r>
            <a:r>
              <a:rPr lang="en-IN" sz="1800" b="0" i="0" dirty="0">
                <a:effectLst/>
                <a:latin typeface="Times New Roman" panose="02020603050405020304" pitchFamily="18" charset="0"/>
                <a:cs typeface="Times New Roman" panose="02020603050405020304" pitchFamily="18" charset="0"/>
              </a:rPr>
              <a:t>(</a:t>
            </a:r>
            <a:r>
              <a:rPr lang="en-IN" sz="1800" b="0" i="0" dirty="0">
                <a:solidFill>
                  <a:srgbClr val="A709F5"/>
                </a:solidFill>
                <a:effectLst/>
                <a:latin typeface="Times New Roman" panose="02020603050405020304" pitchFamily="18" charset="0"/>
                <a:cs typeface="Times New Roman" panose="02020603050405020304" pitchFamily="18" charset="0"/>
              </a:rPr>
              <a:t>'Y'</a:t>
            </a:r>
            <a:r>
              <a:rPr lang="en-IN" sz="1800" b="0" i="0" dirty="0">
                <a:effectLst/>
                <a:latin typeface="Times New Roman" panose="02020603050405020304" pitchFamily="18" charset="0"/>
                <a:cs typeface="Times New Roman" panose="02020603050405020304" pitchFamily="18" charset="0"/>
              </a:rPr>
              <a:t>);</a:t>
            </a:r>
          </a:p>
        </p:txBody>
      </p:sp>
      <p:sp>
        <p:nvSpPr>
          <p:cNvPr id="6" name="TextBox 5">
            <a:extLst>
              <a:ext uri="{FF2B5EF4-FFF2-40B4-BE49-F238E27FC236}">
                <a16:creationId xmlns:a16="http://schemas.microsoft.com/office/drawing/2014/main" id="{79FC46B5-6E76-A5A9-42B9-514146E3EC49}"/>
              </a:ext>
            </a:extLst>
          </p:cNvPr>
          <p:cNvSpPr txBox="1"/>
          <p:nvPr/>
        </p:nvSpPr>
        <p:spPr>
          <a:xfrm>
            <a:off x="214308" y="388564"/>
            <a:ext cx="4515019" cy="646331"/>
          </a:xfrm>
          <a:prstGeom prst="rect">
            <a:avLst/>
          </a:prstGeom>
          <a:noFill/>
        </p:spPr>
        <p:txBody>
          <a:bodyPr wrap="none" rtlCol="0">
            <a:spAutoFit/>
          </a:bodyPr>
          <a:lstStyle/>
          <a:p>
            <a:r>
              <a:rPr lang="en-IN" b="1" dirty="0">
                <a:latin typeface="Times New Roman" panose="02020603050405020304" pitchFamily="18" charset="0"/>
                <a:cs typeface="Times New Roman" panose="02020603050405020304" pitchFamily="18" charset="0"/>
              </a:rPr>
              <a:t>Example: </a:t>
            </a:r>
          </a:p>
          <a:p>
            <a:r>
              <a:rPr lang="en-IN" b="1" dirty="0">
                <a:latin typeface="Times New Roman" panose="02020603050405020304" pitchFamily="18" charset="0"/>
                <a:cs typeface="Times New Roman" panose="02020603050405020304" pitchFamily="18" charset="0"/>
              </a:rPr>
              <a:t>Plot a Concentric Circle of radius (1,2,3,4,5)</a:t>
            </a:r>
          </a:p>
        </p:txBody>
      </p:sp>
    </p:spTree>
    <p:extLst>
      <p:ext uri="{BB962C8B-B14F-4D97-AF65-F5344CB8AC3E}">
        <p14:creationId xmlns:p14="http://schemas.microsoft.com/office/powerpoint/2010/main" val="179560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AF1263A-F762-FF0B-5912-1978B5ECF023}"/>
              </a:ext>
            </a:extLst>
          </p:cNvPr>
          <p:cNvSpPr txBox="1"/>
          <p:nvPr/>
        </p:nvSpPr>
        <p:spPr>
          <a:xfrm>
            <a:off x="5011408" y="169682"/>
            <a:ext cx="2169184"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Practice questions</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2D491EE-08FA-6569-B4F8-3F75D8984D85}"/>
                  </a:ext>
                </a:extLst>
              </p:cNvPr>
              <p:cNvSpPr txBox="1"/>
              <p:nvPr/>
            </p:nvSpPr>
            <p:spPr>
              <a:xfrm>
                <a:off x="87198" y="876940"/>
                <a:ext cx="11913124" cy="4613058"/>
              </a:xfrm>
              <a:prstGeom prst="rect">
                <a:avLst/>
              </a:prstGeom>
              <a:noFill/>
            </p:spPr>
            <p:txBody>
              <a:bodyPr wrap="square">
                <a:spAutoFit/>
              </a:bodyPr>
              <a:lstStyle/>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Given vectors of force F = [150 250 350] N and cross-sectional area A = [20 30 50] mm², calculate stress using </a:t>
                </a:r>
                <a:r>
                  <a:rPr lang="en-US" b="1" dirty="0">
                    <a:latin typeface="Times New Roman" panose="02020603050405020304" pitchFamily="18" charset="0"/>
                    <a:cs typeface="Times New Roman" panose="02020603050405020304" pitchFamily="18" charset="0"/>
                  </a:rPr>
                  <a:t>element-wise division.</a:t>
                </a:r>
              </a:p>
              <a:p>
                <a:pPr marL="342900" indent="-342900" algn="just">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Without using loops</a:t>
                </a:r>
                <a:r>
                  <a:rPr lang="en-US" dirty="0">
                    <a:latin typeface="Times New Roman" panose="02020603050405020304" pitchFamily="18" charset="0"/>
                    <a:cs typeface="Times New Roman" panose="02020603050405020304" pitchFamily="18" charset="0"/>
                  </a:rPr>
                  <a:t>, compute the temperature rise in a rod for t = 0:0.5:10 seconds, assuming ΔT = </a:t>
                </a:r>
                <a14:m>
                  <m:oMath xmlns:m="http://schemas.openxmlformats.org/officeDocument/2006/math">
                    <m:r>
                      <a:rPr lang="en-IN" b="0" i="1" smtClean="0">
                        <a:latin typeface="Cambria Math" panose="02040503050406030204" pitchFamily="18" charset="0"/>
                        <a:cs typeface="Times New Roman" panose="02020603050405020304" pitchFamily="18" charset="0"/>
                      </a:rPr>
                      <m:t>5</m:t>
                    </m:r>
                    <m:sSup>
                      <m:sSupPr>
                        <m:ctrlPr>
                          <a:rPr lang="en-IN" b="0" i="1" smtClean="0">
                            <a:latin typeface="Cambria Math" panose="02040503050406030204" pitchFamily="18" charset="0"/>
                            <a:cs typeface="Times New Roman" panose="02020603050405020304" pitchFamily="18" charset="0"/>
                          </a:rPr>
                        </m:ctrlPr>
                      </m:sSupPr>
                      <m:e>
                        <m:r>
                          <a:rPr lang="en-IN" b="0" i="1" smtClean="0">
                            <a:latin typeface="Cambria Math" panose="02040503050406030204" pitchFamily="18" charset="0"/>
                            <a:cs typeface="Times New Roman" panose="02020603050405020304" pitchFamily="18" charset="0"/>
                          </a:rPr>
                          <m:t>𝑒</m:t>
                        </m:r>
                      </m:e>
                      <m:sup>
                        <m:r>
                          <a:rPr lang="en-IN" b="0" i="1" smtClean="0">
                            <a:latin typeface="Cambria Math" panose="02040503050406030204" pitchFamily="18" charset="0"/>
                            <a:cs typeface="Times New Roman" panose="02020603050405020304" pitchFamily="18" charset="0"/>
                          </a:rPr>
                          <m:t>−0.1</m:t>
                        </m:r>
                        <m:r>
                          <a:rPr lang="en-IN" b="0" i="1" smtClean="0">
                            <a:latin typeface="Cambria Math" panose="02040503050406030204" pitchFamily="18" charset="0"/>
                            <a:cs typeface="Times New Roman" panose="02020603050405020304" pitchFamily="18" charset="0"/>
                          </a:rPr>
                          <m:t>𝑡</m:t>
                        </m:r>
                      </m:sup>
                    </m:sSup>
                  </m:oMath>
                </a14:m>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Write a </a:t>
                </a:r>
                <a:r>
                  <a:rPr lang="en-US" b="1" dirty="0">
                    <a:latin typeface="Times New Roman" panose="02020603050405020304" pitchFamily="18" charset="0"/>
                    <a:cs typeface="Times New Roman" panose="02020603050405020304" pitchFamily="18" charset="0"/>
                  </a:rPr>
                  <a:t>MATLAB script to </a:t>
                </a:r>
                <a:r>
                  <a:rPr lang="en-US" dirty="0">
                    <a:latin typeface="Times New Roman" panose="02020603050405020304" pitchFamily="18" charset="0"/>
                    <a:cs typeface="Times New Roman" panose="02020603050405020304" pitchFamily="18" charset="0"/>
                  </a:rPr>
                  <a:t>plot the sinusoidal vibration displacement of a shaft: y = Asin(</a:t>
                </a:r>
                <a:r>
                  <a:rPr lang="en-US" dirty="0" err="1">
                    <a:latin typeface="Times New Roman" panose="02020603050405020304" pitchFamily="18" charset="0"/>
                    <a:cs typeface="Times New Roman" panose="02020603050405020304" pitchFamily="18" charset="0"/>
                  </a:rPr>
                  <a:t>ωt</a:t>
                </a:r>
                <a:r>
                  <a:rPr lang="en-US" dirty="0">
                    <a:latin typeface="Times New Roman" panose="02020603050405020304" pitchFamily="18" charset="0"/>
                    <a:cs typeface="Times New Roman" panose="02020603050405020304" pitchFamily="18" charset="0"/>
                  </a:rPr>
                  <a:t>), for A = 5 mm, ω = 10 rad/s, t = 0:0.1:10.</a:t>
                </a:r>
                <a:endParaRPr lang="en-IN"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A block is sliding with friction. Initial velocity = 10 m/s, deceleration = 0.5 m/s². Using a </a:t>
                </a:r>
                <a:r>
                  <a:rPr lang="en-US" b="1" dirty="0">
                    <a:latin typeface="Times New Roman" panose="02020603050405020304" pitchFamily="18" charset="0"/>
                    <a:cs typeface="Times New Roman" panose="02020603050405020304" pitchFamily="18" charset="0"/>
                  </a:rPr>
                  <a:t>while loop, </a:t>
                </a:r>
                <a:r>
                  <a:rPr lang="en-US" dirty="0">
                    <a:latin typeface="Times New Roman" panose="02020603050405020304" pitchFamily="18" charset="0"/>
                    <a:cs typeface="Times New Roman" panose="02020603050405020304" pitchFamily="18" charset="0"/>
                  </a:rPr>
                  <a:t>calculate how many seconds it takes until the velocity becomes less than 1 m/s.</a:t>
                </a:r>
                <a:endParaRPr lang="en-IN"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Write a MATLAB program that takes the temperature (°C) as input and classifies it as: </a:t>
                </a:r>
              </a:p>
              <a:p>
                <a:pPr algn="just">
                  <a:lnSpc>
                    <a:spcPct val="150000"/>
                  </a:lnSpc>
                </a:pPr>
                <a:r>
                  <a:rPr lang="en-US" dirty="0">
                    <a:latin typeface="Times New Roman" panose="02020603050405020304" pitchFamily="18" charset="0"/>
                    <a:cs typeface="Times New Roman" panose="02020603050405020304" pitchFamily="18" charset="0"/>
                  </a:rPr>
                  <a:t>Below 0: "Solid phase“</a:t>
                </a:r>
              </a:p>
              <a:p>
                <a:pPr algn="just">
                  <a:lnSpc>
                    <a:spcPct val="150000"/>
                  </a:lnSpc>
                </a:pPr>
                <a:r>
                  <a:rPr lang="en-US" dirty="0">
                    <a:latin typeface="Times New Roman" panose="02020603050405020304" pitchFamily="18" charset="0"/>
                    <a:cs typeface="Times New Roman" panose="02020603050405020304" pitchFamily="18" charset="0"/>
                  </a:rPr>
                  <a:t>Between 0 and 100: "Liquid phase“</a:t>
                </a:r>
              </a:p>
              <a:p>
                <a:pPr algn="just">
                  <a:lnSpc>
                    <a:spcPct val="150000"/>
                  </a:lnSpc>
                </a:pPr>
                <a:r>
                  <a:rPr lang="en-US" dirty="0">
                    <a:latin typeface="Times New Roman" panose="02020603050405020304" pitchFamily="18" charset="0"/>
                    <a:cs typeface="Times New Roman" panose="02020603050405020304" pitchFamily="18" charset="0"/>
                  </a:rPr>
                  <a:t>Above 100:  "Gas phase"</a:t>
                </a:r>
                <a:endParaRPr lang="en-IN" dirty="0">
                  <a:latin typeface="Times New Roman" panose="02020603050405020304" pitchFamily="18" charset="0"/>
                  <a:cs typeface="Times New Roman" panose="02020603050405020304" pitchFamily="18" charset="0"/>
                </a:endParaRPr>
              </a:p>
            </p:txBody>
          </p:sp>
        </mc:Choice>
        <mc:Fallback xmlns="">
          <p:sp>
            <p:nvSpPr>
              <p:cNvPr id="4" name="TextBox 3">
                <a:extLst>
                  <a:ext uri="{FF2B5EF4-FFF2-40B4-BE49-F238E27FC236}">
                    <a16:creationId xmlns:a16="http://schemas.microsoft.com/office/drawing/2014/main" id="{32D491EE-08FA-6569-B4F8-3F75D8984D85}"/>
                  </a:ext>
                </a:extLst>
              </p:cNvPr>
              <p:cNvSpPr txBox="1">
                <a:spLocks noRot="1" noChangeAspect="1" noMove="1" noResize="1" noEditPoints="1" noAdjustHandles="1" noChangeArrowheads="1" noChangeShapeType="1" noTextEdit="1"/>
              </p:cNvSpPr>
              <p:nvPr/>
            </p:nvSpPr>
            <p:spPr>
              <a:xfrm>
                <a:off x="87198" y="876940"/>
                <a:ext cx="11913124" cy="4613058"/>
              </a:xfrm>
              <a:prstGeom prst="rect">
                <a:avLst/>
              </a:prstGeom>
              <a:blipFill>
                <a:blip r:embed="rId2"/>
                <a:stretch>
                  <a:fillRect l="-409" r="-409" b="-1189"/>
                </a:stretch>
              </a:blipFill>
            </p:spPr>
            <p:txBody>
              <a:bodyPr/>
              <a:lstStyle/>
              <a:p>
                <a:r>
                  <a:rPr lang="en-IN">
                    <a:noFill/>
                  </a:rPr>
                  <a:t> </a:t>
                </a:r>
              </a:p>
            </p:txBody>
          </p:sp>
        </mc:Fallback>
      </mc:AlternateContent>
    </p:spTree>
    <p:extLst>
      <p:ext uri="{BB962C8B-B14F-4D97-AF65-F5344CB8AC3E}">
        <p14:creationId xmlns:p14="http://schemas.microsoft.com/office/powerpoint/2010/main" val="13354266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E6D0A9E-6C79-95C0-ACDB-23911B3E5934}"/>
              </a:ext>
            </a:extLst>
          </p:cNvPr>
          <p:cNvSpPr txBox="1"/>
          <p:nvPr/>
        </p:nvSpPr>
        <p:spPr>
          <a:xfrm>
            <a:off x="293914" y="365649"/>
            <a:ext cx="11625944" cy="2120068"/>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Interactive input means allowing the user to enter values or data while the program is running. In MATLAB, this is usually done using the input function. The commands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input, keyboard, menu, and pause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can be used inside a script or function file for interactive user input. </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It is used to make programs flexible (the user doesn’t need to edit code). Also, it is used to accept different parameters (length, load, angle, material properties, etc.) at runtime, and to make scripts interactive, like a simple calculator or solver.</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 name="TextBox 6">
            <a:extLst>
              <a:ext uri="{FF2B5EF4-FFF2-40B4-BE49-F238E27FC236}">
                <a16:creationId xmlns:a16="http://schemas.microsoft.com/office/drawing/2014/main" id="{AB4FE66E-8D19-6FFE-71C4-BD8B48B912A5}"/>
              </a:ext>
            </a:extLst>
          </p:cNvPr>
          <p:cNvSpPr txBox="1"/>
          <p:nvPr/>
        </p:nvSpPr>
        <p:spPr>
          <a:xfrm>
            <a:off x="7425871" y="2992214"/>
            <a:ext cx="4082143" cy="873572"/>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General Example: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variable = input(</a:t>
            </a:r>
            <a:r>
              <a:rPr kumimoji="0" lang="en-IN" sz="1800" b="1"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'Prompt message: </a:t>
            </a: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p:sp>
        <p:nvSpPr>
          <p:cNvPr id="10" name="TextBox 9">
            <a:extLst>
              <a:ext uri="{FF2B5EF4-FFF2-40B4-BE49-F238E27FC236}">
                <a16:creationId xmlns:a16="http://schemas.microsoft.com/office/drawing/2014/main" id="{E70EC942-AB74-A424-B9FE-25C504AE11B1}"/>
              </a:ext>
            </a:extLst>
          </p:cNvPr>
          <p:cNvSpPr txBox="1"/>
          <p:nvPr/>
        </p:nvSpPr>
        <p:spPr>
          <a:xfrm>
            <a:off x="5015172" y="43544"/>
            <a:ext cx="2139883"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Interactive input </a:t>
            </a:r>
          </a:p>
        </p:txBody>
      </p:sp>
      <p:sp>
        <p:nvSpPr>
          <p:cNvPr id="12" name="TextBox 11">
            <a:extLst>
              <a:ext uri="{FF2B5EF4-FFF2-40B4-BE49-F238E27FC236}">
                <a16:creationId xmlns:a16="http://schemas.microsoft.com/office/drawing/2014/main" id="{E319E7AA-DF57-76BE-F50A-4ABF06CE613A}"/>
              </a:ext>
            </a:extLst>
          </p:cNvPr>
          <p:cNvSpPr txBox="1"/>
          <p:nvPr/>
        </p:nvSpPr>
        <p:spPr>
          <a:xfrm>
            <a:off x="214086" y="3671408"/>
            <a:ext cx="6422571" cy="2535566"/>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Applications in Mechanical Engineering</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Entering material properties (E, density, thermal conductivity).</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Entering geometry values (length, diameter, area).</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Entering boundary conditions in simulations.</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Running design calculations interactively without changing the script.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972151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48D2DF6-2766-9576-CE6F-866FB57B964A}"/>
              </a:ext>
            </a:extLst>
          </p:cNvPr>
          <p:cNvSpPr txBox="1"/>
          <p:nvPr/>
        </p:nvSpPr>
        <p:spPr>
          <a:xfrm>
            <a:off x="6713554" y="1215846"/>
            <a:ext cx="5377543" cy="3366563"/>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Solution: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 = input(</a:t>
            </a:r>
            <a:r>
              <a:rPr kumimoji="0" lang="en-IN" sz="1800" b="0" i="0" u="none" strike="noStrike" kern="1200" cap="none" spc="0" normalizeH="0" baseline="0" noProof="0" dirty="0">
                <a:ln>
                  <a:noFill/>
                </a:ln>
                <a:solidFill>
                  <a:srgbClr val="A709F5"/>
                </a:solidFill>
                <a:effectLst/>
                <a:uLnTx/>
                <a:uFillTx/>
                <a:latin typeface="Times New Roman" panose="02020603050405020304" pitchFamily="18" charset="0"/>
                <a:ea typeface="+mn-ea"/>
                <a:cs typeface="Times New Roman" panose="02020603050405020304" pitchFamily="18" charset="0"/>
              </a:rPr>
              <a:t>'Enter beam length (m):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 = input(</a:t>
            </a:r>
            <a:r>
              <a:rPr kumimoji="0" lang="en-IN" sz="1800" b="0" i="0" u="none" strike="noStrike" kern="1200" cap="none" spc="0" normalizeH="0" baseline="0" noProof="0" dirty="0">
                <a:ln>
                  <a:noFill/>
                </a:ln>
                <a:solidFill>
                  <a:srgbClr val="A709F5"/>
                </a:solidFill>
                <a:effectLst/>
                <a:uLnTx/>
                <a:uFillTx/>
                <a:latin typeface="Times New Roman" panose="02020603050405020304" pitchFamily="18" charset="0"/>
                <a:ea typeface="+mn-ea"/>
                <a:cs typeface="Times New Roman" panose="02020603050405020304" pitchFamily="18" charset="0"/>
              </a:rPr>
              <a:t>'Enter applied load (N):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 = input(</a:t>
            </a:r>
            <a:r>
              <a:rPr kumimoji="0" lang="en-IN" sz="1800" b="0" i="0" u="none" strike="noStrike" kern="1200" cap="none" spc="0" normalizeH="0" baseline="0" noProof="0" dirty="0">
                <a:ln>
                  <a:noFill/>
                </a:ln>
                <a:solidFill>
                  <a:srgbClr val="A709F5"/>
                </a:solidFill>
                <a:effectLst/>
                <a:uLnTx/>
                <a:uFillTx/>
                <a:latin typeface="Times New Roman" panose="02020603050405020304" pitchFamily="18" charset="0"/>
                <a:ea typeface="+mn-ea"/>
                <a:cs typeface="Times New Roman" panose="02020603050405020304" pitchFamily="18" charset="0"/>
              </a:rPr>
              <a:t>'Enter Youngs modulus (Pa):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 = input(</a:t>
            </a:r>
            <a:r>
              <a:rPr kumimoji="0" lang="en-IN" sz="1800" b="0" i="0" u="none" strike="noStrike" kern="1200" cap="none" spc="0" normalizeH="0" baseline="0" noProof="0" dirty="0">
                <a:ln>
                  <a:noFill/>
                </a:ln>
                <a:solidFill>
                  <a:srgbClr val="A709F5"/>
                </a:solidFill>
                <a:effectLst/>
                <a:uLnTx/>
                <a:uFillTx/>
                <a:latin typeface="Times New Roman" panose="02020603050405020304" pitchFamily="18" charset="0"/>
                <a:ea typeface="+mn-ea"/>
                <a:cs typeface="Times New Roman" panose="02020603050405020304" pitchFamily="18" charset="0"/>
              </a:rPr>
              <a:t>'Enter moment of inertia (m^4):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delta = (P*L^3) / (3*E*I); </a:t>
            </a:r>
            <a:r>
              <a:rPr kumimoji="0" lang="en-IN" sz="1800" b="0" i="0" u="none" strike="noStrike" kern="1200" cap="none" spc="0" normalizeH="0" baseline="0" noProof="0" dirty="0">
                <a:ln>
                  <a:noFill/>
                </a:ln>
                <a:solidFill>
                  <a:srgbClr val="008013"/>
                </a:solidFill>
                <a:effectLst/>
                <a:uLnTx/>
                <a:uFillTx/>
                <a:latin typeface="Times New Roman" panose="02020603050405020304" pitchFamily="18" charset="0"/>
                <a:ea typeface="+mn-ea"/>
                <a:cs typeface="Times New Roman" panose="02020603050405020304" pitchFamily="18" charset="0"/>
              </a:rPr>
              <a:t>% cantilever beam deflection</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disp</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IN" sz="1800" b="0" i="0" u="none" strike="noStrike" kern="1200" cap="none" spc="0" normalizeH="0" baseline="0" noProof="0" dirty="0">
                <a:ln>
                  <a:noFill/>
                </a:ln>
                <a:solidFill>
                  <a:srgbClr val="A709F5"/>
                </a:solidFill>
                <a:effectLst/>
                <a:uLnTx/>
                <a:uFillTx/>
                <a:latin typeface="Times New Roman" panose="02020603050405020304" pitchFamily="18" charset="0"/>
                <a:ea typeface="+mn-ea"/>
                <a:cs typeface="Times New Roman" panose="02020603050405020304" pitchFamily="18" charset="0"/>
              </a:rPr>
              <a:t>'Beam Deflection =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num2str(delta), </a:t>
            </a:r>
            <a:r>
              <a:rPr kumimoji="0" lang="en-IN" sz="1800" b="0" i="0" u="none" strike="noStrike" kern="1200" cap="none" spc="0" normalizeH="0" baseline="0" noProof="0" dirty="0">
                <a:ln>
                  <a:noFill/>
                </a:ln>
                <a:solidFill>
                  <a:srgbClr val="A709F5"/>
                </a:solidFill>
                <a:effectLst/>
                <a:uLnTx/>
                <a:uFillTx/>
                <a:latin typeface="Times New Roman" panose="02020603050405020304" pitchFamily="18" charset="0"/>
                <a:ea typeface="+mn-ea"/>
                <a:cs typeface="Times New Roman" panose="02020603050405020304" pitchFamily="18" charset="0"/>
              </a:rPr>
              <a:t>' m'</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5BCDA08-BCE8-2078-A1C4-6A93DAE437E0}"/>
                  </a:ext>
                </a:extLst>
              </p:cNvPr>
              <p:cNvSpPr txBox="1"/>
              <p:nvPr/>
            </p:nvSpPr>
            <p:spPr>
              <a:xfrm>
                <a:off x="100903" y="573589"/>
                <a:ext cx="6443224" cy="5446747"/>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 cantilever beam of length L is subjected to a point load P at its free end. The deflection (δ) at the free end is given by:</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𝛿</m:t>
                      </m:r>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𝑃</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𝐿</m:t>
                              </m:r>
                            </m:e>
                            <m:sup>
                              <m:r>
                                <a:rPr lang="en-IN" b="0" i="1" smtClean="0">
                                  <a:latin typeface="Cambria Math" panose="02040503050406030204" pitchFamily="18" charset="0"/>
                                  <a:ea typeface="Cambria Math" panose="02040503050406030204" pitchFamily="18" charset="0"/>
                                </a:rPr>
                                <m:t>3</m:t>
                              </m:r>
                            </m:sup>
                          </m:sSup>
                        </m:num>
                        <m:den>
                          <m:r>
                            <a:rPr lang="en-IN" b="0" i="1" smtClean="0">
                              <a:latin typeface="Cambria Math" panose="02040503050406030204" pitchFamily="18" charset="0"/>
                              <a:ea typeface="Cambria Math" panose="02040503050406030204" pitchFamily="18" charset="0"/>
                            </a:rPr>
                            <m:t>3</m:t>
                          </m:r>
                          <m:r>
                            <a:rPr lang="en-IN" b="0" i="1" smtClean="0">
                              <a:latin typeface="Cambria Math" panose="02040503050406030204" pitchFamily="18" charset="0"/>
                              <a:ea typeface="Cambria Math" panose="02040503050406030204" pitchFamily="18" charset="0"/>
                            </a:rPr>
                            <m:t>𝐸𝐼</m:t>
                          </m:r>
                        </m:den>
                      </m:f>
                    </m:oMath>
                  </m:oMathPara>
                </a14:m>
                <a:endParaRPr lang="en-US" dirty="0">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where, L = beam length (m)</a:t>
                </a:r>
              </a:p>
              <a:p>
                <a:pPr algn="just">
                  <a:lnSpc>
                    <a:spcPct val="150000"/>
                  </a:lnSpc>
                </a:pPr>
                <a:r>
                  <a:rPr lang="en-US" dirty="0">
                    <a:latin typeface="Times New Roman" panose="02020603050405020304" pitchFamily="18" charset="0"/>
                    <a:cs typeface="Times New Roman" panose="02020603050405020304" pitchFamily="18" charset="0"/>
                  </a:rPr>
                  <a:t>P = applied load (N), </a:t>
                </a:r>
              </a:p>
              <a:p>
                <a:pPr algn="just">
                  <a:lnSpc>
                    <a:spcPct val="150000"/>
                  </a:lnSpc>
                </a:pPr>
                <a:r>
                  <a:rPr lang="en-US" dirty="0">
                    <a:latin typeface="Times New Roman" panose="02020603050405020304" pitchFamily="18" charset="0"/>
                    <a:cs typeface="Times New Roman" panose="02020603050405020304" pitchFamily="18" charset="0"/>
                  </a:rPr>
                  <a:t>E = Young’s modulus of material (Pa)</a:t>
                </a:r>
              </a:p>
              <a:p>
                <a:pPr algn="just">
                  <a:lnSpc>
                    <a:spcPct val="150000"/>
                  </a:lnSpc>
                </a:pPr>
                <a:r>
                  <a:rPr lang="en-US" dirty="0">
                    <a:latin typeface="Times New Roman" panose="02020603050405020304" pitchFamily="18" charset="0"/>
                    <a:cs typeface="Times New Roman" panose="02020603050405020304" pitchFamily="18" charset="0"/>
                  </a:rPr>
                  <a:t>I = Moment of inertia of the beam cross-section (m</a:t>
                </a:r>
                <a:r>
                  <a:rPr lang="en-US" baseline="300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Write a MATLAB program to take inputs of 𝐿,𝑃,E,I and calculate the beam deflection δ. Display the result.</a:t>
                </a:r>
                <a:endParaRPr lang="en-IN" dirty="0">
                  <a:latin typeface="Times New Roman" panose="02020603050405020304" pitchFamily="18" charset="0"/>
                  <a:cs typeface="Times New Roman" panose="02020603050405020304" pitchFamily="18" charset="0"/>
                </a:endParaRPr>
              </a:p>
            </p:txBody>
          </p:sp>
        </mc:Choice>
        <mc:Fallback xmlns="">
          <p:sp>
            <p:nvSpPr>
              <p:cNvPr id="6" name="TextBox 5">
                <a:extLst>
                  <a:ext uri="{FF2B5EF4-FFF2-40B4-BE49-F238E27FC236}">
                    <a16:creationId xmlns:a16="http://schemas.microsoft.com/office/drawing/2014/main" id="{C5BCDA08-BCE8-2078-A1C4-6A93DAE437E0}"/>
                  </a:ext>
                </a:extLst>
              </p:cNvPr>
              <p:cNvSpPr txBox="1">
                <a:spLocks noRot="1" noChangeAspect="1" noMove="1" noResize="1" noEditPoints="1" noAdjustHandles="1" noChangeArrowheads="1" noChangeShapeType="1" noTextEdit="1"/>
              </p:cNvSpPr>
              <p:nvPr/>
            </p:nvSpPr>
            <p:spPr>
              <a:xfrm>
                <a:off x="100903" y="573589"/>
                <a:ext cx="6443224" cy="5446747"/>
              </a:xfrm>
              <a:prstGeom prst="rect">
                <a:avLst/>
              </a:prstGeom>
              <a:blipFill>
                <a:blip r:embed="rId2"/>
                <a:stretch>
                  <a:fillRect l="-851" r="-757" b="-783"/>
                </a:stretch>
              </a:blipFill>
            </p:spPr>
            <p:txBody>
              <a:bodyPr/>
              <a:lstStyle/>
              <a:p>
                <a:r>
                  <a:rPr lang="en-IN">
                    <a:noFill/>
                  </a:rPr>
                  <a:t> </a:t>
                </a:r>
              </a:p>
            </p:txBody>
          </p:sp>
        </mc:Fallback>
      </mc:AlternateContent>
    </p:spTree>
    <p:extLst>
      <p:ext uri="{BB962C8B-B14F-4D97-AF65-F5344CB8AC3E}">
        <p14:creationId xmlns:p14="http://schemas.microsoft.com/office/powerpoint/2010/main" val="3192192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C30705C-2D9C-842F-0538-B865F2EC742A}"/>
              </a:ext>
            </a:extLst>
          </p:cNvPr>
          <p:cNvSpPr txBox="1"/>
          <p:nvPr/>
        </p:nvSpPr>
        <p:spPr>
          <a:xfrm>
            <a:off x="152399" y="664029"/>
            <a:ext cx="11887201" cy="128907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2. Keyboard</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Temporarily stops program execution and gives control to the command window. The user can check variables or commands. Execution continues with the return command.</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 name="TextBox 6">
            <a:extLst>
              <a:ext uri="{FF2B5EF4-FFF2-40B4-BE49-F238E27FC236}">
                <a16:creationId xmlns:a16="http://schemas.microsoft.com/office/drawing/2014/main" id="{3EADC415-EDF4-A007-554D-B2407601E5CF}"/>
              </a:ext>
            </a:extLst>
          </p:cNvPr>
          <p:cNvSpPr txBox="1"/>
          <p:nvPr/>
        </p:nvSpPr>
        <p:spPr>
          <a:xfrm>
            <a:off x="6711772" y="2479263"/>
            <a:ext cx="4648200" cy="2120068"/>
          </a:xfrm>
          <a:prstGeom prst="rect">
            <a:avLst/>
          </a:prstGeom>
          <a:noFill/>
          <a:ln w="19050">
            <a:solidFill>
              <a:schemeClr val="tx1"/>
            </a:solidFill>
            <a:prstDash val="dash"/>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x = 10;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 = 20;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keyboard; </a:t>
            </a:r>
            <a:r>
              <a:rPr kumimoji="0" lang="en-IN" sz="1800" b="0" i="0" u="none" strike="noStrike" kern="1200" cap="none" spc="0" normalizeH="0" baseline="0" noProof="0" dirty="0">
                <a:ln>
                  <a:noFill/>
                </a:ln>
                <a:solidFill>
                  <a:srgbClr val="008013"/>
                </a:solidFill>
                <a:effectLst/>
                <a:uLnTx/>
                <a:uFillTx/>
                <a:latin typeface="Times New Roman" panose="02020603050405020304" pitchFamily="18" charset="0"/>
                <a:ea typeface="+mn-ea"/>
                <a:cs typeface="Times New Roman" panose="02020603050405020304" pitchFamily="18" charset="0"/>
              </a:rPr>
              <a:t>% program pauses here for debugging</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z = x + 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disp</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IN" sz="1800" b="0" i="0" u="none" strike="noStrike" kern="1200" cap="none" spc="0" normalizeH="0" baseline="0" noProof="0" dirty="0">
                <a:ln>
                  <a:noFill/>
                </a:ln>
                <a:solidFill>
                  <a:srgbClr val="A709F5"/>
                </a:solidFill>
                <a:effectLst/>
                <a:uLnTx/>
                <a:uFillTx/>
                <a:latin typeface="Times New Roman" panose="02020603050405020304" pitchFamily="18" charset="0"/>
                <a:ea typeface="+mn-ea"/>
                <a:cs typeface="Times New Roman" panose="02020603050405020304" pitchFamily="18" charset="0"/>
              </a:rPr>
              <a:t>'Result =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num2str(z)]);</a:t>
            </a:r>
          </a:p>
        </p:txBody>
      </p:sp>
      <p:sp>
        <p:nvSpPr>
          <p:cNvPr id="5" name="TextBox 4">
            <a:extLst>
              <a:ext uri="{FF2B5EF4-FFF2-40B4-BE49-F238E27FC236}">
                <a16:creationId xmlns:a16="http://schemas.microsoft.com/office/drawing/2014/main" id="{EAC10F39-339E-53A8-6BEC-11C47231B705}"/>
              </a:ext>
            </a:extLst>
          </p:cNvPr>
          <p:cNvSpPr txBox="1"/>
          <p:nvPr/>
        </p:nvSpPr>
        <p:spPr>
          <a:xfrm>
            <a:off x="283028" y="2460155"/>
            <a:ext cx="6030686" cy="212006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Write a MATLAB program that:</a:t>
            </a:r>
          </a:p>
          <a:p>
            <a:pPr algn="just">
              <a:lnSpc>
                <a:spcPct val="150000"/>
              </a:lnSpc>
            </a:pPr>
            <a:r>
              <a:rPr lang="en-US" dirty="0">
                <a:latin typeface="Times New Roman" panose="02020603050405020304" pitchFamily="18" charset="0"/>
                <a:cs typeface="Times New Roman" panose="02020603050405020304" pitchFamily="18" charset="0"/>
              </a:rPr>
              <a:t>Defines two variables 𝑥=10 and 𝑦=20.</a:t>
            </a:r>
          </a:p>
          <a:p>
            <a:pPr algn="just">
              <a:lnSpc>
                <a:spcPct val="150000"/>
              </a:lnSpc>
            </a:pPr>
            <a:r>
              <a:rPr lang="en-US" dirty="0">
                <a:latin typeface="Times New Roman" panose="02020603050405020304" pitchFamily="18" charset="0"/>
                <a:cs typeface="Times New Roman" panose="02020603050405020304" pitchFamily="18" charset="0"/>
              </a:rPr>
              <a:t>Pauses execution using the keyboard command for debugging.</a:t>
            </a:r>
          </a:p>
          <a:p>
            <a:pPr algn="just">
              <a:lnSpc>
                <a:spcPct val="150000"/>
              </a:lnSpc>
            </a:pPr>
            <a:r>
              <a:rPr lang="en-US" dirty="0">
                <a:latin typeface="Times New Roman" panose="02020603050405020304" pitchFamily="18" charset="0"/>
                <a:cs typeface="Times New Roman" panose="02020603050405020304" pitchFamily="18" charset="0"/>
              </a:rPr>
              <a:t>After continuing execution calculates 𝑧=𝑥+𝑦</a:t>
            </a:r>
          </a:p>
          <a:p>
            <a:pPr algn="just">
              <a:lnSpc>
                <a:spcPct val="150000"/>
              </a:lnSpc>
            </a:pPr>
            <a:r>
              <a:rPr lang="en-US" dirty="0">
                <a:latin typeface="Times New Roman" panose="02020603050405020304" pitchFamily="18" charset="0"/>
                <a:cs typeface="Times New Roman" panose="02020603050405020304" pitchFamily="18" charset="0"/>
              </a:rPr>
              <a:t>Displays the result.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1329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A4E8A0B-DD4F-4242-2B5E-995A98F089F9}"/>
              </a:ext>
            </a:extLst>
          </p:cNvPr>
          <p:cNvSpPr txBox="1"/>
          <p:nvPr/>
        </p:nvSpPr>
        <p:spPr>
          <a:xfrm>
            <a:off x="163285" y="2740094"/>
            <a:ext cx="6520319" cy="212006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Example: </a:t>
            </a:r>
          </a:p>
          <a:p>
            <a:pPr algn="just">
              <a:lnSpc>
                <a:spcPct val="150000"/>
              </a:lnSpc>
            </a:pPr>
            <a:r>
              <a:rPr lang="en-US" dirty="0">
                <a:latin typeface="Times New Roman" panose="02020603050405020304" pitchFamily="18" charset="0"/>
                <a:cs typeface="Times New Roman" panose="02020603050405020304" pitchFamily="18" charset="0"/>
              </a:rPr>
              <a:t>Write a MATLAB program that:</a:t>
            </a:r>
          </a:p>
          <a:p>
            <a:pPr algn="just">
              <a:lnSpc>
                <a:spcPct val="150000"/>
              </a:lnSpc>
            </a:pPr>
            <a:r>
              <a:rPr lang="en-US" dirty="0">
                <a:latin typeface="Times New Roman" panose="02020603050405020304" pitchFamily="18" charset="0"/>
                <a:cs typeface="Times New Roman" panose="02020603050405020304" pitchFamily="18" charset="0"/>
              </a:rPr>
              <a:t>Displays a menu with three options: Steel, Aluminium, Copper.</a:t>
            </a:r>
          </a:p>
          <a:p>
            <a:pPr algn="just">
              <a:lnSpc>
                <a:spcPct val="150000"/>
              </a:lnSpc>
            </a:pPr>
            <a:r>
              <a:rPr lang="en-US" dirty="0">
                <a:latin typeface="Times New Roman" panose="02020603050405020304" pitchFamily="18" charset="0"/>
                <a:cs typeface="Times New Roman" panose="02020603050405020304" pitchFamily="18" charset="0"/>
              </a:rPr>
              <a:t>Stores the user’s choice in the variable choice.</a:t>
            </a:r>
          </a:p>
          <a:p>
            <a:pPr algn="just">
              <a:lnSpc>
                <a:spcPct val="150000"/>
              </a:lnSpc>
            </a:pPr>
            <a:r>
              <a:rPr lang="en-US" dirty="0">
                <a:latin typeface="Times New Roman" panose="02020603050405020304" pitchFamily="18" charset="0"/>
                <a:cs typeface="Times New Roman" panose="02020603050405020304" pitchFamily="18" charset="0"/>
              </a:rPr>
              <a:t>Uses </a:t>
            </a:r>
            <a:r>
              <a:rPr lang="en-US" b="1" dirty="0">
                <a:latin typeface="Times New Roman" panose="02020603050405020304" pitchFamily="18" charset="0"/>
                <a:cs typeface="Times New Roman" panose="02020603050405020304" pitchFamily="18" charset="0"/>
              </a:rPr>
              <a:t>if–elseif statements </a:t>
            </a:r>
            <a:r>
              <a:rPr lang="en-US" dirty="0">
                <a:latin typeface="Times New Roman" panose="02020603050405020304" pitchFamily="18" charset="0"/>
                <a:cs typeface="Times New Roman" panose="02020603050405020304" pitchFamily="18" charset="0"/>
              </a:rPr>
              <a:t>to display which material was selected.</a:t>
            </a:r>
            <a:endParaRPr lang="en-IN"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91D5BF94-6CFA-5732-0232-7E037523B11C}"/>
              </a:ext>
            </a:extLst>
          </p:cNvPr>
          <p:cNvSpPr txBox="1"/>
          <p:nvPr/>
        </p:nvSpPr>
        <p:spPr>
          <a:xfrm>
            <a:off x="54429" y="293270"/>
            <a:ext cx="11767457" cy="1704569"/>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3. Menu</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Creates a graphical menu for user selection. Returns an index corresponding to the chosen option. The command menu creates an on-screen menu with the </a:t>
            </a:r>
            <a:r>
              <a:rPr kumimoji="0" lang="en-US"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MenuName</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and lists the options in the menu. The user can select any of the options using the mouse or the keyboard, depending on the computer.</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3DDE6EE2-D087-425A-DB33-C8FC7845160E}"/>
              </a:ext>
            </a:extLst>
          </p:cNvPr>
          <p:cNvSpPr txBox="1"/>
          <p:nvPr/>
        </p:nvSpPr>
        <p:spPr>
          <a:xfrm>
            <a:off x="6834433" y="2740094"/>
            <a:ext cx="5194282" cy="3782061"/>
          </a:xfrm>
          <a:prstGeom prst="rect">
            <a:avLst/>
          </a:prstGeom>
          <a:noFill/>
          <a:ln w="19050">
            <a:solidFill>
              <a:schemeClr val="tx1"/>
            </a:solidFill>
            <a:prstDash val="dash"/>
          </a:ln>
        </p:spPr>
        <p:txBody>
          <a:bodyPr wrap="square">
            <a:spAutoFit/>
          </a:bodyPr>
          <a:lstStyle/>
          <a:p>
            <a:pPr>
              <a:lnSpc>
                <a:spcPct val="150000"/>
              </a:lnSpc>
              <a:buNone/>
            </a:pPr>
            <a:r>
              <a:rPr lang="en-IN" b="0" i="0" dirty="0">
                <a:effectLst/>
                <a:latin typeface="Times New Roman" panose="02020603050405020304" pitchFamily="18" charset="0"/>
                <a:cs typeface="Times New Roman" panose="02020603050405020304" pitchFamily="18" charset="0"/>
              </a:rPr>
              <a:t>choice = menu(</a:t>
            </a:r>
            <a:r>
              <a:rPr lang="en-IN" b="0" i="0" dirty="0">
                <a:solidFill>
                  <a:srgbClr val="A709F5"/>
                </a:solidFill>
                <a:effectLst/>
                <a:latin typeface="Times New Roman" panose="02020603050405020304" pitchFamily="18" charset="0"/>
                <a:cs typeface="Times New Roman" panose="02020603050405020304" pitchFamily="18" charset="0"/>
              </a:rPr>
              <a:t>'Choose a </a:t>
            </a:r>
            <a:r>
              <a:rPr lang="en-IN" b="0" i="0" dirty="0" err="1">
                <a:solidFill>
                  <a:srgbClr val="A709F5"/>
                </a:solidFill>
                <a:effectLst/>
                <a:latin typeface="Times New Roman" panose="02020603050405020304" pitchFamily="18" charset="0"/>
                <a:cs typeface="Times New Roman" panose="02020603050405020304" pitchFamily="18" charset="0"/>
              </a:rPr>
              <a:t>material:'</a:t>
            </a:r>
            <a:r>
              <a:rPr lang="en-IN" b="0" i="0" dirty="0" err="1">
                <a:effectLst/>
                <a:latin typeface="Times New Roman" panose="02020603050405020304" pitchFamily="18" charset="0"/>
                <a:cs typeface="Times New Roman" panose="02020603050405020304" pitchFamily="18" charset="0"/>
              </a:rPr>
              <a:t>,</a:t>
            </a:r>
            <a:r>
              <a:rPr lang="en-IN" b="0" i="0" dirty="0" err="1">
                <a:solidFill>
                  <a:srgbClr val="A709F5"/>
                </a:solidFill>
                <a:effectLst/>
                <a:latin typeface="Times New Roman" panose="02020603050405020304" pitchFamily="18" charset="0"/>
                <a:cs typeface="Times New Roman" panose="02020603050405020304" pitchFamily="18" charset="0"/>
              </a:rPr>
              <a:t>'Steel'</a:t>
            </a:r>
            <a:r>
              <a:rPr lang="en-IN" b="0" i="0" dirty="0" err="1">
                <a:effectLst/>
                <a:latin typeface="Times New Roman" panose="02020603050405020304" pitchFamily="18" charset="0"/>
                <a:cs typeface="Times New Roman" panose="02020603050405020304" pitchFamily="18" charset="0"/>
              </a:rPr>
              <a:t>,</a:t>
            </a:r>
            <a:r>
              <a:rPr lang="en-IN" b="0" i="0" dirty="0" err="1">
                <a:solidFill>
                  <a:srgbClr val="A709F5"/>
                </a:solidFill>
                <a:effectLst/>
                <a:latin typeface="Times New Roman" panose="02020603050405020304" pitchFamily="18" charset="0"/>
                <a:cs typeface="Times New Roman" panose="02020603050405020304" pitchFamily="18" charset="0"/>
              </a:rPr>
              <a:t>'Aluminium'</a:t>
            </a:r>
            <a:r>
              <a:rPr lang="en-IN" b="0" i="0" dirty="0" err="1">
                <a:effectLst/>
                <a:latin typeface="Times New Roman" panose="02020603050405020304" pitchFamily="18" charset="0"/>
                <a:cs typeface="Times New Roman" panose="02020603050405020304" pitchFamily="18" charset="0"/>
              </a:rPr>
              <a:t>,</a:t>
            </a:r>
            <a:r>
              <a:rPr lang="en-IN" b="0" i="0" dirty="0" err="1">
                <a:solidFill>
                  <a:srgbClr val="A709F5"/>
                </a:solidFill>
                <a:effectLst/>
                <a:latin typeface="Times New Roman" panose="02020603050405020304" pitchFamily="18" charset="0"/>
                <a:cs typeface="Times New Roman" panose="02020603050405020304" pitchFamily="18" charset="0"/>
              </a:rPr>
              <a:t>'Copper</a:t>
            </a:r>
            <a:r>
              <a:rPr lang="en-IN" b="0" i="0" dirty="0">
                <a:solidFill>
                  <a:srgbClr val="A709F5"/>
                </a:solidFill>
                <a:effectLst/>
                <a:latin typeface="Times New Roman" panose="02020603050405020304" pitchFamily="18" charset="0"/>
                <a:cs typeface="Times New Roman" panose="02020603050405020304" pitchFamily="18" charset="0"/>
              </a:rPr>
              <a:t>’</a:t>
            </a:r>
            <a:r>
              <a:rPr lang="en-IN" b="0" i="0" dirty="0">
                <a:effectLst/>
                <a:latin typeface="Times New Roman" panose="02020603050405020304" pitchFamily="18" charset="0"/>
                <a:cs typeface="Times New Roman" panose="02020603050405020304" pitchFamily="18" charset="0"/>
              </a:rPr>
              <a:t>);</a:t>
            </a:r>
          </a:p>
          <a:p>
            <a:pPr>
              <a:lnSpc>
                <a:spcPct val="150000"/>
              </a:lnSpc>
              <a:buNone/>
            </a:pPr>
            <a:r>
              <a:rPr lang="en-IN" b="0" i="0" dirty="0">
                <a:solidFill>
                  <a:srgbClr val="0E00FF"/>
                </a:solidFill>
                <a:effectLst/>
                <a:latin typeface="Times New Roman" panose="02020603050405020304" pitchFamily="18" charset="0"/>
                <a:cs typeface="Times New Roman" panose="02020603050405020304" pitchFamily="18" charset="0"/>
              </a:rPr>
              <a:t>if </a:t>
            </a:r>
            <a:r>
              <a:rPr lang="en-IN" b="0" i="0" dirty="0">
                <a:effectLst/>
                <a:latin typeface="Times New Roman" panose="02020603050405020304" pitchFamily="18" charset="0"/>
                <a:cs typeface="Times New Roman" panose="02020603050405020304" pitchFamily="18" charset="0"/>
              </a:rPr>
              <a:t>choice == 1</a:t>
            </a:r>
          </a:p>
          <a:p>
            <a:pPr>
              <a:lnSpc>
                <a:spcPct val="150000"/>
              </a:lnSpc>
              <a:buNone/>
            </a:pPr>
            <a:r>
              <a:rPr lang="en-IN" b="0" i="0" dirty="0" err="1">
                <a:effectLst/>
                <a:latin typeface="Times New Roman" panose="02020603050405020304" pitchFamily="18" charset="0"/>
                <a:cs typeface="Times New Roman" panose="02020603050405020304" pitchFamily="18" charset="0"/>
              </a:rPr>
              <a:t>disp</a:t>
            </a:r>
            <a:r>
              <a:rPr lang="en-IN" b="0" i="0" dirty="0">
                <a:effectLst/>
                <a:latin typeface="Times New Roman" panose="02020603050405020304" pitchFamily="18" charset="0"/>
                <a:cs typeface="Times New Roman" panose="02020603050405020304" pitchFamily="18" charset="0"/>
              </a:rPr>
              <a:t>(</a:t>
            </a:r>
            <a:r>
              <a:rPr lang="en-IN" b="0" i="0" dirty="0">
                <a:solidFill>
                  <a:srgbClr val="A709F5"/>
                </a:solidFill>
                <a:effectLst/>
                <a:latin typeface="Times New Roman" panose="02020603050405020304" pitchFamily="18" charset="0"/>
                <a:cs typeface="Times New Roman" panose="02020603050405020304" pitchFamily="18" charset="0"/>
              </a:rPr>
              <a:t>'You selected Steel'</a:t>
            </a:r>
            <a:r>
              <a:rPr lang="en-IN" b="0" i="0" dirty="0">
                <a:effectLst/>
                <a:latin typeface="Times New Roman" panose="02020603050405020304" pitchFamily="18" charset="0"/>
                <a:cs typeface="Times New Roman" panose="02020603050405020304" pitchFamily="18" charset="0"/>
              </a:rPr>
              <a:t>);</a:t>
            </a:r>
          </a:p>
          <a:p>
            <a:pPr>
              <a:lnSpc>
                <a:spcPct val="150000"/>
              </a:lnSpc>
              <a:buNone/>
            </a:pPr>
            <a:r>
              <a:rPr lang="en-IN" b="0" i="0" dirty="0">
                <a:solidFill>
                  <a:srgbClr val="0E00FF"/>
                </a:solidFill>
                <a:effectLst/>
                <a:latin typeface="Times New Roman" panose="02020603050405020304" pitchFamily="18" charset="0"/>
                <a:cs typeface="Times New Roman" panose="02020603050405020304" pitchFamily="18" charset="0"/>
              </a:rPr>
              <a:t>elseif </a:t>
            </a:r>
            <a:r>
              <a:rPr lang="en-IN" b="0" i="0" dirty="0">
                <a:effectLst/>
                <a:latin typeface="Times New Roman" panose="02020603050405020304" pitchFamily="18" charset="0"/>
                <a:cs typeface="Times New Roman" panose="02020603050405020304" pitchFamily="18" charset="0"/>
              </a:rPr>
              <a:t>choice == 2</a:t>
            </a:r>
          </a:p>
          <a:p>
            <a:pPr>
              <a:lnSpc>
                <a:spcPct val="150000"/>
              </a:lnSpc>
              <a:buNone/>
            </a:pPr>
            <a:r>
              <a:rPr lang="en-IN" b="0" i="0" dirty="0" err="1">
                <a:effectLst/>
                <a:latin typeface="Times New Roman" panose="02020603050405020304" pitchFamily="18" charset="0"/>
                <a:cs typeface="Times New Roman" panose="02020603050405020304" pitchFamily="18" charset="0"/>
              </a:rPr>
              <a:t>disp</a:t>
            </a:r>
            <a:r>
              <a:rPr lang="en-IN" b="0" i="0" dirty="0">
                <a:effectLst/>
                <a:latin typeface="Times New Roman" panose="02020603050405020304" pitchFamily="18" charset="0"/>
                <a:cs typeface="Times New Roman" panose="02020603050405020304" pitchFamily="18" charset="0"/>
              </a:rPr>
              <a:t>(</a:t>
            </a:r>
            <a:r>
              <a:rPr lang="en-IN" b="0" i="0" dirty="0">
                <a:solidFill>
                  <a:srgbClr val="A709F5"/>
                </a:solidFill>
                <a:effectLst/>
                <a:latin typeface="Times New Roman" panose="02020603050405020304" pitchFamily="18" charset="0"/>
                <a:cs typeface="Times New Roman" panose="02020603050405020304" pitchFamily="18" charset="0"/>
              </a:rPr>
              <a:t>'You selected Aluminium'</a:t>
            </a:r>
            <a:r>
              <a:rPr lang="en-IN" b="0" i="0" dirty="0">
                <a:effectLst/>
                <a:latin typeface="Times New Roman" panose="02020603050405020304" pitchFamily="18" charset="0"/>
                <a:cs typeface="Times New Roman" panose="02020603050405020304" pitchFamily="18" charset="0"/>
              </a:rPr>
              <a:t>);</a:t>
            </a:r>
          </a:p>
          <a:p>
            <a:pPr>
              <a:lnSpc>
                <a:spcPct val="150000"/>
              </a:lnSpc>
              <a:buNone/>
            </a:pPr>
            <a:r>
              <a:rPr lang="en-IN" b="0" i="0" dirty="0">
                <a:solidFill>
                  <a:srgbClr val="0E00FF"/>
                </a:solidFill>
                <a:effectLst/>
                <a:latin typeface="Times New Roman" panose="02020603050405020304" pitchFamily="18" charset="0"/>
                <a:cs typeface="Times New Roman" panose="02020603050405020304" pitchFamily="18" charset="0"/>
              </a:rPr>
              <a:t>elseif </a:t>
            </a:r>
            <a:r>
              <a:rPr lang="en-IN" b="0" i="0" dirty="0">
                <a:effectLst/>
                <a:latin typeface="Times New Roman" panose="02020603050405020304" pitchFamily="18" charset="0"/>
                <a:cs typeface="Times New Roman" panose="02020603050405020304" pitchFamily="18" charset="0"/>
              </a:rPr>
              <a:t>choice == 3</a:t>
            </a:r>
          </a:p>
          <a:p>
            <a:pPr>
              <a:lnSpc>
                <a:spcPct val="150000"/>
              </a:lnSpc>
              <a:buNone/>
            </a:pPr>
            <a:r>
              <a:rPr lang="en-IN" b="0" i="0" dirty="0" err="1">
                <a:effectLst/>
                <a:latin typeface="Times New Roman" panose="02020603050405020304" pitchFamily="18" charset="0"/>
                <a:cs typeface="Times New Roman" panose="02020603050405020304" pitchFamily="18" charset="0"/>
              </a:rPr>
              <a:t>disp</a:t>
            </a:r>
            <a:r>
              <a:rPr lang="en-IN" b="0" i="0" dirty="0">
                <a:effectLst/>
                <a:latin typeface="Times New Roman" panose="02020603050405020304" pitchFamily="18" charset="0"/>
                <a:cs typeface="Times New Roman" panose="02020603050405020304" pitchFamily="18" charset="0"/>
              </a:rPr>
              <a:t>(</a:t>
            </a:r>
            <a:r>
              <a:rPr lang="en-IN" b="0" i="0" dirty="0">
                <a:solidFill>
                  <a:srgbClr val="A709F5"/>
                </a:solidFill>
                <a:effectLst/>
                <a:latin typeface="Times New Roman" panose="02020603050405020304" pitchFamily="18" charset="0"/>
                <a:cs typeface="Times New Roman" panose="02020603050405020304" pitchFamily="18" charset="0"/>
              </a:rPr>
              <a:t>'You selected Copper'</a:t>
            </a:r>
            <a:r>
              <a:rPr lang="en-IN" b="0" i="0" dirty="0">
                <a:effectLst/>
                <a:latin typeface="Times New Roman" panose="02020603050405020304" pitchFamily="18" charset="0"/>
                <a:cs typeface="Times New Roman" panose="02020603050405020304" pitchFamily="18" charset="0"/>
              </a:rPr>
              <a:t>);</a:t>
            </a:r>
          </a:p>
          <a:p>
            <a:pPr>
              <a:lnSpc>
                <a:spcPct val="150000"/>
              </a:lnSpc>
              <a:buNone/>
            </a:pPr>
            <a:r>
              <a:rPr lang="en-IN" b="0" i="0" dirty="0">
                <a:solidFill>
                  <a:srgbClr val="0E00FF"/>
                </a:solidFill>
                <a:effectLst/>
                <a:latin typeface="Times New Roman" panose="02020603050405020304" pitchFamily="18" charset="0"/>
                <a:cs typeface="Times New Roman" panose="02020603050405020304" pitchFamily="18" charset="0"/>
              </a:rPr>
              <a:t>end</a:t>
            </a:r>
            <a:endParaRPr lang="en-IN"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4394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B4A70035-34C2-AC24-0894-008E5C1E7626}"/>
              </a:ext>
            </a:extLst>
          </p:cNvPr>
          <p:cNvSpPr txBox="1"/>
          <p:nvPr/>
        </p:nvSpPr>
        <p:spPr>
          <a:xfrm>
            <a:off x="270038" y="592260"/>
            <a:ext cx="11499523" cy="873572"/>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4. Pause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command pause temporarily halts the current process. It can be used with or without an optional argument</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1A9AA858-D6A0-CB9A-6586-99533974A88F}"/>
              </a:ext>
            </a:extLst>
          </p:cNvPr>
          <p:cNvSpPr txBox="1"/>
          <p:nvPr/>
        </p:nvSpPr>
        <p:spPr>
          <a:xfrm>
            <a:off x="6654987" y="2187768"/>
            <a:ext cx="4927862" cy="1704569"/>
          </a:xfrm>
          <a:prstGeom prst="rect">
            <a:avLst/>
          </a:prstGeom>
          <a:noFill/>
          <a:ln w="15875">
            <a:solidFill>
              <a:schemeClr val="tx1"/>
            </a:solidFill>
            <a:prstDash val="dash"/>
          </a:ln>
        </p:spPr>
        <p:txBody>
          <a:bodyPr wrap="square">
            <a:spAutoFit/>
          </a:bodyPr>
          <a:lstStyle/>
          <a:p>
            <a:pPr>
              <a:lnSpc>
                <a:spcPct val="150000"/>
              </a:lnSpc>
              <a:buNone/>
            </a:pPr>
            <a:r>
              <a:rPr lang="en-US" b="0" i="0" dirty="0">
                <a:solidFill>
                  <a:srgbClr val="0E00FF"/>
                </a:solidFill>
                <a:effectLst/>
                <a:latin typeface="Times New Roman" panose="02020603050405020304" pitchFamily="18" charset="0"/>
                <a:cs typeface="Times New Roman" panose="02020603050405020304" pitchFamily="18" charset="0"/>
              </a:rPr>
              <a:t>for </a:t>
            </a:r>
            <a:r>
              <a:rPr lang="en-US" b="0" i="0" dirty="0" err="1">
                <a:effectLst/>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 = 1:5</a:t>
            </a:r>
          </a:p>
          <a:p>
            <a:pPr>
              <a:lnSpc>
                <a:spcPct val="150000"/>
              </a:lnSpc>
              <a:buNone/>
            </a:pPr>
            <a:r>
              <a:rPr lang="en-US" b="0" i="0" dirty="0" err="1">
                <a:effectLst/>
                <a:latin typeface="Times New Roman" panose="02020603050405020304" pitchFamily="18" charset="0"/>
                <a:cs typeface="Times New Roman" panose="02020603050405020304" pitchFamily="18" charset="0"/>
              </a:rPr>
              <a:t>disp</a:t>
            </a:r>
            <a:r>
              <a:rPr lang="en-US" b="0" i="0" dirty="0">
                <a:effectLst/>
                <a:latin typeface="Times New Roman" panose="02020603050405020304" pitchFamily="18" charset="0"/>
                <a:cs typeface="Times New Roman" panose="02020603050405020304" pitchFamily="18" charset="0"/>
              </a:rPr>
              <a:t>([</a:t>
            </a:r>
            <a:r>
              <a:rPr lang="en-US" b="0" i="0" dirty="0">
                <a:solidFill>
                  <a:srgbClr val="A709F5"/>
                </a:solidFill>
                <a:effectLst/>
                <a:latin typeface="Times New Roman" panose="02020603050405020304" pitchFamily="18" charset="0"/>
                <a:cs typeface="Times New Roman" panose="02020603050405020304" pitchFamily="18" charset="0"/>
              </a:rPr>
              <a:t>'Step '</a:t>
            </a:r>
            <a:r>
              <a:rPr lang="en-US" b="0" i="0" dirty="0">
                <a:effectLst/>
                <a:latin typeface="Times New Roman" panose="02020603050405020304" pitchFamily="18" charset="0"/>
                <a:cs typeface="Times New Roman" panose="02020603050405020304" pitchFamily="18" charset="0"/>
              </a:rPr>
              <a:t>, num2str(</a:t>
            </a:r>
            <a:r>
              <a:rPr lang="en-US" b="0" i="0" dirty="0" err="1">
                <a:effectLst/>
                <a:latin typeface="Times New Roman" panose="02020603050405020304" pitchFamily="18" charset="0"/>
                <a:cs typeface="Times New Roman" panose="02020603050405020304" pitchFamily="18" charset="0"/>
              </a:rPr>
              <a:t>i</a:t>
            </a:r>
            <a:r>
              <a:rPr lang="en-US" b="0" i="0" dirty="0">
                <a:effectLst/>
                <a:latin typeface="Times New Roman" panose="02020603050405020304" pitchFamily="18" charset="0"/>
                <a:cs typeface="Times New Roman" panose="02020603050405020304" pitchFamily="18" charset="0"/>
              </a:rPr>
              <a:t>)]);</a:t>
            </a:r>
          </a:p>
          <a:p>
            <a:pPr>
              <a:lnSpc>
                <a:spcPct val="150000"/>
              </a:lnSpc>
              <a:buNone/>
            </a:pPr>
            <a:r>
              <a:rPr lang="en-US" b="0" i="0" dirty="0">
                <a:effectLst/>
                <a:latin typeface="Times New Roman" panose="02020603050405020304" pitchFamily="18" charset="0"/>
                <a:cs typeface="Times New Roman" panose="02020603050405020304" pitchFamily="18" charset="0"/>
              </a:rPr>
              <a:t>pause(1); </a:t>
            </a:r>
            <a:r>
              <a:rPr lang="en-US" b="0" i="0" dirty="0">
                <a:solidFill>
                  <a:srgbClr val="008013"/>
                </a:solidFill>
                <a:effectLst/>
                <a:latin typeface="Times New Roman" panose="02020603050405020304" pitchFamily="18" charset="0"/>
                <a:cs typeface="Times New Roman" panose="02020603050405020304" pitchFamily="18" charset="0"/>
              </a:rPr>
              <a:t>% wait for 1 second before next iteration</a:t>
            </a:r>
            <a:endParaRPr lang="en-US" b="0" i="0" dirty="0">
              <a:effectLst/>
              <a:latin typeface="Times New Roman" panose="02020603050405020304" pitchFamily="18" charset="0"/>
              <a:cs typeface="Times New Roman" panose="02020603050405020304" pitchFamily="18" charset="0"/>
            </a:endParaRPr>
          </a:p>
          <a:p>
            <a:pPr>
              <a:lnSpc>
                <a:spcPct val="150000"/>
              </a:lnSpc>
              <a:buNone/>
            </a:pPr>
            <a:r>
              <a:rPr lang="en-US" b="0" i="0" dirty="0">
                <a:solidFill>
                  <a:srgbClr val="0E00FF"/>
                </a:solidFill>
                <a:effectLst/>
                <a:latin typeface="Times New Roman" panose="02020603050405020304" pitchFamily="18" charset="0"/>
                <a:cs typeface="Times New Roman" panose="02020603050405020304" pitchFamily="18" charset="0"/>
              </a:rPr>
              <a:t>end</a:t>
            </a:r>
            <a:endParaRPr lang="en-US" b="0" i="0" dirty="0">
              <a:effectLst/>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A17805B-62F6-6CE7-E1C7-D7BF46813339}"/>
              </a:ext>
            </a:extLst>
          </p:cNvPr>
          <p:cNvSpPr txBox="1"/>
          <p:nvPr/>
        </p:nvSpPr>
        <p:spPr>
          <a:xfrm>
            <a:off x="270038" y="1966575"/>
            <a:ext cx="6108991" cy="1711366"/>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Example:</a:t>
            </a:r>
          </a:p>
          <a:p>
            <a:pPr>
              <a:lnSpc>
                <a:spcPct val="150000"/>
              </a:lnSpc>
            </a:pPr>
            <a:r>
              <a:rPr lang="en-US" dirty="0">
                <a:latin typeface="Times New Roman" panose="02020603050405020304" pitchFamily="18" charset="0"/>
                <a:cs typeface="Times New Roman" panose="02020603050405020304" pitchFamily="18" charset="0"/>
              </a:rPr>
              <a:t>Write a MATLAB program using a for loop that:</a:t>
            </a:r>
          </a:p>
          <a:p>
            <a:pPr>
              <a:lnSpc>
                <a:spcPct val="150000"/>
              </a:lnSpc>
            </a:pPr>
            <a:r>
              <a:rPr lang="en-US" dirty="0">
                <a:latin typeface="Times New Roman" panose="02020603050405020304" pitchFamily="18" charset="0"/>
                <a:cs typeface="Times New Roman" panose="02020603050405020304" pitchFamily="18" charset="0"/>
              </a:rPr>
              <a:t>Prints the message “Step 1”, “Step 2”, … up to “Step 5”.</a:t>
            </a:r>
          </a:p>
          <a:p>
            <a:pPr>
              <a:lnSpc>
                <a:spcPct val="150000"/>
              </a:lnSpc>
            </a:pPr>
            <a:r>
              <a:rPr lang="en-US" dirty="0">
                <a:latin typeface="Times New Roman" panose="02020603050405020304" pitchFamily="18" charset="0"/>
                <a:cs typeface="Times New Roman" panose="02020603050405020304" pitchFamily="18" charset="0"/>
              </a:rPr>
              <a:t>Waits for 1 second between each step using the pause function.</a:t>
            </a:r>
          </a:p>
        </p:txBody>
      </p:sp>
    </p:spTree>
    <p:extLst>
      <p:ext uri="{BB962C8B-B14F-4D97-AF65-F5344CB8AC3E}">
        <p14:creationId xmlns:p14="http://schemas.microsoft.com/office/powerpoint/2010/main" val="2287751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B60D6758-463A-C57F-0D76-036CEFB93297}"/>
              </a:ext>
            </a:extLst>
          </p:cNvPr>
          <p:cNvSpPr txBox="1"/>
          <p:nvPr/>
        </p:nvSpPr>
        <p:spPr>
          <a:xfrm>
            <a:off x="228595" y="138870"/>
            <a:ext cx="11479495" cy="212006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Matrix oriented language</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MATLAB stands for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Matrix Laboratory</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Every variable in MATLAB is treated as a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matrix (array)</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by default.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Scalars are treated as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1×1 matrices</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and vectors are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1×n</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or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n×1 matrices</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This makes it easy to perform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linear algebra, numerical analysis, and engineering computations</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directly.</a:t>
            </a:r>
          </a:p>
        </p:txBody>
      </p:sp>
      <p:sp>
        <p:nvSpPr>
          <p:cNvPr id="3" name="TextBox 2">
            <a:extLst>
              <a:ext uri="{FF2B5EF4-FFF2-40B4-BE49-F238E27FC236}">
                <a16:creationId xmlns:a16="http://schemas.microsoft.com/office/drawing/2014/main" id="{554CFFC0-7E32-63C8-6BBD-9AF0AC3EFE97}"/>
              </a:ext>
            </a:extLst>
          </p:cNvPr>
          <p:cNvSpPr txBox="1"/>
          <p:nvPr/>
        </p:nvSpPr>
        <p:spPr>
          <a:xfrm>
            <a:off x="228596" y="2303650"/>
            <a:ext cx="7576461" cy="2535566"/>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Element-wise Operations</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 MATLAB, operations can be performed element by element using special operators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 </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It is useful when working with arrays where each element must be treated independently. </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It prevents the need for writing loops, making the code concise and faster.</a:t>
            </a:r>
          </a:p>
        </p:txBody>
      </p:sp>
      <p:sp>
        <p:nvSpPr>
          <p:cNvPr id="4" name="TextBox 3">
            <a:extLst>
              <a:ext uri="{FF2B5EF4-FFF2-40B4-BE49-F238E27FC236}">
                <a16:creationId xmlns:a16="http://schemas.microsoft.com/office/drawing/2014/main" id="{794E595B-A0DC-AA5B-A562-D6D9FF830DAA}"/>
              </a:ext>
            </a:extLst>
          </p:cNvPr>
          <p:cNvSpPr txBox="1"/>
          <p:nvPr/>
        </p:nvSpPr>
        <p:spPr>
          <a:xfrm>
            <a:off x="8244840" y="485768"/>
            <a:ext cx="3596640" cy="1289071"/>
          </a:xfrm>
          <a:prstGeom prst="rect">
            <a:avLst/>
          </a:prstGeom>
          <a:noFill/>
          <a:ln w="19050">
            <a:solidFill>
              <a:schemeClr val="tx1"/>
            </a:solidFill>
            <a:prstDash val="dash"/>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 [1 2; 3 4];</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 = [5 6; 7 8];</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 = A * B;   </a:t>
            </a:r>
            <a:r>
              <a:rPr kumimoji="0" lang="en-US" sz="1800" b="0"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 Matrix multiplication</a:t>
            </a:r>
          </a:p>
        </p:txBody>
      </p:sp>
      <p:sp>
        <p:nvSpPr>
          <p:cNvPr id="8" name="TextBox 7">
            <a:extLst>
              <a:ext uri="{FF2B5EF4-FFF2-40B4-BE49-F238E27FC236}">
                <a16:creationId xmlns:a16="http://schemas.microsoft.com/office/drawing/2014/main" id="{D6766B31-6CA1-6517-2F27-10B0CEEA9D39}"/>
              </a:ext>
            </a:extLst>
          </p:cNvPr>
          <p:cNvSpPr txBox="1"/>
          <p:nvPr/>
        </p:nvSpPr>
        <p:spPr>
          <a:xfrm>
            <a:off x="7996347" y="2514278"/>
            <a:ext cx="3711743" cy="873572"/>
          </a:xfrm>
          <a:prstGeom prst="rect">
            <a:avLst/>
          </a:prstGeom>
          <a:noFill/>
          <a:ln w="19050">
            <a:solidFill>
              <a:schemeClr val="tx1"/>
            </a:solidFill>
            <a:prstDash val="dash"/>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x = [1 2 3 4];</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 = x.^2;    </a:t>
            </a:r>
            <a:r>
              <a:rPr kumimoji="0" lang="en-US" sz="1800" b="0"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 Element-wise squaring</a:t>
            </a:r>
          </a:p>
        </p:txBody>
      </p:sp>
      <p:sp>
        <p:nvSpPr>
          <p:cNvPr id="12" name="TextBox 11">
            <a:extLst>
              <a:ext uri="{FF2B5EF4-FFF2-40B4-BE49-F238E27FC236}">
                <a16:creationId xmlns:a16="http://schemas.microsoft.com/office/drawing/2014/main" id="{F3B9717F-F952-F039-C374-7CD49890A686}"/>
              </a:ext>
            </a:extLst>
          </p:cNvPr>
          <p:cNvSpPr txBox="1"/>
          <p:nvPr/>
        </p:nvSpPr>
        <p:spPr>
          <a:xfrm>
            <a:off x="8644810" y="5466275"/>
            <a:ext cx="2665447" cy="1289071"/>
          </a:xfrm>
          <a:prstGeom prst="rect">
            <a:avLst/>
          </a:prstGeom>
          <a:noFill/>
          <a:ln w="19050">
            <a:solidFill>
              <a:schemeClr val="tx1"/>
            </a:solidFill>
            <a:prstDash val="dash"/>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 Vectorized version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x = 1:1000;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 = x.^2;   </a:t>
            </a:r>
            <a:r>
              <a:rPr kumimoji="0" lang="en-IN" sz="1800" b="0"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 Much faster</a:t>
            </a:r>
          </a:p>
        </p:txBody>
      </p:sp>
      <p:sp>
        <p:nvSpPr>
          <p:cNvPr id="13" name="TextBox 12">
            <a:extLst>
              <a:ext uri="{FF2B5EF4-FFF2-40B4-BE49-F238E27FC236}">
                <a16:creationId xmlns:a16="http://schemas.microsoft.com/office/drawing/2014/main" id="{48480F2A-676B-D267-5F70-3F9851788C96}"/>
              </a:ext>
            </a:extLst>
          </p:cNvPr>
          <p:cNvSpPr txBox="1"/>
          <p:nvPr/>
        </p:nvSpPr>
        <p:spPr>
          <a:xfrm>
            <a:off x="228595" y="4737932"/>
            <a:ext cx="8880286" cy="2120068"/>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Vectorization</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Vectorization means replacing loops with matrix/vector operations.</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MATLAB is optimized for handling vectors and matrices directly, which makes computations much faster.</a:t>
            </a:r>
          </a:p>
          <a:p>
            <a:pPr marL="285750" marR="0" lvl="0" indent="-28575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Instead of writing iterative loops, one can write compact and efficient code.</a:t>
            </a:r>
          </a:p>
        </p:txBody>
      </p:sp>
      <p:sp>
        <p:nvSpPr>
          <p:cNvPr id="5" name="TextBox 4">
            <a:extLst>
              <a:ext uri="{FF2B5EF4-FFF2-40B4-BE49-F238E27FC236}">
                <a16:creationId xmlns:a16="http://schemas.microsoft.com/office/drawing/2014/main" id="{20FFAAD6-1D0A-2603-8890-C885EE8B0E6F}"/>
              </a:ext>
            </a:extLst>
          </p:cNvPr>
          <p:cNvSpPr txBox="1"/>
          <p:nvPr/>
        </p:nvSpPr>
        <p:spPr>
          <a:xfrm>
            <a:off x="8930048" y="3639394"/>
            <a:ext cx="1844339" cy="1704569"/>
          </a:xfrm>
          <a:prstGeom prst="rect">
            <a:avLst/>
          </a:prstGeom>
          <a:noFill/>
          <a:ln w="19050">
            <a:solidFill>
              <a:schemeClr val="tx1"/>
            </a:solidFill>
            <a:prstDash val="dash"/>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 Loop version</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for </a:t>
            </a:r>
            <a:r>
              <a:rPr kumimoji="0" lang="en-IN"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1:1000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y(</a:t>
            </a:r>
            <a:r>
              <a:rPr kumimoji="0" lang="en-IN"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i^2;</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end</a:t>
            </a:r>
          </a:p>
        </p:txBody>
      </p:sp>
    </p:spTree>
    <p:extLst>
      <p:ext uri="{BB962C8B-B14F-4D97-AF65-F5344CB8AC3E}">
        <p14:creationId xmlns:p14="http://schemas.microsoft.com/office/powerpoint/2010/main" val="3982048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BAF68E-97FA-EBFB-4FC5-F6E8F7C3273C}"/>
              </a:ext>
            </a:extLst>
          </p:cNvPr>
          <p:cNvSpPr txBox="1"/>
          <p:nvPr/>
        </p:nvSpPr>
        <p:spPr>
          <a:xfrm>
            <a:off x="5399595" y="145271"/>
            <a:ext cx="1392810" cy="400110"/>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Recursion </a:t>
            </a:r>
          </a:p>
        </p:txBody>
      </p:sp>
      <p:sp>
        <p:nvSpPr>
          <p:cNvPr id="7" name="TextBox 6">
            <a:extLst>
              <a:ext uri="{FF2B5EF4-FFF2-40B4-BE49-F238E27FC236}">
                <a16:creationId xmlns:a16="http://schemas.microsoft.com/office/drawing/2014/main" id="{04D14287-9B77-B687-13EA-726E805FF871}"/>
              </a:ext>
            </a:extLst>
          </p:cNvPr>
          <p:cNvSpPr txBox="1"/>
          <p:nvPr/>
        </p:nvSpPr>
        <p:spPr>
          <a:xfrm>
            <a:off x="150828" y="727159"/>
            <a:ext cx="11755225" cy="873572"/>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The MATLAB programming language supports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recursion,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i.e., a function can call itself during its execution. Thus, recursive algorithms can be directly implemented in MATLAB.</a:t>
            </a:r>
          </a:p>
        </p:txBody>
      </p:sp>
      <p:sp>
        <p:nvSpPr>
          <p:cNvPr id="5" name="TextBox 4">
            <a:extLst>
              <a:ext uri="{FF2B5EF4-FFF2-40B4-BE49-F238E27FC236}">
                <a16:creationId xmlns:a16="http://schemas.microsoft.com/office/drawing/2014/main" id="{364B760E-7279-DABF-5949-BB26FDB210EC}"/>
              </a:ext>
            </a:extLst>
          </p:cNvPr>
          <p:cNvSpPr txBox="1"/>
          <p:nvPr/>
        </p:nvSpPr>
        <p:spPr>
          <a:xfrm>
            <a:off x="150828" y="1875934"/>
            <a:ext cx="3668505" cy="646331"/>
          </a:xfrm>
          <a:prstGeom prst="rect">
            <a:avLst/>
          </a:prstGeom>
          <a:noFill/>
        </p:spPr>
        <p:txBody>
          <a:bodyPr wrap="none" rtlCol="0">
            <a:spAutoFit/>
          </a:bodyPr>
          <a:lstStyle/>
          <a:p>
            <a:pPr algn="just"/>
            <a:r>
              <a:rPr lang="en-IN" b="1" dirty="0">
                <a:latin typeface="Times New Roman" panose="02020603050405020304" pitchFamily="18" charset="0"/>
                <a:cs typeface="Times New Roman" panose="02020603050405020304" pitchFamily="18" charset="0"/>
              </a:rPr>
              <a:t>Example of Recursion in MATLAB</a:t>
            </a:r>
          </a:p>
          <a:p>
            <a:pPr algn="just"/>
            <a:endParaRPr lang="en-IN" b="1"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BB0C3FAA-DAE6-15CB-75CB-7A3034791DE5}"/>
              </a:ext>
            </a:extLst>
          </p:cNvPr>
          <p:cNvSpPr txBox="1"/>
          <p:nvPr/>
        </p:nvSpPr>
        <p:spPr>
          <a:xfrm>
            <a:off x="3173639" y="3445594"/>
            <a:ext cx="4231524" cy="2951064"/>
          </a:xfrm>
          <a:prstGeom prst="rect">
            <a:avLst/>
          </a:prstGeom>
          <a:noFill/>
          <a:ln w="19050">
            <a:solidFill>
              <a:schemeClr val="tx1"/>
            </a:solidFill>
            <a:prstDash val="dash"/>
          </a:ln>
        </p:spPr>
        <p:txBody>
          <a:bodyPr wrap="square">
            <a:spAutoFit/>
          </a:bodyPr>
          <a:lstStyle/>
          <a:p>
            <a:pPr>
              <a:lnSpc>
                <a:spcPct val="150000"/>
              </a:lnSpc>
              <a:buNone/>
            </a:pPr>
            <a:r>
              <a:rPr lang="en-IN" b="0" i="0" dirty="0">
                <a:solidFill>
                  <a:srgbClr val="0E00FF"/>
                </a:solidFill>
                <a:effectLst/>
                <a:latin typeface="Times New Roman" panose="02020603050405020304" pitchFamily="18" charset="0"/>
                <a:cs typeface="Times New Roman" panose="02020603050405020304" pitchFamily="18" charset="0"/>
              </a:rPr>
              <a:t>function </a:t>
            </a:r>
            <a:r>
              <a:rPr lang="en-IN" b="0" i="0" dirty="0">
                <a:effectLst/>
                <a:latin typeface="Times New Roman" panose="02020603050405020304" pitchFamily="18" charset="0"/>
                <a:cs typeface="Times New Roman" panose="02020603050405020304" pitchFamily="18" charset="0"/>
              </a:rPr>
              <a:t>f = </a:t>
            </a:r>
            <a:r>
              <a:rPr lang="en-IN" b="0" i="0" dirty="0" err="1">
                <a:effectLst/>
                <a:latin typeface="Times New Roman" panose="02020603050405020304" pitchFamily="18" charset="0"/>
                <a:cs typeface="Times New Roman" panose="02020603050405020304" pitchFamily="18" charset="0"/>
              </a:rPr>
              <a:t>factorialRec</a:t>
            </a:r>
            <a:r>
              <a:rPr lang="en-IN" b="0" i="0" dirty="0">
                <a:effectLst/>
                <a:latin typeface="Times New Roman" panose="02020603050405020304" pitchFamily="18" charset="0"/>
                <a:cs typeface="Times New Roman" panose="02020603050405020304" pitchFamily="18" charset="0"/>
              </a:rPr>
              <a:t>(n)</a:t>
            </a:r>
          </a:p>
          <a:p>
            <a:pPr>
              <a:lnSpc>
                <a:spcPct val="150000"/>
              </a:lnSpc>
              <a:buNone/>
            </a:pPr>
            <a:r>
              <a:rPr lang="en-IN" b="0" i="0" dirty="0">
                <a:solidFill>
                  <a:srgbClr val="0E00FF"/>
                </a:solidFill>
                <a:effectLst/>
                <a:latin typeface="Times New Roman" panose="02020603050405020304" pitchFamily="18" charset="0"/>
                <a:cs typeface="Times New Roman" panose="02020603050405020304" pitchFamily="18" charset="0"/>
              </a:rPr>
              <a:t>if </a:t>
            </a:r>
            <a:r>
              <a:rPr lang="en-IN" b="0" i="0" dirty="0">
                <a:effectLst/>
                <a:latin typeface="Times New Roman" panose="02020603050405020304" pitchFamily="18" charset="0"/>
                <a:cs typeface="Times New Roman" panose="02020603050405020304" pitchFamily="18" charset="0"/>
              </a:rPr>
              <a:t>n == 0 || n == 1</a:t>
            </a:r>
          </a:p>
          <a:p>
            <a:pPr>
              <a:lnSpc>
                <a:spcPct val="150000"/>
              </a:lnSpc>
              <a:buNone/>
            </a:pPr>
            <a:r>
              <a:rPr lang="en-IN" b="0" i="0" dirty="0">
                <a:effectLst/>
                <a:latin typeface="Times New Roman" panose="02020603050405020304" pitchFamily="18" charset="0"/>
                <a:cs typeface="Times New Roman" panose="02020603050405020304" pitchFamily="18" charset="0"/>
              </a:rPr>
              <a:t>f = 1; </a:t>
            </a:r>
            <a:r>
              <a:rPr lang="en-IN" b="0" i="0" dirty="0">
                <a:solidFill>
                  <a:srgbClr val="008013"/>
                </a:solidFill>
                <a:effectLst/>
                <a:latin typeface="Times New Roman" panose="02020603050405020304" pitchFamily="18" charset="0"/>
                <a:cs typeface="Times New Roman" panose="02020603050405020304" pitchFamily="18" charset="0"/>
              </a:rPr>
              <a:t>% base case</a:t>
            </a:r>
            <a:endParaRPr lang="en-IN" b="0" i="0" dirty="0">
              <a:effectLst/>
              <a:latin typeface="Times New Roman" panose="02020603050405020304" pitchFamily="18" charset="0"/>
              <a:cs typeface="Times New Roman" panose="02020603050405020304" pitchFamily="18" charset="0"/>
            </a:endParaRPr>
          </a:p>
          <a:p>
            <a:pPr>
              <a:lnSpc>
                <a:spcPct val="150000"/>
              </a:lnSpc>
              <a:buNone/>
            </a:pPr>
            <a:r>
              <a:rPr lang="en-IN" b="0" i="0" dirty="0">
                <a:solidFill>
                  <a:srgbClr val="0E00FF"/>
                </a:solidFill>
                <a:effectLst/>
                <a:latin typeface="Times New Roman" panose="02020603050405020304" pitchFamily="18" charset="0"/>
                <a:cs typeface="Times New Roman" panose="02020603050405020304" pitchFamily="18" charset="0"/>
              </a:rPr>
              <a:t>else</a:t>
            </a:r>
            <a:endParaRPr lang="en-IN" b="0" i="0" dirty="0">
              <a:effectLst/>
              <a:latin typeface="Times New Roman" panose="02020603050405020304" pitchFamily="18" charset="0"/>
              <a:cs typeface="Times New Roman" panose="02020603050405020304" pitchFamily="18" charset="0"/>
            </a:endParaRPr>
          </a:p>
          <a:p>
            <a:pPr>
              <a:lnSpc>
                <a:spcPct val="150000"/>
              </a:lnSpc>
              <a:buNone/>
            </a:pPr>
            <a:r>
              <a:rPr lang="en-IN" b="0" i="0" dirty="0">
                <a:effectLst/>
                <a:latin typeface="Times New Roman" panose="02020603050405020304" pitchFamily="18" charset="0"/>
                <a:cs typeface="Times New Roman" panose="02020603050405020304" pitchFamily="18" charset="0"/>
              </a:rPr>
              <a:t>f = n * </a:t>
            </a:r>
            <a:r>
              <a:rPr lang="en-IN" b="0" i="0" dirty="0" err="1">
                <a:effectLst/>
                <a:latin typeface="Times New Roman" panose="02020603050405020304" pitchFamily="18" charset="0"/>
                <a:cs typeface="Times New Roman" panose="02020603050405020304" pitchFamily="18" charset="0"/>
              </a:rPr>
              <a:t>factorialRec</a:t>
            </a:r>
            <a:r>
              <a:rPr lang="en-IN" b="0" i="0" dirty="0">
                <a:effectLst/>
                <a:latin typeface="Times New Roman" panose="02020603050405020304" pitchFamily="18" charset="0"/>
                <a:cs typeface="Times New Roman" panose="02020603050405020304" pitchFamily="18" charset="0"/>
              </a:rPr>
              <a:t>(n-1); </a:t>
            </a:r>
            <a:r>
              <a:rPr lang="en-IN" b="0" i="0" dirty="0">
                <a:solidFill>
                  <a:srgbClr val="008013"/>
                </a:solidFill>
                <a:effectLst/>
                <a:latin typeface="Times New Roman" panose="02020603050405020304" pitchFamily="18" charset="0"/>
                <a:cs typeface="Times New Roman" panose="02020603050405020304" pitchFamily="18" charset="0"/>
              </a:rPr>
              <a:t>% recursive case</a:t>
            </a:r>
            <a:endParaRPr lang="en-IN" b="0" i="0" dirty="0">
              <a:effectLst/>
              <a:latin typeface="Times New Roman" panose="02020603050405020304" pitchFamily="18" charset="0"/>
              <a:cs typeface="Times New Roman" panose="02020603050405020304" pitchFamily="18" charset="0"/>
            </a:endParaRPr>
          </a:p>
          <a:p>
            <a:pPr>
              <a:lnSpc>
                <a:spcPct val="150000"/>
              </a:lnSpc>
              <a:buNone/>
            </a:pPr>
            <a:r>
              <a:rPr lang="en-IN" b="0" i="0" dirty="0">
                <a:solidFill>
                  <a:srgbClr val="0E00FF"/>
                </a:solidFill>
                <a:effectLst/>
                <a:latin typeface="Times New Roman" panose="02020603050405020304" pitchFamily="18" charset="0"/>
                <a:cs typeface="Times New Roman" panose="02020603050405020304" pitchFamily="18" charset="0"/>
              </a:rPr>
              <a:t>end</a:t>
            </a:r>
            <a:endParaRPr lang="en-IN" b="0" i="0" dirty="0">
              <a:effectLst/>
              <a:latin typeface="Times New Roman" panose="02020603050405020304" pitchFamily="18" charset="0"/>
              <a:cs typeface="Times New Roman" panose="02020603050405020304" pitchFamily="18" charset="0"/>
            </a:endParaRPr>
          </a:p>
          <a:p>
            <a:pPr>
              <a:lnSpc>
                <a:spcPct val="150000"/>
              </a:lnSpc>
              <a:buNone/>
            </a:pPr>
            <a:r>
              <a:rPr lang="en-IN" b="0" i="0" dirty="0">
                <a:solidFill>
                  <a:srgbClr val="0E00FF"/>
                </a:solidFill>
                <a:effectLst/>
                <a:latin typeface="Times New Roman" panose="02020603050405020304" pitchFamily="18" charset="0"/>
                <a:cs typeface="Times New Roman" panose="02020603050405020304" pitchFamily="18" charset="0"/>
              </a:rPr>
              <a:t>end</a:t>
            </a:r>
            <a:endParaRPr lang="en-IN" b="0" i="0" dirty="0">
              <a:effectLst/>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C10C54C-DEF8-7E74-5DCC-E30F820FFCB9}"/>
                  </a:ext>
                </a:extLst>
              </p:cNvPr>
              <p:cNvSpPr txBox="1"/>
              <p:nvPr/>
            </p:nvSpPr>
            <p:spPr>
              <a:xfrm>
                <a:off x="3493910" y="2199099"/>
                <a:ext cx="3590983" cy="923330"/>
              </a:xfrm>
              <a:prstGeom prst="rect">
                <a:avLst/>
              </a:prstGeom>
              <a:noFill/>
            </p:spPr>
            <p:txBody>
              <a:bodyPr wrap="none" rtlCol="0">
                <a:spAutoFit/>
              </a:bodyPr>
              <a:lstStyle/>
              <a:p>
                <a:pPr>
                  <a:lnSpc>
                    <a:spcPct val="150000"/>
                  </a:lnSpc>
                </a:pPr>
                <a:r>
                  <a:rPr lang="en-IN" b="0" dirty="0">
                    <a:latin typeface="Times New Roman" panose="02020603050405020304" pitchFamily="18" charset="0"/>
                    <a:cs typeface="Times New Roman" panose="02020603050405020304" pitchFamily="18" charset="0"/>
                  </a:rPr>
                  <a:t>Factorial function</a:t>
                </a:r>
              </a:p>
              <a:p>
                <a:pPr>
                  <a:lnSpc>
                    <a:spcPct val="150000"/>
                  </a:lnSpc>
                </a:pPr>
                <a14:m>
                  <m:oMathPara xmlns:m="http://schemas.openxmlformats.org/officeDocument/2006/math">
                    <m:oMathParaPr>
                      <m:jc m:val="centerGroup"/>
                    </m:oMathParaPr>
                    <m:oMath xmlns:m="http://schemas.openxmlformats.org/officeDocument/2006/math">
                      <m:r>
                        <a:rPr lang="en-IN" b="0" i="1" smtClean="0">
                          <a:latin typeface="Cambria Math" panose="02040503050406030204" pitchFamily="18" charset="0"/>
                        </a:rPr>
                        <m:t>𝑛</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𝑛</m:t>
                      </m:r>
                      <m:r>
                        <a:rPr lang="en-IN" b="0" i="1" smtClean="0">
                          <a:latin typeface="Cambria Math" panose="02040503050406030204" pitchFamily="18" charset="0"/>
                          <a:ea typeface="Cambria Math" panose="02040503050406030204" pitchFamily="18" charset="0"/>
                        </a:rPr>
                        <m:t>×</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𝑛</m:t>
                          </m:r>
                          <m:r>
                            <a:rPr lang="en-IN" b="0" i="1" smtClean="0">
                              <a:latin typeface="Cambria Math" panose="02040503050406030204" pitchFamily="18" charset="0"/>
                              <a:ea typeface="Cambria Math" panose="02040503050406030204" pitchFamily="18" charset="0"/>
                            </a:rPr>
                            <m:t>−1</m:t>
                          </m:r>
                        </m:e>
                      </m:d>
                      <m:r>
                        <a:rPr lang="en-IN" b="0" i="1" smtClean="0">
                          <a:latin typeface="Cambria Math" panose="02040503050406030204" pitchFamily="18" charset="0"/>
                          <a:ea typeface="Cambria Math" panose="02040503050406030204" pitchFamily="18" charset="0"/>
                        </a:rPr>
                        <m:t>×</m:t>
                      </m:r>
                      <m:d>
                        <m:dPr>
                          <m:ctrlPr>
                            <a:rPr lang="en-IN" b="0" i="1" smtClean="0">
                              <a:latin typeface="Cambria Math" panose="02040503050406030204" pitchFamily="18" charset="0"/>
                              <a:ea typeface="Cambria Math" panose="02040503050406030204" pitchFamily="18" charset="0"/>
                            </a:rPr>
                          </m:ctrlPr>
                        </m:dPr>
                        <m:e>
                          <m:r>
                            <a:rPr lang="en-IN" b="0" i="1" smtClean="0">
                              <a:latin typeface="Cambria Math" panose="02040503050406030204" pitchFamily="18" charset="0"/>
                              <a:ea typeface="Cambria Math" panose="02040503050406030204" pitchFamily="18" charset="0"/>
                            </a:rPr>
                            <m:t>𝑛</m:t>
                          </m:r>
                          <m:r>
                            <a:rPr lang="en-IN" b="0" i="1" smtClean="0">
                              <a:latin typeface="Cambria Math" panose="02040503050406030204" pitchFamily="18" charset="0"/>
                              <a:ea typeface="Cambria Math" panose="02040503050406030204" pitchFamily="18" charset="0"/>
                            </a:rPr>
                            <m:t>−2</m:t>
                          </m:r>
                        </m:e>
                      </m:d>
                      <m:r>
                        <a:rPr lang="en-IN" b="0" i="1" smtClean="0">
                          <a:latin typeface="Cambria Math" panose="02040503050406030204" pitchFamily="18" charset="0"/>
                          <a:ea typeface="Cambria Math" panose="02040503050406030204" pitchFamily="18" charset="0"/>
                        </a:rPr>
                        <m:t>….1</m:t>
                      </m:r>
                    </m:oMath>
                  </m:oMathPara>
                </a14:m>
                <a:endParaRPr lang="en-IN" dirty="0">
                  <a:latin typeface="Times New Roman" panose="02020603050405020304" pitchFamily="18" charset="0"/>
                  <a:cs typeface="Times New Roman" panose="02020603050405020304" pitchFamily="18" charset="0"/>
                </a:endParaRPr>
              </a:p>
            </p:txBody>
          </p:sp>
        </mc:Choice>
        <mc:Fallback xmlns="">
          <p:sp>
            <p:nvSpPr>
              <p:cNvPr id="14" name="TextBox 13">
                <a:extLst>
                  <a:ext uri="{FF2B5EF4-FFF2-40B4-BE49-F238E27FC236}">
                    <a16:creationId xmlns:a16="http://schemas.microsoft.com/office/drawing/2014/main" id="{8C10C54C-DEF8-7E74-5DCC-E30F820FFCB9}"/>
                  </a:ext>
                </a:extLst>
              </p:cNvPr>
              <p:cNvSpPr txBox="1">
                <a:spLocks noRot="1" noChangeAspect="1" noMove="1" noResize="1" noEditPoints="1" noAdjustHandles="1" noChangeArrowheads="1" noChangeShapeType="1" noTextEdit="1"/>
              </p:cNvSpPr>
              <p:nvPr/>
            </p:nvSpPr>
            <p:spPr>
              <a:xfrm>
                <a:off x="3493910" y="2199099"/>
                <a:ext cx="3590983" cy="923330"/>
              </a:xfrm>
              <a:prstGeom prst="rect">
                <a:avLst/>
              </a:prstGeom>
              <a:blipFill>
                <a:blip r:embed="rId2"/>
                <a:stretch>
                  <a:fillRect l="-1358"/>
                </a:stretch>
              </a:blipFill>
            </p:spPr>
            <p:txBody>
              <a:bodyPr/>
              <a:lstStyle/>
              <a:p>
                <a:r>
                  <a:rPr lang="en-IN">
                    <a:noFill/>
                  </a:rPr>
                  <a:t> </a:t>
                </a:r>
              </a:p>
            </p:txBody>
          </p:sp>
        </mc:Fallback>
      </mc:AlternateContent>
    </p:spTree>
    <p:extLst>
      <p:ext uri="{BB962C8B-B14F-4D97-AF65-F5344CB8AC3E}">
        <p14:creationId xmlns:p14="http://schemas.microsoft.com/office/powerpoint/2010/main" val="3513959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DB477FC-0FF5-418C-14C1-DA08B06C7900}"/>
              </a:ext>
            </a:extLst>
          </p:cNvPr>
          <p:cNvSpPr txBox="1"/>
          <p:nvPr/>
        </p:nvSpPr>
        <p:spPr>
          <a:xfrm>
            <a:off x="3097292" y="2893411"/>
            <a:ext cx="5997411" cy="3693319"/>
          </a:xfrm>
          <a:prstGeom prst="rect">
            <a:avLst/>
          </a:prstGeom>
          <a:noFill/>
          <a:ln w="19050">
            <a:solidFill>
              <a:schemeClr val="tx1"/>
            </a:solidFill>
            <a:prstDash val="dashDot"/>
          </a:ln>
        </p:spPr>
        <p:txBody>
          <a:bodyPr wrap="square">
            <a:spAutoFit/>
          </a:bodyPr>
          <a:lstStyle/>
          <a:p>
            <a:pPr>
              <a:lnSpc>
                <a:spcPct val="150000"/>
              </a:lnSpc>
              <a:buNone/>
            </a:pPr>
            <a:r>
              <a:rPr lang="en-IN" b="0" i="0" dirty="0">
                <a:solidFill>
                  <a:srgbClr val="0E00FF"/>
                </a:solidFill>
                <a:effectLst/>
                <a:latin typeface="Times New Roman" panose="02020603050405020304" pitchFamily="18" charset="0"/>
                <a:cs typeface="Times New Roman" panose="02020603050405020304" pitchFamily="18" charset="0"/>
              </a:rPr>
              <a:t>function </a:t>
            </a:r>
            <a:r>
              <a:rPr lang="en-IN" b="0" i="0" dirty="0" err="1">
                <a:effectLst/>
                <a:latin typeface="Times New Roman" panose="02020603050405020304" pitchFamily="18" charset="0"/>
                <a:cs typeface="Times New Roman" panose="02020603050405020304" pitchFamily="18" charset="0"/>
              </a:rPr>
              <a:t>Fn</a:t>
            </a:r>
            <a:r>
              <a:rPr lang="en-IN" b="0" i="0" dirty="0">
                <a:effectLst/>
                <a:latin typeface="Times New Roman" panose="02020603050405020304" pitchFamily="18" charset="0"/>
                <a:cs typeface="Times New Roman" panose="02020603050405020304" pitchFamily="18" charset="0"/>
              </a:rPr>
              <a:t> = </a:t>
            </a:r>
            <a:r>
              <a:rPr lang="en-IN" b="0" i="0" dirty="0" err="1">
                <a:effectLst/>
                <a:latin typeface="Times New Roman" panose="02020603050405020304" pitchFamily="18" charset="0"/>
                <a:cs typeface="Times New Roman" panose="02020603050405020304" pitchFamily="18" charset="0"/>
              </a:rPr>
              <a:t>fibonacciRec</a:t>
            </a:r>
            <a:r>
              <a:rPr lang="en-IN" b="0" i="0" dirty="0">
                <a:effectLst/>
                <a:latin typeface="Times New Roman" panose="02020603050405020304" pitchFamily="18" charset="0"/>
                <a:cs typeface="Times New Roman" panose="02020603050405020304" pitchFamily="18" charset="0"/>
              </a:rPr>
              <a:t>(n)</a:t>
            </a:r>
          </a:p>
          <a:p>
            <a:pPr>
              <a:lnSpc>
                <a:spcPct val="150000"/>
              </a:lnSpc>
              <a:buNone/>
            </a:pPr>
            <a:r>
              <a:rPr lang="en-IN" b="0" i="0" dirty="0">
                <a:solidFill>
                  <a:srgbClr val="0E00FF"/>
                </a:solidFill>
                <a:effectLst/>
                <a:latin typeface="Times New Roman" panose="02020603050405020304" pitchFamily="18" charset="0"/>
                <a:cs typeface="Times New Roman" panose="02020603050405020304" pitchFamily="18" charset="0"/>
              </a:rPr>
              <a:t>if </a:t>
            </a:r>
            <a:r>
              <a:rPr lang="en-IN" b="0" i="0" dirty="0">
                <a:effectLst/>
                <a:latin typeface="Times New Roman" panose="02020603050405020304" pitchFamily="18" charset="0"/>
                <a:cs typeface="Times New Roman" panose="02020603050405020304" pitchFamily="18" charset="0"/>
              </a:rPr>
              <a:t>n == 0</a:t>
            </a:r>
          </a:p>
          <a:p>
            <a:pPr>
              <a:lnSpc>
                <a:spcPct val="150000"/>
              </a:lnSpc>
              <a:buNone/>
            </a:pPr>
            <a:r>
              <a:rPr lang="en-IN" b="0" i="0" dirty="0" err="1">
                <a:effectLst/>
                <a:latin typeface="Times New Roman" panose="02020603050405020304" pitchFamily="18" charset="0"/>
                <a:cs typeface="Times New Roman" panose="02020603050405020304" pitchFamily="18" charset="0"/>
              </a:rPr>
              <a:t>Fn</a:t>
            </a:r>
            <a:r>
              <a:rPr lang="en-IN" b="0" i="0" dirty="0">
                <a:effectLst/>
                <a:latin typeface="Times New Roman" panose="02020603050405020304" pitchFamily="18" charset="0"/>
                <a:cs typeface="Times New Roman" panose="02020603050405020304" pitchFamily="18" charset="0"/>
              </a:rPr>
              <a:t> = 0; </a:t>
            </a:r>
            <a:r>
              <a:rPr lang="en-IN" b="0" i="0" dirty="0">
                <a:solidFill>
                  <a:srgbClr val="008013"/>
                </a:solidFill>
                <a:effectLst/>
                <a:latin typeface="Times New Roman" panose="02020603050405020304" pitchFamily="18" charset="0"/>
                <a:cs typeface="Times New Roman" panose="02020603050405020304" pitchFamily="18" charset="0"/>
              </a:rPr>
              <a:t>% base case</a:t>
            </a:r>
            <a:endParaRPr lang="en-IN" b="0" i="0" dirty="0">
              <a:effectLst/>
              <a:latin typeface="Times New Roman" panose="02020603050405020304" pitchFamily="18" charset="0"/>
              <a:cs typeface="Times New Roman" panose="02020603050405020304" pitchFamily="18" charset="0"/>
            </a:endParaRPr>
          </a:p>
          <a:p>
            <a:pPr>
              <a:lnSpc>
                <a:spcPct val="150000"/>
              </a:lnSpc>
              <a:buNone/>
            </a:pPr>
            <a:r>
              <a:rPr lang="en-IN" b="0" i="0" dirty="0">
                <a:solidFill>
                  <a:srgbClr val="0E00FF"/>
                </a:solidFill>
                <a:effectLst/>
                <a:latin typeface="Times New Roman" panose="02020603050405020304" pitchFamily="18" charset="0"/>
                <a:cs typeface="Times New Roman" panose="02020603050405020304" pitchFamily="18" charset="0"/>
              </a:rPr>
              <a:t>elseif </a:t>
            </a:r>
            <a:r>
              <a:rPr lang="en-IN" b="0" i="0" dirty="0">
                <a:effectLst/>
                <a:latin typeface="Times New Roman" panose="02020603050405020304" pitchFamily="18" charset="0"/>
                <a:cs typeface="Times New Roman" panose="02020603050405020304" pitchFamily="18" charset="0"/>
              </a:rPr>
              <a:t>n == 1</a:t>
            </a:r>
          </a:p>
          <a:p>
            <a:pPr>
              <a:lnSpc>
                <a:spcPct val="150000"/>
              </a:lnSpc>
              <a:buNone/>
            </a:pPr>
            <a:r>
              <a:rPr lang="en-IN" b="0" i="0" dirty="0" err="1">
                <a:effectLst/>
                <a:latin typeface="Times New Roman" panose="02020603050405020304" pitchFamily="18" charset="0"/>
                <a:cs typeface="Times New Roman" panose="02020603050405020304" pitchFamily="18" charset="0"/>
              </a:rPr>
              <a:t>Fn</a:t>
            </a:r>
            <a:r>
              <a:rPr lang="en-IN" b="0" i="0" dirty="0">
                <a:effectLst/>
                <a:latin typeface="Times New Roman" panose="02020603050405020304" pitchFamily="18" charset="0"/>
                <a:cs typeface="Times New Roman" panose="02020603050405020304" pitchFamily="18" charset="0"/>
              </a:rPr>
              <a:t> = 1; </a:t>
            </a:r>
            <a:r>
              <a:rPr lang="en-IN" b="0" i="0" dirty="0">
                <a:solidFill>
                  <a:srgbClr val="008013"/>
                </a:solidFill>
                <a:effectLst/>
                <a:latin typeface="Times New Roman" panose="02020603050405020304" pitchFamily="18" charset="0"/>
                <a:cs typeface="Times New Roman" panose="02020603050405020304" pitchFamily="18" charset="0"/>
              </a:rPr>
              <a:t>% base case</a:t>
            </a:r>
            <a:endParaRPr lang="en-IN" b="0" i="0" dirty="0">
              <a:effectLst/>
              <a:latin typeface="Times New Roman" panose="02020603050405020304" pitchFamily="18" charset="0"/>
              <a:cs typeface="Times New Roman" panose="02020603050405020304" pitchFamily="18" charset="0"/>
            </a:endParaRPr>
          </a:p>
          <a:p>
            <a:pPr>
              <a:lnSpc>
                <a:spcPct val="150000"/>
              </a:lnSpc>
              <a:buNone/>
            </a:pPr>
            <a:r>
              <a:rPr lang="en-IN" b="0" i="0" dirty="0">
                <a:solidFill>
                  <a:srgbClr val="0E00FF"/>
                </a:solidFill>
                <a:effectLst/>
                <a:latin typeface="Times New Roman" panose="02020603050405020304" pitchFamily="18" charset="0"/>
                <a:cs typeface="Times New Roman" panose="02020603050405020304" pitchFamily="18" charset="0"/>
              </a:rPr>
              <a:t>else</a:t>
            </a:r>
            <a:endParaRPr lang="en-IN" b="0" i="0" dirty="0">
              <a:effectLst/>
              <a:latin typeface="Times New Roman" panose="02020603050405020304" pitchFamily="18" charset="0"/>
              <a:cs typeface="Times New Roman" panose="02020603050405020304" pitchFamily="18" charset="0"/>
            </a:endParaRPr>
          </a:p>
          <a:p>
            <a:pPr>
              <a:lnSpc>
                <a:spcPct val="150000"/>
              </a:lnSpc>
              <a:buNone/>
            </a:pPr>
            <a:r>
              <a:rPr lang="en-IN" b="0" i="0" dirty="0" err="1">
                <a:effectLst/>
                <a:latin typeface="Times New Roman" panose="02020603050405020304" pitchFamily="18" charset="0"/>
                <a:cs typeface="Times New Roman" panose="02020603050405020304" pitchFamily="18" charset="0"/>
              </a:rPr>
              <a:t>Fn</a:t>
            </a:r>
            <a:r>
              <a:rPr lang="en-IN" b="0" i="0" dirty="0">
                <a:effectLst/>
                <a:latin typeface="Times New Roman" panose="02020603050405020304" pitchFamily="18" charset="0"/>
                <a:cs typeface="Times New Roman" panose="02020603050405020304" pitchFamily="18" charset="0"/>
              </a:rPr>
              <a:t> = </a:t>
            </a:r>
            <a:r>
              <a:rPr lang="en-IN" b="0" i="0" dirty="0" err="1">
                <a:effectLst/>
                <a:latin typeface="Times New Roman" panose="02020603050405020304" pitchFamily="18" charset="0"/>
                <a:cs typeface="Times New Roman" panose="02020603050405020304" pitchFamily="18" charset="0"/>
              </a:rPr>
              <a:t>fibonacciRec</a:t>
            </a:r>
            <a:r>
              <a:rPr lang="en-IN" b="0" i="0" dirty="0">
                <a:effectLst/>
                <a:latin typeface="Times New Roman" panose="02020603050405020304" pitchFamily="18" charset="0"/>
                <a:cs typeface="Times New Roman" panose="02020603050405020304" pitchFamily="18" charset="0"/>
              </a:rPr>
              <a:t>(n-1) + </a:t>
            </a:r>
            <a:r>
              <a:rPr lang="en-IN" b="0" i="0" dirty="0" err="1">
                <a:effectLst/>
                <a:latin typeface="Times New Roman" panose="02020603050405020304" pitchFamily="18" charset="0"/>
                <a:cs typeface="Times New Roman" panose="02020603050405020304" pitchFamily="18" charset="0"/>
              </a:rPr>
              <a:t>fibonacciRec</a:t>
            </a:r>
            <a:r>
              <a:rPr lang="en-IN" b="0" i="0" dirty="0">
                <a:effectLst/>
                <a:latin typeface="Times New Roman" panose="02020603050405020304" pitchFamily="18" charset="0"/>
                <a:cs typeface="Times New Roman" panose="02020603050405020304" pitchFamily="18" charset="0"/>
              </a:rPr>
              <a:t>(n-2); </a:t>
            </a:r>
            <a:r>
              <a:rPr lang="en-IN" b="0" i="0" dirty="0">
                <a:solidFill>
                  <a:srgbClr val="008013"/>
                </a:solidFill>
                <a:effectLst/>
                <a:latin typeface="Times New Roman" panose="02020603050405020304" pitchFamily="18" charset="0"/>
                <a:cs typeface="Times New Roman" panose="02020603050405020304" pitchFamily="18" charset="0"/>
              </a:rPr>
              <a:t>% recursive case</a:t>
            </a:r>
            <a:endParaRPr lang="en-IN" b="0" i="0" dirty="0">
              <a:effectLst/>
              <a:latin typeface="Times New Roman" panose="02020603050405020304" pitchFamily="18" charset="0"/>
              <a:cs typeface="Times New Roman" panose="02020603050405020304" pitchFamily="18" charset="0"/>
            </a:endParaRPr>
          </a:p>
          <a:p>
            <a:pPr>
              <a:lnSpc>
                <a:spcPct val="150000"/>
              </a:lnSpc>
              <a:buNone/>
            </a:pPr>
            <a:r>
              <a:rPr lang="en-IN" b="0" i="0" dirty="0">
                <a:solidFill>
                  <a:srgbClr val="0E00FF"/>
                </a:solidFill>
                <a:effectLst/>
                <a:latin typeface="Times New Roman" panose="02020603050405020304" pitchFamily="18" charset="0"/>
                <a:cs typeface="Times New Roman" panose="02020603050405020304" pitchFamily="18" charset="0"/>
              </a:rPr>
              <a:t>end</a:t>
            </a:r>
            <a:endParaRPr lang="en-IN" b="0" i="0" dirty="0">
              <a:effectLst/>
              <a:latin typeface="Times New Roman" panose="02020603050405020304" pitchFamily="18" charset="0"/>
              <a:cs typeface="Times New Roman" panose="02020603050405020304" pitchFamily="18" charset="0"/>
            </a:endParaRPr>
          </a:p>
          <a:p>
            <a:pPr>
              <a:buNone/>
            </a:pPr>
            <a:r>
              <a:rPr lang="en-IN" b="0" i="0" dirty="0">
                <a:solidFill>
                  <a:srgbClr val="0E00FF"/>
                </a:solidFill>
                <a:effectLst/>
                <a:latin typeface="Times New Roman" panose="02020603050405020304" pitchFamily="18" charset="0"/>
                <a:cs typeface="Times New Roman" panose="02020603050405020304" pitchFamily="18" charset="0"/>
              </a:rPr>
              <a:t>end</a:t>
            </a:r>
            <a:endParaRPr lang="en-IN" b="0" i="0" dirty="0">
              <a:effectLst/>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FFE9E51D-2165-B0C2-5AF8-F92B7DB1324C}"/>
              </a:ext>
            </a:extLst>
          </p:cNvPr>
          <p:cNvSpPr txBox="1"/>
          <p:nvPr/>
        </p:nvSpPr>
        <p:spPr>
          <a:xfrm>
            <a:off x="266699" y="510388"/>
            <a:ext cx="11658599" cy="2120068"/>
          </a:xfrm>
          <a:prstGeom prst="rect">
            <a:avLst/>
          </a:prstGeom>
          <a:noFill/>
        </p:spPr>
        <p:txBody>
          <a:bodyPr wrap="square">
            <a:spAutoFit/>
          </a:bodyPr>
          <a:lstStyle/>
          <a:p>
            <a:pPr>
              <a:lnSpc>
                <a:spcPct val="150000"/>
              </a:lnSpc>
            </a:pPr>
            <a:r>
              <a:rPr lang="en-IN" b="1" dirty="0">
                <a:latin typeface="Times New Roman" panose="02020603050405020304" pitchFamily="18" charset="0"/>
                <a:cs typeface="Times New Roman" panose="02020603050405020304" pitchFamily="18" charset="0"/>
              </a:rPr>
              <a:t>Example: </a:t>
            </a:r>
            <a:r>
              <a:rPr lang="en-IN" dirty="0">
                <a:latin typeface="Times New Roman" panose="02020603050405020304" pitchFamily="18" charset="0"/>
                <a:cs typeface="Times New Roman" panose="02020603050405020304" pitchFamily="18" charset="0"/>
              </a:rPr>
              <a:t>Fibonacci Sequence</a:t>
            </a:r>
          </a:p>
          <a:p>
            <a:pPr>
              <a:lnSpc>
                <a:spcPct val="150000"/>
              </a:lnSpc>
            </a:pPr>
            <a:r>
              <a:rPr lang="en-IN" dirty="0">
                <a:latin typeface="Times New Roman" panose="02020603050405020304" pitchFamily="18" charset="0"/>
                <a:cs typeface="Times New Roman" panose="02020603050405020304" pitchFamily="18" charset="0"/>
              </a:rPr>
              <a:t>𝐹(𝑛)=𝐹(𝑛−1)+𝐹(𝑛−2),     𝐹(0)=0,  𝐹(1)=1</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Fibonacci sequence </a:t>
            </a:r>
            <a:r>
              <a:rPr lang="en-US" dirty="0">
                <a:latin typeface="Times New Roman" panose="02020603050405020304" pitchFamily="18" charset="0"/>
                <a:cs typeface="Times New Roman" panose="02020603050405020304" pitchFamily="18" charset="0"/>
              </a:rPr>
              <a:t>is a series of numbers where each number is the sum of the two preceding numbers, starting with 0 and 1. The sequence begins as 0, 1, 1, 2, 3, 5, 8, 13, and continues infinitely.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83151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DA9314-BBD2-5BB2-876D-BE53FECDB2F2}"/>
              </a:ext>
            </a:extLst>
          </p:cNvPr>
          <p:cNvSpPr txBox="1"/>
          <p:nvPr/>
        </p:nvSpPr>
        <p:spPr>
          <a:xfrm>
            <a:off x="244929" y="914722"/>
            <a:ext cx="11702142" cy="5028556"/>
          </a:xfrm>
          <a:prstGeom prst="rect">
            <a:avLst/>
          </a:prstGeom>
          <a:noFill/>
        </p:spPr>
        <p:txBody>
          <a:bodyPr wrap="square">
            <a:spAutoFit/>
          </a:bodyPr>
          <a:lstStyle/>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A beam is subjected to point loads at different positions. The load vector is: P (N) = [100 200 150 250];  The deflection factor is: δ (N/mm) = [0.5 0.4 0.6 0.3]; Write a MATLAB program to calculate the element-wise multiplication to find actual deflections.</a:t>
            </a: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Write a vectorized MATLAB program to calculate the strain values for 50 points, where strain = stress/E, stress varies from 0 to 250 MPa, and E = 200 </a:t>
            </a:r>
            <a:r>
              <a:rPr lang="en-US" dirty="0" err="1">
                <a:latin typeface="Times New Roman" panose="02020603050405020304" pitchFamily="18" charset="0"/>
                <a:cs typeface="Times New Roman" panose="02020603050405020304" pitchFamily="18" charset="0"/>
              </a:rPr>
              <a:t>GPa</a:t>
            </a:r>
            <a:r>
              <a:rPr lang="en-US"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Use MATLAB’s max, min, and mean functions to analyze a vector of stress values: [120 150 180 200 160]. Display maximum, minimum, and average stress.</a:t>
            </a:r>
            <a:endParaRPr lang="en-IN"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Write a MATLAB script that calculates torque = Force × Distance. Insert a keyboard command to pause execution so the user can check variables before continuing.</a:t>
            </a:r>
            <a:endParaRPr lang="en-IN"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Write a MATLAB script to input length, breadth, height of a cuboid and calculate its volume.</a:t>
            </a:r>
            <a:endParaRPr lang="en-IN"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a:pPr>
            <a:r>
              <a:rPr lang="en-US" dirty="0">
                <a:latin typeface="Times New Roman" panose="02020603050405020304" pitchFamily="18" charset="0"/>
                <a:cs typeface="Times New Roman" panose="02020603050405020304" pitchFamily="18" charset="0"/>
              </a:rPr>
              <a:t>Write a function to calculate power = Force × Velocity. If Velocity = 0, exit the function using return and display a warning message.</a:t>
            </a:r>
            <a:endParaRPr lang="en-IN"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32C4E614-18B2-402C-CA28-454E1B043261}"/>
              </a:ext>
            </a:extLst>
          </p:cNvPr>
          <p:cNvSpPr txBox="1"/>
          <p:nvPr/>
        </p:nvSpPr>
        <p:spPr>
          <a:xfrm>
            <a:off x="5011408" y="154491"/>
            <a:ext cx="2169184" cy="400110"/>
          </a:xfrm>
          <a:prstGeom prst="rect">
            <a:avLst/>
          </a:prstGeom>
          <a:noFill/>
        </p:spPr>
        <p:txBody>
          <a:bodyPr wrap="none" rtlCol="0">
            <a:spAutoFit/>
          </a:bodyPr>
          <a:lstStyle/>
          <a:p>
            <a:r>
              <a:rPr lang="en-IN" sz="2000" b="1" dirty="0">
                <a:latin typeface="Times New Roman" panose="02020603050405020304" pitchFamily="18" charset="0"/>
                <a:cs typeface="Times New Roman" panose="02020603050405020304" pitchFamily="18" charset="0"/>
              </a:rPr>
              <a:t>Practice questions</a:t>
            </a:r>
          </a:p>
        </p:txBody>
      </p:sp>
    </p:spTree>
    <p:extLst>
      <p:ext uri="{BB962C8B-B14F-4D97-AF65-F5344CB8AC3E}">
        <p14:creationId xmlns:p14="http://schemas.microsoft.com/office/powerpoint/2010/main" val="9050938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51C99B06-3304-218D-3536-6A8EE3CAFFF0}"/>
                  </a:ext>
                </a:extLst>
              </p:cNvPr>
              <p:cNvSpPr txBox="1"/>
              <p:nvPr/>
            </p:nvSpPr>
            <p:spPr>
              <a:xfrm>
                <a:off x="171253" y="131975"/>
                <a:ext cx="11913909" cy="5031249"/>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7. A cantilever beam of length L, modulus of elasticity E, and moment of inertia I is subjected to multiple point loads at different distances from the fixed end. The end deflection due to a single point load 𝑃 applied at a distance 𝑎 from the fixed end is given by:</a:t>
                </a:r>
                <a:endParaRPr lang="en-IN" i="1" dirty="0">
                  <a:latin typeface="Times New Roman" panose="02020603050405020304" pitchFamily="18" charset="0"/>
                  <a:ea typeface="Cambria Math" panose="02040503050406030204" pitchFamily="18" charset="0"/>
                  <a:cs typeface="Times New Roman" panose="02020603050405020304" pitchFamily="18" charset="0"/>
                </a:endParaRPr>
              </a:p>
              <a:p>
                <a:pPr>
                  <a:lnSpc>
                    <a:spcPct val="150000"/>
                  </a:lnSpc>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𝛿</m:t>
                      </m:r>
                      <m:r>
                        <a:rPr lang="en-IN" b="0" i="1" smtClean="0">
                          <a:latin typeface="Cambria Math" panose="02040503050406030204" pitchFamily="18" charset="0"/>
                          <a:ea typeface="Cambria Math" panose="02040503050406030204" pitchFamily="18" charset="0"/>
                        </a:rPr>
                        <m:t>=</m:t>
                      </m:r>
                      <m:f>
                        <m:fPr>
                          <m:ctrlPr>
                            <a:rPr lang="en-IN" b="0" i="1" smtClean="0">
                              <a:latin typeface="Cambria Math" panose="02040503050406030204" pitchFamily="18" charset="0"/>
                              <a:ea typeface="Cambria Math" panose="02040503050406030204" pitchFamily="18" charset="0"/>
                            </a:rPr>
                          </m:ctrlPr>
                        </m:fPr>
                        <m:num>
                          <m:r>
                            <a:rPr lang="en-IN" b="0" i="1" smtClean="0">
                              <a:latin typeface="Cambria Math" panose="02040503050406030204" pitchFamily="18" charset="0"/>
                              <a:ea typeface="Cambria Math" panose="02040503050406030204" pitchFamily="18" charset="0"/>
                            </a:rPr>
                            <m:t>𝑃</m:t>
                          </m:r>
                          <m:r>
                            <a:rPr lang="en-IN" b="0" i="1" smtClean="0">
                              <a:latin typeface="Cambria Math" panose="02040503050406030204" pitchFamily="18" charset="0"/>
                              <a:ea typeface="Cambria Math" panose="02040503050406030204" pitchFamily="18" charset="0"/>
                            </a:rPr>
                            <m:t>.</m:t>
                          </m:r>
                          <m:sSup>
                            <m:sSupPr>
                              <m:ctrlPr>
                                <a:rPr lang="en-IN" b="0" i="1" smtClean="0">
                                  <a:latin typeface="Cambria Math" panose="02040503050406030204" pitchFamily="18" charset="0"/>
                                  <a:ea typeface="Cambria Math" panose="02040503050406030204" pitchFamily="18" charset="0"/>
                                </a:rPr>
                              </m:ctrlPr>
                            </m:sSupPr>
                            <m:e>
                              <m:r>
                                <a:rPr lang="en-IN" b="0" i="1" smtClean="0">
                                  <a:latin typeface="Cambria Math" panose="02040503050406030204" pitchFamily="18" charset="0"/>
                                  <a:ea typeface="Cambria Math" panose="02040503050406030204" pitchFamily="18" charset="0"/>
                                </a:rPr>
                                <m:t>𝑎</m:t>
                              </m:r>
                            </m:e>
                            <m:sup>
                              <m:r>
                                <a:rPr lang="en-IN" b="0" i="1" smtClean="0">
                                  <a:latin typeface="Cambria Math" panose="02040503050406030204" pitchFamily="18" charset="0"/>
                                  <a:ea typeface="Cambria Math" panose="02040503050406030204" pitchFamily="18" charset="0"/>
                                </a:rPr>
                                <m:t>2</m:t>
                              </m:r>
                            </m:sup>
                          </m:sSup>
                          <m:r>
                            <a:rPr lang="en-IN" b="0" i="1" smtClean="0">
                              <a:latin typeface="Cambria Math" panose="02040503050406030204" pitchFamily="18" charset="0"/>
                              <a:ea typeface="Cambria Math" panose="02040503050406030204" pitchFamily="18" charset="0"/>
                            </a:rPr>
                            <m:t>(3</m:t>
                          </m:r>
                          <m:r>
                            <a:rPr lang="en-IN" b="0" i="1" smtClean="0">
                              <a:latin typeface="Cambria Math" panose="02040503050406030204" pitchFamily="18" charset="0"/>
                              <a:ea typeface="Cambria Math" panose="02040503050406030204" pitchFamily="18" charset="0"/>
                            </a:rPr>
                            <m:t>𝐿</m:t>
                          </m:r>
                          <m:r>
                            <a:rPr lang="en-IN" b="0" i="1" smtClean="0">
                              <a:latin typeface="Cambria Math" panose="02040503050406030204" pitchFamily="18" charset="0"/>
                              <a:ea typeface="Cambria Math" panose="02040503050406030204" pitchFamily="18" charset="0"/>
                            </a:rPr>
                            <m:t>−</m:t>
                          </m:r>
                          <m:r>
                            <a:rPr lang="en-IN" b="0" i="1" smtClean="0">
                              <a:latin typeface="Cambria Math" panose="02040503050406030204" pitchFamily="18" charset="0"/>
                              <a:ea typeface="Cambria Math" panose="02040503050406030204" pitchFamily="18" charset="0"/>
                            </a:rPr>
                            <m:t>𝑎</m:t>
                          </m:r>
                          <m:r>
                            <a:rPr lang="en-IN" b="0" i="1" smtClean="0">
                              <a:latin typeface="Cambria Math" panose="02040503050406030204" pitchFamily="18" charset="0"/>
                              <a:ea typeface="Cambria Math" panose="02040503050406030204" pitchFamily="18" charset="0"/>
                            </a:rPr>
                            <m:t>)</m:t>
                          </m:r>
                        </m:num>
                        <m:den>
                          <m:r>
                            <a:rPr lang="en-IN" b="0" i="1" smtClean="0">
                              <a:latin typeface="Cambria Math" panose="02040503050406030204" pitchFamily="18" charset="0"/>
                              <a:ea typeface="Cambria Math" panose="02040503050406030204" pitchFamily="18" charset="0"/>
                            </a:rPr>
                            <m:t>6</m:t>
                          </m:r>
                          <m:r>
                            <a:rPr lang="en-IN" b="0" i="1" smtClean="0">
                              <a:latin typeface="Cambria Math" panose="02040503050406030204" pitchFamily="18" charset="0"/>
                              <a:ea typeface="Cambria Math" panose="02040503050406030204" pitchFamily="18" charset="0"/>
                            </a:rPr>
                            <m:t>𝐸𝐼</m:t>
                          </m:r>
                        </m:den>
                      </m:f>
                    </m:oMath>
                  </m:oMathPara>
                </a14:m>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(a) Write a recursive MATLAB function named </a:t>
                </a:r>
                <a:r>
                  <a:rPr lang="en-US" b="1" dirty="0" err="1">
                    <a:latin typeface="Times New Roman" panose="02020603050405020304" pitchFamily="18" charset="0"/>
                    <a:cs typeface="Times New Roman" panose="02020603050405020304" pitchFamily="18" charset="0"/>
                  </a:rPr>
                  <a:t>deflection_cantilever_recursive</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calculate the total end deflection due to multiple point loads applied at different locations. The function should take the following inputs:</a:t>
                </a:r>
              </a:p>
              <a:p>
                <a:pPr>
                  <a:lnSpc>
                    <a:spcPct val="150000"/>
                  </a:lnSpc>
                </a:pPr>
                <a:r>
                  <a:rPr lang="en-US" dirty="0">
                    <a:latin typeface="Times New Roman" panose="02020603050405020304" pitchFamily="18" charset="0"/>
                    <a:cs typeface="Times New Roman" panose="02020603050405020304" pitchFamily="18" charset="0"/>
                  </a:rPr>
                  <a:t>P: vector of loads (N)</a:t>
                </a:r>
              </a:p>
              <a:p>
                <a:pPr>
                  <a:lnSpc>
                    <a:spcPct val="150000"/>
                  </a:lnSpc>
                </a:pPr>
                <a:r>
                  <a:rPr lang="en-US" dirty="0">
                    <a:latin typeface="Times New Roman" panose="02020603050405020304" pitchFamily="18" charset="0"/>
                    <a:cs typeface="Times New Roman" panose="02020603050405020304" pitchFamily="18" charset="0"/>
                  </a:rPr>
                  <a:t>a: vector of distances (m) of each load from fixed end (same size as P)</a:t>
                </a:r>
              </a:p>
              <a:p>
                <a:pPr>
                  <a:lnSpc>
                    <a:spcPct val="150000"/>
                  </a:lnSpc>
                </a:pPr>
                <a:r>
                  <a:rPr lang="en-US" dirty="0">
                    <a:latin typeface="Times New Roman" panose="02020603050405020304" pitchFamily="18" charset="0"/>
                    <a:cs typeface="Times New Roman" panose="02020603050405020304" pitchFamily="18" charset="0"/>
                  </a:rPr>
                  <a:t>L: beam length (m)</a:t>
                </a:r>
              </a:p>
              <a:p>
                <a:pPr>
                  <a:lnSpc>
                    <a:spcPct val="150000"/>
                  </a:lnSpc>
                </a:pPr>
                <a:r>
                  <a:rPr lang="en-US" dirty="0">
                    <a:latin typeface="Times New Roman" panose="02020603050405020304" pitchFamily="18" charset="0"/>
                    <a:cs typeface="Times New Roman" panose="02020603050405020304" pitchFamily="18" charset="0"/>
                  </a:rPr>
                  <a:t>E: modulus of elasticity (Pa)</a:t>
                </a:r>
              </a:p>
              <a:p>
                <a:pPr>
                  <a:lnSpc>
                    <a:spcPct val="150000"/>
                  </a:lnSpc>
                </a:pPr>
                <a:r>
                  <a:rPr lang="en-US" dirty="0">
                    <a:latin typeface="Times New Roman" panose="02020603050405020304" pitchFamily="18" charset="0"/>
                    <a:cs typeface="Times New Roman" panose="02020603050405020304" pitchFamily="18" charset="0"/>
                  </a:rPr>
                  <a:t>I: area moment of inertia (m</a:t>
                </a:r>
                <a:r>
                  <a:rPr lang="en-US" baseline="300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a:t>
                </a:r>
              </a:p>
            </p:txBody>
          </p:sp>
        </mc:Choice>
        <mc:Fallback xmlns="">
          <p:sp>
            <p:nvSpPr>
              <p:cNvPr id="3" name="TextBox 2">
                <a:extLst>
                  <a:ext uri="{FF2B5EF4-FFF2-40B4-BE49-F238E27FC236}">
                    <a16:creationId xmlns:a16="http://schemas.microsoft.com/office/drawing/2014/main" id="{51C99B06-3304-218D-3536-6A8EE3CAFFF0}"/>
                  </a:ext>
                </a:extLst>
              </p:cNvPr>
              <p:cNvSpPr txBox="1">
                <a:spLocks noRot="1" noChangeAspect="1" noMove="1" noResize="1" noEditPoints="1" noAdjustHandles="1" noChangeArrowheads="1" noChangeShapeType="1" noTextEdit="1"/>
              </p:cNvSpPr>
              <p:nvPr/>
            </p:nvSpPr>
            <p:spPr>
              <a:xfrm>
                <a:off x="171253" y="131975"/>
                <a:ext cx="11913909" cy="5031249"/>
              </a:xfrm>
              <a:prstGeom prst="rect">
                <a:avLst/>
              </a:prstGeom>
              <a:blipFill>
                <a:blip r:embed="rId2"/>
                <a:stretch>
                  <a:fillRect l="-409" r="-461" b="-1091"/>
                </a:stretch>
              </a:blipFill>
            </p:spPr>
            <p:txBody>
              <a:bodyPr/>
              <a:lstStyle/>
              <a:p>
                <a:r>
                  <a:rPr lang="en-IN">
                    <a:noFill/>
                  </a:rPr>
                  <a:t> </a:t>
                </a:r>
              </a:p>
            </p:txBody>
          </p:sp>
        </mc:Fallback>
      </mc:AlternateContent>
      <p:sp>
        <p:nvSpPr>
          <p:cNvPr id="5" name="TextBox 4">
            <a:extLst>
              <a:ext uri="{FF2B5EF4-FFF2-40B4-BE49-F238E27FC236}">
                <a16:creationId xmlns:a16="http://schemas.microsoft.com/office/drawing/2014/main" id="{2D05C07E-9E53-47F4-8118-037DFE450BFB}"/>
              </a:ext>
            </a:extLst>
          </p:cNvPr>
          <p:cNvSpPr txBox="1"/>
          <p:nvPr/>
        </p:nvSpPr>
        <p:spPr>
          <a:xfrm>
            <a:off x="171253" y="5163224"/>
            <a:ext cx="11849494" cy="1289071"/>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(b) Using your function, compute the total deflection for a cantilever beam with:𝐿=2 m, 𝐸=2×10</a:t>
            </a:r>
            <a:r>
              <a:rPr lang="en-US" baseline="30000" dirty="0">
                <a:latin typeface="Times New Roman" panose="02020603050405020304" pitchFamily="18" charset="0"/>
                <a:cs typeface="Times New Roman" panose="02020603050405020304" pitchFamily="18" charset="0"/>
              </a:rPr>
              <a:t>11</a:t>
            </a:r>
            <a:r>
              <a:rPr lang="en-US" dirty="0">
                <a:latin typeface="Times New Roman" panose="02020603050405020304" pitchFamily="18" charset="0"/>
                <a:cs typeface="Times New Roman" panose="02020603050405020304" pitchFamily="18" charset="0"/>
              </a:rPr>
              <a:t> Pa,  𝐼=1×10</a:t>
            </a:r>
            <a:r>
              <a:rPr lang="en-US" baseline="30000" dirty="0">
                <a:latin typeface="Times New Roman" panose="02020603050405020304" pitchFamily="18" charset="0"/>
                <a:cs typeface="Times New Roman" panose="02020603050405020304" pitchFamily="18" charset="0"/>
              </a:rPr>
              <a:t>−6</a:t>
            </a:r>
            <a:r>
              <a:rPr lang="en-US" dirty="0">
                <a:latin typeface="Times New Roman" panose="02020603050405020304" pitchFamily="18" charset="0"/>
                <a:cs typeface="Times New Roman" panose="02020603050405020304" pitchFamily="18" charset="0"/>
              </a:rPr>
              <a:t> m</a:t>
            </a:r>
            <a:r>
              <a:rPr lang="en-US" baseline="30000" dirty="0">
                <a:latin typeface="Times New Roman" panose="02020603050405020304" pitchFamily="18" charset="0"/>
                <a:cs typeface="Times New Roman" panose="02020603050405020304" pitchFamily="18" charset="0"/>
              </a:rPr>
              <a:t>4</a:t>
            </a:r>
            <a:r>
              <a:rPr lang="en-US" dirty="0">
                <a:latin typeface="Times New Roman" panose="02020603050405020304" pitchFamily="18" charset="0"/>
                <a:cs typeface="Times New Roman" panose="02020603050405020304" pitchFamily="18" charset="0"/>
              </a:rPr>
              <a:t>, loads 𝑃=[100,  150,  250] N, and applied at distances 𝑎=[0.4,  1.2,  1.6] m. Write the MATLAB code for the function and show the output.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88172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D4A62DE-DB72-9980-5E64-9EA12F34F8AB}"/>
              </a:ext>
            </a:extLst>
          </p:cNvPr>
          <p:cNvSpPr txBox="1"/>
          <p:nvPr/>
        </p:nvSpPr>
        <p:spPr>
          <a:xfrm>
            <a:off x="94268" y="79081"/>
            <a:ext cx="11990895" cy="1704569"/>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Built-in Plotting &amp; Visualization</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MATLAB provides powerful 2D and 3D plotting functions built-in.</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Engineers and scientists can visualize data immediately without external libraries.</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Functions include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plot, plot3, mesh, surf, bar, histogram,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etc.</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8" name="TextBox 7">
            <a:extLst>
              <a:ext uri="{FF2B5EF4-FFF2-40B4-BE49-F238E27FC236}">
                <a16:creationId xmlns:a16="http://schemas.microsoft.com/office/drawing/2014/main" id="{2C6D8376-1D54-7EE9-EA2D-2669B56F6EF7}"/>
              </a:ext>
            </a:extLst>
          </p:cNvPr>
          <p:cNvSpPr txBox="1"/>
          <p:nvPr/>
        </p:nvSpPr>
        <p:spPr>
          <a:xfrm>
            <a:off x="1" y="2160106"/>
            <a:ext cx="7178040" cy="2120068"/>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Extensive Built-in Functions</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MATLAB has thousands of pre-defined functions for mathematics, signal processing, image processing, optimization, control systems, etc.</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Users rarely need to code standard algorithms from scratch.</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Functions like </a:t>
            </a:r>
            <a:r>
              <a:rPr kumimoji="0" lang="en-IN"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inv</a:t>
            </a: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eig</a:t>
            </a: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fft</a:t>
            </a: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1800" b="1"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polyfit</a:t>
            </a: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ode45,</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etc., are directly available</a:t>
            </a:r>
          </a:p>
        </p:txBody>
      </p:sp>
      <p:sp>
        <p:nvSpPr>
          <p:cNvPr id="12" name="TextBox 11">
            <a:extLst>
              <a:ext uri="{FF2B5EF4-FFF2-40B4-BE49-F238E27FC236}">
                <a16:creationId xmlns:a16="http://schemas.microsoft.com/office/drawing/2014/main" id="{1F2A1E49-0E9C-7EDF-073D-C081AD76903D}"/>
              </a:ext>
            </a:extLst>
          </p:cNvPr>
          <p:cNvSpPr txBox="1"/>
          <p:nvPr/>
        </p:nvSpPr>
        <p:spPr>
          <a:xfrm>
            <a:off x="8425572" y="234055"/>
            <a:ext cx="2890520" cy="2126864"/>
          </a:xfrm>
          <a:prstGeom prst="rect">
            <a:avLst/>
          </a:prstGeom>
          <a:noFill/>
          <a:ln w="19050">
            <a:solidFill>
              <a:schemeClr val="tx1"/>
            </a:solidFill>
            <a:prstDash val="dash"/>
          </a:ln>
        </p:spPr>
        <p:txBody>
          <a:bodyPr wrap="square">
            <a:spAutoFit/>
          </a:bodyPr>
          <a:lstStyle/>
          <a:p>
            <a:pPr>
              <a:lnSpc>
                <a:spcPct val="150000"/>
              </a:lnSpc>
              <a:buNone/>
            </a:pPr>
            <a:r>
              <a:rPr lang="en-IN" sz="1800" b="0" i="0" dirty="0">
                <a:effectLst/>
                <a:latin typeface="Times New Roman" panose="02020603050405020304" pitchFamily="18" charset="0"/>
                <a:cs typeface="Times New Roman" panose="02020603050405020304" pitchFamily="18" charset="0"/>
              </a:rPr>
              <a:t>x = 0:0.1:10;</a:t>
            </a:r>
          </a:p>
          <a:p>
            <a:pPr>
              <a:lnSpc>
                <a:spcPct val="150000"/>
              </a:lnSpc>
              <a:buNone/>
            </a:pPr>
            <a:r>
              <a:rPr lang="en-IN" sz="1800" b="0" i="0" dirty="0">
                <a:effectLst/>
                <a:latin typeface="Times New Roman" panose="02020603050405020304" pitchFamily="18" charset="0"/>
                <a:cs typeface="Times New Roman" panose="02020603050405020304" pitchFamily="18" charset="0"/>
              </a:rPr>
              <a:t>y = x.^2 - 5*x + 6;</a:t>
            </a:r>
          </a:p>
          <a:p>
            <a:pPr>
              <a:lnSpc>
                <a:spcPct val="150000"/>
              </a:lnSpc>
              <a:buNone/>
            </a:pPr>
            <a:r>
              <a:rPr lang="en-IN" sz="1800" b="0" i="0" dirty="0">
                <a:effectLst/>
                <a:latin typeface="Times New Roman" panose="02020603050405020304" pitchFamily="18" charset="0"/>
                <a:cs typeface="Times New Roman" panose="02020603050405020304" pitchFamily="18" charset="0"/>
              </a:rPr>
              <a:t>plot(x,y,</a:t>
            </a:r>
            <a:r>
              <a:rPr lang="en-IN" sz="1800" b="0" i="0" dirty="0">
                <a:solidFill>
                  <a:srgbClr val="A709F5"/>
                </a:solidFill>
                <a:effectLst/>
                <a:latin typeface="Times New Roman" panose="02020603050405020304" pitchFamily="18" charset="0"/>
                <a:cs typeface="Times New Roman" panose="02020603050405020304" pitchFamily="18" charset="0"/>
              </a:rPr>
              <a:t>'k-'</a:t>
            </a:r>
            <a:r>
              <a:rPr lang="en-IN" sz="1800" b="0" i="0" dirty="0">
                <a:effectLst/>
                <a:latin typeface="Times New Roman" panose="02020603050405020304" pitchFamily="18" charset="0"/>
                <a:cs typeface="Times New Roman" panose="02020603050405020304" pitchFamily="18" charset="0"/>
              </a:rPr>
              <a:t>,</a:t>
            </a:r>
            <a:r>
              <a:rPr lang="en-IN" sz="1800" b="0" i="0" dirty="0">
                <a:solidFill>
                  <a:srgbClr val="A709F5"/>
                </a:solidFill>
                <a:effectLst/>
                <a:latin typeface="Times New Roman" panose="02020603050405020304" pitchFamily="18" charset="0"/>
                <a:cs typeface="Times New Roman" panose="02020603050405020304" pitchFamily="18" charset="0"/>
              </a:rPr>
              <a:t>'LineWidth'</a:t>
            </a:r>
            <a:r>
              <a:rPr lang="en-IN" sz="1800" b="0" i="0" dirty="0">
                <a:effectLst/>
                <a:latin typeface="Times New Roman" panose="02020603050405020304" pitchFamily="18" charset="0"/>
                <a:cs typeface="Times New Roman" panose="02020603050405020304" pitchFamily="18" charset="0"/>
              </a:rPr>
              <a:t>,1.5);</a:t>
            </a:r>
          </a:p>
          <a:p>
            <a:pPr>
              <a:lnSpc>
                <a:spcPct val="150000"/>
              </a:lnSpc>
              <a:buNone/>
            </a:pPr>
            <a:r>
              <a:rPr lang="en-IN" sz="1800" b="0" i="0" dirty="0" err="1">
                <a:effectLst/>
                <a:latin typeface="Times New Roman" panose="02020603050405020304" pitchFamily="18" charset="0"/>
                <a:cs typeface="Times New Roman" panose="02020603050405020304" pitchFamily="18" charset="0"/>
              </a:rPr>
              <a:t>xlabel</a:t>
            </a:r>
            <a:r>
              <a:rPr lang="en-IN" sz="1800" b="0" i="0" dirty="0">
                <a:effectLst/>
                <a:latin typeface="Times New Roman" panose="02020603050405020304" pitchFamily="18" charset="0"/>
                <a:cs typeface="Times New Roman" panose="02020603050405020304" pitchFamily="18" charset="0"/>
              </a:rPr>
              <a:t>(</a:t>
            </a:r>
            <a:r>
              <a:rPr lang="en-IN" sz="1800" b="0" i="0" dirty="0">
                <a:solidFill>
                  <a:srgbClr val="A709F5"/>
                </a:solidFill>
                <a:effectLst/>
                <a:latin typeface="Times New Roman" panose="02020603050405020304" pitchFamily="18" charset="0"/>
                <a:cs typeface="Times New Roman" panose="02020603050405020304" pitchFamily="18" charset="0"/>
              </a:rPr>
              <a:t>'x'</a:t>
            </a:r>
            <a:r>
              <a:rPr lang="en-IN" sz="1800" b="0" i="0" dirty="0">
                <a:effectLst/>
                <a:latin typeface="Times New Roman" panose="02020603050405020304" pitchFamily="18" charset="0"/>
                <a:cs typeface="Times New Roman" panose="02020603050405020304" pitchFamily="18" charset="0"/>
              </a:rPr>
              <a:t>); </a:t>
            </a:r>
            <a:r>
              <a:rPr lang="en-IN" sz="1800" b="0" i="0" dirty="0" err="1">
                <a:effectLst/>
                <a:latin typeface="Times New Roman" panose="02020603050405020304" pitchFamily="18" charset="0"/>
                <a:cs typeface="Times New Roman" panose="02020603050405020304" pitchFamily="18" charset="0"/>
              </a:rPr>
              <a:t>ylabel</a:t>
            </a:r>
            <a:r>
              <a:rPr lang="en-IN" sz="1800" b="0" i="0" dirty="0">
                <a:effectLst/>
                <a:latin typeface="Times New Roman" panose="02020603050405020304" pitchFamily="18" charset="0"/>
                <a:cs typeface="Times New Roman" panose="02020603050405020304" pitchFamily="18" charset="0"/>
              </a:rPr>
              <a:t>(</a:t>
            </a:r>
            <a:r>
              <a:rPr lang="en-IN" sz="1800" b="0" i="0" dirty="0">
                <a:solidFill>
                  <a:srgbClr val="A709F5"/>
                </a:solidFill>
                <a:effectLst/>
                <a:latin typeface="Times New Roman" panose="02020603050405020304" pitchFamily="18" charset="0"/>
                <a:cs typeface="Times New Roman" panose="02020603050405020304" pitchFamily="18" charset="0"/>
              </a:rPr>
              <a:t>'y'</a:t>
            </a:r>
            <a:r>
              <a:rPr lang="en-IN" sz="1800" b="0" i="0" dirty="0">
                <a:effectLst/>
                <a:latin typeface="Times New Roman" panose="02020603050405020304" pitchFamily="18" charset="0"/>
                <a:cs typeface="Times New Roman" panose="02020603050405020304" pitchFamily="18" charset="0"/>
              </a:rPr>
              <a:t>);</a:t>
            </a:r>
          </a:p>
          <a:p>
            <a:pPr>
              <a:lnSpc>
                <a:spcPct val="150000"/>
              </a:lnSpc>
              <a:buNone/>
            </a:pPr>
            <a:r>
              <a:rPr lang="en-IN" sz="1800" b="0" i="0" dirty="0">
                <a:effectLst/>
                <a:latin typeface="Times New Roman" panose="02020603050405020304" pitchFamily="18" charset="0"/>
                <a:cs typeface="Times New Roman" panose="02020603050405020304" pitchFamily="18" charset="0"/>
              </a:rPr>
              <a:t>title(</a:t>
            </a:r>
            <a:r>
              <a:rPr lang="en-IN" sz="1800" b="0" i="0" dirty="0">
                <a:solidFill>
                  <a:srgbClr val="A709F5"/>
                </a:solidFill>
                <a:effectLst/>
                <a:latin typeface="Times New Roman" panose="02020603050405020304" pitchFamily="18" charset="0"/>
                <a:cs typeface="Times New Roman" panose="02020603050405020304" pitchFamily="18" charset="0"/>
              </a:rPr>
              <a:t>'Quadratic Function'</a:t>
            </a:r>
            <a:r>
              <a:rPr lang="en-IN" sz="1800" b="0" i="0" dirty="0">
                <a:effectLst/>
                <a:latin typeface="Times New Roman" panose="02020603050405020304" pitchFamily="18" charset="0"/>
                <a:cs typeface="Times New Roman" panose="02020603050405020304" pitchFamily="18" charset="0"/>
              </a:rPr>
              <a:t>);</a:t>
            </a:r>
          </a:p>
        </p:txBody>
      </p:sp>
      <p:sp>
        <p:nvSpPr>
          <p:cNvPr id="14" name="TextBox 13">
            <a:extLst>
              <a:ext uri="{FF2B5EF4-FFF2-40B4-BE49-F238E27FC236}">
                <a16:creationId xmlns:a16="http://schemas.microsoft.com/office/drawing/2014/main" id="{B0E5C80F-6620-3862-7EDB-04A29D02E16D}"/>
              </a:ext>
            </a:extLst>
          </p:cNvPr>
          <p:cNvSpPr txBox="1"/>
          <p:nvPr/>
        </p:nvSpPr>
        <p:spPr>
          <a:xfrm>
            <a:off x="7380258" y="2837541"/>
            <a:ext cx="4704905" cy="1289071"/>
          </a:xfrm>
          <a:prstGeom prst="rect">
            <a:avLst/>
          </a:prstGeom>
          <a:noFill/>
          <a:ln w="19050">
            <a:solidFill>
              <a:schemeClr val="tx1"/>
            </a:solidFill>
            <a:prstDash val="dash"/>
          </a:ln>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 [2 1; 7 4];</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d = det(A);        </a:t>
            </a:r>
            <a:r>
              <a:rPr kumimoji="0" lang="en-US" sz="1800" b="0"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 Determinant</a:t>
            </a:r>
          </a:p>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[V,D] = </a:t>
            </a: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eig</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a:t>
            </a:r>
            <a:r>
              <a:rPr kumimoji="0" lang="en-US" sz="1800" b="0" i="0" u="none" strike="noStrike" kern="1200" cap="none" spc="0" normalizeH="0" baseline="0" noProof="0" dirty="0">
                <a:ln>
                  <a:noFill/>
                </a:ln>
                <a:solidFill>
                  <a:srgbClr val="00B050"/>
                </a:solidFill>
                <a:effectLst/>
                <a:uLnTx/>
                <a:uFillTx/>
                <a:latin typeface="Times New Roman" panose="02020603050405020304" pitchFamily="18" charset="0"/>
                <a:ea typeface="+mn-ea"/>
                <a:cs typeface="Times New Roman" panose="02020603050405020304" pitchFamily="18" charset="0"/>
              </a:rPr>
              <a:t>% Eigenvalues &amp; Eigenvectors</a:t>
            </a:r>
          </a:p>
        </p:txBody>
      </p:sp>
      <p:sp>
        <p:nvSpPr>
          <p:cNvPr id="15" name="TextBox 14">
            <a:extLst>
              <a:ext uri="{FF2B5EF4-FFF2-40B4-BE49-F238E27FC236}">
                <a16:creationId xmlns:a16="http://schemas.microsoft.com/office/drawing/2014/main" id="{59B81EB4-05FF-9CBE-9640-0469A909A165}"/>
              </a:ext>
            </a:extLst>
          </p:cNvPr>
          <p:cNvSpPr txBox="1"/>
          <p:nvPr/>
        </p:nvSpPr>
        <p:spPr>
          <a:xfrm>
            <a:off x="94268" y="4656629"/>
            <a:ext cx="9113520" cy="2120068"/>
          </a:xfrm>
          <a:prstGeom prst="rect">
            <a:avLst/>
          </a:prstGeom>
          <a:noFill/>
        </p:spPr>
        <p:txBody>
          <a:bodyPr wrap="square">
            <a:spAutoFit/>
          </a:bodyPr>
          <a:lstStyle/>
          <a:p>
            <a:pPr marL="0" marR="0" lvl="0" indent="0" algn="just" defTabSz="914400" rtl="0" eaLnBrk="1" fontAlgn="auto" latinLnBrk="0" hangingPunct="1">
              <a:lnSpc>
                <a:spcPct val="15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Ease of Interfacing</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MATLAB can </a:t>
            </a: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interface easily with other software and languages</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It can call C/C++ functions, Fortran codes, and Python functions.</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Supports exporting results to Excel, text files, images, and reports.</a:t>
            </a:r>
          </a:p>
          <a:p>
            <a:pPr marL="285750" marR="0" lvl="0" indent="-285750" algn="just"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Provides Simulink for graphical system modeling.</a:t>
            </a:r>
          </a:p>
        </p:txBody>
      </p:sp>
      <p:sp>
        <p:nvSpPr>
          <p:cNvPr id="17" name="TextBox 16">
            <a:extLst>
              <a:ext uri="{FF2B5EF4-FFF2-40B4-BE49-F238E27FC236}">
                <a16:creationId xmlns:a16="http://schemas.microsoft.com/office/drawing/2014/main" id="{B8F237B3-F208-1941-2857-53B995020C53}"/>
              </a:ext>
            </a:extLst>
          </p:cNvPr>
          <p:cNvSpPr txBox="1"/>
          <p:nvPr/>
        </p:nvSpPr>
        <p:spPr>
          <a:xfrm>
            <a:off x="8647016" y="5716663"/>
            <a:ext cx="3163984" cy="880369"/>
          </a:xfrm>
          <a:prstGeom prst="rect">
            <a:avLst/>
          </a:prstGeom>
          <a:noFill/>
          <a:ln w="19050">
            <a:solidFill>
              <a:schemeClr val="tx1"/>
            </a:solidFill>
            <a:prstDash val="dash"/>
          </a:ln>
        </p:spPr>
        <p:txBody>
          <a:bodyPr wrap="square">
            <a:spAutoFit/>
          </a:bodyPr>
          <a:lstStyle/>
          <a:p>
            <a:pPr>
              <a:lnSpc>
                <a:spcPct val="150000"/>
              </a:lnSpc>
              <a:buNone/>
            </a:pPr>
            <a:r>
              <a:rPr lang="en-IN" sz="1800" b="0" i="0" dirty="0">
                <a:effectLst/>
                <a:latin typeface="Times New Roman" panose="02020603050405020304" pitchFamily="18" charset="0"/>
                <a:cs typeface="Times New Roman" panose="02020603050405020304" pitchFamily="18" charset="0"/>
              </a:rPr>
              <a:t>A = rand(5,5);</a:t>
            </a:r>
          </a:p>
          <a:p>
            <a:pPr>
              <a:lnSpc>
                <a:spcPct val="150000"/>
              </a:lnSpc>
              <a:buNone/>
            </a:pPr>
            <a:r>
              <a:rPr lang="en-IN" sz="1800" b="0" i="0" dirty="0" err="1">
                <a:effectLst/>
                <a:latin typeface="Times New Roman" panose="02020603050405020304" pitchFamily="18" charset="0"/>
                <a:cs typeface="Times New Roman" panose="02020603050405020304" pitchFamily="18" charset="0"/>
              </a:rPr>
              <a:t>writematrix</a:t>
            </a:r>
            <a:r>
              <a:rPr lang="en-IN" sz="1800" b="0" i="0" dirty="0">
                <a:effectLst/>
                <a:latin typeface="Times New Roman" panose="02020603050405020304" pitchFamily="18" charset="0"/>
                <a:cs typeface="Times New Roman" panose="02020603050405020304" pitchFamily="18" charset="0"/>
              </a:rPr>
              <a:t>(A,</a:t>
            </a:r>
            <a:r>
              <a:rPr lang="en-IN" sz="1800" b="0" i="0" dirty="0">
                <a:solidFill>
                  <a:srgbClr val="A709F5"/>
                </a:solidFill>
                <a:effectLst/>
                <a:latin typeface="Times New Roman" panose="02020603050405020304" pitchFamily="18" charset="0"/>
                <a:cs typeface="Times New Roman" panose="02020603050405020304" pitchFamily="18" charset="0"/>
              </a:rPr>
              <a:t>'output.xlsx'</a:t>
            </a:r>
            <a:r>
              <a:rPr lang="en-IN" sz="1800" b="0" i="0" dirty="0">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1107633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C705C58-0307-773C-78B6-A8114AE0AEC6}"/>
              </a:ext>
            </a:extLst>
          </p:cNvPr>
          <p:cNvGraphicFramePr>
            <a:graphicFrameLocks noGrp="1"/>
          </p:cNvGraphicFramePr>
          <p:nvPr/>
        </p:nvGraphicFramePr>
        <p:xfrm>
          <a:off x="636178" y="861671"/>
          <a:ext cx="10515600" cy="3108960"/>
        </p:xfrm>
        <a:graphic>
          <a:graphicData uri="http://schemas.openxmlformats.org/drawingml/2006/table">
            <a:tbl>
              <a:tblPr/>
              <a:tblGrid>
                <a:gridCol w="3505200">
                  <a:extLst>
                    <a:ext uri="{9D8B030D-6E8A-4147-A177-3AD203B41FA5}">
                      <a16:colId xmlns:a16="http://schemas.microsoft.com/office/drawing/2014/main" val="848937667"/>
                    </a:ext>
                  </a:extLst>
                </a:gridCol>
                <a:gridCol w="3505200">
                  <a:extLst>
                    <a:ext uri="{9D8B030D-6E8A-4147-A177-3AD203B41FA5}">
                      <a16:colId xmlns:a16="http://schemas.microsoft.com/office/drawing/2014/main" val="3476878280"/>
                    </a:ext>
                  </a:extLst>
                </a:gridCol>
                <a:gridCol w="3505200">
                  <a:extLst>
                    <a:ext uri="{9D8B030D-6E8A-4147-A177-3AD203B41FA5}">
                      <a16:colId xmlns:a16="http://schemas.microsoft.com/office/drawing/2014/main" val="191906485"/>
                    </a:ext>
                  </a:extLst>
                </a:gridCol>
              </a:tblGrid>
              <a:tr h="0">
                <a:tc>
                  <a:txBody>
                    <a:bodyPr/>
                    <a:lstStyle/>
                    <a:p>
                      <a:pPr algn="ctr">
                        <a:buNone/>
                      </a:pPr>
                      <a:r>
                        <a:rPr lang="en-IN" b="1" dirty="0">
                          <a:latin typeface="Times New Roman" panose="02020603050405020304" pitchFamily="18" charset="0"/>
                          <a:cs typeface="Times New Roman" panose="02020603050405020304" pitchFamily="18" charset="0"/>
                        </a:rPr>
                        <a:t>Feature</a:t>
                      </a:r>
                    </a:p>
                  </a:txBody>
                  <a:tcPr anchor="ctr">
                    <a:lnL>
                      <a:noFill/>
                    </a:lnL>
                    <a:lnR>
                      <a:noFill/>
                    </a:lnR>
                    <a:lnT>
                      <a:noFill/>
                    </a:lnT>
                    <a:lnB>
                      <a:noFill/>
                    </a:lnB>
                    <a:noFill/>
                  </a:tcPr>
                </a:tc>
                <a:tc>
                  <a:txBody>
                    <a:bodyPr/>
                    <a:lstStyle/>
                    <a:p>
                      <a:pPr algn="ctr">
                        <a:buNone/>
                      </a:pPr>
                      <a:r>
                        <a:rPr lang="en-IN" b="1">
                          <a:latin typeface="Times New Roman" panose="02020603050405020304" pitchFamily="18" charset="0"/>
                          <a:cs typeface="Times New Roman" panose="02020603050405020304" pitchFamily="18" charset="0"/>
                        </a:rPr>
                        <a:t>Meaning</a:t>
                      </a:r>
                    </a:p>
                  </a:txBody>
                  <a:tcPr anchor="ctr">
                    <a:lnL>
                      <a:noFill/>
                    </a:lnL>
                    <a:lnR>
                      <a:noFill/>
                    </a:lnR>
                    <a:lnT>
                      <a:noFill/>
                    </a:lnT>
                    <a:lnB>
                      <a:noFill/>
                    </a:lnB>
                    <a:noFill/>
                  </a:tcPr>
                </a:tc>
                <a:tc>
                  <a:txBody>
                    <a:bodyPr/>
                    <a:lstStyle/>
                    <a:p>
                      <a:pPr algn="ctr">
                        <a:buNone/>
                      </a:pPr>
                      <a:r>
                        <a:rPr lang="en-IN" b="1" dirty="0">
                          <a:latin typeface="Times New Roman" panose="02020603050405020304" pitchFamily="18" charset="0"/>
                          <a:cs typeface="Times New Roman" panose="02020603050405020304" pitchFamily="18" charset="0"/>
                        </a:rPr>
                        <a:t>Example in MATLAB</a:t>
                      </a:r>
                    </a:p>
                  </a:txBody>
                  <a:tcPr anchor="ctr">
                    <a:lnL>
                      <a:noFill/>
                    </a:lnL>
                    <a:lnR>
                      <a:noFill/>
                    </a:lnR>
                    <a:lnT>
                      <a:noFill/>
                    </a:lnT>
                    <a:lnB>
                      <a:noFill/>
                    </a:lnB>
                    <a:noFill/>
                  </a:tcPr>
                </a:tc>
                <a:extLst>
                  <a:ext uri="{0D108BD9-81ED-4DB2-BD59-A6C34878D82A}">
                    <a16:rowId xmlns:a16="http://schemas.microsoft.com/office/drawing/2014/main" val="2653989747"/>
                  </a:ext>
                </a:extLst>
              </a:tr>
              <a:tr h="0">
                <a:tc>
                  <a:txBody>
                    <a:bodyPr/>
                    <a:lstStyle/>
                    <a:p>
                      <a:pPr algn="ctr">
                        <a:buNone/>
                      </a:pPr>
                      <a:r>
                        <a:rPr lang="en-IN" b="1">
                          <a:latin typeface="Times New Roman" panose="02020603050405020304" pitchFamily="18" charset="0"/>
                          <a:cs typeface="Times New Roman" panose="02020603050405020304" pitchFamily="18" charset="0"/>
                        </a:rPr>
                        <a:t>Matrix-Oriented</a:t>
                      </a:r>
                      <a:endParaRPr lang="en-IN">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lgn="ctr">
                        <a:buNone/>
                      </a:pPr>
                      <a:r>
                        <a:rPr lang="en-US" dirty="0">
                          <a:latin typeface="Times New Roman" panose="02020603050405020304" pitchFamily="18" charset="0"/>
                          <a:cs typeface="Times New Roman" panose="02020603050405020304" pitchFamily="18" charset="0"/>
                        </a:rPr>
                        <a:t>Everything is treated as a matrix</a:t>
                      </a:r>
                    </a:p>
                  </a:txBody>
                  <a:tcPr anchor="ctr">
                    <a:lnL>
                      <a:noFill/>
                    </a:lnL>
                    <a:lnR>
                      <a:noFill/>
                    </a:lnR>
                    <a:lnT>
                      <a:noFill/>
                    </a:lnT>
                    <a:lnB>
                      <a:noFill/>
                    </a:lnB>
                    <a:noFill/>
                  </a:tcPr>
                </a:tc>
                <a:tc>
                  <a:txBody>
                    <a:bodyPr/>
                    <a:lstStyle/>
                    <a:p>
                      <a:pPr algn="ctr">
                        <a:buNone/>
                      </a:pPr>
                      <a:r>
                        <a:rPr lang="en-IN">
                          <a:latin typeface="Times New Roman" panose="02020603050405020304" pitchFamily="18" charset="0"/>
                          <a:cs typeface="Times New Roman" panose="02020603050405020304" pitchFamily="18" charset="0"/>
                        </a:rPr>
                        <a:t>C = A*B</a:t>
                      </a:r>
                    </a:p>
                  </a:txBody>
                  <a:tcPr anchor="ctr">
                    <a:lnL>
                      <a:noFill/>
                    </a:lnL>
                    <a:lnR>
                      <a:noFill/>
                    </a:lnR>
                    <a:lnT>
                      <a:noFill/>
                    </a:lnT>
                    <a:lnB>
                      <a:noFill/>
                    </a:lnB>
                    <a:noFill/>
                  </a:tcPr>
                </a:tc>
                <a:extLst>
                  <a:ext uri="{0D108BD9-81ED-4DB2-BD59-A6C34878D82A}">
                    <a16:rowId xmlns:a16="http://schemas.microsoft.com/office/drawing/2014/main" val="426948458"/>
                  </a:ext>
                </a:extLst>
              </a:tr>
              <a:tr h="0">
                <a:tc>
                  <a:txBody>
                    <a:bodyPr/>
                    <a:lstStyle/>
                    <a:p>
                      <a:pPr algn="ctr">
                        <a:buNone/>
                      </a:pPr>
                      <a:r>
                        <a:rPr lang="en-IN" b="1">
                          <a:latin typeface="Times New Roman" panose="02020603050405020304" pitchFamily="18" charset="0"/>
                          <a:cs typeface="Times New Roman" panose="02020603050405020304" pitchFamily="18" charset="0"/>
                        </a:rPr>
                        <a:t>Element-wise Operations</a:t>
                      </a:r>
                      <a:endParaRPr lang="en-IN">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lgn="ctr">
                        <a:buNone/>
                      </a:pPr>
                      <a:r>
                        <a:rPr lang="en-US" dirty="0">
                          <a:latin typeface="Times New Roman" panose="02020603050405020304" pitchFamily="18" charset="0"/>
                          <a:cs typeface="Times New Roman" panose="02020603050405020304" pitchFamily="18" charset="0"/>
                        </a:rPr>
                        <a:t>Perform operation element by element</a:t>
                      </a:r>
                    </a:p>
                  </a:txBody>
                  <a:tcPr anchor="ctr">
                    <a:lnL>
                      <a:noFill/>
                    </a:lnL>
                    <a:lnR>
                      <a:noFill/>
                    </a:lnR>
                    <a:lnT>
                      <a:noFill/>
                    </a:lnT>
                    <a:lnB>
                      <a:noFill/>
                    </a:lnB>
                    <a:noFill/>
                  </a:tcPr>
                </a:tc>
                <a:tc>
                  <a:txBody>
                    <a:bodyPr/>
                    <a:lstStyle/>
                    <a:p>
                      <a:pPr algn="ctr">
                        <a:buNone/>
                      </a:pPr>
                      <a:r>
                        <a:rPr lang="en-IN">
                          <a:latin typeface="Times New Roman" panose="02020603050405020304" pitchFamily="18" charset="0"/>
                          <a:cs typeface="Times New Roman" panose="02020603050405020304" pitchFamily="18" charset="0"/>
                        </a:rPr>
                        <a:t>z = x .* y</a:t>
                      </a:r>
                    </a:p>
                  </a:txBody>
                  <a:tcPr anchor="ctr">
                    <a:lnL>
                      <a:noFill/>
                    </a:lnL>
                    <a:lnR>
                      <a:noFill/>
                    </a:lnR>
                    <a:lnT>
                      <a:noFill/>
                    </a:lnT>
                    <a:lnB>
                      <a:noFill/>
                    </a:lnB>
                    <a:noFill/>
                  </a:tcPr>
                </a:tc>
                <a:extLst>
                  <a:ext uri="{0D108BD9-81ED-4DB2-BD59-A6C34878D82A}">
                    <a16:rowId xmlns:a16="http://schemas.microsoft.com/office/drawing/2014/main" val="2783546944"/>
                  </a:ext>
                </a:extLst>
              </a:tr>
              <a:tr h="0">
                <a:tc>
                  <a:txBody>
                    <a:bodyPr/>
                    <a:lstStyle/>
                    <a:p>
                      <a:pPr algn="ctr">
                        <a:buNone/>
                      </a:pPr>
                      <a:r>
                        <a:rPr lang="en-IN" b="1">
                          <a:latin typeface="Times New Roman" panose="02020603050405020304" pitchFamily="18" charset="0"/>
                          <a:cs typeface="Times New Roman" panose="02020603050405020304" pitchFamily="18" charset="0"/>
                        </a:rPr>
                        <a:t>Vectorization</a:t>
                      </a:r>
                      <a:endParaRPr lang="en-IN">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lgn="ctr">
                        <a:buNone/>
                      </a:pPr>
                      <a:r>
                        <a:rPr lang="en-US" dirty="0">
                          <a:latin typeface="Times New Roman" panose="02020603050405020304" pitchFamily="18" charset="0"/>
                          <a:cs typeface="Times New Roman" panose="02020603050405020304" pitchFamily="18" charset="0"/>
                        </a:rPr>
                        <a:t>Replace loops with array operations</a:t>
                      </a:r>
                    </a:p>
                  </a:txBody>
                  <a:tcPr anchor="ctr">
                    <a:lnL>
                      <a:noFill/>
                    </a:lnL>
                    <a:lnR>
                      <a:noFill/>
                    </a:lnR>
                    <a:lnT>
                      <a:noFill/>
                    </a:lnT>
                    <a:lnB>
                      <a:noFill/>
                    </a:lnB>
                    <a:noFill/>
                  </a:tcPr>
                </a:tc>
                <a:tc>
                  <a:txBody>
                    <a:bodyPr/>
                    <a:lstStyle/>
                    <a:p>
                      <a:pPr algn="ctr">
                        <a:buNone/>
                      </a:pPr>
                      <a:r>
                        <a:rPr lang="en-IN">
                          <a:latin typeface="Times New Roman" panose="02020603050405020304" pitchFamily="18" charset="0"/>
                          <a:cs typeface="Times New Roman" panose="02020603050405020304" pitchFamily="18" charset="0"/>
                        </a:rPr>
                        <a:t>y = x.^2</a:t>
                      </a:r>
                    </a:p>
                  </a:txBody>
                  <a:tcPr anchor="ctr">
                    <a:lnL>
                      <a:noFill/>
                    </a:lnL>
                    <a:lnR>
                      <a:noFill/>
                    </a:lnR>
                    <a:lnT>
                      <a:noFill/>
                    </a:lnT>
                    <a:lnB>
                      <a:noFill/>
                    </a:lnB>
                    <a:noFill/>
                  </a:tcPr>
                </a:tc>
                <a:extLst>
                  <a:ext uri="{0D108BD9-81ED-4DB2-BD59-A6C34878D82A}">
                    <a16:rowId xmlns:a16="http://schemas.microsoft.com/office/drawing/2014/main" val="1057219102"/>
                  </a:ext>
                </a:extLst>
              </a:tr>
              <a:tr h="0">
                <a:tc>
                  <a:txBody>
                    <a:bodyPr/>
                    <a:lstStyle/>
                    <a:p>
                      <a:pPr algn="ctr">
                        <a:buNone/>
                      </a:pPr>
                      <a:r>
                        <a:rPr lang="en-IN" b="1">
                          <a:latin typeface="Times New Roman" panose="02020603050405020304" pitchFamily="18" charset="0"/>
                          <a:cs typeface="Times New Roman" panose="02020603050405020304" pitchFamily="18" charset="0"/>
                        </a:rPr>
                        <a:t>Built-in Plotting</a:t>
                      </a:r>
                      <a:endParaRPr lang="en-IN">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lgn="ctr">
                        <a:buNone/>
                      </a:pPr>
                      <a:r>
                        <a:rPr lang="en-IN" dirty="0">
                          <a:latin typeface="Times New Roman" panose="02020603050405020304" pitchFamily="18" charset="0"/>
                          <a:cs typeface="Times New Roman" panose="02020603050405020304" pitchFamily="18" charset="0"/>
                        </a:rPr>
                        <a:t>Easy 2D/3D plotting</a:t>
                      </a:r>
                    </a:p>
                  </a:txBody>
                  <a:tcPr anchor="ctr">
                    <a:lnL>
                      <a:noFill/>
                    </a:lnL>
                    <a:lnR>
                      <a:noFill/>
                    </a:lnR>
                    <a:lnT>
                      <a:noFill/>
                    </a:lnT>
                    <a:lnB>
                      <a:noFill/>
                    </a:lnB>
                    <a:noFill/>
                  </a:tcPr>
                </a:tc>
                <a:tc>
                  <a:txBody>
                    <a:bodyPr/>
                    <a:lstStyle/>
                    <a:p>
                      <a:pPr algn="ctr">
                        <a:buNone/>
                      </a:pPr>
                      <a:r>
                        <a:rPr lang="en-IN">
                          <a:latin typeface="Times New Roman" panose="02020603050405020304" pitchFamily="18" charset="0"/>
                          <a:cs typeface="Times New Roman" panose="02020603050405020304" pitchFamily="18" charset="0"/>
                        </a:rPr>
                        <a:t>plot(x,y)</a:t>
                      </a:r>
                    </a:p>
                  </a:txBody>
                  <a:tcPr anchor="ctr">
                    <a:lnL>
                      <a:noFill/>
                    </a:lnL>
                    <a:lnR>
                      <a:noFill/>
                    </a:lnR>
                    <a:lnT>
                      <a:noFill/>
                    </a:lnT>
                    <a:lnB>
                      <a:noFill/>
                    </a:lnB>
                    <a:noFill/>
                  </a:tcPr>
                </a:tc>
                <a:extLst>
                  <a:ext uri="{0D108BD9-81ED-4DB2-BD59-A6C34878D82A}">
                    <a16:rowId xmlns:a16="http://schemas.microsoft.com/office/drawing/2014/main" val="2171816685"/>
                  </a:ext>
                </a:extLst>
              </a:tr>
              <a:tr h="0">
                <a:tc>
                  <a:txBody>
                    <a:bodyPr/>
                    <a:lstStyle/>
                    <a:p>
                      <a:pPr algn="ctr">
                        <a:buNone/>
                      </a:pPr>
                      <a:r>
                        <a:rPr lang="en-IN" b="1">
                          <a:latin typeface="Times New Roman" panose="02020603050405020304" pitchFamily="18" charset="0"/>
                          <a:cs typeface="Times New Roman" panose="02020603050405020304" pitchFamily="18" charset="0"/>
                        </a:rPr>
                        <a:t>Built-in Functions</a:t>
                      </a:r>
                      <a:endParaRPr lang="en-IN">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lgn="ctr">
                        <a:buNone/>
                      </a:pPr>
                      <a:r>
                        <a:rPr lang="en-IN" dirty="0">
                          <a:latin typeface="Times New Roman" panose="02020603050405020304" pitchFamily="18" charset="0"/>
                          <a:cs typeface="Times New Roman" panose="02020603050405020304" pitchFamily="18" charset="0"/>
                        </a:rPr>
                        <a:t>Predefined math/engineering functions</a:t>
                      </a:r>
                    </a:p>
                  </a:txBody>
                  <a:tcPr anchor="ctr">
                    <a:lnL>
                      <a:noFill/>
                    </a:lnL>
                    <a:lnR>
                      <a:noFill/>
                    </a:lnR>
                    <a:lnT>
                      <a:noFill/>
                    </a:lnT>
                    <a:lnB>
                      <a:noFill/>
                    </a:lnB>
                    <a:noFill/>
                  </a:tcPr>
                </a:tc>
                <a:tc>
                  <a:txBody>
                    <a:bodyPr/>
                    <a:lstStyle/>
                    <a:p>
                      <a:pPr algn="ctr">
                        <a:buNone/>
                      </a:pPr>
                      <a:r>
                        <a:rPr lang="en-IN">
                          <a:latin typeface="Times New Roman" panose="02020603050405020304" pitchFamily="18" charset="0"/>
                          <a:cs typeface="Times New Roman" panose="02020603050405020304" pitchFamily="18" charset="0"/>
                        </a:rPr>
                        <a:t>det(A), eig(A)</a:t>
                      </a:r>
                    </a:p>
                  </a:txBody>
                  <a:tcPr anchor="ctr">
                    <a:lnL>
                      <a:noFill/>
                    </a:lnL>
                    <a:lnR>
                      <a:noFill/>
                    </a:lnR>
                    <a:lnT>
                      <a:noFill/>
                    </a:lnT>
                    <a:lnB>
                      <a:noFill/>
                    </a:lnB>
                    <a:noFill/>
                  </a:tcPr>
                </a:tc>
                <a:extLst>
                  <a:ext uri="{0D108BD9-81ED-4DB2-BD59-A6C34878D82A}">
                    <a16:rowId xmlns:a16="http://schemas.microsoft.com/office/drawing/2014/main" val="2065452122"/>
                  </a:ext>
                </a:extLst>
              </a:tr>
              <a:tr h="0">
                <a:tc>
                  <a:txBody>
                    <a:bodyPr/>
                    <a:lstStyle/>
                    <a:p>
                      <a:pPr algn="ctr">
                        <a:buNone/>
                      </a:pPr>
                      <a:r>
                        <a:rPr lang="en-IN" b="1">
                          <a:latin typeface="Times New Roman" panose="02020603050405020304" pitchFamily="18" charset="0"/>
                          <a:cs typeface="Times New Roman" panose="02020603050405020304" pitchFamily="18" charset="0"/>
                        </a:rPr>
                        <a:t>Ease of Interfacing</a:t>
                      </a:r>
                      <a:endParaRPr lang="en-IN">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pPr algn="ctr">
                        <a:buNone/>
                      </a:pPr>
                      <a:r>
                        <a:rPr lang="en-US" dirty="0">
                          <a:latin typeface="Times New Roman" panose="02020603050405020304" pitchFamily="18" charset="0"/>
                          <a:cs typeface="Times New Roman" panose="02020603050405020304" pitchFamily="18" charset="0"/>
                        </a:rPr>
                        <a:t>Connect with Excel, Python, etc.</a:t>
                      </a:r>
                    </a:p>
                  </a:txBody>
                  <a:tcPr anchor="ctr">
                    <a:lnL>
                      <a:noFill/>
                    </a:lnL>
                    <a:lnR>
                      <a:noFill/>
                    </a:lnR>
                    <a:lnT>
                      <a:noFill/>
                    </a:lnT>
                    <a:lnB>
                      <a:noFill/>
                    </a:lnB>
                    <a:noFill/>
                  </a:tcPr>
                </a:tc>
                <a:tc>
                  <a:txBody>
                    <a:bodyPr/>
                    <a:lstStyle/>
                    <a:p>
                      <a:pPr algn="ctr">
                        <a:buNone/>
                      </a:pPr>
                      <a:r>
                        <a:rPr lang="en-IN" dirty="0" err="1">
                          <a:latin typeface="Times New Roman" panose="02020603050405020304" pitchFamily="18" charset="0"/>
                          <a:cs typeface="Times New Roman" panose="02020603050405020304" pitchFamily="18" charset="0"/>
                        </a:rPr>
                        <a:t>writematrix</a:t>
                      </a:r>
                      <a:r>
                        <a:rPr lang="en-IN" dirty="0">
                          <a:latin typeface="Times New Roman" panose="02020603050405020304" pitchFamily="18" charset="0"/>
                          <a:cs typeface="Times New Roman" panose="02020603050405020304" pitchFamily="18" charset="0"/>
                        </a:rPr>
                        <a:t>(A,'file.xlsx')</a:t>
                      </a:r>
                    </a:p>
                  </a:txBody>
                  <a:tcPr anchor="ctr">
                    <a:lnL>
                      <a:noFill/>
                    </a:lnL>
                    <a:lnR>
                      <a:noFill/>
                    </a:lnR>
                    <a:lnT>
                      <a:noFill/>
                    </a:lnT>
                    <a:lnB>
                      <a:noFill/>
                    </a:lnB>
                    <a:noFill/>
                  </a:tcPr>
                </a:tc>
                <a:extLst>
                  <a:ext uri="{0D108BD9-81ED-4DB2-BD59-A6C34878D82A}">
                    <a16:rowId xmlns:a16="http://schemas.microsoft.com/office/drawing/2014/main" val="3146073138"/>
                  </a:ext>
                </a:extLst>
              </a:tr>
            </a:tbl>
          </a:graphicData>
        </a:graphic>
      </p:graphicFrame>
    </p:spTree>
    <p:extLst>
      <p:ext uri="{BB962C8B-B14F-4D97-AF65-F5344CB8AC3E}">
        <p14:creationId xmlns:p14="http://schemas.microsoft.com/office/powerpoint/2010/main" val="2050898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115BF46-E60A-B9D1-EA21-D6860276E4AB}"/>
              </a:ext>
            </a:extLst>
          </p:cNvPr>
          <p:cNvSpPr txBox="1"/>
          <p:nvPr/>
        </p:nvSpPr>
        <p:spPr>
          <a:xfrm>
            <a:off x="4082984" y="144269"/>
            <a:ext cx="3890913" cy="498663"/>
          </a:xfrm>
          <a:prstGeom prst="rect">
            <a:avLst/>
          </a:prstGeom>
          <a:noFill/>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Loops, branches, and control-flow </a:t>
            </a:r>
          </a:p>
        </p:txBody>
      </p:sp>
      <p:sp>
        <p:nvSpPr>
          <p:cNvPr id="5" name="TextBox 4">
            <a:extLst>
              <a:ext uri="{FF2B5EF4-FFF2-40B4-BE49-F238E27FC236}">
                <a16:creationId xmlns:a16="http://schemas.microsoft.com/office/drawing/2014/main" id="{FF7031EB-65F1-8E40-4618-DCBF2F322FA0}"/>
              </a:ext>
            </a:extLst>
          </p:cNvPr>
          <p:cNvSpPr txBox="1"/>
          <p:nvPr/>
        </p:nvSpPr>
        <p:spPr>
          <a:xfrm>
            <a:off x="0" y="919735"/>
            <a:ext cx="12056882" cy="873572"/>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MATLAB has its own syntax for control-flow statements such as for loops, while loops and, of course, if-elseif-else branching. In addition, it provides three commands break, error, and return to control the execution of scripts and functions. </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 name="TextBox 6">
            <a:extLst>
              <a:ext uri="{FF2B5EF4-FFF2-40B4-BE49-F238E27FC236}">
                <a16:creationId xmlns:a16="http://schemas.microsoft.com/office/drawing/2014/main" id="{6EA98F37-4C5A-D115-5B52-EEAFCDC9C3C8}"/>
              </a:ext>
            </a:extLst>
          </p:cNvPr>
          <p:cNvSpPr txBox="1"/>
          <p:nvPr/>
        </p:nvSpPr>
        <p:spPr>
          <a:xfrm>
            <a:off x="170019" y="1948147"/>
            <a:ext cx="7086600" cy="128907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For loops</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for loop is used to repeat a statement or a group of statements for a fixed number of times.</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id="{4FD5AA86-0D73-41E4-264F-DDD72D539AAD}"/>
              </a:ext>
            </a:extLst>
          </p:cNvPr>
          <p:cNvSpPr txBox="1"/>
          <p:nvPr/>
        </p:nvSpPr>
        <p:spPr>
          <a:xfrm>
            <a:off x="828604" y="4176361"/>
            <a:ext cx="3341914" cy="2126864"/>
          </a:xfrm>
          <a:prstGeom prst="rect">
            <a:avLst/>
          </a:prstGeom>
          <a:noFill/>
          <a:ln w="19050">
            <a:solidFill>
              <a:schemeClr val="tx1"/>
            </a:solidFill>
            <a:prstDash val="dash"/>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sum = 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E00FF"/>
                </a:solidFill>
                <a:effectLst/>
                <a:uLnTx/>
                <a:uFillTx/>
                <a:latin typeface="Times New Roman" panose="02020603050405020304" pitchFamily="18" charset="0"/>
                <a:ea typeface="+mn-ea"/>
                <a:cs typeface="Times New Roman" panose="02020603050405020304" pitchFamily="18" charset="0"/>
              </a:rPr>
              <a:t>for </a:t>
            </a:r>
            <a:r>
              <a:rPr kumimoji="0" lang="en-IN"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1:5</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sum = sum + </a:t>
            </a:r>
            <a:r>
              <a:rPr kumimoji="0" lang="en-IN"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E00FF"/>
                </a:solidFill>
                <a:effectLst/>
                <a:uLnTx/>
                <a:uFillTx/>
                <a:latin typeface="Times New Roman" panose="02020603050405020304" pitchFamily="18" charset="0"/>
                <a:ea typeface="+mn-ea"/>
                <a:cs typeface="Times New Roman" panose="02020603050405020304" pitchFamily="18" charset="0"/>
              </a:rPr>
              <a:t>end</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disp</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IN" sz="1800" b="0" i="0" u="none" strike="noStrike" kern="1200" cap="none" spc="0" normalizeH="0" baseline="0" noProof="0" dirty="0">
                <a:ln>
                  <a:noFill/>
                </a:ln>
                <a:solidFill>
                  <a:srgbClr val="A709F5"/>
                </a:solidFill>
                <a:effectLst/>
                <a:uLnTx/>
                <a:uFillTx/>
                <a:latin typeface="Times New Roman" panose="02020603050405020304" pitchFamily="18" charset="0"/>
                <a:ea typeface="+mn-ea"/>
                <a:cs typeface="Times New Roman" panose="02020603050405020304" pitchFamily="18" charset="0"/>
              </a:rPr>
              <a:t>'Sum =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num2str(sum)]);</a:t>
            </a:r>
          </a:p>
        </p:txBody>
      </p:sp>
      <p:sp>
        <p:nvSpPr>
          <p:cNvPr id="8" name="TextBox 7">
            <a:extLst>
              <a:ext uri="{FF2B5EF4-FFF2-40B4-BE49-F238E27FC236}">
                <a16:creationId xmlns:a16="http://schemas.microsoft.com/office/drawing/2014/main" id="{E1CF0FAD-AFFA-AA83-8B29-8A2214E58C5F}"/>
              </a:ext>
            </a:extLst>
          </p:cNvPr>
          <p:cNvSpPr txBox="1"/>
          <p:nvPr/>
        </p:nvSpPr>
        <p:spPr>
          <a:xfrm>
            <a:off x="573462" y="3620783"/>
            <a:ext cx="5200007"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Sum of the first 5 natural numbers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3863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5BF1498-F439-A45E-2822-AF86632E28CA}"/>
              </a:ext>
            </a:extLst>
          </p:cNvPr>
          <p:cNvSpPr txBox="1"/>
          <p:nvPr/>
        </p:nvSpPr>
        <p:spPr>
          <a:xfrm>
            <a:off x="293914" y="670723"/>
            <a:ext cx="11898086" cy="128907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While loops </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 while loop is used to execute a statement or a group of statements for an indefinite number of times until the condition specified by while is no longer satisfied. </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12D5F963-9787-EB18-2622-69F7C28390AB}"/>
              </a:ext>
            </a:extLst>
          </p:cNvPr>
          <p:cNvSpPr txBox="1"/>
          <p:nvPr/>
        </p:nvSpPr>
        <p:spPr>
          <a:xfrm>
            <a:off x="3335406" y="3603341"/>
            <a:ext cx="5094514" cy="2542363"/>
          </a:xfrm>
          <a:prstGeom prst="rect">
            <a:avLst/>
          </a:prstGeom>
          <a:noFill/>
          <a:ln w="19050">
            <a:solidFill>
              <a:schemeClr val="tx1"/>
            </a:solidFill>
            <a:prstDash val="dash"/>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sum = 0; </a:t>
            </a:r>
            <a:r>
              <a:rPr kumimoji="0" lang="en-IN"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E00FF"/>
                </a:solidFill>
                <a:effectLst/>
                <a:uLnTx/>
                <a:uFillTx/>
                <a:latin typeface="Times New Roman" panose="02020603050405020304" pitchFamily="18" charset="0"/>
                <a:ea typeface="+mn-ea"/>
                <a:cs typeface="Times New Roman" panose="02020603050405020304" pitchFamily="18" charset="0"/>
              </a:rPr>
              <a:t>while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sum &lt; 20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sum = sum + </a:t>
            </a:r>
            <a:r>
              <a:rPr kumimoji="0" lang="en-IN"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disp</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IN" sz="1800" b="0" i="0" u="none" strike="noStrike" kern="1200" cap="none" spc="0" normalizeH="0" baseline="0" noProof="0" dirty="0">
                <a:ln>
                  <a:noFill/>
                </a:ln>
                <a:solidFill>
                  <a:srgbClr val="A709F5"/>
                </a:solidFill>
                <a:effectLst/>
                <a:uLnTx/>
                <a:uFillTx/>
                <a:latin typeface="Times New Roman" panose="02020603050405020304" pitchFamily="18" charset="0"/>
                <a:ea typeface="+mn-ea"/>
                <a:cs typeface="Times New Roman" panose="02020603050405020304" pitchFamily="18" charset="0"/>
              </a:rPr>
              <a:t>'</a:t>
            </a:r>
            <a:r>
              <a:rPr kumimoji="0" lang="en-IN" sz="1800" b="0" i="0" u="none" strike="noStrike" kern="1200" cap="none" spc="0" normalizeH="0" baseline="0" noProof="0" dirty="0" err="1">
                <a:ln>
                  <a:noFill/>
                </a:ln>
                <a:solidFill>
                  <a:srgbClr val="A709F5"/>
                </a:solidFill>
                <a:effectLst/>
                <a:uLnTx/>
                <a:uFillTx/>
                <a:latin typeface="Times New Roman" panose="02020603050405020304" pitchFamily="18" charset="0"/>
                <a:ea typeface="+mn-ea"/>
                <a:cs typeface="Times New Roman" panose="02020603050405020304" pitchFamily="18" charset="0"/>
              </a:rPr>
              <a:t>i</a:t>
            </a:r>
            <a:r>
              <a:rPr kumimoji="0" lang="en-IN" sz="1800" b="0" i="0" u="none" strike="noStrike" kern="1200" cap="none" spc="0" normalizeH="0" baseline="0" noProof="0" dirty="0">
                <a:ln>
                  <a:noFill/>
                </a:ln>
                <a:solidFill>
                  <a:srgbClr val="A709F5"/>
                </a:solidFill>
                <a:effectLst/>
                <a:uLnTx/>
                <a:uFillTx/>
                <a:latin typeface="Times New Roman" panose="02020603050405020304" pitchFamily="18" charset="0"/>
                <a:ea typeface="+mn-ea"/>
                <a:cs typeface="Times New Roman" panose="02020603050405020304" pitchFamily="18" charset="0"/>
              </a:rPr>
              <a:t> =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num2str(</a:t>
            </a:r>
            <a:r>
              <a:rPr kumimoji="0" lang="en-IN"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r>
              <a:rPr kumimoji="0" lang="en-IN" sz="1800" b="0" i="0" u="none" strike="noStrike" kern="1200" cap="none" spc="0" normalizeH="0" baseline="0" noProof="0" dirty="0">
                <a:ln>
                  <a:noFill/>
                </a:ln>
                <a:solidFill>
                  <a:srgbClr val="A709F5"/>
                </a:solidFill>
                <a:effectLst/>
                <a:uLnTx/>
                <a:uFillTx/>
                <a:latin typeface="Times New Roman" panose="02020603050405020304" pitchFamily="18" charset="0"/>
                <a:ea typeface="+mn-ea"/>
                <a:cs typeface="Times New Roman" panose="02020603050405020304" pitchFamily="18" charset="0"/>
              </a:rPr>
              <a:t>', Sum = '</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num2str(sum)]);</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a:t>
            </a:r>
            <a:r>
              <a:rPr kumimoji="0" lang="en-IN"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a:t>
            </a:r>
            <a:r>
              <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+ 1;</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800" b="0" i="0" u="none" strike="noStrike" kern="1200" cap="none" spc="0" normalizeH="0" baseline="0" noProof="0" dirty="0">
                <a:ln>
                  <a:noFill/>
                </a:ln>
                <a:solidFill>
                  <a:srgbClr val="0E00FF"/>
                </a:solidFill>
                <a:effectLst/>
                <a:uLnTx/>
                <a:uFillTx/>
                <a:latin typeface="Times New Roman" panose="02020603050405020304" pitchFamily="18" charset="0"/>
                <a:ea typeface="+mn-ea"/>
                <a:cs typeface="Times New Roman" panose="02020603050405020304" pitchFamily="18" charset="0"/>
              </a:rPr>
              <a:t>end</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1" name="TextBox 10">
            <a:extLst>
              <a:ext uri="{FF2B5EF4-FFF2-40B4-BE49-F238E27FC236}">
                <a16:creationId xmlns:a16="http://schemas.microsoft.com/office/drawing/2014/main" id="{A60B8EAA-BB43-FBB9-7F09-26DD48894B74}"/>
              </a:ext>
            </a:extLst>
          </p:cNvPr>
          <p:cNvSpPr txBox="1"/>
          <p:nvPr/>
        </p:nvSpPr>
        <p:spPr>
          <a:xfrm>
            <a:off x="293914" y="2347678"/>
            <a:ext cx="11711600" cy="873572"/>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Adding natural numbers starting from 1 until the sum becomes greater than or equal to 20. At each step, display the value of </a:t>
            </a:r>
            <a:r>
              <a:rPr lang="en-US" dirty="0" err="1">
                <a:latin typeface="Times New Roman" panose="02020603050405020304" pitchFamily="18" charset="0"/>
                <a:cs typeface="Times New Roman" panose="02020603050405020304" pitchFamily="18" charset="0"/>
              </a:rPr>
              <a:t>i</a:t>
            </a:r>
            <a:r>
              <a:rPr lang="en-US" dirty="0">
                <a:latin typeface="Times New Roman" panose="02020603050405020304" pitchFamily="18" charset="0"/>
                <a:cs typeface="Times New Roman" panose="02020603050405020304" pitchFamily="18" charset="0"/>
              </a:rPr>
              <a:t> and the current sum.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598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AF8E3CDC-4507-5BE1-94F1-608645E9EB65}"/>
              </a:ext>
            </a:extLst>
          </p:cNvPr>
          <p:cNvSpPr txBox="1"/>
          <p:nvPr/>
        </p:nvSpPr>
        <p:spPr>
          <a:xfrm>
            <a:off x="272142" y="167544"/>
            <a:ext cx="6611781" cy="873572"/>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If-elseif-else statements </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This construction provides a logical branching for computations. </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9" name="TextBox 8">
            <a:extLst>
              <a:ext uri="{FF2B5EF4-FFF2-40B4-BE49-F238E27FC236}">
                <a16:creationId xmlns:a16="http://schemas.microsoft.com/office/drawing/2014/main" id="{7B1E2910-81D9-BB1C-A207-5F2023911D8E}"/>
              </a:ext>
            </a:extLst>
          </p:cNvPr>
          <p:cNvSpPr txBox="1"/>
          <p:nvPr/>
        </p:nvSpPr>
        <p:spPr>
          <a:xfrm>
            <a:off x="4191000" y="3429000"/>
            <a:ext cx="3962400" cy="3184590"/>
          </a:xfrm>
          <a:prstGeom prst="rect">
            <a:avLst/>
          </a:prstGeom>
          <a:noFill/>
          <a:ln w="19050">
            <a:solidFill>
              <a:schemeClr val="tx1"/>
            </a:solidFill>
            <a:prstDash val="dash"/>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stress = input(</a:t>
            </a:r>
            <a:r>
              <a:rPr kumimoji="0" lang="en-IN" sz="1700" b="0" i="0" u="none" strike="noStrike" kern="1200" cap="none" spc="0" normalizeH="0" baseline="0" noProof="0" dirty="0">
                <a:ln>
                  <a:noFill/>
                </a:ln>
                <a:solidFill>
                  <a:srgbClr val="A709F5"/>
                </a:solidFill>
                <a:effectLst/>
                <a:uLnTx/>
                <a:uFillTx/>
                <a:latin typeface="Times New Roman" panose="02020603050405020304" pitchFamily="18" charset="0"/>
                <a:ea typeface="+mn-ea"/>
                <a:cs typeface="Times New Roman" panose="02020603050405020304" pitchFamily="18" charset="0"/>
              </a:rPr>
              <a:t>'Enter stress value (MPa): '</a:t>
            </a:r>
            <a:r>
              <a:rPr kumimoji="0" lang="en-IN"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700" b="0" i="0" u="none" strike="noStrike" kern="1200" cap="none" spc="0" normalizeH="0" baseline="0" noProof="0" dirty="0">
                <a:ln>
                  <a:noFill/>
                </a:ln>
                <a:solidFill>
                  <a:srgbClr val="0E00FF"/>
                </a:solidFill>
                <a:effectLst/>
                <a:uLnTx/>
                <a:uFillTx/>
                <a:latin typeface="Times New Roman" panose="02020603050405020304" pitchFamily="18" charset="0"/>
                <a:ea typeface="+mn-ea"/>
                <a:cs typeface="Times New Roman" panose="02020603050405020304" pitchFamily="18" charset="0"/>
              </a:rPr>
              <a:t>if </a:t>
            </a:r>
            <a:r>
              <a:rPr kumimoji="0" lang="en-IN"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stress &lt; 100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7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disp</a:t>
            </a:r>
            <a:r>
              <a:rPr kumimoji="0" lang="en-IN"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IN" sz="1700" b="0" i="0" u="none" strike="noStrike" kern="1200" cap="none" spc="0" normalizeH="0" baseline="0" noProof="0" dirty="0">
                <a:ln>
                  <a:noFill/>
                </a:ln>
                <a:solidFill>
                  <a:srgbClr val="A709F5"/>
                </a:solidFill>
                <a:effectLst/>
                <a:uLnTx/>
                <a:uFillTx/>
                <a:latin typeface="Times New Roman" panose="02020603050405020304" pitchFamily="18" charset="0"/>
                <a:ea typeface="+mn-ea"/>
                <a:cs typeface="Times New Roman" panose="02020603050405020304" pitchFamily="18" charset="0"/>
              </a:rPr>
              <a:t>'Safe stress level'</a:t>
            </a:r>
            <a:r>
              <a:rPr kumimoji="0" lang="en-IN"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700" b="0" i="0" u="none" strike="noStrike" kern="1200" cap="none" spc="0" normalizeH="0" baseline="0" noProof="0" dirty="0">
                <a:ln>
                  <a:noFill/>
                </a:ln>
                <a:solidFill>
                  <a:srgbClr val="0E00FF"/>
                </a:solidFill>
                <a:effectLst/>
                <a:uLnTx/>
                <a:uFillTx/>
                <a:latin typeface="Times New Roman" panose="02020603050405020304" pitchFamily="18" charset="0"/>
                <a:ea typeface="+mn-ea"/>
                <a:cs typeface="Times New Roman" panose="02020603050405020304" pitchFamily="18" charset="0"/>
              </a:rPr>
              <a:t>elseif </a:t>
            </a:r>
            <a:r>
              <a:rPr kumimoji="0" lang="en-IN"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stress &gt;= 100 &amp;&amp; stress &lt; 200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7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disp</a:t>
            </a:r>
            <a:r>
              <a:rPr kumimoji="0" lang="en-IN"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IN" sz="1700" b="0" i="0" u="none" strike="noStrike" kern="1200" cap="none" spc="0" normalizeH="0" baseline="0" noProof="0" dirty="0">
                <a:ln>
                  <a:noFill/>
                </a:ln>
                <a:solidFill>
                  <a:srgbClr val="A709F5"/>
                </a:solidFill>
                <a:effectLst/>
                <a:uLnTx/>
                <a:uFillTx/>
                <a:latin typeface="Times New Roman" panose="02020603050405020304" pitchFamily="18" charset="0"/>
                <a:ea typeface="+mn-ea"/>
                <a:cs typeface="Times New Roman" panose="02020603050405020304" pitchFamily="18" charset="0"/>
              </a:rPr>
              <a:t>'Warning: Approaching limit'</a:t>
            </a:r>
            <a:r>
              <a:rPr kumimoji="0" lang="en-IN"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700" b="0" i="0" u="none" strike="noStrike" kern="1200" cap="none" spc="0" normalizeH="0" baseline="0" noProof="0" dirty="0">
                <a:ln>
                  <a:noFill/>
                </a:ln>
                <a:solidFill>
                  <a:srgbClr val="0E00FF"/>
                </a:solidFill>
                <a:effectLst/>
                <a:uLnTx/>
                <a:uFillTx/>
                <a:latin typeface="Times New Roman" panose="02020603050405020304" pitchFamily="18" charset="0"/>
                <a:ea typeface="+mn-ea"/>
                <a:cs typeface="Times New Roman" panose="02020603050405020304" pitchFamily="18" charset="0"/>
              </a:rPr>
              <a:t>else</a:t>
            </a:r>
            <a:endParaRPr kumimoji="0" lang="en-IN"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7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disp</a:t>
            </a:r>
            <a:r>
              <a:rPr kumimoji="0" lang="en-IN"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IN" sz="1700" b="0" i="0" u="none" strike="noStrike" kern="1200" cap="none" spc="0" normalizeH="0" baseline="0" noProof="0" dirty="0">
                <a:ln>
                  <a:noFill/>
                </a:ln>
                <a:solidFill>
                  <a:srgbClr val="A709F5"/>
                </a:solidFill>
                <a:effectLst/>
                <a:uLnTx/>
                <a:uFillTx/>
                <a:latin typeface="Times New Roman" panose="02020603050405020304" pitchFamily="18" charset="0"/>
                <a:ea typeface="+mn-ea"/>
                <a:cs typeface="Times New Roman" panose="02020603050405020304" pitchFamily="18" charset="0"/>
              </a:rPr>
              <a:t>'Danger: Stress exceeds safe limit!'</a:t>
            </a:r>
            <a:r>
              <a:rPr kumimoji="0" lang="en-IN"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700" b="0" i="0" u="none" strike="noStrike" kern="1200" cap="none" spc="0" normalizeH="0" baseline="0" noProof="0" dirty="0">
                <a:ln>
                  <a:noFill/>
                </a:ln>
                <a:solidFill>
                  <a:srgbClr val="0E00FF"/>
                </a:solidFill>
                <a:effectLst/>
                <a:uLnTx/>
                <a:uFillTx/>
                <a:latin typeface="Times New Roman" panose="02020603050405020304" pitchFamily="18" charset="0"/>
                <a:ea typeface="+mn-ea"/>
                <a:cs typeface="Times New Roman" panose="02020603050405020304" pitchFamily="18" charset="0"/>
              </a:rPr>
              <a:t>end</a:t>
            </a:r>
            <a:endParaRPr kumimoji="0" lang="en-IN"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671A84FF-87C2-4B7E-1B41-CAEC0848EFB6}"/>
              </a:ext>
            </a:extLst>
          </p:cNvPr>
          <p:cNvSpPr txBox="1"/>
          <p:nvPr/>
        </p:nvSpPr>
        <p:spPr>
          <a:xfrm>
            <a:off x="272142" y="1264572"/>
            <a:ext cx="11299372" cy="2120068"/>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Write a MATLAB program that takes the stress value (in MPa) as input and classifies it as:</a:t>
            </a:r>
          </a:p>
          <a:p>
            <a:pPr algn="just">
              <a:lnSpc>
                <a:spcPct val="150000"/>
              </a:lnSpc>
            </a:pPr>
            <a:r>
              <a:rPr lang="en-US" dirty="0">
                <a:latin typeface="Times New Roman" panose="02020603050405020304" pitchFamily="18" charset="0"/>
                <a:cs typeface="Times New Roman" panose="02020603050405020304" pitchFamily="18" charset="0"/>
              </a:rPr>
              <a:t>Safe if stress &lt; 100 </a:t>
            </a:r>
            <a:r>
              <a:rPr lang="en-US" dirty="0" err="1">
                <a:latin typeface="Times New Roman" panose="02020603050405020304" pitchFamily="18" charset="0"/>
                <a:cs typeface="Times New Roman" panose="02020603050405020304" pitchFamily="18" charset="0"/>
              </a:rPr>
              <a:t>Mpa</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Warning if 100 ≤ stress &lt; 200 </a:t>
            </a:r>
            <a:r>
              <a:rPr lang="en-US" dirty="0" err="1">
                <a:latin typeface="Times New Roman" panose="02020603050405020304" pitchFamily="18" charset="0"/>
                <a:cs typeface="Times New Roman" panose="02020603050405020304" pitchFamily="18" charset="0"/>
              </a:rPr>
              <a:t>Mpa</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Danger if stress ≥ 200 </a:t>
            </a:r>
            <a:r>
              <a:rPr lang="en-US" dirty="0" err="1">
                <a:latin typeface="Times New Roman" panose="02020603050405020304" pitchFamily="18" charset="0"/>
                <a:cs typeface="Times New Roman" panose="02020603050405020304" pitchFamily="18" charset="0"/>
              </a:rPr>
              <a:t>Mpa</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Display an appropriate message based on the input stress value.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711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B9F3C226-CB63-EBC5-E084-C59249D5DDF9}"/>
              </a:ext>
            </a:extLst>
          </p:cNvPr>
          <p:cNvSpPr txBox="1"/>
          <p:nvPr/>
        </p:nvSpPr>
        <p:spPr>
          <a:xfrm>
            <a:off x="91234" y="364815"/>
            <a:ext cx="11295223" cy="128907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Break </a:t>
            </a:r>
          </a:p>
          <a:p>
            <a:pPr marL="285750" marR="0" lvl="0" indent="-285750" algn="just"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command break inside a for or while loop terminates the execution of the loop, even if the condition for execution of the loop is true. </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1" name="TextBox 10">
            <a:extLst>
              <a:ext uri="{FF2B5EF4-FFF2-40B4-BE49-F238E27FC236}">
                <a16:creationId xmlns:a16="http://schemas.microsoft.com/office/drawing/2014/main" id="{F7C37EE9-0CC7-2B93-345B-10E161AA48F5}"/>
              </a:ext>
            </a:extLst>
          </p:cNvPr>
          <p:cNvSpPr txBox="1"/>
          <p:nvPr/>
        </p:nvSpPr>
        <p:spPr>
          <a:xfrm>
            <a:off x="3895742" y="3488622"/>
            <a:ext cx="4136571" cy="3184590"/>
          </a:xfrm>
          <a:prstGeom prst="rect">
            <a:avLst/>
          </a:prstGeom>
          <a:noFill/>
          <a:ln w="19050">
            <a:solidFill>
              <a:schemeClr val="tx1"/>
            </a:solidFill>
            <a:prstDash val="dash"/>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7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stress_values</a:t>
            </a: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[80 95 120 160 180];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700" b="0" i="0" u="none" strike="noStrike" kern="1200" cap="none" spc="0" normalizeH="0" baseline="0" noProof="0" dirty="0">
                <a:ln>
                  <a:noFill/>
                </a:ln>
                <a:solidFill>
                  <a:srgbClr val="0E00FF"/>
                </a:solidFill>
                <a:effectLst/>
                <a:uLnTx/>
                <a:uFillTx/>
                <a:latin typeface="Times New Roman" panose="02020603050405020304" pitchFamily="18" charset="0"/>
                <a:ea typeface="+mn-ea"/>
                <a:cs typeface="Times New Roman" panose="02020603050405020304" pitchFamily="18" charset="0"/>
              </a:rPr>
              <a:t>for </a:t>
            </a:r>
            <a:r>
              <a:rPr kumimoji="0" lang="en-US" sz="17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a:t>
            </a: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 1:length(</a:t>
            </a:r>
            <a:r>
              <a:rPr kumimoji="0" lang="en-US" sz="17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stress_values</a:t>
            </a: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700" b="0" i="0" u="none" strike="noStrike" kern="1200" cap="none" spc="0" normalizeH="0" baseline="0" noProof="0" dirty="0">
                <a:ln>
                  <a:noFill/>
                </a:ln>
                <a:solidFill>
                  <a:srgbClr val="0E00FF"/>
                </a:solidFill>
                <a:effectLst/>
                <a:uLnTx/>
                <a:uFillTx/>
                <a:latin typeface="Times New Roman" panose="02020603050405020304" pitchFamily="18" charset="0"/>
                <a:ea typeface="+mn-ea"/>
                <a:cs typeface="Times New Roman" panose="02020603050405020304" pitchFamily="18" charset="0"/>
              </a:rPr>
              <a:t>if </a:t>
            </a:r>
            <a:r>
              <a:rPr kumimoji="0" lang="en-US" sz="17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stress_values</a:t>
            </a: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17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a:t>
            </a: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&gt; 150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7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disp</a:t>
            </a: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1700" b="0" i="0" u="none" strike="noStrike" kern="1200" cap="none" spc="0" normalizeH="0" baseline="0" noProof="0" dirty="0">
                <a:ln>
                  <a:noFill/>
                </a:ln>
                <a:solidFill>
                  <a:srgbClr val="A709F5"/>
                </a:solidFill>
                <a:effectLst/>
                <a:uLnTx/>
                <a:uFillTx/>
                <a:latin typeface="Times New Roman" panose="02020603050405020304" pitchFamily="18" charset="0"/>
                <a:ea typeface="+mn-ea"/>
                <a:cs typeface="Times New Roman" panose="02020603050405020304" pitchFamily="18" charset="0"/>
              </a:rPr>
              <a:t>'Stress exceeded limit! Breaking loop.'</a:t>
            </a: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700" b="0" i="0" u="none" strike="noStrike" kern="1200" cap="none" spc="0" normalizeH="0" baseline="0" noProof="0" dirty="0">
                <a:ln>
                  <a:noFill/>
                </a:ln>
                <a:solidFill>
                  <a:srgbClr val="0E00FF"/>
                </a:solidFill>
                <a:effectLst/>
                <a:uLnTx/>
                <a:uFillTx/>
                <a:latin typeface="Times New Roman" panose="02020603050405020304" pitchFamily="18" charset="0"/>
                <a:ea typeface="+mn-ea"/>
                <a:cs typeface="Times New Roman" panose="02020603050405020304" pitchFamily="18" charset="0"/>
              </a:rPr>
              <a:t>break</a:t>
            </a: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700" b="0" i="0" u="none" strike="noStrike" kern="1200" cap="none" spc="0" normalizeH="0" baseline="0" noProof="0" dirty="0">
                <a:ln>
                  <a:noFill/>
                </a:ln>
                <a:solidFill>
                  <a:srgbClr val="0E00FF"/>
                </a:solidFill>
                <a:effectLst/>
                <a:uLnTx/>
                <a:uFillTx/>
                <a:latin typeface="Times New Roman" panose="02020603050405020304" pitchFamily="18" charset="0"/>
                <a:ea typeface="+mn-ea"/>
                <a:cs typeface="Times New Roman" panose="02020603050405020304" pitchFamily="18" charset="0"/>
              </a:rPr>
              <a:t>end</a:t>
            </a:r>
            <a:endPar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7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disp</a:t>
            </a: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1700" b="0" i="0" u="none" strike="noStrike" kern="1200" cap="none" spc="0" normalizeH="0" baseline="0" noProof="0" dirty="0">
                <a:ln>
                  <a:noFill/>
                </a:ln>
                <a:solidFill>
                  <a:srgbClr val="A709F5"/>
                </a:solidFill>
                <a:effectLst/>
                <a:uLnTx/>
                <a:uFillTx/>
                <a:latin typeface="Times New Roman" panose="02020603050405020304" pitchFamily="18" charset="0"/>
                <a:ea typeface="+mn-ea"/>
                <a:cs typeface="Times New Roman" panose="02020603050405020304" pitchFamily="18" charset="0"/>
              </a:rPr>
              <a:t>'Stress = '</a:t>
            </a: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num2str(</a:t>
            </a:r>
            <a:r>
              <a:rPr kumimoji="0" lang="en-US" sz="17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stress_values</a:t>
            </a: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17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i</a:t>
            </a:r>
            <a:r>
              <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700" b="0" i="0" u="none" strike="noStrike" kern="1200" cap="none" spc="0" normalizeH="0" baseline="0" noProof="0" dirty="0">
                <a:ln>
                  <a:noFill/>
                </a:ln>
                <a:solidFill>
                  <a:srgbClr val="0E00FF"/>
                </a:solidFill>
                <a:effectLst/>
                <a:uLnTx/>
                <a:uFillTx/>
                <a:latin typeface="Times New Roman" panose="02020603050405020304" pitchFamily="18" charset="0"/>
                <a:ea typeface="+mn-ea"/>
                <a:cs typeface="Times New Roman" panose="02020603050405020304" pitchFamily="18" charset="0"/>
              </a:rPr>
              <a:t>end</a:t>
            </a:r>
            <a:endParaRPr kumimoji="0" lang="en-US" sz="17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5" name="TextBox 4">
            <a:extLst>
              <a:ext uri="{FF2B5EF4-FFF2-40B4-BE49-F238E27FC236}">
                <a16:creationId xmlns:a16="http://schemas.microsoft.com/office/drawing/2014/main" id="{842A3F53-96FB-662E-1A9E-25333BCDAE6F}"/>
              </a:ext>
            </a:extLst>
          </p:cNvPr>
          <p:cNvSpPr txBox="1"/>
          <p:nvPr/>
        </p:nvSpPr>
        <p:spPr>
          <a:xfrm>
            <a:off x="91234" y="1926718"/>
            <a:ext cx="11852469" cy="128907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Example: </a:t>
            </a:r>
            <a:r>
              <a:rPr lang="en-US" dirty="0">
                <a:latin typeface="Times New Roman" panose="02020603050405020304" pitchFamily="18" charset="0"/>
                <a:cs typeface="Times New Roman" panose="02020603050405020304" pitchFamily="18" charset="0"/>
              </a:rPr>
              <a:t>A material is tested under different stress values given in the vector: </a:t>
            </a:r>
            <a:r>
              <a:rPr lang="en-US" dirty="0" err="1">
                <a:latin typeface="Times New Roman" panose="02020603050405020304" pitchFamily="18" charset="0"/>
                <a:cs typeface="Times New Roman" panose="02020603050405020304" pitchFamily="18" charset="0"/>
              </a:rPr>
              <a:t>stress_values</a:t>
            </a:r>
            <a:r>
              <a:rPr lang="en-US" dirty="0">
                <a:latin typeface="Times New Roman" panose="02020603050405020304" pitchFamily="18" charset="0"/>
                <a:cs typeface="Times New Roman" panose="02020603050405020304" pitchFamily="18" charset="0"/>
              </a:rPr>
              <a:t>=[80,  95,  120,  160,  180]. </a:t>
            </a:r>
          </a:p>
          <a:p>
            <a:pPr algn="just">
              <a:lnSpc>
                <a:spcPct val="150000"/>
              </a:lnSpc>
            </a:pPr>
            <a:r>
              <a:rPr lang="en-US" dirty="0">
                <a:latin typeface="Times New Roman" panose="02020603050405020304" pitchFamily="18" charset="0"/>
                <a:cs typeface="Times New Roman" panose="02020603050405020304" pitchFamily="18" charset="0"/>
              </a:rPr>
              <a:t>Write a MATLAB program using a for loop to display each stress value. If the stress exceeds 150 MPa, display a warning message </a:t>
            </a:r>
            <a:r>
              <a:rPr lang="en-US" b="1" dirty="0">
                <a:latin typeface="Times New Roman" panose="02020603050405020304" pitchFamily="18" charset="0"/>
                <a:cs typeface="Times New Roman" panose="02020603050405020304" pitchFamily="18" charset="0"/>
              </a:rPr>
              <a:t>“Stress exceeded limit! Breaking loop.” </a:t>
            </a:r>
            <a:r>
              <a:rPr lang="en-US" dirty="0">
                <a:latin typeface="Times New Roman" panose="02020603050405020304" pitchFamily="18" charset="0"/>
                <a:cs typeface="Times New Roman" panose="02020603050405020304" pitchFamily="18" charset="0"/>
              </a:rPr>
              <a:t>and stop further execution of the loop.</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3984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57D7633-6DD5-8AAC-315D-BD6F9A5E0E07}"/>
              </a:ext>
            </a:extLst>
          </p:cNvPr>
          <p:cNvSpPr txBox="1"/>
          <p:nvPr/>
        </p:nvSpPr>
        <p:spPr>
          <a:xfrm>
            <a:off x="137856" y="51167"/>
            <a:ext cx="10932915" cy="1289071"/>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Error </a:t>
            </a:r>
          </a:p>
          <a:p>
            <a:pPr marL="285750" marR="0" lvl="0" indent="-285750" algn="l" defTabSz="914400" rtl="0" eaLnBrk="1" fontAlgn="auto" latinLnBrk="0" hangingPunct="1">
              <a:lnSpc>
                <a:spcPct val="15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The command error ( 'message') inside a function or a script aborts the execution, displays the error message, and returns control to the keyboard. </a:t>
            </a:r>
            <a:endParaRPr kumimoji="0" lang="en-IN"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3" name="TextBox 12">
            <a:extLst>
              <a:ext uri="{FF2B5EF4-FFF2-40B4-BE49-F238E27FC236}">
                <a16:creationId xmlns:a16="http://schemas.microsoft.com/office/drawing/2014/main" id="{A2D90A04-4F72-6C75-7329-3EAEFFCE2DBD}"/>
              </a:ext>
            </a:extLst>
          </p:cNvPr>
          <p:cNvSpPr txBox="1"/>
          <p:nvPr/>
        </p:nvSpPr>
        <p:spPr>
          <a:xfrm>
            <a:off x="3546913" y="3429000"/>
            <a:ext cx="4114800" cy="2957861"/>
          </a:xfrm>
          <a:prstGeom prst="rect">
            <a:avLst/>
          </a:prstGeom>
          <a:noFill/>
          <a:ln w="19050">
            <a:solidFill>
              <a:schemeClr val="tx1"/>
            </a:solidFill>
            <a:prstDash val="dash"/>
          </a:ln>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x = input(</a:t>
            </a:r>
            <a:r>
              <a:rPr kumimoji="0" lang="en-US" sz="1800" b="0" i="0" u="none" strike="noStrike" kern="1200" cap="none" spc="0" normalizeH="0" baseline="0" noProof="0" dirty="0">
                <a:ln>
                  <a:noFill/>
                </a:ln>
                <a:solidFill>
                  <a:srgbClr val="A709F5"/>
                </a:solidFill>
                <a:effectLst/>
                <a:uLnTx/>
                <a:uFillTx/>
                <a:latin typeface="Times New Roman" panose="02020603050405020304" pitchFamily="18" charset="0"/>
                <a:ea typeface="+mn-ea"/>
                <a:cs typeface="Times New Roman" panose="02020603050405020304" pitchFamily="18" charset="0"/>
              </a:rPr>
              <a:t>'Enter denominator: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E00FF"/>
                </a:solidFill>
                <a:effectLst/>
                <a:uLnTx/>
                <a:uFillTx/>
                <a:latin typeface="Times New Roman" panose="02020603050405020304" pitchFamily="18" charset="0"/>
                <a:ea typeface="+mn-ea"/>
                <a:cs typeface="Times New Roman" panose="02020603050405020304" pitchFamily="18" charset="0"/>
              </a:rPr>
              <a:t>if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x == 0</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error(</a:t>
            </a:r>
            <a:r>
              <a:rPr kumimoji="0" lang="en-US" sz="1800" b="0" i="0" u="none" strike="noStrike" kern="1200" cap="none" spc="0" normalizeH="0" baseline="0" noProof="0" dirty="0">
                <a:ln>
                  <a:noFill/>
                </a:ln>
                <a:solidFill>
                  <a:srgbClr val="A709F5"/>
                </a:solidFill>
                <a:effectLst/>
                <a:uLnTx/>
                <a:uFillTx/>
                <a:latin typeface="Times New Roman" panose="02020603050405020304" pitchFamily="18" charset="0"/>
                <a:ea typeface="+mn-ea"/>
                <a:cs typeface="Times New Roman" panose="02020603050405020304" pitchFamily="18" charset="0"/>
              </a:rPr>
              <a:t>'Division by zero is not allowed.'</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E00FF"/>
                </a:solidFill>
                <a:effectLst/>
                <a:uLnTx/>
                <a:uFillTx/>
                <a:latin typeface="Times New Roman" panose="02020603050405020304" pitchFamily="18" charset="0"/>
                <a:ea typeface="+mn-ea"/>
                <a:cs typeface="Times New Roman" panose="02020603050405020304" pitchFamily="18" charset="0"/>
              </a:rPr>
              <a:t>else</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y = 10/x;</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disp</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r>
              <a:rPr kumimoji="0" lang="en-US" sz="1800" b="0" i="0" u="none" strike="noStrike" kern="1200" cap="none" spc="0" normalizeH="0" baseline="0" noProof="0" dirty="0">
                <a:ln>
                  <a:noFill/>
                </a:ln>
                <a:solidFill>
                  <a:srgbClr val="A709F5"/>
                </a:solidFill>
                <a:effectLst/>
                <a:uLnTx/>
                <a:uFillTx/>
                <a:latin typeface="Times New Roman" panose="02020603050405020304" pitchFamily="18" charset="0"/>
                <a:ea typeface="+mn-ea"/>
                <a:cs typeface="Times New Roman" panose="02020603050405020304" pitchFamily="18" charset="0"/>
              </a:rPr>
              <a:t>'Result = '</a:t>
            </a:r>
            <a:r>
              <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num2str(y)]);</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E00FF"/>
                </a:solidFill>
                <a:effectLst/>
                <a:uLnTx/>
                <a:uFillTx/>
                <a:latin typeface="Times New Roman" panose="02020603050405020304" pitchFamily="18" charset="0"/>
                <a:ea typeface="+mn-ea"/>
                <a:cs typeface="Times New Roman" panose="02020603050405020304" pitchFamily="18" charset="0"/>
              </a:rPr>
              <a:t>end</a:t>
            </a: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4" name="TextBox 3">
            <a:extLst>
              <a:ext uri="{FF2B5EF4-FFF2-40B4-BE49-F238E27FC236}">
                <a16:creationId xmlns:a16="http://schemas.microsoft.com/office/drawing/2014/main" id="{792D61FF-DB6F-F1D4-EFF7-C85671170F3F}"/>
              </a:ext>
            </a:extLst>
          </p:cNvPr>
          <p:cNvSpPr txBox="1"/>
          <p:nvPr/>
        </p:nvSpPr>
        <p:spPr>
          <a:xfrm>
            <a:off x="148147" y="1869601"/>
            <a:ext cx="11895706" cy="1289071"/>
          </a:xfrm>
          <a:prstGeom prst="rect">
            <a:avLst/>
          </a:prstGeom>
          <a:noFill/>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Write a MATLAB program that takes an input denominator from the user and divides 10 by this value.</a:t>
            </a:r>
          </a:p>
          <a:p>
            <a:pPr algn="just">
              <a:lnSpc>
                <a:spcPct val="150000"/>
              </a:lnSpc>
            </a:pPr>
            <a:r>
              <a:rPr lang="en-US" dirty="0">
                <a:latin typeface="Times New Roman" panose="02020603050405020304" pitchFamily="18" charset="0"/>
                <a:cs typeface="Times New Roman" panose="02020603050405020304" pitchFamily="18" charset="0"/>
              </a:rPr>
              <a:t>If the denominator is 0, display an error message: </a:t>
            </a:r>
            <a:r>
              <a:rPr lang="en-US" b="1" dirty="0">
                <a:latin typeface="Times New Roman" panose="02020603050405020304" pitchFamily="18" charset="0"/>
                <a:cs typeface="Times New Roman" panose="02020603050405020304" pitchFamily="18" charset="0"/>
              </a:rPr>
              <a:t>"Division by zero is not allowed.</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Otherwise, calculate and display the result.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8870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358</TotalTime>
  <Words>3119</Words>
  <Application>Microsoft Office PowerPoint</Application>
  <PresentationFormat>Widescreen</PresentationFormat>
  <Paragraphs>306</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Calibri Light</vt:lpstr>
      <vt:lpstr>Cambria Math</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Rahul Kesharwani</dc:creator>
  <cp:lastModifiedBy>515me1010 (Sikta Panda)</cp:lastModifiedBy>
  <cp:revision>87</cp:revision>
  <dcterms:created xsi:type="dcterms:W3CDTF">2025-08-26T07:28:39Z</dcterms:created>
  <dcterms:modified xsi:type="dcterms:W3CDTF">2025-08-28T03:17:31Z</dcterms:modified>
</cp:coreProperties>
</file>