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92" d="100"/>
          <a:sy n="92" d="100"/>
        </p:scale>
        <p:origin x="13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F317671-1703-45AE-87E6-F022034D9669}"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400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17671-1703-45AE-87E6-F022034D9669}"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a:p>
        </p:txBody>
      </p:sp>
    </p:spTree>
    <p:extLst>
      <p:ext uri="{BB962C8B-B14F-4D97-AF65-F5344CB8AC3E}">
        <p14:creationId xmlns:p14="http://schemas.microsoft.com/office/powerpoint/2010/main" val="2186502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17671-1703-45AE-87E6-F022034D9669}"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a:p>
        </p:txBody>
      </p:sp>
    </p:spTree>
    <p:extLst>
      <p:ext uri="{BB962C8B-B14F-4D97-AF65-F5344CB8AC3E}">
        <p14:creationId xmlns:p14="http://schemas.microsoft.com/office/powerpoint/2010/main" val="4060630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F317671-1703-45AE-87E6-F022034D9669}"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a:p>
        </p:txBody>
      </p:sp>
    </p:spTree>
    <p:extLst>
      <p:ext uri="{BB962C8B-B14F-4D97-AF65-F5344CB8AC3E}">
        <p14:creationId xmlns:p14="http://schemas.microsoft.com/office/powerpoint/2010/main" val="986577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F317671-1703-45AE-87E6-F022034D9669}" type="datetimeFigureOut">
              <a:rPr lang="en-IN" smtClean="0"/>
              <a:t>15-02-2025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5E63EC-D78E-4BE8-965F-DD367B872F6D}"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90216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F317671-1703-45AE-87E6-F022034D9669}" type="datetimeFigureOut">
              <a:rPr lang="en-IN" smtClean="0"/>
              <a:t>15-02-2025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5E63EC-D78E-4BE8-965F-DD367B872F6D}" type="slidenum">
              <a:rPr lang="en-IN" smtClean="0"/>
              <a:t>‹#›</a:t>
            </a:fld>
            <a:endParaRPr lang="en-IN"/>
          </a:p>
        </p:txBody>
      </p:sp>
    </p:spTree>
    <p:extLst>
      <p:ext uri="{BB962C8B-B14F-4D97-AF65-F5344CB8AC3E}">
        <p14:creationId xmlns:p14="http://schemas.microsoft.com/office/powerpoint/2010/main" val="1616240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F317671-1703-45AE-87E6-F022034D9669}" type="datetimeFigureOut">
              <a:rPr lang="en-IN" smtClean="0"/>
              <a:t>15-02-2025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5E63EC-D78E-4BE8-965F-DD367B872F6D}" type="slidenum">
              <a:rPr lang="en-IN" smtClean="0"/>
              <a:t>‹#›</a:t>
            </a:fld>
            <a:endParaRPr lang="en-IN"/>
          </a:p>
        </p:txBody>
      </p:sp>
    </p:spTree>
    <p:extLst>
      <p:ext uri="{BB962C8B-B14F-4D97-AF65-F5344CB8AC3E}">
        <p14:creationId xmlns:p14="http://schemas.microsoft.com/office/powerpoint/2010/main" val="4004054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F317671-1703-45AE-87E6-F022034D9669}" type="datetimeFigureOut">
              <a:rPr lang="en-IN" smtClean="0"/>
              <a:t>15-02-2025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5E63EC-D78E-4BE8-965F-DD367B872F6D}" type="slidenum">
              <a:rPr lang="en-IN" smtClean="0"/>
              <a:t>‹#›</a:t>
            </a:fld>
            <a:endParaRPr lang="en-IN"/>
          </a:p>
        </p:txBody>
      </p:sp>
    </p:spTree>
    <p:extLst>
      <p:ext uri="{BB962C8B-B14F-4D97-AF65-F5344CB8AC3E}">
        <p14:creationId xmlns:p14="http://schemas.microsoft.com/office/powerpoint/2010/main" val="42315177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F317671-1703-45AE-87E6-F022034D9669}" type="datetimeFigureOut">
              <a:rPr lang="en-IN" smtClean="0"/>
              <a:t>15-02-2025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725E63EC-D78E-4BE8-965F-DD367B872F6D}" type="slidenum">
              <a:rPr lang="en-IN" smtClean="0"/>
              <a:t>‹#›</a:t>
            </a:fld>
            <a:endParaRPr lang="en-IN"/>
          </a:p>
        </p:txBody>
      </p:sp>
    </p:spTree>
    <p:extLst>
      <p:ext uri="{BB962C8B-B14F-4D97-AF65-F5344CB8AC3E}">
        <p14:creationId xmlns:p14="http://schemas.microsoft.com/office/powerpoint/2010/main" val="3142273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F317671-1703-45AE-87E6-F022034D9669}" type="datetimeFigureOut">
              <a:rPr lang="en-IN" smtClean="0"/>
              <a:t>15-02-2025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25E63EC-D78E-4BE8-965F-DD367B872F6D}" type="slidenum">
              <a:rPr lang="en-IN" smtClean="0"/>
              <a:t>‹#›</a:t>
            </a:fld>
            <a:endParaRPr lang="en-IN"/>
          </a:p>
        </p:txBody>
      </p:sp>
    </p:spTree>
    <p:extLst>
      <p:ext uri="{BB962C8B-B14F-4D97-AF65-F5344CB8AC3E}">
        <p14:creationId xmlns:p14="http://schemas.microsoft.com/office/powerpoint/2010/main" val="389630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F317671-1703-45AE-87E6-F022034D9669}" type="datetimeFigureOut">
              <a:rPr lang="en-IN" smtClean="0"/>
              <a:t>15-02-2025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5E63EC-D78E-4BE8-965F-DD367B872F6D}" type="slidenum">
              <a:rPr lang="en-IN" smtClean="0"/>
              <a:t>‹#›</a:t>
            </a:fld>
            <a:endParaRPr lang="en-IN"/>
          </a:p>
        </p:txBody>
      </p:sp>
    </p:spTree>
    <p:extLst>
      <p:ext uri="{BB962C8B-B14F-4D97-AF65-F5344CB8AC3E}">
        <p14:creationId xmlns:p14="http://schemas.microsoft.com/office/powerpoint/2010/main" val="402698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F317671-1703-45AE-87E6-F022034D9669}" type="datetimeFigureOut">
              <a:rPr lang="en-IN" smtClean="0"/>
              <a:t>15-02-2025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25E63EC-D78E-4BE8-965F-DD367B872F6D}"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3453848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362" y="119270"/>
            <a:ext cx="11517275" cy="724231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5774" y="119270"/>
            <a:ext cx="11708863" cy="7242312"/>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ctrTitle"/>
          </p:nvPr>
        </p:nvSpPr>
        <p:spPr>
          <a:xfrm>
            <a:off x="463827" y="1335187"/>
            <a:ext cx="8388860" cy="865847"/>
          </a:xfrm>
        </p:spPr>
        <p:txBody>
          <a:bodyPr>
            <a:noAutofit/>
          </a:bodyPr>
          <a:lstStyle/>
          <a:p>
            <a:r>
              <a:rPr lang="en-US" sz="4400" b="1" dirty="0">
                <a:solidFill>
                  <a:schemeClr val="accent2">
                    <a:lumMod val="75000"/>
                  </a:schemeClr>
                </a:solidFill>
                <a:effectLst>
                  <a:outerShdw blurRad="38100" dist="38100" dir="2700000" algn="tl">
                    <a:srgbClr val="000000">
                      <a:alpha val="43137"/>
                    </a:srgbClr>
                  </a:outerShdw>
                </a:effectLst>
                <a:latin typeface="Bernard MT Condensed" panose="02050806060905020404" pitchFamily="18" charset="0"/>
              </a:rPr>
              <a:t>Power BI – Capstone Project</a:t>
            </a:r>
            <a:endParaRPr lang="en-IN" sz="4400" b="1" dirty="0">
              <a:solidFill>
                <a:schemeClr val="accent2">
                  <a:lumMod val="75000"/>
                </a:schemeClr>
              </a:solidFill>
              <a:effectLst>
                <a:outerShdw blurRad="38100" dist="38100" dir="2700000" algn="tl">
                  <a:srgbClr val="000000">
                    <a:alpha val="43137"/>
                  </a:srgbClr>
                </a:outerShdw>
              </a:effectLst>
              <a:latin typeface="Bernard MT Condensed" panose="02050806060905020404" pitchFamily="18" charset="0"/>
            </a:endParaRPr>
          </a:p>
        </p:txBody>
      </p:sp>
      <p:sp>
        <p:nvSpPr>
          <p:cNvPr id="3" name="Subtitle 2"/>
          <p:cNvSpPr>
            <a:spLocks noGrp="1"/>
          </p:cNvSpPr>
          <p:nvPr>
            <p:ph type="subTitle" idx="1"/>
          </p:nvPr>
        </p:nvSpPr>
        <p:spPr>
          <a:xfrm>
            <a:off x="463827" y="3087756"/>
            <a:ext cx="8945215" cy="2827522"/>
          </a:xfrm>
        </p:spPr>
        <p:txBody>
          <a:bodyPr>
            <a:normAutofit/>
          </a:bodyPr>
          <a:lstStyle/>
          <a:p>
            <a:pPr algn="l"/>
            <a:r>
              <a:rPr lang="en-US" sz="3200" dirty="0" smtClean="0">
                <a:solidFill>
                  <a:schemeClr val="accent3">
                    <a:lumMod val="50000"/>
                  </a:schemeClr>
                </a:solidFill>
                <a:effectLst>
                  <a:outerShdw blurRad="38100" dist="38100" dir="2700000" algn="tl">
                    <a:srgbClr val="000000">
                      <a:alpha val="43137"/>
                    </a:srgbClr>
                  </a:outerShdw>
                </a:effectLst>
                <a:latin typeface="Rockwell Extra Bold" panose="02060903040505020403" pitchFamily="18" charset="0"/>
              </a:rPr>
              <a:t>Exploring Coffee Quality Analysis with Power BI</a:t>
            </a:r>
          </a:p>
          <a:p>
            <a:pPr algn="l"/>
            <a:r>
              <a:rPr lang="en-US" sz="3200" dirty="0">
                <a:latin typeface="Calisto MT" panose="02040603050505030304" pitchFamily="18" charset="0"/>
              </a:rPr>
              <a:t>	</a:t>
            </a:r>
            <a:endParaRPr lang="en-US" sz="3200" dirty="0" smtClean="0">
              <a:latin typeface="Calisto MT" panose="02040603050505030304" pitchFamily="18" charset="0"/>
            </a:endParaRPr>
          </a:p>
          <a:p>
            <a:pPr algn="l"/>
            <a:r>
              <a:rPr lang="en-IN" sz="3200" i="1" dirty="0" smtClean="0">
                <a:solidFill>
                  <a:schemeClr val="accent2">
                    <a:lumMod val="50000"/>
                  </a:schemeClr>
                </a:solidFill>
                <a:effectLst>
                  <a:outerShdw blurRad="38100" dist="38100" dir="2700000" algn="tl">
                    <a:srgbClr val="000000">
                      <a:alpha val="43137"/>
                    </a:srgbClr>
                  </a:outerShdw>
                </a:effectLst>
                <a:latin typeface="Bernard MT Condensed" panose="02050806060905020404" pitchFamily="18" charset="0"/>
              </a:rPr>
              <a:t>Presented </a:t>
            </a:r>
            <a:r>
              <a:rPr lang="en-IN" sz="3200" i="1" dirty="0" smtClean="0">
                <a:solidFill>
                  <a:schemeClr val="accent2">
                    <a:lumMod val="50000"/>
                  </a:schemeClr>
                </a:solidFill>
                <a:effectLst>
                  <a:outerShdw blurRad="38100" dist="38100" dir="2700000" algn="tl">
                    <a:srgbClr val="000000">
                      <a:alpha val="43137"/>
                    </a:srgbClr>
                  </a:outerShdw>
                </a:effectLst>
                <a:latin typeface="Bernard MT Condensed" panose="02050806060905020404" pitchFamily="18" charset="0"/>
              </a:rPr>
              <a:t>by:- </a:t>
            </a:r>
            <a:r>
              <a:rPr lang="en-IN" sz="3200" i="1" dirty="0" err="1" smtClean="0">
                <a:solidFill>
                  <a:schemeClr val="accent2">
                    <a:lumMod val="50000"/>
                  </a:schemeClr>
                </a:solidFill>
                <a:effectLst>
                  <a:outerShdw blurRad="38100" dist="38100" dir="2700000" algn="tl">
                    <a:srgbClr val="000000">
                      <a:alpha val="43137"/>
                    </a:srgbClr>
                  </a:outerShdw>
                </a:effectLst>
                <a:latin typeface="Bernard MT Condensed" panose="02050806060905020404" pitchFamily="18" charset="0"/>
              </a:rPr>
              <a:t>Supratim</a:t>
            </a:r>
            <a:r>
              <a:rPr lang="en-IN" sz="3200" i="1" dirty="0" smtClean="0">
                <a:solidFill>
                  <a:schemeClr val="accent2">
                    <a:lumMod val="50000"/>
                  </a:schemeClr>
                </a:solidFill>
                <a:effectLst>
                  <a:outerShdw blurRad="38100" dist="38100" dir="2700000" algn="tl">
                    <a:srgbClr val="000000">
                      <a:alpha val="43137"/>
                    </a:srgbClr>
                  </a:outerShdw>
                </a:effectLst>
                <a:latin typeface="Bernard MT Condensed" panose="02050806060905020404" pitchFamily="18" charset="0"/>
              </a:rPr>
              <a:t> </a:t>
            </a:r>
            <a:r>
              <a:rPr lang="en-IN" sz="3200" i="1" dirty="0" err="1" smtClean="0">
                <a:solidFill>
                  <a:schemeClr val="accent2">
                    <a:lumMod val="50000"/>
                  </a:schemeClr>
                </a:solidFill>
                <a:effectLst>
                  <a:outerShdw blurRad="38100" dist="38100" dir="2700000" algn="tl">
                    <a:srgbClr val="000000">
                      <a:alpha val="43137"/>
                    </a:srgbClr>
                  </a:outerShdw>
                </a:effectLst>
                <a:latin typeface="Bernard MT Condensed" panose="02050806060905020404" pitchFamily="18" charset="0"/>
              </a:rPr>
              <a:t>roy</a:t>
            </a:r>
            <a:r>
              <a:rPr lang="en-IN" sz="3200" i="1" dirty="0" smtClean="0">
                <a:solidFill>
                  <a:schemeClr val="accent2">
                    <a:lumMod val="50000"/>
                  </a:schemeClr>
                </a:solidFill>
                <a:effectLst>
                  <a:outerShdw blurRad="38100" dist="38100" dir="2700000" algn="tl">
                    <a:srgbClr val="000000">
                      <a:alpha val="43137"/>
                    </a:srgbClr>
                  </a:outerShdw>
                </a:effectLst>
                <a:latin typeface="Bernard MT Condensed" panose="02050806060905020404" pitchFamily="18" charset="0"/>
              </a:rPr>
              <a:t>(S10405)</a:t>
            </a:r>
            <a:endParaRPr lang="en-US" sz="3200" i="1" dirty="0" smtClean="0">
              <a:solidFill>
                <a:schemeClr val="accent2">
                  <a:lumMod val="50000"/>
                </a:schemeClr>
              </a:solidFill>
              <a:effectLst>
                <a:outerShdw blurRad="38100" dist="38100" dir="2700000" algn="tl">
                  <a:srgbClr val="000000">
                    <a:alpha val="43137"/>
                  </a:srgbClr>
                </a:outerShdw>
              </a:effectLst>
              <a:latin typeface="Bernard MT Condensed" panose="02050806060905020404" pitchFamily="18" charset="0"/>
            </a:endParaRPr>
          </a:p>
        </p:txBody>
      </p:sp>
    </p:spTree>
    <p:extLst>
      <p:ext uri="{BB962C8B-B14F-4D97-AF65-F5344CB8AC3E}">
        <p14:creationId xmlns:p14="http://schemas.microsoft.com/office/powerpoint/2010/main" val="70863444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37869"/>
            <a:ext cx="12192000" cy="6720131"/>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ctrTitle"/>
          </p:nvPr>
        </p:nvSpPr>
        <p:spPr>
          <a:xfrm>
            <a:off x="1524000" y="756459"/>
            <a:ext cx="7121236" cy="939337"/>
          </a:xfrm>
        </p:spPr>
        <p:txBody>
          <a:bodyPr>
            <a:noAutofit/>
          </a:bodyPr>
          <a:lstStyle/>
          <a:p>
            <a:pPr algn="l"/>
            <a:r>
              <a:rPr lang="en-US" sz="6000" i="1" dirty="0" smtClean="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rPr>
              <a:t>Introduction</a:t>
            </a:r>
            <a:endParaRPr lang="en-IN" sz="6000" i="1" dirty="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endParaRPr>
          </a:p>
        </p:txBody>
      </p:sp>
      <p:sp>
        <p:nvSpPr>
          <p:cNvPr id="3" name="Subtitle 2"/>
          <p:cNvSpPr>
            <a:spLocks noGrp="1"/>
          </p:cNvSpPr>
          <p:nvPr>
            <p:ph type="subTitle" idx="1"/>
          </p:nvPr>
        </p:nvSpPr>
        <p:spPr>
          <a:xfrm>
            <a:off x="340242" y="2001078"/>
            <a:ext cx="8378456" cy="3825564"/>
          </a:xfrm>
        </p:spPr>
        <p:txBody>
          <a:bodyPr>
            <a:normAutofit fontScale="92500" lnSpcReduction="10000"/>
          </a:bodyPr>
          <a:lstStyle/>
          <a:p>
            <a:pPr algn="l"/>
            <a:r>
              <a:rPr lang="en-US" dirty="0">
                <a:effectLst>
                  <a:outerShdw blurRad="38100" dist="38100" dir="2700000" algn="tl">
                    <a:srgbClr val="000000">
                      <a:alpha val="43137"/>
                    </a:srgbClr>
                  </a:outerShdw>
                </a:effectLst>
                <a:latin typeface="Colonna MT" panose="04020805060202030203" pitchFamily="82" charset="0"/>
              </a:rPr>
              <a:t>The Coffee Quality Institute (CQI) is </a:t>
            </a:r>
            <a:r>
              <a:rPr lang="en-US" dirty="0" smtClean="0">
                <a:effectLst>
                  <a:outerShdw blurRad="38100" dist="38100" dir="2700000" algn="tl">
                    <a:srgbClr val="000000">
                      <a:alpha val="43137"/>
                    </a:srgbClr>
                  </a:outerShdw>
                </a:effectLst>
                <a:latin typeface="Colonna MT" panose="04020805060202030203" pitchFamily="82" charset="0"/>
              </a:rPr>
              <a:t>a non-profit organization that works to improve the quality and value of coffee worldwide. It was founded in 1996 and has its headquarters in California, USA.</a:t>
            </a:r>
          </a:p>
          <a:p>
            <a:pPr algn="l"/>
            <a:r>
              <a:rPr lang="en-US" dirty="0" smtClean="0">
                <a:effectLst>
                  <a:outerShdw blurRad="38100" dist="38100" dir="2700000" algn="tl">
                    <a:srgbClr val="000000">
                      <a:alpha val="43137"/>
                    </a:srgbClr>
                  </a:outerShdw>
                </a:effectLst>
                <a:latin typeface="Colonna MT" panose="04020805060202030203" pitchFamily="82" charset="0"/>
              </a:rPr>
              <a:t>CQI mission is to promote coffee quality through a range of activities that include research, training and certification programs. The organization works the coffee growers processors roasters and other stakeholders to improve coffee quality standards promotes sustainability and support the development of the specialty coffee industry.</a:t>
            </a:r>
            <a:endParaRPr lang="en-IN" dirty="0">
              <a:effectLst>
                <a:outerShdw blurRad="38100" dist="38100" dir="2700000" algn="tl">
                  <a:srgbClr val="000000">
                    <a:alpha val="43137"/>
                  </a:srgbClr>
                </a:outerShdw>
              </a:effectLst>
              <a:latin typeface="Colonna MT" panose="04020805060202030203" pitchFamily="82" charset="0"/>
            </a:endParaRPr>
          </a:p>
        </p:txBody>
      </p:sp>
    </p:spTree>
    <p:extLst>
      <p:ext uri="{BB962C8B-B14F-4D97-AF65-F5344CB8AC3E}">
        <p14:creationId xmlns:p14="http://schemas.microsoft.com/office/powerpoint/2010/main" val="13893533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ctrTitle"/>
          </p:nvPr>
        </p:nvSpPr>
        <p:spPr>
          <a:xfrm>
            <a:off x="424070" y="450575"/>
            <a:ext cx="8145772" cy="1037984"/>
          </a:xfrm>
        </p:spPr>
        <p:txBody>
          <a:bodyPr>
            <a:normAutofit fontScale="90000"/>
          </a:bodyPr>
          <a:lstStyle/>
          <a:p>
            <a:r>
              <a:rPr lang="en-US" i="1" dirty="0" smtClean="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rPr>
              <a:t>       </a:t>
            </a:r>
            <a:r>
              <a:rPr lang="en-US" sz="6700" i="1" dirty="0" smtClean="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rPr>
              <a:t>DATA</a:t>
            </a:r>
            <a:endParaRPr lang="en-IN" sz="6700" i="1" dirty="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endParaRPr>
          </a:p>
        </p:txBody>
      </p:sp>
      <p:sp>
        <p:nvSpPr>
          <p:cNvPr id="3" name="Subtitle 2"/>
          <p:cNvSpPr>
            <a:spLocks noGrp="1"/>
          </p:cNvSpPr>
          <p:nvPr>
            <p:ph type="subTitle" idx="1"/>
          </p:nvPr>
        </p:nvSpPr>
        <p:spPr>
          <a:xfrm>
            <a:off x="148856" y="1722474"/>
            <a:ext cx="8420986" cy="3827721"/>
          </a:xfrm>
        </p:spPr>
        <p:txBody>
          <a:bodyPr>
            <a:noAutofit/>
          </a:bodyPr>
          <a:lstStyle/>
          <a:p>
            <a:pPr algn="l"/>
            <a:r>
              <a:rPr lang="en-US" sz="1800" dirty="0" smtClean="0">
                <a:effectLst>
                  <a:outerShdw blurRad="38100" dist="38100" dir="2700000" algn="tl">
                    <a:srgbClr val="000000">
                      <a:alpha val="43137"/>
                    </a:srgbClr>
                  </a:outerShdw>
                </a:effectLst>
                <a:latin typeface="Colonna MT" panose="04020805060202030203" pitchFamily="82" charset="0"/>
              </a:rPr>
              <a:t>The data encompasses various aspects of coffee production, processing and sensory evaluation, alongside information on coffee genetics, soil types, and other quality-affecting factors.</a:t>
            </a:r>
          </a:p>
          <a:p>
            <a:pPr algn="l"/>
            <a:r>
              <a:rPr lang="en-US" sz="1800" b="1" dirty="0" smtClean="0">
                <a:solidFill>
                  <a:schemeClr val="accent2">
                    <a:lumMod val="50000"/>
                  </a:schemeClr>
                </a:solidFill>
                <a:effectLst>
                  <a:outerShdw blurRad="38100" dist="38100" dir="2700000" algn="tl">
                    <a:srgbClr val="000000">
                      <a:alpha val="43137"/>
                    </a:srgbClr>
                  </a:outerShdw>
                </a:effectLst>
                <a:latin typeface="Colonna MT" panose="04020805060202030203" pitchFamily="82" charset="0"/>
              </a:rPr>
              <a:t>Sensory Evaluations</a:t>
            </a:r>
            <a:r>
              <a:rPr lang="en-US" sz="1800" b="1" dirty="0" smtClean="0">
                <a:effectLst>
                  <a:outerShdw blurRad="38100" dist="38100" dir="2700000" algn="tl">
                    <a:srgbClr val="000000">
                      <a:alpha val="43137"/>
                    </a:srgbClr>
                  </a:outerShdw>
                </a:effectLst>
                <a:latin typeface="Colonna MT" panose="04020805060202030203" pitchFamily="82" charset="0"/>
              </a:rPr>
              <a:t>:</a:t>
            </a:r>
          </a:p>
          <a:p>
            <a:pPr algn="l"/>
            <a:r>
              <a:rPr lang="en-US" sz="1800" dirty="0" smtClean="0">
                <a:effectLst>
                  <a:outerShdw blurRad="38100" dist="38100" dir="2700000" algn="tl">
                    <a:srgbClr val="000000">
                      <a:alpha val="43137"/>
                    </a:srgbClr>
                  </a:outerShdw>
                </a:effectLst>
                <a:latin typeface="Colonna MT" panose="04020805060202030203" pitchFamily="82" charset="0"/>
              </a:rPr>
              <a:t>Coffee Quality is assesses through several sensory attributes.</a:t>
            </a:r>
          </a:p>
          <a:p>
            <a:pPr algn="l"/>
            <a:r>
              <a:rPr lang="en-US" sz="1800" b="1" dirty="0" smtClean="0">
                <a:solidFill>
                  <a:schemeClr val="accent2">
                    <a:lumMod val="50000"/>
                  </a:schemeClr>
                </a:solidFill>
                <a:effectLst>
                  <a:outerShdw blurRad="38100" dist="38100" dir="2700000" algn="tl">
                    <a:srgbClr val="000000">
                      <a:alpha val="43137"/>
                    </a:srgbClr>
                  </a:outerShdw>
                </a:effectLst>
                <a:latin typeface="Colonna MT" panose="04020805060202030203" pitchFamily="82" charset="0"/>
              </a:rPr>
              <a:t>Aroma, Flavor, Aftertaste, Acidity, Body, Balance, </a:t>
            </a:r>
            <a:r>
              <a:rPr lang="en-US" sz="1800" b="1" dirty="0" smtClean="0">
                <a:solidFill>
                  <a:schemeClr val="accent2">
                    <a:lumMod val="50000"/>
                  </a:schemeClr>
                </a:solidFill>
                <a:effectLst>
                  <a:outerShdw blurRad="38100" dist="38100" dir="2700000" algn="tl">
                    <a:srgbClr val="000000">
                      <a:alpha val="43137"/>
                    </a:srgbClr>
                  </a:outerShdw>
                </a:effectLst>
                <a:latin typeface="Colonna MT" panose="04020805060202030203" pitchFamily="82" charset="0"/>
              </a:rPr>
              <a:t>Uniformity</a:t>
            </a:r>
            <a:r>
              <a:rPr lang="en-US" sz="1800" b="1" dirty="0" smtClean="0">
                <a:solidFill>
                  <a:schemeClr val="accent2">
                    <a:lumMod val="50000"/>
                  </a:schemeClr>
                </a:solidFill>
                <a:effectLst>
                  <a:outerShdw blurRad="38100" dist="38100" dir="2700000" algn="tl">
                    <a:srgbClr val="000000">
                      <a:alpha val="43137"/>
                    </a:srgbClr>
                  </a:outerShdw>
                </a:effectLst>
                <a:latin typeface="Colonna MT" panose="04020805060202030203" pitchFamily="82" charset="0"/>
              </a:rPr>
              <a:t>, Clean Cup, Sweetness, and Total Cup points.</a:t>
            </a:r>
          </a:p>
          <a:p>
            <a:pPr algn="l"/>
            <a:r>
              <a:rPr lang="en-US" sz="1800" b="1" dirty="0" smtClean="0">
                <a:effectLst>
                  <a:outerShdw blurRad="38100" dist="38100" dir="2700000" algn="tl">
                    <a:srgbClr val="000000">
                      <a:alpha val="43137"/>
                    </a:srgbClr>
                  </a:outerShdw>
                </a:effectLst>
                <a:latin typeface="Colonna MT" panose="04020805060202030203" pitchFamily="82" charset="0"/>
              </a:rPr>
              <a:t>Defects:</a:t>
            </a:r>
          </a:p>
          <a:p>
            <a:pPr algn="l"/>
            <a:r>
              <a:rPr lang="en-US" sz="1800" dirty="0" smtClean="0">
                <a:effectLst>
                  <a:outerShdw blurRad="38100" dist="38100" dir="2700000" algn="tl">
                    <a:srgbClr val="000000">
                      <a:alpha val="43137"/>
                    </a:srgbClr>
                  </a:outerShdw>
                </a:effectLst>
                <a:latin typeface="Colonna MT" panose="04020805060202030203" pitchFamily="82" charset="0"/>
              </a:rPr>
              <a:t>Defects are </a:t>
            </a:r>
            <a:r>
              <a:rPr lang="en-US" sz="1800" dirty="0" smtClean="0">
                <a:effectLst>
                  <a:outerShdw blurRad="38100" dist="38100" dir="2700000" algn="tl">
                    <a:srgbClr val="000000">
                      <a:alpha val="43137"/>
                    </a:srgbClr>
                  </a:outerShdw>
                </a:effectLst>
                <a:latin typeface="Colonna MT" panose="04020805060202030203" pitchFamily="82" charset="0"/>
              </a:rPr>
              <a:t>undesirable characteristic </a:t>
            </a:r>
            <a:r>
              <a:rPr lang="en-US" sz="1800" dirty="0" smtClean="0">
                <a:effectLst>
                  <a:outerShdw blurRad="38100" dist="38100" dir="2700000" algn="tl">
                    <a:srgbClr val="000000">
                      <a:alpha val="43137"/>
                    </a:srgbClr>
                  </a:outerShdw>
                </a:effectLst>
                <a:latin typeface="Colonna MT" panose="04020805060202030203" pitchFamily="82" charset="0"/>
              </a:rPr>
              <a:t>resulting from processing or storage issues,</a:t>
            </a:r>
          </a:p>
          <a:p>
            <a:pPr algn="l"/>
            <a:r>
              <a:rPr lang="en-US" sz="1800" dirty="0" smtClean="0">
                <a:effectLst>
                  <a:outerShdw blurRad="38100" dist="38100" dir="2700000" algn="tl">
                    <a:srgbClr val="000000">
                      <a:alpha val="43137"/>
                    </a:srgbClr>
                  </a:outerShdw>
                </a:effectLst>
                <a:latin typeface="Colonna MT" panose="04020805060202030203" pitchFamily="82" charset="0"/>
              </a:rPr>
              <a:t>Divided into two categories.</a:t>
            </a:r>
          </a:p>
          <a:p>
            <a:pPr algn="l"/>
            <a:r>
              <a:rPr lang="en-US" sz="1800" b="1" dirty="0" smtClean="0">
                <a:solidFill>
                  <a:schemeClr val="accent2">
                    <a:lumMod val="50000"/>
                  </a:schemeClr>
                </a:solidFill>
                <a:effectLst>
                  <a:outerShdw blurRad="38100" dist="38100" dir="2700000" algn="tl">
                    <a:srgbClr val="000000">
                      <a:alpha val="43137"/>
                    </a:srgbClr>
                  </a:outerShdw>
                </a:effectLst>
                <a:latin typeface="Colonna MT" panose="04020805060202030203" pitchFamily="82" charset="0"/>
              </a:rPr>
              <a:t>Category One Defects and category two Defects</a:t>
            </a:r>
            <a:r>
              <a:rPr lang="en-US" sz="1800" b="1" dirty="0" smtClean="0">
                <a:effectLst>
                  <a:outerShdw blurRad="38100" dist="38100" dir="2700000" algn="tl">
                    <a:srgbClr val="000000">
                      <a:alpha val="43137"/>
                    </a:srgbClr>
                  </a:outerShdw>
                </a:effectLst>
                <a:latin typeface="Colonna MT" panose="04020805060202030203" pitchFamily="82" charset="0"/>
              </a:rPr>
              <a:t>  </a:t>
            </a:r>
            <a:endParaRPr lang="en-IN" sz="1800" b="1" dirty="0">
              <a:effectLst>
                <a:outerShdw blurRad="38100" dist="38100" dir="2700000" algn="tl">
                  <a:srgbClr val="000000">
                    <a:alpha val="43137"/>
                  </a:srgbClr>
                </a:outerShdw>
              </a:effectLst>
              <a:latin typeface="Colonna MT" panose="04020805060202030203" pitchFamily="82" charset="0"/>
            </a:endParaRPr>
          </a:p>
        </p:txBody>
      </p:sp>
    </p:spTree>
    <p:extLst>
      <p:ext uri="{BB962C8B-B14F-4D97-AF65-F5344CB8AC3E}">
        <p14:creationId xmlns:p14="http://schemas.microsoft.com/office/powerpoint/2010/main" val="331160319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12192000" cy="6546573"/>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title"/>
          </p:nvPr>
        </p:nvSpPr>
        <p:spPr>
          <a:xfrm>
            <a:off x="357810" y="365125"/>
            <a:ext cx="8229600" cy="1059637"/>
          </a:xfrm>
        </p:spPr>
        <p:txBody>
          <a:bodyPr>
            <a:normAutofit/>
          </a:bodyPr>
          <a:lstStyle/>
          <a:p>
            <a:pPr algn="ctr"/>
            <a:r>
              <a:rPr lang="en-US" sz="6000" b="1" i="1" dirty="0" smtClean="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rPr>
              <a:t>Objectives</a:t>
            </a:r>
            <a:endParaRPr lang="en-IN" sz="6000" b="1" i="1" dirty="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endParaRPr>
          </a:p>
        </p:txBody>
      </p:sp>
      <p:sp>
        <p:nvSpPr>
          <p:cNvPr id="3" name="Content Placeholder 2"/>
          <p:cNvSpPr>
            <a:spLocks noGrp="1"/>
          </p:cNvSpPr>
          <p:nvPr>
            <p:ph idx="1"/>
          </p:nvPr>
        </p:nvSpPr>
        <p:spPr>
          <a:xfrm>
            <a:off x="145775" y="1517527"/>
            <a:ext cx="8441635" cy="4966399"/>
          </a:xfrm>
        </p:spPr>
        <p:txBody>
          <a:bodyPr>
            <a:normAutofit fontScale="92500" lnSpcReduction="10000"/>
          </a:bodyPr>
          <a:lstStyle/>
          <a:p>
            <a:pPr marL="0" indent="0">
              <a:buNone/>
            </a:pPr>
            <a:r>
              <a:rPr lang="en-US" sz="2400" dirty="0" smtClean="0">
                <a:effectLst>
                  <a:outerShdw blurRad="38100" dist="38100" dir="2700000" algn="tl">
                    <a:srgbClr val="000000">
                      <a:alpha val="43137"/>
                    </a:srgbClr>
                  </a:outerShdw>
                </a:effectLst>
                <a:latin typeface="Colonna MT" panose="04020805060202030203" pitchFamily="82" charset="0"/>
              </a:rPr>
              <a:t>     THE PRIMARY GOAL OF THIS PROJECT IS TO LEVERAGE THE RICH                              </a:t>
            </a:r>
            <a:r>
              <a:rPr lang="en-US" sz="2400" dirty="0" smtClean="0">
                <a:effectLst>
                  <a:outerShdw blurRad="38100" dist="38100" dir="2700000" algn="tl">
                    <a:srgbClr val="000000">
                      <a:alpha val="43137"/>
                    </a:srgbClr>
                  </a:outerShdw>
                </a:effectLst>
                <a:latin typeface="Colonna MT" panose="04020805060202030203" pitchFamily="82" charset="0"/>
              </a:rPr>
              <a:t>  D</a:t>
            </a:r>
            <a:r>
              <a:rPr lang="en-US" sz="2400" dirty="0" smtClean="0">
                <a:effectLst>
                  <a:outerShdw blurRad="38100" dist="38100" dir="2700000" algn="tl">
                    <a:srgbClr val="000000">
                      <a:alpha val="43137"/>
                    </a:srgbClr>
                  </a:outerShdw>
                </a:effectLst>
                <a:latin typeface="Colonna MT" panose="04020805060202030203" pitchFamily="82" charset="0"/>
              </a:rPr>
              <a:t>ATASET PROVIDED BY CQI TO UNDERSTAND THE FACTORS THAT CONTRIBUTE TO COFFEE QUALITY SPECIFICALLY WE AIM TO EXPLORE THE FOLLOWING RESEARCH QUESTIONS.</a:t>
            </a:r>
          </a:p>
          <a:p>
            <a:pPr marL="514350" indent="-514350">
              <a:buAutoNum type="arabicPeriod"/>
            </a:pPr>
            <a:r>
              <a:rPr lang="en-US" sz="24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WHAT ARE THE KEY DETERMINATES OF COFFEE QUALITY AS EVALUATED THROUGH SENSORY ATTRIBUTES SUCH AS  AROMA, FLAVOR, ACIDITY ETC.?</a:t>
            </a:r>
          </a:p>
          <a:p>
            <a:pPr marL="514350" indent="-514350">
              <a:buAutoNum type="arabicPeriod"/>
            </a:pPr>
            <a:r>
              <a:rPr lang="en-US" sz="24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IS THERE A CORRELATION BETWEEN PROCESSING METHODS ORIGIN REGIONS AND COFFEE QUALITY SCORES?</a:t>
            </a:r>
          </a:p>
          <a:p>
            <a:pPr marL="514350" indent="-514350">
              <a:buAutoNum type="arabicPeriod"/>
            </a:pPr>
            <a:r>
              <a:rPr lang="en-US" sz="24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CAN WE IDENTIFY ANY TRENDS OR PATTERNS IN DEFECT OCCURRENCES AND THEIR IMPACT ON OVERALL COFFEE QUALITY?</a:t>
            </a:r>
          </a:p>
          <a:p>
            <a:pPr marL="514350" indent="-514350">
              <a:buAutoNum type="arabicPeriod"/>
            </a:pPr>
            <a:r>
              <a:rPr lang="en-US" sz="24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HOW DO DIFFERENT VARIABLES INTERACT TO INFLUENCE THE TOTAL COFFEE POINTS, WHICH REPRESENT AN OVERALL MEASURE OF COFFEE QUALITY?</a:t>
            </a:r>
            <a:endParaRPr lang="en-IN" sz="2400" dirty="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endParaRPr>
          </a:p>
        </p:txBody>
      </p:sp>
    </p:spTree>
    <p:extLst>
      <p:ext uri="{BB962C8B-B14F-4D97-AF65-F5344CB8AC3E}">
        <p14:creationId xmlns:p14="http://schemas.microsoft.com/office/powerpoint/2010/main" val="425838359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27" y="0"/>
            <a:ext cx="12032974"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ctrTitle"/>
          </p:nvPr>
        </p:nvSpPr>
        <p:spPr>
          <a:xfrm>
            <a:off x="565264" y="357810"/>
            <a:ext cx="9518074" cy="1188358"/>
          </a:xfrm>
        </p:spPr>
        <p:txBody>
          <a:bodyPr>
            <a:normAutofit/>
          </a:bodyPr>
          <a:lstStyle/>
          <a:p>
            <a:r>
              <a:rPr lang="en-US" sz="6000" b="1" dirty="0" smtClean="0">
                <a:solidFill>
                  <a:schemeClr val="accent2">
                    <a:lumMod val="75000"/>
                  </a:schemeClr>
                </a:solidFill>
                <a:latin typeface="BankGothic Md BT" panose="020B0807020203060204" pitchFamily="34" charset="0"/>
              </a:rPr>
              <a:t>   </a:t>
            </a:r>
            <a:r>
              <a:rPr lang="en-US" sz="6000" b="1" i="1" dirty="0" smtClean="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rPr>
              <a:t>Dataset </a:t>
            </a:r>
            <a:r>
              <a:rPr lang="en-US" sz="6000" b="1" i="1" dirty="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rPr>
              <a:t>Overview</a:t>
            </a:r>
            <a:endParaRPr lang="en-IN" sz="6000" i="1" dirty="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endParaRPr>
          </a:p>
        </p:txBody>
      </p:sp>
      <p:sp>
        <p:nvSpPr>
          <p:cNvPr id="3" name="Subtitle 2"/>
          <p:cNvSpPr>
            <a:spLocks noGrp="1"/>
          </p:cNvSpPr>
          <p:nvPr>
            <p:ph type="subTitle" idx="1"/>
          </p:nvPr>
        </p:nvSpPr>
        <p:spPr>
          <a:xfrm>
            <a:off x="390697" y="1679171"/>
            <a:ext cx="8703427" cy="4596938"/>
          </a:xfrm>
        </p:spPr>
        <p:txBody>
          <a:bodyPr>
            <a:normAutofit fontScale="85000" lnSpcReduction="20000"/>
          </a:bodyPr>
          <a:lstStyle/>
          <a:p>
            <a:pPr marL="457200" indent="-457200" algn="l">
              <a:buFont typeface="+mj-lt"/>
              <a:buAutoNum type="arabicPeriod"/>
            </a:pPr>
            <a:r>
              <a:rPr lang="en-US" sz="2000" dirty="0" smtClean="0">
                <a:effectLst>
                  <a:outerShdw blurRad="38100" dist="38100" dir="2700000" algn="tl">
                    <a:srgbClr val="000000">
                      <a:alpha val="43137"/>
                    </a:srgbClr>
                  </a:outerShdw>
                </a:effectLst>
                <a:latin typeface="Colonna MT" panose="04020805060202030203" pitchFamily="82" charset="0"/>
              </a:rPr>
              <a:t>The Dataset consists of 207 records and 31 columns.</a:t>
            </a:r>
          </a:p>
          <a:p>
            <a:pPr marL="514350" indent="-514350" algn="l">
              <a:buAutoNum type="arabicPeriod"/>
            </a:pPr>
            <a:endParaRPr lang="en-US" sz="2000" dirty="0" smtClean="0">
              <a:effectLst>
                <a:outerShdw blurRad="38100" dist="38100" dir="2700000" algn="tl">
                  <a:srgbClr val="000000">
                    <a:alpha val="43137"/>
                  </a:srgbClr>
                </a:outerShdw>
              </a:effectLst>
              <a:latin typeface="Colonna MT" panose="04020805060202030203" pitchFamily="82" charset="0"/>
            </a:endParaRPr>
          </a:p>
          <a:p>
            <a:pPr marL="514350" indent="-514350" algn="l">
              <a:buAutoNum type="arabicPeriod"/>
            </a:pPr>
            <a:r>
              <a:rPr lang="en-US" sz="2000" dirty="0" smtClean="0">
                <a:effectLst>
                  <a:outerShdw blurRad="38100" dist="38100" dir="2700000" algn="tl">
                    <a:srgbClr val="000000">
                      <a:alpha val="43137"/>
                    </a:srgbClr>
                  </a:outerShdw>
                </a:effectLst>
                <a:latin typeface="Colonna MT" panose="04020805060202030203" pitchFamily="82" charset="0"/>
              </a:rPr>
              <a:t>The </a:t>
            </a:r>
            <a:r>
              <a:rPr lang="en-US" sz="2000" dirty="0" smtClean="0">
                <a:effectLst>
                  <a:outerShdw blurRad="38100" dist="38100" dir="2700000" algn="tl">
                    <a:srgbClr val="000000">
                      <a:alpha val="43137"/>
                    </a:srgbClr>
                  </a:outerShdw>
                </a:effectLst>
                <a:latin typeface="Colonna MT" panose="04020805060202030203" pitchFamily="82" charset="0"/>
              </a:rPr>
              <a:t>countries listed in the dataset span multiple regions, including South America, North America, Asia and Pacific, Central America and Africa, primarily focusing on areas known for coffee production.</a:t>
            </a:r>
          </a:p>
          <a:p>
            <a:pPr marL="457200" indent="-457200" algn="l">
              <a:buFont typeface="+mj-lt"/>
              <a:buAutoNum type="arabicPeriod"/>
            </a:pPr>
            <a:endParaRPr lang="en-US" sz="2000" dirty="0" smtClean="0">
              <a:effectLst>
                <a:outerShdw blurRad="38100" dist="38100" dir="2700000" algn="tl">
                  <a:srgbClr val="000000">
                    <a:alpha val="43137"/>
                  </a:srgbClr>
                </a:outerShdw>
              </a:effectLst>
              <a:latin typeface="Colonna MT" panose="04020805060202030203" pitchFamily="82" charset="0"/>
            </a:endParaRPr>
          </a:p>
          <a:p>
            <a:pPr marL="457200" indent="-457200" algn="l">
              <a:buFont typeface="+mj-lt"/>
              <a:buAutoNum type="arabicPeriod"/>
            </a:pPr>
            <a:r>
              <a:rPr lang="en-US" sz="2000" dirty="0" smtClean="0">
                <a:effectLst>
                  <a:outerShdw blurRad="38100" dist="38100" dir="2700000" algn="tl">
                    <a:srgbClr val="000000">
                      <a:alpha val="43137"/>
                    </a:srgbClr>
                  </a:outerShdw>
                </a:effectLst>
                <a:latin typeface="Colonna MT" panose="04020805060202030203" pitchFamily="82" charset="0"/>
              </a:rPr>
              <a:t>The </a:t>
            </a:r>
            <a:r>
              <a:rPr lang="en-US" sz="2000" dirty="0" smtClean="0">
                <a:effectLst>
                  <a:outerShdw blurRad="38100" dist="38100" dir="2700000" algn="tl">
                    <a:srgbClr val="000000">
                      <a:alpha val="43137"/>
                    </a:srgbClr>
                  </a:outerShdw>
                </a:effectLst>
                <a:latin typeface="Colonna MT" panose="04020805060202030203" pitchFamily="82" charset="0"/>
              </a:rPr>
              <a:t>columns include:</a:t>
            </a:r>
            <a:r>
              <a:rPr lang="en-IN" sz="2000" dirty="0" smtClean="0">
                <a:effectLst>
                  <a:outerShdw blurRad="38100" dist="38100" dir="2700000" algn="tl">
                    <a:srgbClr val="000000">
                      <a:alpha val="43137"/>
                    </a:srgbClr>
                  </a:outerShdw>
                </a:effectLst>
                <a:latin typeface="Colonna MT" panose="04020805060202030203" pitchFamily="82" charset="0"/>
              </a:rPr>
              <a:t> </a:t>
            </a:r>
            <a:r>
              <a:rPr lang="en-IN" sz="20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'ID', 'Country of Origin', 'Lot Number', 'Altitude', 'Region', 'Number of Bags', 'Bag Weight', 'In-Country Partner', 'Harvest Year', 'Grading Date', 'Variety', 'Status', 'Processing Method', 'Aroma', '</a:t>
            </a:r>
            <a:r>
              <a:rPr lang="en-IN" sz="2000" dirty="0" err="1"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Flavor</a:t>
            </a:r>
            <a:r>
              <a:rPr lang="en-IN" sz="20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 'Aftertaste', 'Acidity', 'Body', 'Balance', 'Uniformity', 'Clean Cup', 'Sweetness', 'Overall', 'Defects', 'Total Cup Points', 'Moisture Percentage', 'Category One Defects', 'Quakers', '</a:t>
            </a:r>
            <a:r>
              <a:rPr lang="en-IN" sz="2000" dirty="0" err="1"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Color</a:t>
            </a:r>
            <a:r>
              <a:rPr lang="en-IN" sz="20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 'Category Two Defects', 'Expiration'.</a:t>
            </a:r>
          </a:p>
          <a:p>
            <a:pPr marL="514350" indent="-514350" algn="l">
              <a:buAutoNum type="arabicPeriod"/>
            </a:pPr>
            <a:endParaRPr lang="en-US" sz="2000" dirty="0" smtClean="0">
              <a:effectLst>
                <a:outerShdw blurRad="38100" dist="38100" dir="2700000" algn="tl">
                  <a:srgbClr val="000000">
                    <a:alpha val="43137"/>
                  </a:srgbClr>
                </a:outerShdw>
              </a:effectLst>
              <a:latin typeface="Colonna MT" panose="04020805060202030203" pitchFamily="82" charset="0"/>
            </a:endParaRPr>
          </a:p>
          <a:p>
            <a:pPr marL="514350" indent="-514350" algn="l">
              <a:buAutoNum type="arabicPeriod"/>
            </a:pPr>
            <a:r>
              <a:rPr lang="en-US" sz="2000" dirty="0" smtClean="0">
                <a:effectLst>
                  <a:outerShdw blurRad="38100" dist="38100" dir="2700000" algn="tl">
                    <a:srgbClr val="000000">
                      <a:alpha val="43137"/>
                    </a:srgbClr>
                  </a:outerShdw>
                </a:effectLst>
                <a:latin typeface="Colonna MT" panose="04020805060202030203" pitchFamily="82" charset="0"/>
              </a:rPr>
              <a:t>The </a:t>
            </a:r>
            <a:r>
              <a:rPr lang="en-US" sz="2000" dirty="0" smtClean="0">
                <a:effectLst>
                  <a:outerShdw blurRad="38100" dist="38100" dir="2700000" algn="tl">
                    <a:srgbClr val="000000">
                      <a:alpha val="43137"/>
                    </a:srgbClr>
                  </a:outerShdw>
                </a:effectLst>
                <a:latin typeface="Colonna MT" panose="04020805060202030203" pitchFamily="82" charset="0"/>
              </a:rPr>
              <a:t>dataset contains 13 categorical columns and 18 numerical columns.</a:t>
            </a:r>
            <a:endParaRPr lang="en-IN" sz="2000" dirty="0" smtClean="0">
              <a:effectLst>
                <a:outerShdw blurRad="38100" dist="38100" dir="2700000" algn="tl">
                  <a:srgbClr val="000000">
                    <a:alpha val="43137"/>
                  </a:srgbClr>
                </a:outerShdw>
              </a:effectLst>
              <a:latin typeface="Colonna MT" panose="04020805060202030203" pitchFamily="82" charset="0"/>
            </a:endParaRPr>
          </a:p>
          <a:p>
            <a:pPr algn="l"/>
            <a:endParaRPr lang="en-IN" dirty="0"/>
          </a:p>
        </p:txBody>
      </p:sp>
    </p:spTree>
    <p:extLst>
      <p:ext uri="{BB962C8B-B14F-4D97-AF65-F5344CB8AC3E}">
        <p14:creationId xmlns:p14="http://schemas.microsoft.com/office/powerpoint/2010/main" val="344329321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sp>
        <p:nvSpPr>
          <p:cNvPr id="2" name="Title 1"/>
          <p:cNvSpPr>
            <a:spLocks noGrp="1"/>
          </p:cNvSpPr>
          <p:nvPr>
            <p:ph type="title"/>
          </p:nvPr>
        </p:nvSpPr>
        <p:spPr>
          <a:xfrm>
            <a:off x="-1055716" y="656705"/>
            <a:ext cx="10507288" cy="1820488"/>
          </a:xfrm>
        </p:spPr>
        <p:txBody>
          <a:bodyPr>
            <a:noAutofit/>
          </a:bodyPr>
          <a:lstStyle/>
          <a:p>
            <a:pPr algn="ctr"/>
            <a:r>
              <a:rPr lang="en-US" sz="6000" b="1" dirty="0" smtClean="0">
                <a:solidFill>
                  <a:schemeClr val="accent2">
                    <a:lumMod val="75000"/>
                  </a:schemeClr>
                </a:solidFill>
                <a:latin typeface="BankGothic Md BT" panose="020B0807020203060204" pitchFamily="34" charset="0"/>
                <a:cs typeface="Times New Roman" panose="02020603050405020304" pitchFamily="18" charset="0"/>
              </a:rPr>
              <a:t> </a:t>
            </a:r>
            <a:r>
              <a:rPr lang="en-US" sz="6000" b="1" i="1" dirty="0" smtClean="0">
                <a:solidFill>
                  <a:schemeClr val="accent2">
                    <a:lumMod val="75000"/>
                  </a:schemeClr>
                </a:solidFill>
                <a:effectLst>
                  <a:outerShdw blurRad="38100" dist="38100" dir="2700000" algn="tl">
                    <a:srgbClr val="000000">
                      <a:alpha val="43137"/>
                    </a:srgbClr>
                  </a:outerShdw>
                </a:effectLst>
                <a:latin typeface="BankGothic Md BT" panose="020B0807020203060204" pitchFamily="34" charset="0"/>
                <a:cs typeface="Times New Roman" panose="02020603050405020304" pitchFamily="18" charset="0"/>
              </a:rPr>
              <a:t>Conclusion and   Insights</a:t>
            </a:r>
            <a:r>
              <a:rPr lang="en-US" sz="6000" b="1" dirty="0">
                <a:latin typeface="Times New Roman" panose="02020603050405020304" pitchFamily="18" charset="0"/>
                <a:cs typeface="Times New Roman" panose="02020603050405020304" pitchFamily="18" charset="0"/>
              </a:rPr>
              <a:t/>
            </a:r>
            <a:br>
              <a:rPr lang="en-US" sz="6000" b="1" dirty="0">
                <a:latin typeface="Times New Roman" panose="02020603050405020304" pitchFamily="18" charset="0"/>
                <a:cs typeface="Times New Roman" panose="02020603050405020304" pitchFamily="18" charset="0"/>
              </a:rPr>
            </a:br>
            <a:endParaRPr lang="en-IN" sz="6000" dirty="0"/>
          </a:p>
        </p:txBody>
      </p:sp>
      <p:sp>
        <p:nvSpPr>
          <p:cNvPr id="3" name="Content Placeholder 2"/>
          <p:cNvSpPr>
            <a:spLocks noGrp="1"/>
          </p:cNvSpPr>
          <p:nvPr>
            <p:ph idx="1"/>
          </p:nvPr>
        </p:nvSpPr>
        <p:spPr>
          <a:xfrm>
            <a:off x="465513" y="1825624"/>
            <a:ext cx="8797757" cy="3634271"/>
          </a:xfrm>
        </p:spPr>
        <p:txBody>
          <a:bodyPr>
            <a:normAutofit fontScale="85000" lnSpcReduction="10000"/>
          </a:bodyPr>
          <a:lstStyle/>
          <a:p>
            <a:pPr marL="514350" indent="-514350">
              <a:buFont typeface="+mj-lt"/>
              <a:buAutoNum type="arabicPeriod"/>
            </a:pPr>
            <a:r>
              <a:rPr lang="en-IN" sz="2000" dirty="0" smtClean="0">
                <a:effectLst>
                  <a:outerShdw blurRad="38100" dist="38100" dir="2700000" algn="tl">
                    <a:srgbClr val="000000">
                      <a:alpha val="43137"/>
                    </a:srgbClr>
                  </a:outerShdw>
                </a:effectLst>
                <a:latin typeface="Colonna MT" panose="04020805060202030203" pitchFamily="82" charset="0"/>
              </a:rPr>
              <a:t>Globally </a:t>
            </a:r>
            <a:r>
              <a:rPr lang="en-IN" sz="2000" dirty="0">
                <a:effectLst>
                  <a:outerShdw blurRad="38100" dist="38100" dir="2700000" algn="tl">
                    <a:srgbClr val="000000">
                      <a:alpha val="43137"/>
                    </a:srgbClr>
                  </a:outerShdw>
                </a:effectLst>
                <a:latin typeface="Colonna MT" panose="04020805060202030203" pitchFamily="82" charset="0"/>
              </a:rPr>
              <a:t>total of 47K Kilogram of coffee has been tested for </a:t>
            </a:r>
            <a:r>
              <a:rPr lang="en-IN" sz="2000" dirty="0" smtClean="0">
                <a:effectLst>
                  <a:outerShdw blurRad="38100" dist="38100" dir="2700000" algn="tl">
                    <a:srgbClr val="000000">
                      <a:alpha val="43137"/>
                    </a:srgbClr>
                  </a:outerShdw>
                </a:effectLst>
                <a:latin typeface="Colonna MT" panose="04020805060202030203" pitchFamily="82" charset="0"/>
              </a:rPr>
              <a:t>quality </a:t>
            </a:r>
            <a:r>
              <a:rPr lang="en-IN" sz="2000" dirty="0" smtClean="0">
                <a:effectLst>
                  <a:outerShdw blurRad="38100" dist="38100" dir="2700000" algn="tl">
                    <a:srgbClr val="000000">
                      <a:alpha val="43137"/>
                    </a:srgbClr>
                  </a:outerShdw>
                </a:effectLst>
                <a:latin typeface="Colonna MT" panose="04020805060202030203" pitchFamily="82" charset="0"/>
              </a:rPr>
              <a:t>check.</a:t>
            </a:r>
          </a:p>
          <a:p>
            <a:pPr marL="514350" indent="-514350">
              <a:buFont typeface="+mj-lt"/>
              <a:buAutoNum type="arabicPeriod"/>
            </a:pPr>
            <a:endParaRPr lang="en-IN" sz="2000" dirty="0" smtClean="0">
              <a:effectLst>
                <a:outerShdw blurRad="38100" dist="38100" dir="2700000" algn="tl">
                  <a:srgbClr val="000000">
                    <a:alpha val="43137"/>
                  </a:srgbClr>
                </a:outerShdw>
              </a:effectLst>
              <a:latin typeface="Colonna MT" panose="04020805060202030203" pitchFamily="82" charset="0"/>
            </a:endParaRPr>
          </a:p>
          <a:p>
            <a:pPr marL="514350" indent="-514350">
              <a:buFont typeface="+mj-lt"/>
              <a:buAutoNum type="arabicPeriod"/>
            </a:pPr>
            <a:r>
              <a:rPr lang="en-IN" sz="2000" dirty="0" smtClean="0">
                <a:effectLst>
                  <a:outerShdw blurRad="38100" dist="38100" dir="2700000" algn="tl">
                    <a:srgbClr val="000000">
                      <a:alpha val="43137"/>
                    </a:srgbClr>
                  </a:outerShdw>
                </a:effectLst>
                <a:latin typeface="Colonna MT" panose="04020805060202030203" pitchFamily="82" charset="0"/>
              </a:rPr>
              <a:t> </a:t>
            </a:r>
            <a:r>
              <a:rPr lang="en-IN" sz="2000" dirty="0" smtClean="0">
                <a:effectLst>
                  <a:outerShdw blurRad="38100" dist="38100" dir="2700000" algn="tl">
                    <a:srgbClr val="000000">
                      <a:alpha val="43137"/>
                    </a:srgbClr>
                  </a:outerShdw>
                </a:effectLst>
                <a:latin typeface="Colonna MT" panose="04020805060202030203" pitchFamily="82" charset="0"/>
              </a:rPr>
              <a:t>Globally </a:t>
            </a:r>
            <a:r>
              <a:rPr lang="en-IN" sz="2000" dirty="0">
                <a:effectLst>
                  <a:outerShdw blurRad="38100" dist="38100" dir="2700000" algn="tl">
                    <a:srgbClr val="000000">
                      <a:alpha val="43137"/>
                    </a:srgbClr>
                  </a:outerShdw>
                </a:effectLst>
                <a:latin typeface="Colonna MT" panose="04020805060202030203" pitchFamily="82" charset="0"/>
              </a:rPr>
              <a:t>3.7K Kilogram of coffee has been discarded as </a:t>
            </a:r>
            <a:r>
              <a:rPr lang="en-IN" sz="2000" dirty="0" smtClean="0">
                <a:effectLst>
                  <a:outerShdw blurRad="38100" dist="38100" dir="2700000" algn="tl">
                    <a:srgbClr val="000000">
                      <a:alpha val="43137"/>
                    </a:srgbClr>
                  </a:outerShdw>
                </a:effectLst>
                <a:latin typeface="Colonna MT" panose="04020805060202030203" pitchFamily="82" charset="0"/>
              </a:rPr>
              <a:t>defective </a:t>
            </a:r>
            <a:r>
              <a:rPr lang="en-IN" sz="2000" dirty="0">
                <a:effectLst>
                  <a:outerShdw blurRad="38100" dist="38100" dir="2700000" algn="tl">
                    <a:srgbClr val="000000">
                      <a:alpha val="43137"/>
                    </a:srgbClr>
                  </a:outerShdw>
                </a:effectLst>
                <a:latin typeface="Colonna MT" panose="04020805060202030203" pitchFamily="82" charset="0"/>
              </a:rPr>
              <a:t>by National Associations. </a:t>
            </a:r>
          </a:p>
          <a:p>
            <a:pPr marL="514350" indent="-514350">
              <a:buFont typeface="+mj-lt"/>
              <a:buAutoNum type="arabicPeriod"/>
            </a:pPr>
            <a:endParaRPr lang="en-IN" sz="2000" dirty="0" smtClean="0">
              <a:effectLst>
                <a:outerShdw blurRad="38100" dist="38100" dir="2700000" algn="tl">
                  <a:srgbClr val="000000">
                    <a:alpha val="43137"/>
                  </a:srgbClr>
                </a:outerShdw>
              </a:effectLst>
              <a:latin typeface="Colonna MT" panose="04020805060202030203" pitchFamily="82" charset="0"/>
            </a:endParaRPr>
          </a:p>
          <a:p>
            <a:pPr marL="514350" indent="-514350">
              <a:buFont typeface="+mj-lt"/>
              <a:buAutoNum type="arabicPeriod"/>
            </a:pPr>
            <a:r>
              <a:rPr lang="en-IN" sz="20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Aroma</a:t>
            </a:r>
            <a:r>
              <a:rPr lang="en-IN" sz="2000" dirty="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 </a:t>
            </a:r>
            <a:r>
              <a:rPr lang="en-IN" sz="2000" dirty="0" err="1">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Flavor</a:t>
            </a:r>
            <a:r>
              <a:rPr lang="en-IN" sz="2000" dirty="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 Aftertaste, Acidity </a:t>
            </a:r>
            <a:r>
              <a:rPr lang="en-IN" sz="2000" dirty="0">
                <a:effectLst>
                  <a:outerShdw blurRad="38100" dist="38100" dir="2700000" algn="tl">
                    <a:srgbClr val="000000">
                      <a:alpha val="43137"/>
                    </a:srgbClr>
                  </a:outerShdw>
                </a:effectLst>
                <a:latin typeface="Colonna MT" panose="04020805060202030203" pitchFamily="82" charset="0"/>
              </a:rPr>
              <a:t>are some of the quality parameters. </a:t>
            </a:r>
          </a:p>
          <a:p>
            <a:pPr marL="514350" indent="-514350">
              <a:buFont typeface="+mj-lt"/>
              <a:buAutoNum type="arabicPeriod"/>
            </a:pPr>
            <a:endParaRPr lang="en-IN" sz="2000" dirty="0" smtClean="0">
              <a:effectLst>
                <a:outerShdw blurRad="38100" dist="38100" dir="2700000" algn="tl">
                  <a:srgbClr val="000000">
                    <a:alpha val="43137"/>
                  </a:srgbClr>
                </a:outerShdw>
              </a:effectLst>
              <a:latin typeface="Colonna MT" panose="04020805060202030203" pitchFamily="82" charset="0"/>
            </a:endParaRPr>
          </a:p>
          <a:p>
            <a:pPr marL="514350" indent="-514350">
              <a:buFont typeface="+mj-lt"/>
              <a:buAutoNum type="arabicPeriod"/>
            </a:pPr>
            <a:r>
              <a:rPr lang="en-IN" sz="20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Ethiopia</a:t>
            </a:r>
            <a:r>
              <a:rPr lang="en-IN" sz="2000" dirty="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 Taiwan, Guatemala, Honduras, Colombia </a:t>
            </a:r>
            <a:r>
              <a:rPr lang="en-IN" sz="2000" dirty="0">
                <a:effectLst>
                  <a:outerShdw blurRad="38100" dist="38100" dir="2700000" algn="tl">
                    <a:srgbClr val="000000">
                      <a:alpha val="43137"/>
                    </a:srgbClr>
                  </a:outerShdw>
                </a:effectLst>
                <a:latin typeface="Colonna MT" panose="04020805060202030203" pitchFamily="82" charset="0"/>
              </a:rPr>
              <a:t>are the top 5 global coffee producers. </a:t>
            </a:r>
          </a:p>
          <a:p>
            <a:pPr marL="514350" indent="-514350">
              <a:buFont typeface="+mj-lt"/>
              <a:buAutoNum type="arabicPeriod"/>
            </a:pPr>
            <a:endParaRPr lang="en-IN" sz="2000" dirty="0" smtClean="0">
              <a:effectLst>
                <a:outerShdw blurRad="38100" dist="38100" dir="2700000" algn="tl">
                  <a:srgbClr val="000000">
                    <a:alpha val="43137"/>
                  </a:srgbClr>
                </a:outerShdw>
              </a:effectLst>
              <a:latin typeface="Colonna MT" panose="04020805060202030203" pitchFamily="82" charset="0"/>
            </a:endParaRPr>
          </a:p>
          <a:p>
            <a:pPr marL="514350" indent="-514350">
              <a:buFont typeface="+mj-lt"/>
              <a:buAutoNum type="arabicPeriod"/>
            </a:pPr>
            <a:r>
              <a:rPr lang="en-IN" sz="2000" dirty="0" smtClean="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Ethiopian Heirlooms</a:t>
            </a:r>
            <a:r>
              <a:rPr lang="en-IN" sz="2000" dirty="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 Bourbon, </a:t>
            </a:r>
            <a:r>
              <a:rPr lang="en-IN" sz="2000" dirty="0" err="1">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Caturra</a:t>
            </a:r>
            <a:r>
              <a:rPr lang="en-IN" sz="2000" dirty="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 </a:t>
            </a:r>
            <a:r>
              <a:rPr lang="en-IN" sz="2000" dirty="0" err="1">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Gesha</a:t>
            </a:r>
            <a:r>
              <a:rPr lang="en-IN" sz="2000" dirty="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 </a:t>
            </a:r>
            <a:r>
              <a:rPr lang="en-IN" sz="2000" dirty="0" err="1">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Typica</a:t>
            </a:r>
            <a:r>
              <a:rPr lang="en-IN" sz="2000" dirty="0">
                <a:solidFill>
                  <a:schemeClr val="accent2">
                    <a:lumMod val="75000"/>
                  </a:schemeClr>
                </a:solidFill>
                <a:effectLst>
                  <a:outerShdw blurRad="38100" dist="38100" dir="2700000" algn="tl">
                    <a:srgbClr val="000000">
                      <a:alpha val="43137"/>
                    </a:srgbClr>
                  </a:outerShdw>
                </a:effectLst>
                <a:latin typeface="Colonna MT" panose="04020805060202030203" pitchFamily="82" charset="0"/>
              </a:rPr>
              <a:t> </a:t>
            </a:r>
            <a:r>
              <a:rPr lang="en-IN" sz="2000" dirty="0">
                <a:effectLst>
                  <a:outerShdw blurRad="38100" dist="38100" dir="2700000" algn="tl">
                    <a:srgbClr val="000000">
                      <a:alpha val="43137"/>
                    </a:srgbClr>
                  </a:outerShdw>
                </a:effectLst>
                <a:latin typeface="Colonna MT" panose="04020805060202030203" pitchFamily="82" charset="0"/>
              </a:rPr>
              <a:t>are the most </a:t>
            </a:r>
            <a:r>
              <a:rPr lang="en-IN" sz="2000" dirty="0" smtClean="0">
                <a:effectLst>
                  <a:outerShdw blurRad="38100" dist="38100" dir="2700000" algn="tl">
                    <a:srgbClr val="000000">
                      <a:alpha val="43137"/>
                    </a:srgbClr>
                  </a:outerShdw>
                </a:effectLst>
                <a:latin typeface="Colonna MT" panose="04020805060202030203" pitchFamily="82" charset="0"/>
              </a:rPr>
              <a:t>produced </a:t>
            </a:r>
            <a:r>
              <a:rPr lang="en-IN" sz="2000" dirty="0">
                <a:effectLst>
                  <a:outerShdw blurRad="38100" dist="38100" dir="2700000" algn="tl">
                    <a:srgbClr val="000000">
                      <a:alpha val="43137"/>
                    </a:srgbClr>
                  </a:outerShdw>
                </a:effectLst>
                <a:latin typeface="Colonna MT" panose="04020805060202030203" pitchFamily="82" charset="0"/>
              </a:rPr>
              <a:t>varieties.</a:t>
            </a:r>
          </a:p>
        </p:txBody>
      </p:sp>
    </p:spTree>
    <p:extLst>
      <p:ext uri="{BB962C8B-B14F-4D97-AF65-F5344CB8AC3E}">
        <p14:creationId xmlns:p14="http://schemas.microsoft.com/office/powerpoint/2010/main" val="231316020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782" y="500062"/>
            <a:ext cx="8998227" cy="3621364"/>
          </a:xfrm>
        </p:spPr>
        <p:txBody>
          <a:bodyPr>
            <a:normAutofit/>
          </a:bodyPr>
          <a:lstStyle/>
          <a:p>
            <a:pPr marL="0" indent="0">
              <a:buNone/>
            </a:pPr>
            <a:r>
              <a:rPr lang="en-US" sz="3600" b="1" dirty="0" smtClean="0"/>
              <a:t>"RISE AND GRIND, IT'S </a:t>
            </a:r>
            <a:r>
              <a:rPr lang="en-US" sz="3600" b="1" dirty="0" smtClean="0">
                <a:cs typeface="Times New Roman" panose="02020603050405020304" pitchFamily="18" charset="0"/>
              </a:rPr>
              <a:t>COFFEE TIME! </a:t>
            </a:r>
            <a:r>
              <a:rPr lang="en-US" sz="3600" dirty="0" smtClean="0">
                <a:solidFill>
                  <a:schemeClr val="accent2">
                    <a:lumMod val="75000"/>
                  </a:schemeClr>
                </a:solidFill>
                <a:latin typeface="Times New Roman" panose="02020603050405020304" pitchFamily="18" charset="0"/>
                <a:cs typeface="Times New Roman" panose="02020603050405020304" pitchFamily="18" charset="0"/>
              </a:rPr>
              <a:t>☕</a:t>
            </a:r>
            <a:r>
              <a:rPr lang="en-US" sz="3600"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Coffee is a liquid hug 🤗 for your brain 🧠, bringing people together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and solving all problems, making life better one cup at a time. </a:t>
            </a:r>
            <a:r>
              <a:rPr lang="en-US" dirty="0" smtClean="0">
                <a:latin typeface="Times New Roman" panose="02020603050405020304" pitchFamily="18" charset="0"/>
                <a:cs typeface="Times New Roman" panose="02020603050405020304" pitchFamily="18" charset="0"/>
              </a:rPr>
              <a:t>✨   </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CoffeeLove</a:t>
            </a:r>
            <a:r>
              <a:rPr lang="en-US" sz="3600" b="1" dirty="0" smtClean="0">
                <a:latin typeface="Times New Roman" panose="02020603050405020304" pitchFamily="18" charset="0"/>
                <a:cs typeface="Times New Roman" panose="02020603050405020304" pitchFamily="18" charset="0"/>
              </a:rPr>
              <a:t>    #</a:t>
            </a:r>
            <a:r>
              <a:rPr lang="en-US" sz="3600" b="1" dirty="0" err="1" smtClean="0">
                <a:latin typeface="Times New Roman" panose="02020603050405020304" pitchFamily="18" charset="0"/>
                <a:cs typeface="Times New Roman" panose="02020603050405020304" pitchFamily="18" charset="0"/>
              </a:rPr>
              <a:t>MorningMotivation</a:t>
            </a:r>
            <a:r>
              <a:rPr lang="en-US" sz="3600" b="1" dirty="0" smtClean="0">
                <a:latin typeface="Times New Roman" panose="02020603050405020304" pitchFamily="18" charset="0"/>
                <a:cs typeface="Times New Roman" panose="02020603050405020304" pitchFamily="18" charset="0"/>
              </a:rPr>
              <a:t>  # </a:t>
            </a:r>
            <a:r>
              <a:rPr lang="en-US" sz="3600" b="1" dirty="0" err="1" smtClean="0">
                <a:latin typeface="Times New Roman" panose="02020603050405020304" pitchFamily="18" charset="0"/>
                <a:cs typeface="Times New Roman" panose="02020603050405020304" pitchFamily="18" charset="0"/>
              </a:rPr>
              <a:t>CoffeeCulture</a:t>
            </a:r>
            <a:r>
              <a:rPr lang="en-US" sz="3600" b="1" dirty="0" smtClean="0">
                <a:latin typeface="Times New Roman" panose="02020603050405020304" pitchFamily="18" charset="0"/>
                <a:cs typeface="Times New Roman" panose="02020603050405020304" pitchFamily="18" charset="0"/>
              </a:rPr>
              <a:t>"</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692" y="0"/>
            <a:ext cx="12192000" cy="6858000"/>
          </a:xfrm>
          <a:prstGeom prst="roundRect">
            <a:avLst>
              <a:gd name="adj" fmla="val 11111"/>
            </a:avLst>
          </a:prstGeom>
          <a:ln w="190500" cap="rnd">
            <a:solidFill>
              <a:srgbClr val="C8C6BD"/>
            </a:solidFill>
            <a:prstDash val="solid"/>
          </a:ln>
          <a:effectLst>
            <a:outerShdw blurRad="101600" dist="50800" dir="7200000" algn="tl" rotWithShape="0">
              <a:srgbClr val="000000">
                <a:alpha val="45000"/>
              </a:srgbClr>
            </a:outerShdw>
          </a:effectLst>
          <a:scene3d>
            <a:camera prst="perspectiveFront" fov="5400000"/>
            <a:lightRig rig="threePt" dir="t">
              <a:rot lat="0" lon="0" rev="19200000"/>
            </a:lightRig>
          </a:scene3d>
          <a:sp3d extrusionH="25400">
            <a:bevelT w="304800" h="152400" prst="hardEdge"/>
            <a:extrusionClr>
              <a:srgbClr val="FFFFFF"/>
            </a:extrusionClr>
          </a:sp3d>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56457" y="87283"/>
            <a:ext cx="8778241" cy="6683433"/>
          </a:xfrm>
          <a:prstGeom prst="rect">
            <a:avLst/>
          </a:prstGeom>
        </p:spPr>
      </p:pic>
    </p:spTree>
    <p:extLst>
      <p:ext uri="{BB962C8B-B14F-4D97-AF65-F5344CB8AC3E}">
        <p14:creationId xmlns:p14="http://schemas.microsoft.com/office/powerpoint/2010/main" val="1945718061"/>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197</TotalTime>
  <Words>402</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BankGothic Md BT</vt:lpstr>
      <vt:lpstr>Bernard MT Condensed</vt:lpstr>
      <vt:lpstr>Calibri</vt:lpstr>
      <vt:lpstr>Calibri Light</vt:lpstr>
      <vt:lpstr>Calisto MT</vt:lpstr>
      <vt:lpstr>Colonna MT</vt:lpstr>
      <vt:lpstr>Rockwell Extra Bold</vt:lpstr>
      <vt:lpstr>Times New Roman</vt:lpstr>
      <vt:lpstr>Retrospect</vt:lpstr>
      <vt:lpstr>Power BI – Capstone Project</vt:lpstr>
      <vt:lpstr>Introduction</vt:lpstr>
      <vt:lpstr>       DATA</vt:lpstr>
      <vt:lpstr>Objectives</vt:lpstr>
      <vt:lpstr>   Dataset Overview</vt:lpstr>
      <vt:lpstr> Conclusion and   Insights </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 – Capstone Project</dc:title>
  <dc:creator>DELL</dc:creator>
  <cp:lastModifiedBy>Microsoft account</cp:lastModifiedBy>
  <cp:revision>23</cp:revision>
  <dcterms:created xsi:type="dcterms:W3CDTF">2025-02-15T12:56:43Z</dcterms:created>
  <dcterms:modified xsi:type="dcterms:W3CDTF">2025-02-15T17:04:20Z</dcterms:modified>
</cp:coreProperties>
</file>