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7"/>
  </p:notesMasterIdLst>
  <p:sldIdLst>
    <p:sldId id="256" r:id="rId5"/>
    <p:sldId id="257" r:id="rId6"/>
    <p:sldId id="260" r:id="rId7"/>
    <p:sldId id="261" r:id="rId8"/>
    <p:sldId id="262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81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700-54C4-1271-7E47-9CF86587953F}" v="121" dt="2023-03-18T19:38:51.701"/>
    <p1510:client id="{1C098C63-D9BA-0C53-FA2A-4BBB2C5FBFD9}" v="43" dt="2023-03-18T13:55:36.882"/>
    <p1510:client id="{219CFFC4-6C3F-D0B0-28A5-D434C991AD28}" v="182" dt="2023-03-18T11:57:45.011"/>
    <p1510:client id="{224CC9B6-A6C2-46C7-BBB9-C6A60C5C4540}" v="35" dt="2020-10-29T00:07:35.914"/>
    <p1510:client id="{6F9C5E62-8583-49B2-F022-105816FE6EA7}" v="402" dt="2023-03-18T10:48:29.122"/>
    <p1510:client id="{87E8528C-F273-7C52-FFCE-E3F55170EAB1}" v="876" dt="2023-03-19T15:48:54.959"/>
    <p1510:client id="{952BE2C8-1A34-BB75-A84D-A88C20EA8BBC}" v="277" dt="2023-03-18T11:23:22.679"/>
    <p1510:client id="{C87F795D-9A46-DB99-C663-B800F9C109A2}" v="1535" dt="2023-03-17T14:36:26.484"/>
    <p1510:client id="{F2BBCE16-FFCB-D2CA-E064-628888EBAD17}" v="528" dt="2023-03-18T13:49:36.57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REME-CODER/IBM-Applied-Data-Science-Capstone-Final-Projec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" y="7351"/>
            <a:ext cx="12232200" cy="6855772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5" y="12826"/>
            <a:ext cx="6555389" cy="1084402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mbria"/>
              </a:rPr>
              <a:t>Data Science with SPACEY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79967" y="5901551"/>
            <a:ext cx="2260600" cy="956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ambria"/>
                <a:ea typeface="Cambria"/>
              </a:rPr>
              <a:t>Deep Doshi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ambria"/>
                <a:ea typeface="Cambria"/>
              </a:rPr>
              <a:t>17 March  2023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096646" cy="1345101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EDA with SQL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Exploration on the data was also done using SQL. Following queries were performed: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The names of the unique launch sites.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5 launch sites that begin with the string 'CCA'.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Total payload mass carried by boosters launched by NASA (CRS).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Average payload mass carried by booster version F9 v1.1.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Date of the first successful landing outcome in ground pad.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Successful  boosters in drone ship that have payload mass between 4000 and 6000.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Total number of successful and failure mission outcomes.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Names of the booster versions which have carried the maximum payload mass.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Failure for drone ship ,booster versions, launch site and months for the months in year 2015.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Rank the count of successful landing outcomes between the date 04-06-2010 and 20-03-2017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37966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096646" cy="1345101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INTERACTIVE MAP Using FOLIUM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Folium maps with Circles,  Markers, </a:t>
            </a:r>
            <a:r>
              <a:rPr lang="en-US" sz="2200" err="1">
                <a:solidFill>
                  <a:schemeClr val="tx1"/>
                </a:solidFill>
                <a:latin typeface="Cambria"/>
                <a:ea typeface="Cambria"/>
              </a:rPr>
              <a:t>MarkerClusters</a:t>
            </a:r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, </a:t>
            </a:r>
            <a:r>
              <a:rPr lang="en-US" sz="2200" err="1">
                <a:solidFill>
                  <a:schemeClr val="tx1"/>
                </a:solidFill>
                <a:latin typeface="Cambria"/>
                <a:ea typeface="Cambria"/>
              </a:rPr>
              <a:t>MousePositions</a:t>
            </a:r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 were generated.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Circles are used to highlight areas surrounding the launch sites like Cape Canaveral Space Launch Complex 40 (CCAFS LC-40).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Markers are used to mark the co-ordinates of the launch sites.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Mouse Positions were used to calculate the co-ordinates of the location the mouse is pointing to on the map.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Lines were used to display the distance between the launch sites and other locations such as railways, coastlines and cities etc.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0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347107" cy="1345101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INTERACTIVE DASHBOARD Using DASH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Graphs were displayed on an Interactive UI to visualize the data.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Pie chart to display the success and failure rate of a selected Launch Site.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Payload range slider to select the launches in the specified range of payloads to analyze.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dashboard allows effortless analysis of the relation between payload ranges, launch sites and their success and failure rates.</a:t>
            </a:r>
          </a:p>
        </p:txBody>
      </p:sp>
    </p:spTree>
    <p:extLst>
      <p:ext uri="{BB962C8B-B14F-4D97-AF65-F5344CB8AC3E}">
        <p14:creationId xmlns:p14="http://schemas.microsoft.com/office/powerpoint/2010/main" val="32358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347107" cy="1345101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PREDICTIVE ANALYSIS Using 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Built ML models to train on the data for prediction of launch success or failure.</a:t>
            </a:r>
            <a:endParaRPr lang="en-US">
              <a:solidFill>
                <a:schemeClr val="tx1"/>
              </a:solidFill>
              <a:ea typeface="Cambria"/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Decision Tree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Logistic Regression.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Support Vector Machines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K Nearest Neighbours.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data was standardized and split into training and testing sets.</a:t>
            </a:r>
            <a:endParaRPr lang="en-US">
              <a:solidFill>
                <a:schemeClr val="tx1"/>
              </a:solidFill>
              <a:ea typeface="Cambria"/>
            </a:endParaRP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Hyper-parameter optimization was done on the models to find the best parameters for the models.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accuracy scores of the models were compared to select the best one.</a:t>
            </a:r>
          </a:p>
        </p:txBody>
      </p:sp>
    </p:spTree>
    <p:extLst>
      <p:ext uri="{BB962C8B-B14F-4D97-AF65-F5344CB8AC3E}">
        <p14:creationId xmlns:p14="http://schemas.microsoft.com/office/powerpoint/2010/main" val="76545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EDA Results:</a:t>
            </a:r>
            <a:endParaRPr lang="en-US">
              <a:solidFill>
                <a:schemeClr val="tx1"/>
              </a:solidFill>
              <a:latin typeface="IBM Plex Mono Text"/>
              <a:ea typeface="Cambria"/>
            </a:endParaRP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SpaceX uses 4 different launch sites. CCAFS LC-40, VAFB SLC-4E, KSC LC-39A, CCAFS SLC-40.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The average payload of F9 v1.1 booster is 2,928.4 kg.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The total payload of NASA Boosters is 45,596 kg.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The first successful ground pad landing was done on 1st May 2017.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Only 1 in-flight launch resulted in failure. Rest all were a success.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Only 2 drone ship failures were reported in the F9 v1.1 B1012 and F9 v1.1 B1015 boosters.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The success rate for the launches have increased over the years after the year 2013.</a:t>
            </a:r>
          </a:p>
        </p:txBody>
      </p:sp>
    </p:spTree>
    <p:extLst>
      <p:ext uri="{BB962C8B-B14F-4D97-AF65-F5344CB8AC3E}">
        <p14:creationId xmlns:p14="http://schemas.microsoft.com/office/powerpoint/2010/main" val="237041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Interactive folium maps showed that most of the successful launches were near the coastlines away from cities in safety locations.</a:t>
            </a:r>
            <a:endParaRPr lang="en-US">
              <a:solidFill>
                <a:schemeClr val="tx1"/>
              </a:solidFill>
              <a:latin typeface="IBM Plex Mono Text"/>
              <a:ea typeface="Cambria"/>
            </a:endParaRP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These locations also have sophisticated infrastructure such as railways.</a:t>
            </a:r>
          </a:p>
          <a:p>
            <a:pPr marL="0" indent="0">
              <a:buNone/>
            </a:pPr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767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predictive analysis revealed that the Decision Tree is the best model for the predictions as it had the highest accuracy score.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7B3E4FB-8446-2D29-1D5E-B277059E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43" y="2251277"/>
            <a:ext cx="3913030" cy="39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PAYLOAD vs FLIGHT NUMBER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Different launch sites have different success rates.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CCAFS LC-40, has a success rate of 60 %.</a:t>
            </a:r>
            <a:endParaRPr lang="en-US">
              <a:solidFill>
                <a:schemeClr val="tx1"/>
              </a:solidFill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KSC LC-39A and VAFB SLC 4E has a success rate of 77%.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4E89FF-AD2D-A76A-413F-9662C968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1" y="3190055"/>
            <a:ext cx="11973058" cy="30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LAUNCH SITE vs FLIGHT NUMBER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CCAFS SLC 40 has the highest success rate.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success rates improved with more launches performed.</a:t>
            </a:r>
          </a:p>
        </p:txBody>
      </p:sp>
      <p:pic>
        <p:nvPicPr>
          <p:cNvPr id="4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8D5A70A-5650-7CE3-39E7-B23733BC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6" y="3007410"/>
            <a:ext cx="6885904" cy="31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SUCCESS RATE vs ORBIT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highest success rate is for: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ES-L1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GEO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HEO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SSO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SO orbit has 0 success rate.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51B1357-962E-2630-A212-A5E8F317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32" y="1469062"/>
            <a:ext cx="5157988" cy="49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771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Executive Summary</a:t>
            </a: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Introduction</a:t>
            </a: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Methodology</a:t>
            </a: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Results</a:t>
            </a: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Conclusion</a:t>
            </a: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FLIGHT NUMBER vs ORBIT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An increased success rate increases success rate is observed for all the orbits.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SSO and VLEO orbits seem to have come into use recently and seem very promising.</a:t>
            </a:r>
          </a:p>
        </p:txBody>
      </p:sp>
      <p:pic>
        <p:nvPicPr>
          <p:cNvPr id="4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401BB74-B397-3F18-704A-670DE3DC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9" y="3246869"/>
            <a:ext cx="7154213" cy="33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PAYLOAD vs ORBIT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With heavy payloads the success rate are more for Polar, LEO and ISS orbits.</a:t>
            </a:r>
            <a:endParaRPr lang="en-US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For GTO we cannot distinguish this well as the frequency of successful and unsuccessful launches are high.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D1AFF0-B983-C95D-D51F-8C23FC42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10" y="3350477"/>
            <a:ext cx="6896635" cy="29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SUCCESS RATE OVER THE YEARS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success rate clearly has improved over the years after the year 2013.</a:t>
            </a:r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0F7B3C3-C0F2-BDEB-BCEF-DF298060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24" y="2382887"/>
            <a:ext cx="6123904" cy="39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4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THE LAUNCH 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The unique launch sites are.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DE283D-7FDB-C6A2-D786-59ED4EA7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39045"/>
            <a:ext cx="5125791" cy="29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2923" cy="1336295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LAUNCH SITES that begin with 'CCA'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launch missions for which the launch site name begins with "CCA".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62AC651-A95C-7B57-A1A5-657CDC61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3" y="2307250"/>
            <a:ext cx="10298805" cy="40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TOTAL PAYLOAD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Total payload carried by boosters launched by NASA.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5F0053-88EC-3104-C967-DFCBF1EF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3" y="2751769"/>
            <a:ext cx="8764073" cy="23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AVERAGE PAYLOAD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Average payload carried by boosters version F9 v1.1.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C79C0-7638-1334-51E8-35E2F116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3" y="2873125"/>
            <a:ext cx="9611932" cy="23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7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DATE OF THE FIRST SUCCESSFUL LAUNCH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Date of first successful launch for ground pad.</a:t>
            </a:r>
          </a:p>
        </p:txBody>
      </p:sp>
      <p:pic>
        <p:nvPicPr>
          <p:cNvPr id="4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85152F9-AE4A-962B-9195-1CAB9D91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83" y="3241183"/>
            <a:ext cx="2203763" cy="1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SUCESSFUL BOOSTERS IN DRONE SHIPS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Names of boosters successful in drone ship with payload mass between 4000 and 6000 kg.</a:t>
            </a: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7D1B1C-0885-25E5-3E0C-1BBE0FA8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93310"/>
            <a:ext cx="2743200" cy="28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TOTAL SUCCESSFUL AND FAILED LAUNCHES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Total number of successful and failed launches.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9C756D-9DDB-F6DC-50F8-76968FF9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8" y="2574116"/>
            <a:ext cx="8474298" cy="36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332" y="1716767"/>
            <a:ext cx="10595696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The following methods were used in the analysis of the SpaceX Launch Data</a:t>
            </a:r>
            <a:endParaRPr lang="en-US" sz="22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IBM Plex Mono Text"/>
              </a:rPr>
              <a:t>Data collection using the SpaceX API and web-scrapping.</a:t>
            </a:r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IBM Plex Mono Text"/>
              </a:rPr>
              <a:t>EDA, data wrangling, visualizations analysis and interactive visualization analytics were performed on the data.</a:t>
            </a:r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IBM Plex Mono Text"/>
              </a:rPr>
              <a:t>Machine Learning models were built for making predictions for the success of a launch.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chemeClr val="tx1"/>
              </a:solidFill>
              <a:latin typeface="IBM Plex Mono Text"/>
            </a:endParaRPr>
          </a:p>
          <a:p>
            <a:r>
              <a:rPr lang="en-US" sz="2200">
                <a:solidFill>
                  <a:schemeClr val="tx1"/>
                </a:solidFill>
                <a:latin typeface="IBM Plex Mono Text"/>
              </a:rPr>
              <a:t>Results</a:t>
            </a:r>
            <a:endParaRPr lang="en-US" sz="22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  <a:latin typeface="IBM Plex Mono Text"/>
              </a:rPr>
              <a:t>Analysis of the data revealed that some features which were more useful in making predictions for a launch.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IBM Plex Mono Text"/>
              </a:rPr>
              <a:t>Multiple models were built and the best one was selected for 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BOOSTER VERSIONS WITH MAXIMUM PAYLOAD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Booster versions with highest payload mass.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60B603C-C1A1-442A-B6C8-A525CB3B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80" y="1387112"/>
            <a:ext cx="4556973" cy="50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LAUNCH RECORDS FOR 2015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Failed landing outcomes in drone ship in year 2015.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3E1837-70EC-5296-66BA-982ED9CC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9" y="2548734"/>
            <a:ext cx="6896636" cy="3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RANK OF LANDING OUTCOMES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Rank the count of successful </a:t>
            </a:r>
            <a:r>
              <a:rPr lang="en-US" sz="2200" dirty="0" err="1">
                <a:solidFill>
                  <a:schemeClr val="tx1"/>
                </a:solidFill>
                <a:latin typeface="Cambria"/>
                <a:ea typeface="Cambria"/>
              </a:rPr>
              <a:t>landing_outcomes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 between the date </a:t>
            </a:r>
            <a:r>
              <a:rPr lang="en-US" sz="2200" b="1" dirty="0">
                <a:solidFill>
                  <a:schemeClr val="tx1"/>
                </a:solidFill>
                <a:latin typeface="Cambria"/>
                <a:ea typeface="Cambria"/>
              </a:rPr>
              <a:t>04-06-2010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 and </a:t>
            </a:r>
            <a:r>
              <a:rPr lang="en-US" sz="2200" b="1" dirty="0">
                <a:solidFill>
                  <a:schemeClr val="tx1"/>
                </a:solidFill>
                <a:latin typeface="Cambria"/>
                <a:ea typeface="Cambria"/>
              </a:rPr>
              <a:t>20-03-2017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 in descending order.</a:t>
            </a:r>
            <a:endParaRPr lang="en-US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9F9D00-276D-29DC-D129-66953EA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3" y="2489311"/>
            <a:ext cx="2971532" cy="38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ALL LAUNCH SITES ON THE MAP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All the launch sites are away from the populated areas (cities) near the coastlines but close enough to sophisticated infrastructure like railways.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Map&#10;&#10;Description automatically generated">
            <a:extLst>
              <a:ext uri="{FF2B5EF4-FFF2-40B4-BE49-F238E27FC236}">
                <a16:creationId xmlns:a16="http://schemas.microsoft.com/office/drawing/2014/main" id="{67513595-2A3A-6C48-CA29-1964A108F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42" r="-198" b="17790"/>
          <a:stretch/>
        </p:blipFill>
        <p:spPr>
          <a:xfrm>
            <a:off x="774879" y="2704025"/>
            <a:ext cx="8527976" cy="37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LAUNCH OUTCOMES FOR EACH SITE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570337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This shows the KSC LC-39A launch site.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green and red markers denote the successful and failed launch missions respectively.</a:t>
            </a:r>
          </a:p>
        </p:txBody>
      </p:sp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56FCA26-CD9C-CCBA-DC81-9D1405B4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37" y="2157002"/>
            <a:ext cx="4760890" cy="41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0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INFRASTRUCTURE AND SAFETY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597168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Launch sites have a sophisticated infrastructure as they have good railways and roads in the vicinity.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sites are also far away from the populated cities thus ensuring safety.</a:t>
            </a:r>
          </a:p>
        </p:txBody>
      </p:sp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A5A19AD-6E8C-B702-2163-17E3F200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20" y="1381144"/>
            <a:ext cx="4567706" cy="48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2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SUCCESSFUL LAUNCHES BY LAUNCH 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458720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launch sites is an important factor affecting the success of the launch mission.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73A996B-4C9C-DBEF-1C58-B8AD86D2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12" y="2002707"/>
            <a:ext cx="6413678" cy="44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SUCCESS RATE FOR CCAFS LC-40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46623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CCAFS LC-40 site reports 73.1 % success in all of its mission launches.</a:t>
            </a: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2B707B8-B893-D645-5EDE-9BE9D489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38" y="1871144"/>
            <a:ext cx="6070241" cy="40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3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PAYLOAD AND LAUNCH OUTCOME 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429742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Payloads in the range of 3000 to 6000 kg for v1.1 booster result in failures for all launch missions.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F6F24DA-3490-A1F2-7095-A9AB676E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85" y="1825404"/>
            <a:ext cx="6381481" cy="43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4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CLASSIFICATION ACCURACY OF EACH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623999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Four classification models were used.</a:t>
            </a:r>
            <a:endParaRPr lang="en-US" dirty="0">
              <a:solidFill>
                <a:schemeClr val="tx1"/>
              </a:solidFill>
              <a:ea typeface="Cambria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Logistic Regression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Support Vector Machines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Decision Trees.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K Nearest Neighbors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test accuracies of each model were the same. 83%.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validation accuracy of the Decision Tree model was the highest.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CF33C1-87B5-E469-113C-E22CD456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04" y="1604262"/>
            <a:ext cx="4621369" cy="46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768990" y="1825625"/>
            <a:ext cx="105848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IBM Plex Mono Text"/>
              </a:rPr>
              <a:t>The objective is to evaluate the cost and the factors that would affect the success of the launches for a new rival company </a:t>
            </a:r>
            <a:r>
              <a:rPr lang="en-US" sz="2200" dirty="0" err="1">
                <a:solidFill>
                  <a:schemeClr val="tx1"/>
                </a:solidFill>
                <a:latin typeface="IBM Plex Mono Text"/>
              </a:rPr>
              <a:t>SpaceY</a:t>
            </a:r>
            <a:r>
              <a:rPr lang="en-US" sz="2200" dirty="0">
                <a:solidFill>
                  <a:schemeClr val="tx1"/>
                </a:solidFill>
                <a:latin typeface="IBM Plex Mono Text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>
              <a:solidFill>
                <a:schemeClr val="tx1"/>
              </a:solidFill>
              <a:latin typeface="IBM Plex Mono Text"/>
            </a:endParaRPr>
          </a:p>
          <a:p>
            <a:r>
              <a:rPr lang="en-US" sz="2200" dirty="0">
                <a:solidFill>
                  <a:schemeClr val="tx1"/>
                </a:solidFill>
                <a:latin typeface="IBM Plex Mono Text"/>
              </a:rPr>
              <a:t>Required Results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IBM Plex Mono Text"/>
              </a:rPr>
              <a:t>The location for the launch sites.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IBM Plex Mono Text"/>
              </a:rPr>
              <a:t>More information on the surroundings of these sites.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IBM Plex Mono Text"/>
              </a:rPr>
              <a:t>An efficient way to predict the success or failure of a launch and its cost.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DECISION TREE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67190" y="1825625"/>
            <a:ext cx="56926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confusion matrix of the Decision Tree shows that the model did a better job in classification.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072D4E8B-2E6D-B107-F508-4CBDB30F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96" y="1723907"/>
            <a:ext cx="5254579" cy="46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4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Multiple data sources were analyzed throughout the process to make a final conclusion.</a:t>
            </a:r>
            <a:endParaRPr lang="en-US" dirty="0">
              <a:solidFill>
                <a:schemeClr val="tx1"/>
              </a:solidFill>
              <a:ea typeface="Cambria"/>
            </a:endParaRP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site KSC LC-39A is the best site with the highest success rate for launch missions.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Launches above 6000 kg of payload mass are less risky.</a:t>
            </a:r>
            <a:endParaRPr lang="en-US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The Decision Tree classifier was the best model in predicting the success and failure of the launches and thus increasing the profits.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92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3" y="365125"/>
            <a:ext cx="12136189" cy="1347027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APPENDIX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52AB8-450A-E4F9-3243-2FFF1D254A73}"/>
              </a:ext>
            </a:extLst>
          </p:cNvPr>
          <p:cNvSpPr txBox="1">
            <a:spLocks/>
          </p:cNvSpPr>
          <p:nvPr/>
        </p:nvSpPr>
        <p:spPr>
          <a:xfrm>
            <a:off x="777922" y="1825625"/>
            <a:ext cx="105758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All the notebooks have been uploaded on 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– IBM Data Science Final Capstone Project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662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Data Collection: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Data was collection using 2 methods.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</a:rPr>
              <a:t>SpaceX API (</a:t>
            </a:r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https://api.spacexdata.com/v4/rockets/</a:t>
            </a:r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</a:rPr>
              <a:t>Web Scraping (</a:t>
            </a:r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https://en.wikipedia.org/wiki/List_of_Falcon/_9/_and_Falcon_Heavy_launches</a:t>
            </a:r>
            <a:r>
              <a:rPr lang="en-US" sz="1600" dirty="0">
                <a:solidFill>
                  <a:schemeClr val="tx1"/>
                </a:solidFill>
                <a:latin typeface="Cambria"/>
                <a:ea typeface="Cambria"/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/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Data Wrangling.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Data was modified to have a result column denoting a launch's success (1) or failure (0).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Performed EDA on the data using SQL, Pandas, visualizations.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Success rates for different launch sites, orbits, payloads throughout the years.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Generate interactive visualizations using Folium and interactive web apps using </a:t>
            </a:r>
            <a:r>
              <a:rPr lang="en-US" sz="2200" dirty="0" err="1">
                <a:solidFill>
                  <a:schemeClr val="tx1"/>
                </a:solidFill>
                <a:latin typeface="Cambria"/>
                <a:ea typeface="Cambria"/>
              </a:rPr>
              <a:t>Plotly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 and Dash.</a:t>
            </a:r>
            <a:endParaRPr lang="en-US" dirty="0" err="1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Launch Site analysis.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Success rates for a selected launch site and a range of payload mass.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/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Performing Predictive Analysis using Machine Learning.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Transformed data was normalized.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Divided into Test and Training sets.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The training set was used to build various models which were the compared based on their accuracy.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6598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Data was requested from the 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 API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SpaceX offers a public API using which we can obtain data on their rocket launch data.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The data was then filtered to focus only on the 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</a:rPr>
              <a:t>Falcon9</a:t>
            </a: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 launches.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Missing values were handled by replacing them with mean and modes based on column types.</a:t>
            </a:r>
          </a:p>
          <a:p>
            <a:pPr marL="457200" lvl="1" indent="0">
              <a:buNone/>
            </a:pPr>
            <a:endParaRPr lang="en-US" sz="18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And it was also scrapped from the 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Same information is also present on Wikipedia page.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The page was requested using the </a:t>
            </a:r>
            <a:r>
              <a:rPr lang="en-US" sz="1800" b="1" dirty="0" err="1">
                <a:solidFill>
                  <a:schemeClr val="tx1"/>
                </a:solidFill>
                <a:latin typeface="Cambria"/>
                <a:ea typeface="Cambria"/>
              </a:rPr>
              <a:t>BeautifulSoup</a:t>
            </a: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 package.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</a:rPr>
              <a:t>The HTML Tables were parsed to convert the values to create the data frames.</a:t>
            </a:r>
            <a:endParaRPr 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chemeClr val="tx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8668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DATA WRANGLING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Analysis was performed on the data.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Success rates for different launch sites, orbits, payloads and throughout the years.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200" dirty="0">
                <a:solidFill>
                  <a:schemeClr val="tx1"/>
                </a:solidFill>
                <a:latin typeface="Cambria"/>
                <a:ea typeface="Cambria"/>
              </a:rPr>
              <a:t>Finally, a result column was created that held the information about the success and failure of the launch.</a:t>
            </a:r>
          </a:p>
        </p:txBody>
      </p:sp>
    </p:spTree>
    <p:extLst>
      <p:ext uri="{BB962C8B-B14F-4D97-AF65-F5344CB8AC3E}">
        <p14:creationId xmlns:p14="http://schemas.microsoft.com/office/powerpoint/2010/main" val="211648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096646" cy="1345101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EDA with DATA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22" y="1825625"/>
            <a:ext cx="105758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latin typeface="Cambria"/>
                <a:ea typeface="Cambria"/>
              </a:rPr>
              <a:t>Exploration was performed using bar plots, scatter plots for understanding the relations between pairs of features.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Cambria"/>
                <a:ea typeface="Cambria"/>
              </a:rPr>
              <a:t>The pairs of features were Launch Site and Payload, success rate and Orbit Types, Orbit Types and Flight Numbers etc.</a:t>
            </a:r>
          </a:p>
          <a:p>
            <a:endParaRPr lang="en-US" sz="220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28A1C59-1FAF-7D56-70F7-EEBA5D95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1" y="3251400"/>
            <a:ext cx="7685741" cy="31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SLIDE_TEMPLATE_skill_network</vt:lpstr>
      <vt:lpstr>Data Science with SPACEY</vt:lpstr>
      <vt:lpstr>OUTLINE</vt:lpstr>
      <vt:lpstr>EXECUTIVE SUMMARY</vt:lpstr>
      <vt:lpstr>INTRODUCTION</vt:lpstr>
      <vt:lpstr>METHODOLOGY</vt:lpstr>
      <vt:lpstr>METHODOLOGY</vt:lpstr>
      <vt:lpstr>DATA COLLECTION</vt:lpstr>
      <vt:lpstr>DATA WRANGLING</vt:lpstr>
      <vt:lpstr>EDA with DATA VISUALIZATION</vt:lpstr>
      <vt:lpstr>EDA with SQL</vt:lpstr>
      <vt:lpstr>INTERACTIVE MAP Using FOLIUM</vt:lpstr>
      <vt:lpstr>INTERACTIVE DASHBOARD Using DASH</vt:lpstr>
      <vt:lpstr>PREDICTIVE ANALYSIS Using ML</vt:lpstr>
      <vt:lpstr>RESULTS</vt:lpstr>
      <vt:lpstr>RESULTS</vt:lpstr>
      <vt:lpstr>RESULTS</vt:lpstr>
      <vt:lpstr>PAYLOAD vs FLIGHT NUMBER</vt:lpstr>
      <vt:lpstr>LAUNCH SITE vs FLIGHT NUMBER</vt:lpstr>
      <vt:lpstr>SUCCESS RATE vs ORBIT TYPE</vt:lpstr>
      <vt:lpstr>FLIGHT NUMBER vs ORBIT TYPE</vt:lpstr>
      <vt:lpstr>PAYLOAD vs ORBIT TYPE</vt:lpstr>
      <vt:lpstr>SUCCESS RATE OVER THE YEARS</vt:lpstr>
      <vt:lpstr>THE LAUNCH SITES</vt:lpstr>
      <vt:lpstr>LAUNCH SITES that begin with 'CCA'</vt:lpstr>
      <vt:lpstr>TOTAL PAYLOAD</vt:lpstr>
      <vt:lpstr>AVERAGE PAYLOAD</vt:lpstr>
      <vt:lpstr>DATE OF THE FIRST SUCCESSFUL LAUNCH</vt:lpstr>
      <vt:lpstr>SUCESSFUL BOOSTERS IN DRONE SHIPS</vt:lpstr>
      <vt:lpstr>TOTAL SUCCESSFUL AND FAILED LAUNCHES</vt:lpstr>
      <vt:lpstr>BOOSTER VERSIONS WITH MAXIMUM PAYLOAD</vt:lpstr>
      <vt:lpstr>LAUNCH RECORDS FOR 2015</vt:lpstr>
      <vt:lpstr>RANK OF LANDING OUTCOMES</vt:lpstr>
      <vt:lpstr>ALL LAUNCH SITES ON THE MAP</vt:lpstr>
      <vt:lpstr>LAUNCH OUTCOMES FOR EACH SITE</vt:lpstr>
      <vt:lpstr>INFRASTRUCTURE AND SAFETY</vt:lpstr>
      <vt:lpstr>SUCCESSFUL LAUNCHES BY LAUNCH SITES</vt:lpstr>
      <vt:lpstr>SUCCESS RATE FOR CCAFS LC-40</vt:lpstr>
      <vt:lpstr>PAYLOAD AND LAUNCH OUTCOME RELATION</vt:lpstr>
      <vt:lpstr>CLASSIFICATION ACCURACY OF EACH MODEL</vt:lpstr>
      <vt:lpstr>DECISION TREE CLASSIFIER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revision>224</cp:revision>
  <dcterms:created xsi:type="dcterms:W3CDTF">2020-10-28T18:29:43Z</dcterms:created>
  <dcterms:modified xsi:type="dcterms:W3CDTF">2023-03-19T19:42:45Z</dcterms:modified>
</cp:coreProperties>
</file>