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61" r:id="rId2"/>
    <p:sldId id="290" r:id="rId3"/>
    <p:sldId id="277" r:id="rId4"/>
    <p:sldId id="291" r:id="rId5"/>
    <p:sldId id="279" r:id="rId6"/>
    <p:sldId id="281" r:id="rId7"/>
    <p:sldId id="282" r:id="rId8"/>
    <p:sldId id="283" r:id="rId9"/>
    <p:sldId id="292" r:id="rId10"/>
    <p:sldId id="284" r:id="rId11"/>
    <p:sldId id="293" r:id="rId12"/>
    <p:sldId id="294" r:id="rId13"/>
    <p:sldId id="295" r:id="rId14"/>
    <p:sldId id="285" r:id="rId15"/>
    <p:sldId id="28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66CC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68" autoAdjust="0"/>
    <p:restoredTop sz="94590" autoAdjust="0"/>
  </p:normalViewPr>
  <p:slideViewPr>
    <p:cSldViewPr>
      <p:cViewPr>
        <p:scale>
          <a:sx n="80" d="100"/>
          <a:sy n="80" d="100"/>
        </p:scale>
        <p:origin x="-1092" y="3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72FC0-3A6E-4FDF-98C7-05D53ADA3185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15A7B-879F-45B5-9291-0F55AE53DB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92314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F44B48-72A2-4A15-9A9B-0DA2BF7C6B02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38FA3-189B-4AA8-9E46-1FED810FB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98616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38FA3-189B-4AA8-9E46-1FED810FB61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57429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C765-4EEE-40D6-8764-C358A9B0EA2D}" type="datetime3">
              <a:rPr lang="en-US" smtClean="0"/>
              <a:pPr/>
              <a:t>10 April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69781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40CD3-6E5F-40AF-B983-BCBC5BE7EFA8}" type="datetime3">
              <a:rPr lang="en-US" smtClean="0"/>
              <a:pPr/>
              <a:t>10 April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50042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0355-2878-40EF-BB47-0AEFF38312E9}" type="datetime3">
              <a:rPr lang="en-US" smtClean="0"/>
              <a:pPr/>
              <a:t>10 April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66861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E9F-A237-4082-B37B-D926ADB268EE}" type="datetime3">
              <a:rPr lang="en-US" smtClean="0"/>
              <a:pPr/>
              <a:t>10 April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83148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643EF-B253-4651-964D-5C22C18A1755}" type="datetime3">
              <a:rPr lang="en-US" smtClean="0"/>
              <a:pPr/>
              <a:t>10 April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44091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AEA68-FEEF-400D-AE97-0743E2B01B36}" type="datetime3">
              <a:rPr lang="en-US" smtClean="0"/>
              <a:pPr/>
              <a:t>10 April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17900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555E2-DE6E-4EB6-8DFA-DC17E6D6B29D}" type="datetime3">
              <a:rPr lang="en-US" smtClean="0"/>
              <a:pPr/>
              <a:t>10 April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40346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C9DA3-207B-4128-A780-0899C9C276AD}" type="datetime3">
              <a:rPr lang="en-US" smtClean="0"/>
              <a:pPr/>
              <a:t>10 April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8019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E112-8377-45A9-BD19-18629BBD0547}" type="datetime3">
              <a:rPr lang="en-US" smtClean="0"/>
              <a:pPr/>
              <a:t>10 April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52883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A7BD-A364-4835-B5C3-69F4869872EB}" type="datetime3">
              <a:rPr lang="en-US" smtClean="0"/>
              <a:pPr/>
              <a:t>10 April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3928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59191-5CCA-41B9-93A5-50C4E62DD0DE}" type="datetime3">
              <a:rPr lang="en-US" smtClean="0"/>
              <a:pPr/>
              <a:t>10 April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52269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894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E2D50-3CC8-4828-A0F7-4352819C0BDB}" type="datetime3">
              <a:rPr lang="en-US" smtClean="0"/>
              <a:pPr/>
              <a:t>10 April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298940" y="177143"/>
            <a:ext cx="8610600" cy="655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8940" y="1219200"/>
            <a:ext cx="8610600" cy="1588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152315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70AC0-521A-4761-B605-21BC84785148}" type="datetime3">
              <a:rPr lang="en-US" sz="1600" b="1" smtClean="0"/>
              <a:pPr/>
              <a:t>10 April 2022</a:t>
            </a:fld>
            <a:endParaRPr lang="en-US" sz="16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b="1" dirty="0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1BDC-9B67-430D-970A-E36C75175141}" type="slidenum">
              <a:rPr lang="en-US" sz="1600" smtClean="0"/>
              <a:pPr/>
              <a:t>1</a:t>
            </a:fld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1295400" y="1905000"/>
            <a:ext cx="651884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 smtClean="0"/>
              <a:t>ANALYSIS AND PREDICTION OF CRIME IN INDORE CITY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762000" y="3048000"/>
            <a:ext cx="6400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Project Supervisor: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Dr .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Prayla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Shyry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, </a:t>
            </a:r>
            <a:r>
              <a:rPr lang="en-US" dirty="0">
                <a:latin typeface="Arial" pitchFamily="34" charset="0"/>
                <a:cs typeface="Arial" pitchFamily="34" charset="0"/>
              </a:rPr>
              <a:t>M.E., Ph.D.,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Name of the Student: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Miss .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Supriya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Repalle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Register Number: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39110846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8" descr="new letter head July30_2020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1"/>
            <a:ext cx="8686800" cy="17525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4DED4-350B-4878-B3BD-885E45171D2E}" type="datetime3">
              <a:rPr lang="en-US" smtClean="0"/>
              <a:pPr/>
              <a:t>10 April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Results and Discussion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651658"/>
            <a:ext cx="6429420" cy="4491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25862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E9F-A237-4082-B37B-D926ADB268EE}" type="datetime3">
              <a:rPr lang="en-US" smtClean="0"/>
              <a:pPr/>
              <a:t>10 April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785926"/>
            <a:ext cx="6929485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E9F-A237-4082-B37B-D926ADB268EE}" type="datetime3">
              <a:rPr lang="en-US" smtClean="0"/>
              <a:pPr/>
              <a:t>10 April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712521"/>
            <a:ext cx="6143668" cy="4073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E9F-A237-4082-B37B-D926ADB268EE}" type="datetime3">
              <a:rPr lang="en-US" smtClean="0"/>
              <a:pPr/>
              <a:t>10 April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681956"/>
            <a:ext cx="6500857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2093-AB03-4944-BBF7-9D1F3BE620B7}" type="datetime3">
              <a:rPr lang="en-US" smtClean="0"/>
              <a:pPr/>
              <a:t>10 April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latin typeface="Arial" pitchFamily="34" charset="0"/>
                <a:cs typeface="Arial" pitchFamily="34" charset="0"/>
              </a:rPr>
              <a:t/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Conclusion</a:t>
            </a:r>
            <a:r>
              <a:rPr lang="en-US" dirty="0">
                <a:latin typeface="Arial" pitchFamily="34" charset="0"/>
                <a:cs typeface="Arial" pitchFamily="34" charset="0"/>
              </a:rPr>
              <a:t/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 project is successful in predicting the type of crime with given latitude ,longitude ,day ,week and hour.</a:t>
            </a:r>
          </a:p>
          <a:p>
            <a:pPr>
              <a:lnSpc>
                <a:spcPct val="150000"/>
              </a:lnSpc>
            </a:pPr>
            <a:r>
              <a:rPr lang="en-US" sz="2100" dirty="0" smtClean="0"/>
              <a:t>The dataset was successfully modeled by the </a:t>
            </a:r>
            <a:r>
              <a:rPr lang="en-US" sz="2100" dirty="0" err="1" smtClean="0"/>
              <a:t>the</a:t>
            </a:r>
            <a:r>
              <a:rPr lang="en-US" sz="2100" dirty="0" smtClean="0"/>
              <a:t> three machine learning classification algorithms. The results of the visualization shows the </a:t>
            </a:r>
            <a:r>
              <a:rPr lang="en-US" sz="2100" dirty="0" err="1" smtClean="0"/>
              <a:t>heatmap</a:t>
            </a:r>
            <a:r>
              <a:rPr lang="en-US" sz="2100" dirty="0" smtClean="0"/>
              <a:t> by which we can understand which type of crime was happening the most at what day .The ml model from </a:t>
            </a:r>
            <a:r>
              <a:rPr lang="en-US" sz="2100" dirty="0" err="1" smtClean="0"/>
              <a:t>knn</a:t>
            </a:r>
            <a:r>
              <a:rPr lang="en-US" sz="2100" dirty="0" smtClean="0"/>
              <a:t> is successful in predicting the type of crime when we give a new input to the model as we observed in the prediction result.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The future scope of the project is to build a website so that it can digitally show the results to the department and  on  </a:t>
            </a:r>
            <a:r>
              <a:rPr lang="en-US" sz="2800" b="1" dirty="0" smtClean="0"/>
              <a:t>Predicting Who Will Commit a Crime and how often he is doing that we can focus on the</a:t>
            </a:r>
            <a:r>
              <a:rPr lang="en-US" sz="2800" b="1" dirty="0" smtClean="0">
                <a:sym typeface="Symbol"/>
              </a:rPr>
              <a:t> </a:t>
            </a:r>
            <a:r>
              <a:rPr lang="en-US" sz="2800" b="1" dirty="0" smtClean="0"/>
              <a:t>Pretrial Release and Parole 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42845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E96E4-D5C8-425D-96E7-CA40EBBFE28F}" type="datetime3">
              <a:rPr lang="en-US" smtClean="0"/>
              <a:pPr/>
              <a:t>10 April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3048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40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sz="4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References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/>
            </a:r>
            <a:br>
              <a:rPr lang="en-US" sz="4000" dirty="0">
                <a:latin typeface="Arial" pitchFamily="34" charset="0"/>
                <a:cs typeface="Arial" pitchFamily="34" charset="0"/>
              </a:rPr>
            </a:b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[1] Kim, </a:t>
            </a:r>
            <a:r>
              <a:rPr lang="en-US" dirty="0" err="1" smtClean="0"/>
              <a:t>Suhong</a:t>
            </a:r>
            <a:r>
              <a:rPr lang="en-US" dirty="0" smtClean="0"/>
              <a:t>, </a:t>
            </a:r>
            <a:r>
              <a:rPr lang="en-US" dirty="0" err="1" smtClean="0"/>
              <a:t>Param</a:t>
            </a:r>
            <a:r>
              <a:rPr lang="en-US" dirty="0" smtClean="0"/>
              <a:t> Joshi, </a:t>
            </a:r>
            <a:r>
              <a:rPr lang="en-US" dirty="0" err="1" smtClean="0"/>
              <a:t>Parminder</a:t>
            </a:r>
            <a:r>
              <a:rPr lang="en-US" dirty="0" smtClean="0"/>
              <a:t> Singh </a:t>
            </a:r>
            <a:r>
              <a:rPr lang="en-US" dirty="0" err="1" smtClean="0"/>
              <a:t>Kalsi</a:t>
            </a:r>
            <a:r>
              <a:rPr lang="en-US" dirty="0" smtClean="0"/>
              <a:t>, and </a:t>
            </a:r>
            <a:r>
              <a:rPr lang="en-US" dirty="0" err="1" smtClean="0"/>
              <a:t>Pooya</a:t>
            </a:r>
            <a:r>
              <a:rPr lang="en-US" dirty="0" smtClean="0"/>
              <a:t> </a:t>
            </a:r>
            <a:r>
              <a:rPr lang="en-US" dirty="0" err="1" smtClean="0"/>
              <a:t>Taheri</a:t>
            </a:r>
            <a:r>
              <a:rPr lang="en-US" dirty="0" smtClean="0"/>
              <a:t>. "Crime Analysis Through Machine Learning." In 2018 IEEE 9th Annual Information Technology, Electronics and Mobile Communication Conference (IEMCON), pp. 415-420. IEEE, 2018. </a:t>
            </a:r>
          </a:p>
          <a:p>
            <a:pPr>
              <a:buNone/>
            </a:pPr>
            <a:r>
              <a:rPr lang="en-US" dirty="0" smtClean="0"/>
              <a:t>[2] </a:t>
            </a:r>
            <a:r>
              <a:rPr lang="en-US" dirty="0" err="1" smtClean="0"/>
              <a:t>Bogomolov</a:t>
            </a:r>
            <a:r>
              <a:rPr lang="en-US" dirty="0" smtClean="0"/>
              <a:t>, </a:t>
            </a:r>
            <a:r>
              <a:rPr lang="en-US" dirty="0" err="1" smtClean="0"/>
              <a:t>Andrey</a:t>
            </a:r>
            <a:r>
              <a:rPr lang="en-US" dirty="0" smtClean="0"/>
              <a:t> and </a:t>
            </a:r>
            <a:r>
              <a:rPr lang="en-US" dirty="0" err="1" smtClean="0"/>
              <a:t>Lepri</a:t>
            </a:r>
            <a:r>
              <a:rPr lang="en-US" dirty="0" smtClean="0"/>
              <a:t>, Bruno and </a:t>
            </a:r>
            <a:r>
              <a:rPr lang="en-US" dirty="0" err="1" smtClean="0"/>
              <a:t>Staiano</a:t>
            </a:r>
            <a:r>
              <a:rPr lang="en-US" dirty="0" smtClean="0"/>
              <a:t>, Jacopo and Oliver, </a:t>
            </a:r>
            <a:r>
              <a:rPr lang="en-US" dirty="0" err="1" smtClean="0"/>
              <a:t>Nuria</a:t>
            </a:r>
            <a:r>
              <a:rPr lang="en-US" dirty="0" smtClean="0"/>
              <a:t> and </a:t>
            </a:r>
            <a:r>
              <a:rPr lang="en-US" dirty="0" err="1" smtClean="0"/>
              <a:t>Pianesi</a:t>
            </a:r>
            <a:r>
              <a:rPr lang="en-US" dirty="0" smtClean="0"/>
              <a:t>, Fabio and </a:t>
            </a:r>
            <a:r>
              <a:rPr lang="en-US" dirty="0" err="1" smtClean="0"/>
              <a:t>Pentland</a:t>
            </a:r>
            <a:r>
              <a:rPr lang="en-US" dirty="0" smtClean="0"/>
              <a:t>, Alex.2014. Once upon a crime: Towards crime prediction from demographics and mobile data, Proceedings of the 16th International Conference on Multimodal Interaction.</a:t>
            </a:r>
          </a:p>
          <a:p>
            <a:pPr>
              <a:buNone/>
            </a:pPr>
            <a:r>
              <a:rPr lang="en-US" dirty="0" smtClean="0"/>
              <a:t>[3] Shah, </a:t>
            </a:r>
            <a:r>
              <a:rPr lang="en-US" dirty="0" err="1" smtClean="0"/>
              <a:t>Riya</a:t>
            </a:r>
            <a:r>
              <a:rPr lang="en-US" dirty="0" smtClean="0"/>
              <a:t> </a:t>
            </a:r>
            <a:r>
              <a:rPr lang="en-US" dirty="0" err="1" smtClean="0"/>
              <a:t>Rahul</a:t>
            </a:r>
            <a:r>
              <a:rPr lang="en-US" dirty="0" smtClean="0"/>
              <a:t>. "Crime Prediction Using Machine Learning." (2003).</a:t>
            </a:r>
          </a:p>
          <a:p>
            <a:pPr>
              <a:buNone/>
            </a:pPr>
            <a:r>
              <a:rPr lang="en-US" dirty="0" smtClean="0"/>
              <a:t>[4]Leo </a:t>
            </a:r>
            <a:r>
              <a:rPr lang="en-US" dirty="0" err="1" smtClean="0"/>
              <a:t>Breiman</a:t>
            </a:r>
            <a:r>
              <a:rPr lang="en-US" dirty="0" smtClean="0"/>
              <a:t>, Random Forests, Machine Learning, 2001,Volume 45, Number 1, Page5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79194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Presentation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Course Certificate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Introduction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Objectives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System Architecture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Project Implementation</a:t>
            </a:r>
          </a:p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Methodology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Results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Conclusion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&amp; Future work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References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50EAB-41BE-44C5-8B3C-E8577D7CCC37}" type="datetime3">
              <a:rPr lang="en-US" smtClean="0"/>
              <a:pPr/>
              <a:t>10 April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1BDC-9B67-430D-970A-E36C7517514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381000"/>
            <a:ext cx="8229600" cy="655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Course Certificate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788459"/>
            <a:ext cx="8001000" cy="3459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  <a:buNone/>
            </a:pPr>
            <a:endParaRPr lang="en-US" sz="28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8381-4334-4BCF-A228-57F83149AF87}" type="datetime3">
              <a:rPr lang="en-US" smtClean="0"/>
              <a:pPr/>
              <a:t>10 April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05252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381000"/>
            <a:ext cx="8229600" cy="655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Introduction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447801"/>
            <a:ext cx="83058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sz="2100" dirty="0" smtClean="0"/>
              <a:t>Madhya </a:t>
            </a:r>
            <a:r>
              <a:rPr lang="en-US" sz="2100" dirty="0" err="1" smtClean="0"/>
              <a:t>Pradesh's</a:t>
            </a:r>
            <a:r>
              <a:rPr lang="en-US" sz="2100" dirty="0" smtClean="0"/>
              <a:t> commercial capital Indore has topped the crime record in the country in 2008 followed by Bhopal and </a:t>
            </a:r>
            <a:r>
              <a:rPr lang="en-US" sz="2100" dirty="0" err="1" smtClean="0"/>
              <a:t>Jaipur</a:t>
            </a:r>
            <a:r>
              <a:rPr lang="en-US" sz="2100" dirty="0" smtClean="0"/>
              <a:t>. Crime rate of Indore was 941.4, which is the highest in the country, according to National Crime Record Bureau's (NCRB) report - "Crime in India 2008".</a:t>
            </a:r>
            <a:endParaRPr lang="en-US" sz="21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en-US" sz="1900" dirty="0" smtClean="0"/>
              <a:t>With the rapid urbanization and development of big cities and towns, the graph of crimes is also on the increase. This phenomenal rise in offences and crime in cities is a matter of great concern and alarm to all of us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2000" dirty="0" smtClean="0"/>
              <a:t>They feel very insecure and vulnerable in the presence of anti-social and evil elements. The criminals have been operating in an organized way and sometimes even have national wide and international connection</a:t>
            </a:r>
            <a:endParaRPr lang="en-US" sz="19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en-IN" sz="2100" dirty="0" smtClean="0">
                <a:latin typeface="Arial" pitchFamily="34" charset="0"/>
                <a:cs typeface="Arial" pitchFamily="34" charset="0"/>
              </a:rPr>
              <a:t>The problem statement is to find out the type of crime using the date and time of the crime at a particular place using the latitude and longitude given.</a:t>
            </a:r>
            <a:endParaRPr lang="en-US" sz="210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en-IN" sz="2100" dirty="0" smtClean="0">
                <a:latin typeface="Arial" pitchFamily="34" charset="0"/>
                <a:cs typeface="Arial" pitchFamily="34" charset="0"/>
              </a:rPr>
              <a:t>The attributes of the dataset are timestamp and the various acts which are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Act 379 - Robbery ,Act 13 - Gambling ,Act 279 - Accident ,Act 323 - Violence ,Act 302 – Murder, Act 363 – Kidnapping , latitude and longitude.</a:t>
            </a:r>
          </a:p>
          <a:p>
            <a:pPr algn="just">
              <a:lnSpc>
                <a:spcPct val="110000"/>
              </a:lnSpc>
            </a:pPr>
            <a:r>
              <a:rPr lang="en-IN" sz="2100" dirty="0" smtClean="0">
                <a:latin typeface="Arial" pitchFamily="34" charset="0"/>
                <a:cs typeface="Arial" pitchFamily="34" charset="0"/>
              </a:rPr>
              <a:t>The inputs of the algorithm is the </a:t>
            </a:r>
            <a:r>
              <a:rPr lang="en-IN" sz="2100" dirty="0" err="1" smtClean="0">
                <a:latin typeface="Arial" pitchFamily="34" charset="0"/>
                <a:cs typeface="Arial" pitchFamily="34" charset="0"/>
              </a:rPr>
              <a:t>time,date</a:t>
            </a:r>
            <a:r>
              <a:rPr lang="en-IN" sz="2100" dirty="0" smtClean="0">
                <a:latin typeface="Arial" pitchFamily="34" charset="0"/>
                <a:cs typeface="Arial" pitchFamily="34" charset="0"/>
              </a:rPr>
              <a:t> and place the output is the type of crime </a:t>
            </a:r>
            <a:endParaRPr lang="en-US" sz="2100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80000"/>
              </a:lnSpc>
              <a:buFont typeface="Arial" pitchFamily="34" charset="0"/>
              <a:buNone/>
            </a:pPr>
            <a:endParaRPr lang="en-US" sz="2800" dirty="0"/>
          </a:p>
          <a:p>
            <a:pPr algn="just">
              <a:lnSpc>
                <a:spcPct val="80000"/>
              </a:lnSpc>
            </a:pPr>
            <a:endParaRPr lang="en-US" sz="2800" dirty="0"/>
          </a:p>
          <a:p>
            <a:pPr algn="just"/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28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8381-4334-4BCF-A228-57F83149AF87}" type="datetime3">
              <a:rPr lang="en-US" smtClean="0"/>
              <a:pPr/>
              <a:t>10 April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05252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E2FCA-C2E1-4F18-8725-C39FF27009E9}" type="datetime3">
              <a:rPr lang="en-US" smtClean="0"/>
              <a:pPr/>
              <a:t>10 April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95300" y="381000"/>
            <a:ext cx="8229600" cy="65563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latin typeface="Arial" pitchFamily="34" charset="0"/>
                <a:cs typeface="Arial" pitchFamily="34" charset="0"/>
              </a:rPr>
              <a:t>Objectives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8153400" cy="40386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The  project objective is  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Predicting crime before it takes place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Predicting hotspots of crime.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Understanding crime pattern. 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Classify crime based on location. 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Analysis of crime in Indore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he 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scope 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of the project is p</a:t>
            </a:r>
            <a:r>
              <a:rPr lang="en-US" sz="2600" dirty="0" smtClean="0"/>
              <a:t>redicting surges and hotspots of crime, and  Understanding patterns of criminal behavior that could help in solving criminal investigations.</a:t>
            </a:r>
            <a:endParaRPr lang="en-US" sz="26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en-IN" sz="2800" dirty="0" smtClean="0"/>
              <a:t>The objective of the project can be achieved by the classification algorithm which helps me to classify the type of crime based on the place ,time and date</a:t>
            </a:r>
            <a:endParaRPr lang="en-US" sz="2800" dirty="0"/>
          </a:p>
          <a:p>
            <a:pPr algn="just"/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3185972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106A-D64C-4B85-9F30-8CF68746E9AD}" type="datetime3">
              <a:rPr lang="en-US" smtClean="0"/>
              <a:pPr/>
              <a:t>10 April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6096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System Architecture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295400" y="2971800"/>
            <a:ext cx="5410200" cy="761999"/>
          </a:xfrm>
        </p:spPr>
        <p:txBody>
          <a:bodyPr>
            <a:noAutofit/>
          </a:bodyPr>
          <a:lstStyle/>
          <a:p>
            <a:pPr algn="just"/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just"/>
            <a:endParaRPr lang="en-US" b="1" dirty="0"/>
          </a:p>
        </p:txBody>
      </p:sp>
      <p:cxnSp>
        <p:nvCxnSpPr>
          <p:cNvPr id="11" name="Straight Arrow Connector 10"/>
          <p:cNvCxnSpPr/>
          <p:nvPr/>
        </p:nvCxnSpPr>
        <p:spPr>
          <a:xfrm rot="5400000">
            <a:off x="6001554" y="4356900"/>
            <a:ext cx="285752" cy="158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228418"/>
            <a:ext cx="7985395" cy="5062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978552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2916-C0A4-4267-9374-48ED518F9068}" type="datetime3">
              <a:rPr lang="en-US" smtClean="0"/>
              <a:pPr/>
              <a:t>10 April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65563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Project Implementation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80060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50000"/>
              </a:lnSpc>
            </a:pPr>
            <a:r>
              <a:rPr lang="en-IN" sz="2800" dirty="0" smtClean="0">
                <a:latin typeface="Arial" pitchFamily="34" charset="0"/>
                <a:cs typeface="Arial" pitchFamily="34" charset="0"/>
              </a:rPr>
              <a:t>Modules used: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800" dirty="0" smtClean="0">
                <a:latin typeface="Arial" pitchFamily="34" charset="0"/>
                <a:cs typeface="Arial" pitchFamily="34" charset="0"/>
              </a:rPr>
              <a:t>Pandas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800" dirty="0" err="1" smtClean="0">
                <a:latin typeface="Arial" pitchFamily="34" charset="0"/>
                <a:cs typeface="Arial" pitchFamily="34" charset="0"/>
              </a:rPr>
              <a:t>Numpy</a:t>
            </a:r>
            <a:endParaRPr lang="en-IN" sz="2800" dirty="0" smtClean="0">
              <a:latin typeface="Arial" pitchFamily="34" charset="0"/>
              <a:cs typeface="Arial" pitchFamily="34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800" dirty="0" err="1" smtClean="0">
                <a:latin typeface="Arial" pitchFamily="34" charset="0"/>
                <a:cs typeface="Arial" pitchFamily="34" charset="0"/>
              </a:rPr>
              <a:t>Mathplot</a:t>
            </a:r>
            <a:endParaRPr lang="en-IN" sz="2800" dirty="0" smtClean="0">
              <a:latin typeface="Arial" pitchFamily="34" charset="0"/>
              <a:cs typeface="Arial" pitchFamily="34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800" dirty="0" err="1" smtClean="0">
                <a:latin typeface="Arial" pitchFamily="34" charset="0"/>
                <a:cs typeface="Arial" pitchFamily="34" charset="0"/>
              </a:rPr>
              <a:t>seaborn</a:t>
            </a:r>
            <a:endParaRPr lang="en-IN" sz="2800" dirty="0" smtClean="0">
              <a:latin typeface="Arial" pitchFamily="34" charset="0"/>
              <a:cs typeface="Arial" pitchFamily="34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800" dirty="0" err="1" smtClean="0">
                <a:latin typeface="Arial" pitchFamily="34" charset="0"/>
                <a:cs typeface="Arial" pitchFamily="34" charset="0"/>
              </a:rPr>
              <a:t>Scikit</a:t>
            </a:r>
            <a:r>
              <a:rPr lang="en-IN" sz="2800" dirty="0" smtClean="0">
                <a:latin typeface="Arial" pitchFamily="34" charset="0"/>
                <a:cs typeface="Arial" pitchFamily="34" charset="0"/>
              </a:rPr>
              <a:t>-learn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Hardware and Software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Requirements</a:t>
            </a:r>
          </a:p>
          <a:p>
            <a:pPr hangingPunct="0">
              <a:lnSpc>
                <a:spcPct val="15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			:	Processor Intel CORE i3  and above</a:t>
            </a:r>
          </a:p>
          <a:p>
            <a:pPr hangingPunct="0">
              <a:lnSpc>
                <a:spcPct val="15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Connection		:   	Existing telephone lines, Data card, </a:t>
            </a:r>
          </a:p>
          <a:p>
            <a:pPr hangingPunct="0">
              <a:lnSpc>
                <a:spcPct val="15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RAM				:	4 GB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Operating System		                    : 	Windows, Mac, Linux</a:t>
            </a:r>
            <a:endParaRPr lang="en-IN" sz="28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Language 			: 	Python Programming</a:t>
            </a:r>
            <a:endParaRPr lang="en-IN" sz="28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				: 	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Jupyter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Notebook</a:t>
            </a:r>
            <a:endParaRPr lang="en-IN" sz="28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hangingPunct="0">
              <a:lnSpc>
                <a:spcPct val="150000"/>
              </a:lnSpc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2648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4403-D133-4E34-8516-5B0E43270005}" type="datetime3">
              <a:rPr lang="en-US" smtClean="0"/>
              <a:pPr/>
              <a:t>10 April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50323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Methodology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5029200"/>
          </a:xfrm>
        </p:spPr>
        <p:txBody>
          <a:bodyPr>
            <a:normAutofit lnSpcReduction="10000"/>
          </a:bodyPr>
          <a:lstStyle/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To begin with we have to install Anaconda navigator and open </a:t>
            </a:r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jupyter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notebook to execute the commands further.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Import the necessary modules from python library like pandas ,to create a </a:t>
            </a:r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dataframe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of the dataset and </a:t>
            </a:r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numpy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to store the output values in array form .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For visualizing the data import </a:t>
            </a:r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mathplotlib.pyplot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and </a:t>
            </a:r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sns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plot to represent the data in figures for the better analysis of each </a:t>
            </a:r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coumn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Then,we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preprocess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the data that means we split the timestamp column in to day, week ,hour and add that to the dataset for the better accurate results.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Construct the </a:t>
            </a:r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heatmap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and </a:t>
            </a:r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snsplot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and print the importance of features to take which attributes into the model.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Adding to that ,next we import from </a:t>
            </a:r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sklearn.model_selection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import </a:t>
            </a:r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train_test_split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and we split the attributes as X and Y X contains the </a:t>
            </a:r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day,hour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,</a:t>
            </a:r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week,latitude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and longitude and y contains the 6 types of acts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90000"/>
              </a:lnSpc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50361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</a:rPr>
              <a:t>Methodology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IN" sz="2400" dirty="0" smtClean="0"/>
              <a:t>6.Then, fit the model into the KNN algorithm by importing from </a:t>
            </a:r>
            <a:r>
              <a:rPr lang="en-IN" sz="2400" dirty="0" err="1" smtClean="0"/>
              <a:t>sklearn.neighbors</a:t>
            </a:r>
            <a:r>
              <a:rPr lang="en-IN" sz="2400" dirty="0" smtClean="0"/>
              <a:t>  import </a:t>
            </a:r>
            <a:r>
              <a:rPr lang="en-IN" sz="2400" dirty="0" err="1" smtClean="0"/>
              <a:t>KNeighborsClassifier</a:t>
            </a:r>
            <a:r>
              <a:rPr lang="en-IN" sz="2400" dirty="0" smtClean="0"/>
              <a:t> and print score of the KNN for the test and train data  and mean squared error ,</a:t>
            </a:r>
            <a:r>
              <a:rPr lang="en-IN" sz="2400" dirty="0" err="1" smtClean="0"/>
              <a:t>rmse</a:t>
            </a:r>
            <a:r>
              <a:rPr lang="en-IN" sz="2400" dirty="0" smtClean="0"/>
              <a:t> .</a:t>
            </a:r>
          </a:p>
          <a:p>
            <a:pPr marL="514350" indent="-514350">
              <a:buNone/>
            </a:pPr>
            <a:r>
              <a:rPr lang="en-IN" sz="2400" dirty="0" smtClean="0"/>
              <a:t>7.Then fit the model into the </a:t>
            </a:r>
            <a:r>
              <a:rPr lang="en-IN" sz="2400" dirty="0" err="1" smtClean="0"/>
              <a:t>desicion</a:t>
            </a:r>
            <a:r>
              <a:rPr lang="en-IN" sz="2400" dirty="0" smtClean="0"/>
              <a:t> tree algorithm also by importing from </a:t>
            </a:r>
            <a:r>
              <a:rPr lang="en-IN" sz="2400" dirty="0" err="1" smtClean="0"/>
              <a:t>sklearn.tree</a:t>
            </a:r>
            <a:r>
              <a:rPr lang="en-IN" sz="2400" dirty="0" smtClean="0"/>
              <a:t> import </a:t>
            </a:r>
            <a:r>
              <a:rPr lang="en-IN" sz="2400" dirty="0" err="1" smtClean="0"/>
              <a:t>DecisionTreeClassifier</a:t>
            </a:r>
            <a:r>
              <a:rPr lang="en-IN" sz="2400" dirty="0" smtClean="0"/>
              <a:t> and print the score of the model</a:t>
            </a:r>
          </a:p>
          <a:p>
            <a:pPr marL="514350" indent="-514350">
              <a:buNone/>
            </a:pPr>
            <a:r>
              <a:rPr lang="en-IN" sz="2400" dirty="0" smtClean="0"/>
              <a:t>8.Fit the model into the random forest algorithm </a:t>
            </a:r>
            <a:r>
              <a:rPr lang="en-IN" sz="2400" dirty="0" err="1" smtClean="0"/>
              <a:t>aloso</a:t>
            </a:r>
            <a:r>
              <a:rPr lang="en-IN" sz="2400" dirty="0" smtClean="0"/>
              <a:t> and find out the score </a:t>
            </a:r>
          </a:p>
          <a:p>
            <a:pPr marL="514350" indent="-514350">
              <a:buNone/>
            </a:pPr>
            <a:r>
              <a:rPr lang="en-IN" sz="2400" dirty="0" smtClean="0"/>
              <a:t>9.Finally build the predictive model using the predict() with the new input values </a:t>
            </a:r>
          </a:p>
          <a:p>
            <a:pPr marL="514350" indent="-514350">
              <a:buNone/>
            </a:pPr>
            <a:endParaRPr lang="en-IN" sz="2400" dirty="0" smtClean="0"/>
          </a:p>
          <a:p>
            <a:pPr marL="514350" indent="-514350">
              <a:buNone/>
            </a:pPr>
            <a:endParaRPr lang="en-IN" sz="1800" dirty="0" smtClean="0"/>
          </a:p>
          <a:p>
            <a:pPr marL="514350" indent="-514350">
              <a:buNone/>
            </a:pPr>
            <a:endParaRPr lang="en-IN" sz="1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E9F-A237-4082-B37B-D926ADB268EE}" type="datetime3">
              <a:rPr lang="en-US" smtClean="0"/>
              <a:pPr/>
              <a:t>10 April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1436</TotalTime>
  <Words>892</Words>
  <Application>Microsoft Office PowerPoint</Application>
  <PresentationFormat>On-screen Show (4:3)</PresentationFormat>
  <Paragraphs>126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Custom Design</vt:lpstr>
      <vt:lpstr> </vt:lpstr>
      <vt:lpstr>Presentation Outline</vt:lpstr>
      <vt:lpstr>Slide 3</vt:lpstr>
      <vt:lpstr>Slide 4</vt:lpstr>
      <vt:lpstr>Objectives</vt:lpstr>
      <vt:lpstr>System Architecture </vt:lpstr>
      <vt:lpstr>Project Implementation</vt:lpstr>
      <vt:lpstr>Methodology</vt:lpstr>
      <vt:lpstr>Methodology</vt:lpstr>
      <vt:lpstr>Results and Discussion</vt:lpstr>
      <vt:lpstr>Slide 11</vt:lpstr>
      <vt:lpstr>Slide 12</vt:lpstr>
      <vt:lpstr>Slide 13</vt:lpstr>
      <vt:lpstr> Conclusion 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HP</cp:lastModifiedBy>
  <cp:revision>93</cp:revision>
  <dcterms:created xsi:type="dcterms:W3CDTF">2019-11-06T07:48:53Z</dcterms:created>
  <dcterms:modified xsi:type="dcterms:W3CDTF">2022-04-10T12:22:13Z</dcterms:modified>
</cp:coreProperties>
</file>