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458" r:id="rId3"/>
    <p:sldId id="260" r:id="rId4"/>
    <p:sldId id="424" r:id="rId5"/>
    <p:sldId id="446" r:id="rId6"/>
    <p:sldId id="457" r:id="rId7"/>
    <p:sldId id="455" r:id="rId8"/>
    <p:sldId id="452" r:id="rId9"/>
    <p:sldId id="453" r:id="rId10"/>
    <p:sldId id="454" r:id="rId11"/>
    <p:sldId id="4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197"/>
    <p:restoredTop sz="96143"/>
  </p:normalViewPr>
  <p:slideViewPr>
    <p:cSldViewPr snapToGrid="0" snapToObjects="1">
      <p:cViewPr varScale="1">
        <p:scale>
          <a:sx n="85" d="100"/>
          <a:sy n="85" d="100"/>
        </p:scale>
        <p:origin x="18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253810-8BDA-4890-A6AB-B4080F83E0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D37B7D-AB48-494A-AA71-C45B65B5CFCE}">
      <dgm:prSet/>
      <dgm:spPr/>
      <dgm:t>
        <a:bodyPr/>
        <a:lstStyle/>
        <a:p>
          <a:r>
            <a:rPr lang="en-US" dirty="0"/>
            <a:t>Rest of semester plan</a:t>
          </a:r>
        </a:p>
      </dgm:t>
    </dgm:pt>
    <dgm:pt modelId="{4A060CDC-01BE-4639-AD70-5F968B0CC889}" type="parTrans" cxnId="{F9B6DA4A-67F8-4813-9B0D-7B0D4867ACBD}">
      <dgm:prSet/>
      <dgm:spPr/>
      <dgm:t>
        <a:bodyPr/>
        <a:lstStyle/>
        <a:p>
          <a:endParaRPr lang="en-US"/>
        </a:p>
      </dgm:t>
    </dgm:pt>
    <dgm:pt modelId="{885BEA8D-D7CD-4013-A796-C10C582EE328}" type="sibTrans" cxnId="{F9B6DA4A-67F8-4813-9B0D-7B0D4867ACBD}">
      <dgm:prSet/>
      <dgm:spPr/>
      <dgm:t>
        <a:bodyPr/>
        <a:lstStyle/>
        <a:p>
          <a:endParaRPr lang="en-US"/>
        </a:p>
      </dgm:t>
    </dgm:pt>
    <dgm:pt modelId="{94416122-3836-4CC4-8E02-4F81A66A6314}">
      <dgm:prSet/>
      <dgm:spPr/>
      <dgm:t>
        <a:bodyPr/>
        <a:lstStyle/>
        <a:p>
          <a:r>
            <a:rPr lang="en-US" dirty="0"/>
            <a:t>Quick lecture/feedback</a:t>
          </a:r>
        </a:p>
      </dgm:t>
    </dgm:pt>
    <dgm:pt modelId="{2B0F529E-EF6A-4C46-B78A-5FCABC4DA0F8}" type="parTrans" cxnId="{A970B366-0DF2-419E-BD4B-FA91CC7EA20A}">
      <dgm:prSet/>
      <dgm:spPr/>
      <dgm:t>
        <a:bodyPr/>
        <a:lstStyle/>
        <a:p>
          <a:endParaRPr lang="en-US"/>
        </a:p>
      </dgm:t>
    </dgm:pt>
    <dgm:pt modelId="{44161273-2DC5-43EE-BD6A-4DD8E1A16879}" type="sibTrans" cxnId="{A970B366-0DF2-419E-BD4B-FA91CC7EA20A}">
      <dgm:prSet/>
      <dgm:spPr/>
      <dgm:t>
        <a:bodyPr/>
        <a:lstStyle/>
        <a:p>
          <a:endParaRPr lang="en-US"/>
        </a:p>
      </dgm:t>
    </dgm:pt>
    <dgm:pt modelId="{DE2688C8-E0DE-48BD-AA97-DACCDEE61D3E}">
      <dgm:prSet/>
      <dgm:spPr/>
      <dgm:t>
        <a:bodyPr/>
        <a:lstStyle/>
        <a:p>
          <a:r>
            <a:rPr lang="en-US" dirty="0"/>
            <a:t>Build sensors!</a:t>
          </a:r>
        </a:p>
      </dgm:t>
    </dgm:pt>
    <dgm:pt modelId="{C363977B-5163-4971-BC16-231729046CC5}" type="parTrans" cxnId="{869A8D15-78ED-4354-B4CD-C542A885D913}">
      <dgm:prSet/>
      <dgm:spPr/>
      <dgm:t>
        <a:bodyPr/>
        <a:lstStyle/>
        <a:p>
          <a:endParaRPr lang="en-US"/>
        </a:p>
      </dgm:t>
    </dgm:pt>
    <dgm:pt modelId="{31859F67-66B2-4E34-823F-A0E6678BAACE}" type="sibTrans" cxnId="{869A8D15-78ED-4354-B4CD-C542A885D913}">
      <dgm:prSet/>
      <dgm:spPr/>
      <dgm:t>
        <a:bodyPr/>
        <a:lstStyle/>
        <a:p>
          <a:endParaRPr lang="en-US"/>
        </a:p>
      </dgm:t>
    </dgm:pt>
    <dgm:pt modelId="{5F6E6DCF-A864-46AD-80F0-F73F9D15C94F}" type="pres">
      <dgm:prSet presAssocID="{44253810-8BDA-4890-A6AB-B4080F83E0AB}" presName="root" presStyleCnt="0">
        <dgm:presLayoutVars>
          <dgm:dir/>
          <dgm:resizeHandles val="exact"/>
        </dgm:presLayoutVars>
      </dgm:prSet>
      <dgm:spPr/>
    </dgm:pt>
    <dgm:pt modelId="{1437064C-C0D4-42F3-AE98-1E407BE9D454}" type="pres">
      <dgm:prSet presAssocID="{17D37B7D-AB48-494A-AA71-C45B65B5CFCE}" presName="compNode" presStyleCnt="0"/>
      <dgm:spPr/>
    </dgm:pt>
    <dgm:pt modelId="{3D430581-D146-40B4-B440-819A18107163}" type="pres">
      <dgm:prSet presAssocID="{17D37B7D-AB48-494A-AA71-C45B65B5CFCE}" presName="bgRect" presStyleLbl="bgShp" presStyleIdx="0" presStyleCnt="3"/>
      <dgm:spPr/>
    </dgm:pt>
    <dgm:pt modelId="{90FB9567-95DD-4229-B491-FED06F8892CA}" type="pres">
      <dgm:prSet presAssocID="{17D37B7D-AB48-494A-AA71-C45B65B5CF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66203259-B3FD-4895-9667-0FEE467992C9}" type="pres">
      <dgm:prSet presAssocID="{17D37B7D-AB48-494A-AA71-C45B65B5CFCE}" presName="spaceRect" presStyleCnt="0"/>
      <dgm:spPr/>
    </dgm:pt>
    <dgm:pt modelId="{4E5D4251-0280-4232-AEF8-A638E72AEBA8}" type="pres">
      <dgm:prSet presAssocID="{17D37B7D-AB48-494A-AA71-C45B65B5CFCE}" presName="parTx" presStyleLbl="revTx" presStyleIdx="0" presStyleCnt="3">
        <dgm:presLayoutVars>
          <dgm:chMax val="0"/>
          <dgm:chPref val="0"/>
        </dgm:presLayoutVars>
      </dgm:prSet>
      <dgm:spPr/>
    </dgm:pt>
    <dgm:pt modelId="{1969B499-E4A8-4C86-8B9B-8A70D6470181}" type="pres">
      <dgm:prSet presAssocID="{885BEA8D-D7CD-4013-A796-C10C582EE328}" presName="sibTrans" presStyleCnt="0"/>
      <dgm:spPr/>
    </dgm:pt>
    <dgm:pt modelId="{FB3DE282-176D-4428-B383-4EF078D4D397}" type="pres">
      <dgm:prSet presAssocID="{94416122-3836-4CC4-8E02-4F81A66A6314}" presName="compNode" presStyleCnt="0"/>
      <dgm:spPr/>
    </dgm:pt>
    <dgm:pt modelId="{2AD8A881-3060-44D8-A80B-4BFBB60E3A4C}" type="pres">
      <dgm:prSet presAssocID="{94416122-3836-4CC4-8E02-4F81A66A6314}" presName="bgRect" presStyleLbl="bgShp" presStyleIdx="1" presStyleCnt="3"/>
      <dgm:spPr/>
    </dgm:pt>
    <dgm:pt modelId="{9D3B4D98-EDBB-4AD3-B460-458B41345201}" type="pres">
      <dgm:prSet presAssocID="{94416122-3836-4CC4-8E02-4F81A66A63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06351E1-5006-4B18-993F-318824F56844}" type="pres">
      <dgm:prSet presAssocID="{94416122-3836-4CC4-8E02-4F81A66A6314}" presName="spaceRect" presStyleCnt="0"/>
      <dgm:spPr/>
    </dgm:pt>
    <dgm:pt modelId="{4EE866C1-79DA-4F31-8A06-38C068669DD1}" type="pres">
      <dgm:prSet presAssocID="{94416122-3836-4CC4-8E02-4F81A66A6314}" presName="parTx" presStyleLbl="revTx" presStyleIdx="1" presStyleCnt="3">
        <dgm:presLayoutVars>
          <dgm:chMax val="0"/>
          <dgm:chPref val="0"/>
        </dgm:presLayoutVars>
      </dgm:prSet>
      <dgm:spPr/>
    </dgm:pt>
    <dgm:pt modelId="{5B11B7F9-1499-4341-B4B8-3A6A812FE2F8}" type="pres">
      <dgm:prSet presAssocID="{44161273-2DC5-43EE-BD6A-4DD8E1A16879}" presName="sibTrans" presStyleCnt="0"/>
      <dgm:spPr/>
    </dgm:pt>
    <dgm:pt modelId="{2E430E43-1D4D-46FE-90A2-BB08166E76A9}" type="pres">
      <dgm:prSet presAssocID="{DE2688C8-E0DE-48BD-AA97-DACCDEE61D3E}" presName="compNode" presStyleCnt="0"/>
      <dgm:spPr/>
    </dgm:pt>
    <dgm:pt modelId="{97E6A3BE-A131-412D-AF9A-39CD29F54CB3}" type="pres">
      <dgm:prSet presAssocID="{DE2688C8-E0DE-48BD-AA97-DACCDEE61D3E}" presName="bgRect" presStyleLbl="bgShp" presStyleIdx="2" presStyleCnt="3"/>
      <dgm:spPr/>
    </dgm:pt>
    <dgm:pt modelId="{C86F8E98-948D-4409-AA6F-444440ADD01C}" type="pres">
      <dgm:prSet presAssocID="{DE2688C8-E0DE-48BD-AA97-DACCDEE61D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FE86F081-4718-46A1-BCF7-790B33E5B276}" type="pres">
      <dgm:prSet presAssocID="{DE2688C8-E0DE-48BD-AA97-DACCDEE61D3E}" presName="spaceRect" presStyleCnt="0"/>
      <dgm:spPr/>
    </dgm:pt>
    <dgm:pt modelId="{317B1099-CFC9-49F8-9401-24716FFAABEF}" type="pres">
      <dgm:prSet presAssocID="{DE2688C8-E0DE-48BD-AA97-DACCDEE61D3E}" presName="parTx" presStyleLbl="revTx" presStyleIdx="2" presStyleCnt="3">
        <dgm:presLayoutVars>
          <dgm:chMax val="0"/>
          <dgm:chPref val="0"/>
        </dgm:presLayoutVars>
      </dgm:prSet>
      <dgm:spPr/>
    </dgm:pt>
  </dgm:ptLst>
  <dgm:cxnLst>
    <dgm:cxn modelId="{869A8D15-78ED-4354-B4CD-C542A885D913}" srcId="{44253810-8BDA-4890-A6AB-B4080F83E0AB}" destId="{DE2688C8-E0DE-48BD-AA97-DACCDEE61D3E}" srcOrd="2" destOrd="0" parTransId="{C363977B-5163-4971-BC16-231729046CC5}" sibTransId="{31859F67-66B2-4E34-823F-A0E6678BAACE}"/>
    <dgm:cxn modelId="{D83D3A48-A973-477F-B193-E7ECB3540915}" type="presOf" srcId="{94416122-3836-4CC4-8E02-4F81A66A6314}" destId="{4EE866C1-79DA-4F31-8A06-38C068669DD1}" srcOrd="0" destOrd="0" presId="urn:microsoft.com/office/officeart/2018/2/layout/IconVerticalSolidList"/>
    <dgm:cxn modelId="{F9B6DA4A-67F8-4813-9B0D-7B0D4867ACBD}" srcId="{44253810-8BDA-4890-A6AB-B4080F83E0AB}" destId="{17D37B7D-AB48-494A-AA71-C45B65B5CFCE}" srcOrd="0" destOrd="0" parTransId="{4A060CDC-01BE-4639-AD70-5F968B0CC889}" sibTransId="{885BEA8D-D7CD-4013-A796-C10C582EE328}"/>
    <dgm:cxn modelId="{A970B366-0DF2-419E-BD4B-FA91CC7EA20A}" srcId="{44253810-8BDA-4890-A6AB-B4080F83E0AB}" destId="{94416122-3836-4CC4-8E02-4F81A66A6314}" srcOrd="1" destOrd="0" parTransId="{2B0F529E-EF6A-4C46-B78A-5FCABC4DA0F8}" sibTransId="{44161273-2DC5-43EE-BD6A-4DD8E1A16879}"/>
    <dgm:cxn modelId="{9AEAE68F-ABF5-43C0-BE5B-3C9525316A19}" type="presOf" srcId="{17D37B7D-AB48-494A-AA71-C45B65B5CFCE}" destId="{4E5D4251-0280-4232-AEF8-A638E72AEBA8}" srcOrd="0" destOrd="0" presId="urn:microsoft.com/office/officeart/2018/2/layout/IconVerticalSolidList"/>
    <dgm:cxn modelId="{FBBCABB1-B649-4096-A16D-DAF906BADB32}" type="presOf" srcId="{DE2688C8-E0DE-48BD-AA97-DACCDEE61D3E}" destId="{317B1099-CFC9-49F8-9401-24716FFAABEF}" srcOrd="0" destOrd="0" presId="urn:microsoft.com/office/officeart/2018/2/layout/IconVerticalSolidList"/>
    <dgm:cxn modelId="{730C66CB-0CDB-4C7E-9551-7055079C056A}" type="presOf" srcId="{44253810-8BDA-4890-A6AB-B4080F83E0AB}" destId="{5F6E6DCF-A864-46AD-80F0-F73F9D15C94F}" srcOrd="0" destOrd="0" presId="urn:microsoft.com/office/officeart/2018/2/layout/IconVerticalSolidList"/>
    <dgm:cxn modelId="{A5B076AC-AE5B-48DC-B2EF-B5EE69079A4A}" type="presParOf" srcId="{5F6E6DCF-A864-46AD-80F0-F73F9D15C94F}" destId="{1437064C-C0D4-42F3-AE98-1E407BE9D454}" srcOrd="0" destOrd="0" presId="urn:microsoft.com/office/officeart/2018/2/layout/IconVerticalSolidList"/>
    <dgm:cxn modelId="{551433DC-0C6A-42D4-848B-A3B28E51E5E1}" type="presParOf" srcId="{1437064C-C0D4-42F3-AE98-1E407BE9D454}" destId="{3D430581-D146-40B4-B440-819A18107163}" srcOrd="0" destOrd="0" presId="urn:microsoft.com/office/officeart/2018/2/layout/IconVerticalSolidList"/>
    <dgm:cxn modelId="{27B6849E-CD3C-4F6D-A924-BB3B1E873382}" type="presParOf" srcId="{1437064C-C0D4-42F3-AE98-1E407BE9D454}" destId="{90FB9567-95DD-4229-B491-FED06F8892CA}" srcOrd="1" destOrd="0" presId="urn:microsoft.com/office/officeart/2018/2/layout/IconVerticalSolidList"/>
    <dgm:cxn modelId="{3E53F716-1B35-436E-A510-4D19C3A379AF}" type="presParOf" srcId="{1437064C-C0D4-42F3-AE98-1E407BE9D454}" destId="{66203259-B3FD-4895-9667-0FEE467992C9}" srcOrd="2" destOrd="0" presId="urn:microsoft.com/office/officeart/2018/2/layout/IconVerticalSolidList"/>
    <dgm:cxn modelId="{F3695033-2C64-4DDF-8309-EFFB854E8D6C}" type="presParOf" srcId="{1437064C-C0D4-42F3-AE98-1E407BE9D454}" destId="{4E5D4251-0280-4232-AEF8-A638E72AEBA8}" srcOrd="3" destOrd="0" presId="urn:microsoft.com/office/officeart/2018/2/layout/IconVerticalSolidList"/>
    <dgm:cxn modelId="{3559BB01-7775-4B87-BFDA-3E9A4E9EED5E}" type="presParOf" srcId="{5F6E6DCF-A864-46AD-80F0-F73F9D15C94F}" destId="{1969B499-E4A8-4C86-8B9B-8A70D6470181}" srcOrd="1" destOrd="0" presId="urn:microsoft.com/office/officeart/2018/2/layout/IconVerticalSolidList"/>
    <dgm:cxn modelId="{2608134D-AA44-45CC-B962-70740B0B800A}" type="presParOf" srcId="{5F6E6DCF-A864-46AD-80F0-F73F9D15C94F}" destId="{FB3DE282-176D-4428-B383-4EF078D4D397}" srcOrd="2" destOrd="0" presId="urn:microsoft.com/office/officeart/2018/2/layout/IconVerticalSolidList"/>
    <dgm:cxn modelId="{91F2513C-C7D9-48EE-B070-1B0016A10B9E}" type="presParOf" srcId="{FB3DE282-176D-4428-B383-4EF078D4D397}" destId="{2AD8A881-3060-44D8-A80B-4BFBB60E3A4C}" srcOrd="0" destOrd="0" presId="urn:microsoft.com/office/officeart/2018/2/layout/IconVerticalSolidList"/>
    <dgm:cxn modelId="{82266A2A-CB0F-4D50-A43E-D9D8ED1CE042}" type="presParOf" srcId="{FB3DE282-176D-4428-B383-4EF078D4D397}" destId="{9D3B4D98-EDBB-4AD3-B460-458B41345201}" srcOrd="1" destOrd="0" presId="urn:microsoft.com/office/officeart/2018/2/layout/IconVerticalSolidList"/>
    <dgm:cxn modelId="{962B073F-3E91-4229-927B-77E378AD94F8}" type="presParOf" srcId="{FB3DE282-176D-4428-B383-4EF078D4D397}" destId="{C06351E1-5006-4B18-993F-318824F56844}" srcOrd="2" destOrd="0" presId="urn:microsoft.com/office/officeart/2018/2/layout/IconVerticalSolidList"/>
    <dgm:cxn modelId="{3D72BE2A-3C68-4129-AA5F-3ED47036FCC5}" type="presParOf" srcId="{FB3DE282-176D-4428-B383-4EF078D4D397}" destId="{4EE866C1-79DA-4F31-8A06-38C068669DD1}" srcOrd="3" destOrd="0" presId="urn:microsoft.com/office/officeart/2018/2/layout/IconVerticalSolidList"/>
    <dgm:cxn modelId="{EA810DA5-706D-4EAD-A9AA-EF2A893EF6F6}" type="presParOf" srcId="{5F6E6DCF-A864-46AD-80F0-F73F9D15C94F}" destId="{5B11B7F9-1499-4341-B4B8-3A6A812FE2F8}" srcOrd="3" destOrd="0" presId="urn:microsoft.com/office/officeart/2018/2/layout/IconVerticalSolidList"/>
    <dgm:cxn modelId="{FF607794-D674-4B7B-B8F5-68B1DEF44E30}" type="presParOf" srcId="{5F6E6DCF-A864-46AD-80F0-F73F9D15C94F}" destId="{2E430E43-1D4D-46FE-90A2-BB08166E76A9}" srcOrd="4" destOrd="0" presId="urn:microsoft.com/office/officeart/2018/2/layout/IconVerticalSolidList"/>
    <dgm:cxn modelId="{41BD4DCA-D274-4D81-8108-D8862735474F}" type="presParOf" srcId="{2E430E43-1D4D-46FE-90A2-BB08166E76A9}" destId="{97E6A3BE-A131-412D-AF9A-39CD29F54CB3}" srcOrd="0" destOrd="0" presId="urn:microsoft.com/office/officeart/2018/2/layout/IconVerticalSolidList"/>
    <dgm:cxn modelId="{B3ECFCD9-033F-4659-A231-197DD0E644A9}" type="presParOf" srcId="{2E430E43-1D4D-46FE-90A2-BB08166E76A9}" destId="{C86F8E98-948D-4409-AA6F-444440ADD01C}" srcOrd="1" destOrd="0" presId="urn:microsoft.com/office/officeart/2018/2/layout/IconVerticalSolidList"/>
    <dgm:cxn modelId="{3E25FEA1-A834-4B2A-88F6-5EA878405C2C}" type="presParOf" srcId="{2E430E43-1D4D-46FE-90A2-BB08166E76A9}" destId="{FE86F081-4718-46A1-BCF7-790B33E5B276}" srcOrd="2" destOrd="0" presId="urn:microsoft.com/office/officeart/2018/2/layout/IconVerticalSolidList"/>
    <dgm:cxn modelId="{0EBEC27D-90C5-4C75-B59C-0F2488F6C614}" type="presParOf" srcId="{2E430E43-1D4D-46FE-90A2-BB08166E76A9}" destId="{317B1099-CFC9-49F8-9401-24716FFAAB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30581-D146-40B4-B440-819A18107163}">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B9567-95DD-4229-B491-FED06F8892CA}">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5D4251-0280-4232-AEF8-A638E72AEBA8}">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dirty="0"/>
            <a:t>Rest of semester plan</a:t>
          </a:r>
        </a:p>
      </dsp:txBody>
      <dsp:txXfrm>
        <a:off x="1642860" y="607"/>
        <a:ext cx="4985943" cy="1422390"/>
      </dsp:txXfrm>
    </dsp:sp>
    <dsp:sp modelId="{2AD8A881-3060-44D8-A80B-4BFBB60E3A4C}">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B4D98-EDBB-4AD3-B460-458B41345201}">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E866C1-79DA-4F31-8A06-38C068669DD1}">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dirty="0"/>
            <a:t>Quick lecture/feedback</a:t>
          </a:r>
        </a:p>
      </dsp:txBody>
      <dsp:txXfrm>
        <a:off x="1642860" y="1778595"/>
        <a:ext cx="4985943" cy="1422390"/>
      </dsp:txXfrm>
    </dsp:sp>
    <dsp:sp modelId="{97E6A3BE-A131-412D-AF9A-39CD29F54CB3}">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F8E98-948D-4409-AA6F-444440ADD01C}">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B1099-CFC9-49F8-9401-24716FFAABEF}">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dirty="0"/>
            <a:t>Build sensors!</a:t>
          </a:r>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0B6BF-36C2-FE40-9D87-74A6571A2F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1C3B9-7C5A-544A-A12C-9D7873C13B78}" type="slidenum">
              <a:rPr lang="en-US" smtClean="0"/>
              <a:t>‹#›</a:t>
            </a:fld>
            <a:endParaRPr lang="en-US"/>
          </a:p>
        </p:txBody>
      </p:sp>
    </p:spTree>
    <p:extLst>
      <p:ext uri="{BB962C8B-B14F-4D97-AF65-F5344CB8AC3E}">
        <p14:creationId xmlns:p14="http://schemas.microsoft.com/office/powerpoint/2010/main" val="256921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62603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94966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96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855866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7407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65542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48530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14655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30929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47181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D5C3A-A955-5A40-9462-01A264051331}"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39951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D5C3A-A955-5A40-9462-01A264051331}"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423382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D5C3A-A955-5A40-9462-01A264051331}"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285791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D5C3A-A955-5A40-9462-01A264051331}"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94006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0D5C3A-A955-5A40-9462-01A264051331}"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3765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0D5C3A-A955-5A40-9462-01A264051331}"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249655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0D5C3A-A955-5A40-9462-01A264051331}" type="datetimeFigureOut">
              <a:rPr lang="en-US" smtClean="0"/>
              <a:t>11/2/22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95CEDF-D07B-A646-93C9-6161A8EFCBF1}" type="slidenum">
              <a:rPr lang="en-US" smtClean="0"/>
              <a:t>‹#›</a:t>
            </a:fld>
            <a:endParaRPr lang="en-US"/>
          </a:p>
        </p:txBody>
      </p:sp>
    </p:spTree>
    <p:extLst>
      <p:ext uri="{BB962C8B-B14F-4D97-AF65-F5344CB8AC3E}">
        <p14:creationId xmlns:p14="http://schemas.microsoft.com/office/powerpoint/2010/main" val="1560171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utodesk.com/certification/learn/course/inventor-3d-modeling-mechanical-design-professio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oo.gl/maps/38yBoesSwdrSLAjX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61E575F1-F3B9-074C-99C2-7CB901C9A88B}"/>
              </a:ext>
            </a:extLst>
          </p:cNvPr>
          <p:cNvPicPr>
            <a:picLocks noChangeAspect="1"/>
          </p:cNvPicPr>
          <p:nvPr/>
        </p:nvPicPr>
        <p:blipFill rotWithShape="1">
          <a:blip r:embed="rId2">
            <a:duotone>
              <a:schemeClr val="accent1">
                <a:shade val="45000"/>
                <a:satMod val="135000"/>
              </a:schemeClr>
              <a:prstClr val="white"/>
            </a:duotone>
          </a:blip>
          <a:srcRect l="9091" t="6913" b="24906"/>
          <a:stretch/>
        </p:blipFill>
        <p:spPr>
          <a:xfrm>
            <a:off x="1" y="10"/>
            <a:ext cx="12191999" cy="6857990"/>
          </a:xfrm>
          <a:prstGeom prst="rect">
            <a:avLst/>
          </a:prstGeom>
        </p:spPr>
      </p:pic>
      <p:sp>
        <p:nvSpPr>
          <p:cNvPr id="11" name="Isosceles Triangle 1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Parallelogram 1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B2ABC6-AD3B-2241-B8A3-D8C6DB49EDE5}"/>
              </a:ext>
            </a:extLst>
          </p:cNvPr>
          <p:cNvSpPr>
            <a:spLocks noGrp="1"/>
          </p:cNvSpPr>
          <p:nvPr>
            <p:ph type="ctrTitle"/>
          </p:nvPr>
        </p:nvSpPr>
        <p:spPr>
          <a:xfrm>
            <a:off x="4791450" y="1678665"/>
            <a:ext cx="4482553" cy="2369131"/>
          </a:xfrm>
        </p:spPr>
        <p:txBody>
          <a:bodyPr>
            <a:normAutofit/>
          </a:bodyPr>
          <a:lstStyle/>
          <a:p>
            <a:r>
              <a:rPr lang="en-US" dirty="0"/>
              <a:t>OCN 479-001</a:t>
            </a:r>
          </a:p>
        </p:txBody>
      </p:sp>
      <p:sp>
        <p:nvSpPr>
          <p:cNvPr id="6" name="Subtitle 5">
            <a:extLst>
              <a:ext uri="{FF2B5EF4-FFF2-40B4-BE49-F238E27FC236}">
                <a16:creationId xmlns:a16="http://schemas.microsoft.com/office/drawing/2014/main" id="{8B8ADBDE-950C-468F-C348-F1BC534C09E3}"/>
              </a:ext>
            </a:extLst>
          </p:cNvPr>
          <p:cNvSpPr>
            <a:spLocks noGrp="1"/>
          </p:cNvSpPr>
          <p:nvPr>
            <p:ph type="subTitle" idx="1"/>
          </p:nvPr>
        </p:nvSpPr>
        <p:spPr>
          <a:xfrm>
            <a:off x="4788276" y="4050832"/>
            <a:ext cx="4485725" cy="1096899"/>
          </a:xfrm>
        </p:spPr>
        <p:txBody>
          <a:bodyPr>
            <a:normAutofit/>
          </a:bodyPr>
          <a:lstStyle/>
          <a:p>
            <a:r>
              <a:rPr lang="en-US" dirty="0"/>
              <a:t>Final prep</a:t>
            </a:r>
          </a:p>
          <a:p>
            <a:endParaRPr lang="en-US" dirty="0"/>
          </a:p>
        </p:txBody>
      </p:sp>
      <p:sp>
        <p:nvSpPr>
          <p:cNvPr id="2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3363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CE3A6A76-AE5D-49AE-9D49-90C0F1548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9A5CCB5-EF7C-48C3-B6DF-ADC1771C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4CCC9E2-3000-4D65-A607-D2D2A37CA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3250D6C2-D9D4-4A9F-87A3-8EBB727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A621299-817D-46DA-9048-2E0A16D4C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13">
              <a:extLst>
                <a:ext uri="{FF2B5EF4-FFF2-40B4-BE49-F238E27FC236}">
                  <a16:creationId xmlns:a16="http://schemas.microsoft.com/office/drawing/2014/main" id="{9F8D7E4E-4190-4BB5-A1AA-20610B2C5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FB6299-378D-4A25-91E6-9C6E0A309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ECD26A0-ED75-4BE4-BFEC-885CBEDB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459E0DD-85B6-45C6-8D5E-8E494E947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17">
              <a:extLst>
                <a:ext uri="{FF2B5EF4-FFF2-40B4-BE49-F238E27FC236}">
                  <a16:creationId xmlns:a16="http://schemas.microsoft.com/office/drawing/2014/main" id="{664D381D-8077-4635-82B6-CA7E6160D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58017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9" name="Isosceles Triangle 18">
              <a:extLst>
                <a:ext uri="{FF2B5EF4-FFF2-40B4-BE49-F238E27FC236}">
                  <a16:creationId xmlns:a16="http://schemas.microsoft.com/office/drawing/2014/main" id="{B3F8D64C-15FA-42D6-AB21-7FB17F831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C8DDD52-FBB2-4634-B9F8-A341CDE1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263BFEA-FB5A-5053-5F2E-DDABF331F836}"/>
              </a:ext>
            </a:extLst>
          </p:cNvPr>
          <p:cNvSpPr>
            <a:spLocks noGrp="1"/>
          </p:cNvSpPr>
          <p:nvPr>
            <p:ph type="title"/>
          </p:nvPr>
        </p:nvSpPr>
        <p:spPr>
          <a:xfrm>
            <a:off x="677334" y="609600"/>
            <a:ext cx="8596668" cy="1320800"/>
          </a:xfrm>
        </p:spPr>
        <p:txBody>
          <a:bodyPr>
            <a:normAutofit/>
          </a:bodyPr>
          <a:lstStyle/>
          <a:p>
            <a:r>
              <a:rPr lang="en-US">
                <a:solidFill>
                  <a:srgbClr val="FFFFFF"/>
                </a:solidFill>
              </a:rPr>
              <a:t>Feedback for me (informal)</a:t>
            </a:r>
          </a:p>
        </p:txBody>
      </p:sp>
      <p:sp>
        <p:nvSpPr>
          <p:cNvPr id="3" name="Content Placeholder 2">
            <a:extLst>
              <a:ext uri="{FF2B5EF4-FFF2-40B4-BE49-F238E27FC236}">
                <a16:creationId xmlns:a16="http://schemas.microsoft.com/office/drawing/2014/main" id="{C43E774C-AD4D-AE32-5D35-05324F66165B}"/>
              </a:ext>
            </a:extLst>
          </p:cNvPr>
          <p:cNvSpPr>
            <a:spLocks noGrp="1"/>
          </p:cNvSpPr>
          <p:nvPr>
            <p:ph idx="1"/>
          </p:nvPr>
        </p:nvSpPr>
        <p:spPr>
          <a:xfrm>
            <a:off x="677334" y="2160589"/>
            <a:ext cx="8596668" cy="3880773"/>
          </a:xfrm>
        </p:spPr>
        <p:txBody>
          <a:bodyPr>
            <a:normAutofit/>
          </a:bodyPr>
          <a:lstStyle/>
          <a:p>
            <a:r>
              <a:rPr lang="en-US">
                <a:solidFill>
                  <a:srgbClr val="FFFFFF"/>
                </a:solidFill>
              </a:rPr>
              <a:t>Formal evals in a couple weeks</a:t>
            </a:r>
          </a:p>
          <a:p>
            <a:r>
              <a:rPr lang="en-US">
                <a:solidFill>
                  <a:srgbClr val="FFFFFF"/>
                </a:solidFill>
              </a:rPr>
              <a:t>Today</a:t>
            </a:r>
          </a:p>
          <a:p>
            <a:pPr lvl="1"/>
            <a:r>
              <a:rPr lang="en-US">
                <a:solidFill>
                  <a:srgbClr val="FFFFFF"/>
                </a:solidFill>
              </a:rPr>
              <a:t>What parts of the class have you enjoyed?</a:t>
            </a:r>
          </a:p>
          <a:p>
            <a:pPr lvl="1"/>
            <a:r>
              <a:rPr lang="en-US">
                <a:solidFill>
                  <a:srgbClr val="FFFFFF"/>
                </a:solidFill>
              </a:rPr>
              <a:t>What would have made this a better experience?</a:t>
            </a:r>
          </a:p>
          <a:p>
            <a:pPr lvl="1"/>
            <a:r>
              <a:rPr lang="en-US">
                <a:solidFill>
                  <a:srgbClr val="FFFFFF"/>
                </a:solidFill>
              </a:rPr>
              <a:t>More in-depth lectures with less hands-on time? More hands-on time and less lecture?</a:t>
            </a:r>
          </a:p>
          <a:p>
            <a:pPr lvl="1"/>
            <a:r>
              <a:rPr lang="en-US">
                <a:solidFill>
                  <a:srgbClr val="FFFFFF"/>
                </a:solidFill>
              </a:rPr>
              <a:t>More or fewer topics. If more, what other things do you wish you learned here? If fewer, what could be dropped? </a:t>
            </a:r>
          </a:p>
          <a:p>
            <a:pPr lvl="1"/>
            <a:r>
              <a:rPr lang="en-US">
                <a:solidFill>
                  <a:srgbClr val="FFFFFF"/>
                </a:solidFill>
              </a:rPr>
              <a:t>More or fewer project options? All groups working on the same thing? </a:t>
            </a:r>
          </a:p>
          <a:p>
            <a:pPr lvl="1"/>
            <a:r>
              <a:rPr lang="en-US">
                <a:solidFill>
                  <a:srgbClr val="FFFFFF"/>
                </a:solidFill>
              </a:rPr>
              <a:t>Other thoughts?</a:t>
            </a:r>
          </a:p>
        </p:txBody>
      </p:sp>
    </p:spTree>
    <p:extLst>
      <p:ext uri="{BB962C8B-B14F-4D97-AF65-F5344CB8AC3E}">
        <p14:creationId xmlns:p14="http://schemas.microsoft.com/office/powerpoint/2010/main" val="343145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31BBAEC-5BC3-2793-4EAC-E47D8BA4C2A6}"/>
              </a:ext>
            </a:extLst>
          </p:cNvPr>
          <p:cNvSpPr>
            <a:spLocks noGrp="1"/>
          </p:cNvSpPr>
          <p:nvPr>
            <p:ph type="title"/>
          </p:nvPr>
        </p:nvSpPr>
        <p:spPr>
          <a:xfrm>
            <a:off x="677334" y="609600"/>
            <a:ext cx="8596668" cy="1320800"/>
          </a:xfrm>
        </p:spPr>
        <p:txBody>
          <a:bodyPr>
            <a:normAutofit/>
          </a:bodyPr>
          <a:lstStyle/>
          <a:p>
            <a:r>
              <a:rPr lang="en-US" dirty="0"/>
              <a:t>Potentially helpful classes if you want to explore this further</a:t>
            </a:r>
          </a:p>
        </p:txBody>
      </p:sp>
      <p:sp>
        <p:nvSpPr>
          <p:cNvPr id="3" name="Content Placeholder 2">
            <a:extLst>
              <a:ext uri="{FF2B5EF4-FFF2-40B4-BE49-F238E27FC236}">
                <a16:creationId xmlns:a16="http://schemas.microsoft.com/office/drawing/2014/main" id="{B75DC1A8-4F13-72E9-1F91-C65F5D7CC9F6}"/>
              </a:ext>
            </a:extLst>
          </p:cNvPr>
          <p:cNvSpPr>
            <a:spLocks noGrp="1"/>
          </p:cNvSpPr>
          <p:nvPr>
            <p:ph idx="1"/>
          </p:nvPr>
        </p:nvSpPr>
        <p:spPr>
          <a:xfrm>
            <a:off x="677334" y="2160589"/>
            <a:ext cx="8596668" cy="3880773"/>
          </a:xfrm>
        </p:spPr>
        <p:txBody>
          <a:bodyPr>
            <a:normAutofit/>
          </a:bodyPr>
          <a:lstStyle/>
          <a:p>
            <a:r>
              <a:rPr lang="en-US" dirty="0"/>
              <a:t>CSC 112 - Introduction to Computer Programming</a:t>
            </a:r>
          </a:p>
          <a:p>
            <a:r>
              <a:rPr lang="en-US" dirty="0"/>
              <a:t>CSC 121 - Programming Concepts I</a:t>
            </a:r>
          </a:p>
          <a:p>
            <a:r>
              <a:rPr lang="en-US" dirty="0"/>
              <a:t>CSC 131 - Introduction to Computer Science</a:t>
            </a:r>
          </a:p>
          <a:p>
            <a:r>
              <a:rPr lang="en-US" dirty="0"/>
              <a:t>ISE 102 - Introduction to Intelligent Systems Engineering (new program!)</a:t>
            </a:r>
          </a:p>
          <a:p>
            <a:r>
              <a:rPr lang="en-US" dirty="0"/>
              <a:t>ISE 250 - Embedded Systems</a:t>
            </a:r>
          </a:p>
          <a:p>
            <a:r>
              <a:rPr lang="en-US" dirty="0"/>
              <a:t>PHY 225 - Electronics</a:t>
            </a:r>
          </a:p>
          <a:p>
            <a:r>
              <a:rPr lang="en-US" dirty="0"/>
              <a:t>3D design/printing: Digital Makerspace in Randall, and </a:t>
            </a:r>
            <a:r>
              <a:rPr lang="en-US" dirty="0">
                <a:hlinkClick r:id="rId2"/>
              </a:rPr>
              <a:t>https://www.autodesk.com/certification/learn/course/inventor-3d-modeling-mechanical-design-professional</a:t>
            </a:r>
            <a:r>
              <a:rPr lang="en-US" dirty="0"/>
              <a:t> </a:t>
            </a:r>
          </a:p>
        </p:txBody>
      </p:sp>
    </p:spTree>
    <p:extLst>
      <p:ext uri="{BB962C8B-B14F-4D97-AF65-F5344CB8AC3E}">
        <p14:creationId xmlns:p14="http://schemas.microsoft.com/office/powerpoint/2010/main" val="42746932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Red alarm light with people on the background">
            <a:extLst>
              <a:ext uri="{FF2B5EF4-FFF2-40B4-BE49-F238E27FC236}">
                <a16:creationId xmlns:a16="http://schemas.microsoft.com/office/drawing/2014/main" id="{2272981B-571D-8AAE-FF11-5D02687F52F5}"/>
              </a:ext>
            </a:extLst>
          </p:cNvPr>
          <p:cNvPicPr>
            <a:picLocks noChangeAspect="1"/>
          </p:cNvPicPr>
          <p:nvPr/>
        </p:nvPicPr>
        <p:blipFill rotWithShape="1">
          <a:blip r:embed="rId2"/>
          <a:srcRect l="21831" r="106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6AD5433-5225-6897-999B-267FA2DBC00B}"/>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lnSpc>
                <a:spcPct val="90000"/>
              </a:lnSpc>
            </a:pPr>
            <a:r>
              <a:rPr lang="en-US" sz="3700" dirty="0"/>
              <a:t>FULL VOLUME </a:t>
            </a:r>
            <a:br>
              <a:rPr lang="en-US" sz="3700" dirty="0"/>
            </a:br>
            <a:r>
              <a:rPr lang="en-US" sz="3700" dirty="0"/>
              <a:t>Test of emergency system at noon today</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717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38D6-9D1C-E1BF-12E5-01826EB5D7DD}"/>
              </a:ext>
            </a:extLst>
          </p:cNvPr>
          <p:cNvSpPr>
            <a:spLocks noGrp="1"/>
          </p:cNvSpPr>
          <p:nvPr>
            <p:ph type="title"/>
          </p:nvPr>
        </p:nvSpPr>
        <p:spPr>
          <a:xfrm>
            <a:off x="652481" y="1382486"/>
            <a:ext cx="3547581" cy="4093028"/>
          </a:xfrm>
        </p:spPr>
        <p:txBody>
          <a:bodyPr anchor="ctr">
            <a:normAutofit/>
          </a:bodyPr>
          <a:lstStyle/>
          <a:p>
            <a:r>
              <a:rPr lang="en-US" sz="4400"/>
              <a:t>Today’s plan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30BBFAA-C793-FE24-9A45-9F25E132F0E2}"/>
              </a:ext>
            </a:extLst>
          </p:cNvPr>
          <p:cNvGraphicFramePr>
            <a:graphicFrameLocks noGrp="1"/>
          </p:cNvGraphicFramePr>
          <p:nvPr>
            <p:ph idx="1"/>
            <p:extLst>
              <p:ext uri="{D42A27DB-BD31-4B8C-83A1-F6EECF244321}">
                <p14:modId xmlns:p14="http://schemas.microsoft.com/office/powerpoint/2010/main" val="171562620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02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35B9954-D20A-ED15-FD8D-A7ABF9124E05}"/>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nSpc>
                <a:spcPct val="90000"/>
              </a:lnSpc>
            </a:pPr>
            <a:r>
              <a:rPr lang="en-US" sz="5400" kern="1200" dirty="0">
                <a:solidFill>
                  <a:schemeClr val="accent1"/>
                </a:solidFill>
                <a:latin typeface="+mj-lt"/>
                <a:ea typeface="+mj-ea"/>
                <a:cs typeface="+mj-cs"/>
              </a:rPr>
              <a:t>Rest of semester plan/</a:t>
            </a:r>
            <a:br>
              <a:rPr lang="en-US" sz="5400" kern="1200" dirty="0">
                <a:solidFill>
                  <a:schemeClr val="accent1"/>
                </a:solidFill>
                <a:latin typeface="+mj-lt"/>
                <a:ea typeface="+mj-ea"/>
                <a:cs typeface="+mj-cs"/>
              </a:rPr>
            </a:br>
            <a:r>
              <a:rPr lang="en-US" sz="5400" kern="1200" dirty="0">
                <a:solidFill>
                  <a:schemeClr val="accent1"/>
                </a:solidFill>
                <a:latin typeface="+mj-lt"/>
                <a:ea typeface="+mj-ea"/>
                <a:cs typeface="+mj-cs"/>
              </a:rPr>
              <a:t>check-in</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3" name="Graphic 22" descr="Monthly calendar">
            <a:extLst>
              <a:ext uri="{FF2B5EF4-FFF2-40B4-BE49-F238E27FC236}">
                <a16:creationId xmlns:a16="http://schemas.microsoft.com/office/drawing/2014/main" id="{F60E667B-A8DE-8F97-05D9-4101BEE4CC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53284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E6F8-DCBE-0993-17E0-8C76098AE1B6}"/>
              </a:ext>
            </a:extLst>
          </p:cNvPr>
          <p:cNvSpPr>
            <a:spLocks noGrp="1"/>
          </p:cNvSpPr>
          <p:nvPr>
            <p:ph type="title"/>
          </p:nvPr>
        </p:nvSpPr>
        <p:spPr/>
        <p:txBody>
          <a:bodyPr/>
          <a:lstStyle/>
          <a:p>
            <a:r>
              <a:rPr lang="en-US" dirty="0"/>
              <a:t>Check in/plan</a:t>
            </a:r>
          </a:p>
        </p:txBody>
      </p:sp>
      <p:sp>
        <p:nvSpPr>
          <p:cNvPr id="3" name="Content Placeholder 2">
            <a:extLst>
              <a:ext uri="{FF2B5EF4-FFF2-40B4-BE49-F238E27FC236}">
                <a16:creationId xmlns:a16="http://schemas.microsoft.com/office/drawing/2014/main" id="{F844365B-ABF8-A762-164B-64D5612F62B3}"/>
              </a:ext>
            </a:extLst>
          </p:cNvPr>
          <p:cNvSpPr>
            <a:spLocks noGrp="1"/>
          </p:cNvSpPr>
          <p:nvPr>
            <p:ph idx="1"/>
          </p:nvPr>
        </p:nvSpPr>
        <p:spPr/>
        <p:txBody>
          <a:bodyPr>
            <a:normAutofit/>
          </a:bodyPr>
          <a:lstStyle/>
          <a:p>
            <a:r>
              <a:rPr lang="en-US" dirty="0"/>
              <a:t>2 more classes before fieldwork including today. No pressure ;)</a:t>
            </a:r>
          </a:p>
          <a:p>
            <a:r>
              <a:rPr lang="en-US" dirty="0"/>
              <a:t>Next week (Nov. 10) will be </a:t>
            </a:r>
            <a:r>
              <a:rPr lang="en-US" dirty="0" err="1"/>
              <a:t>labwork</a:t>
            </a:r>
            <a:r>
              <a:rPr lang="en-US" dirty="0"/>
              <a:t> only, with Jessie and Mitch running class</a:t>
            </a:r>
          </a:p>
          <a:p>
            <a:r>
              <a:rPr lang="en-US" dirty="0"/>
              <a:t>Following week (Nov. 17) meet at Trails End Park at 9:30 am. More details next…</a:t>
            </a:r>
          </a:p>
          <a:p>
            <a:r>
              <a:rPr lang="en-US" dirty="0"/>
              <a:t>Nov. 24: Thanksgiving, no class</a:t>
            </a:r>
          </a:p>
          <a:p>
            <a:r>
              <a:rPr lang="en-US" dirty="0"/>
              <a:t>Dec. 1: final presentations</a:t>
            </a:r>
          </a:p>
        </p:txBody>
      </p:sp>
    </p:spTree>
    <p:extLst>
      <p:ext uri="{BB962C8B-B14F-4D97-AF65-F5344CB8AC3E}">
        <p14:creationId xmlns:p14="http://schemas.microsoft.com/office/powerpoint/2010/main" val="127724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E6F8-DCBE-0993-17E0-8C76098AE1B6}"/>
              </a:ext>
            </a:extLst>
          </p:cNvPr>
          <p:cNvSpPr>
            <a:spLocks noGrp="1"/>
          </p:cNvSpPr>
          <p:nvPr>
            <p:ph type="title"/>
          </p:nvPr>
        </p:nvSpPr>
        <p:spPr/>
        <p:txBody>
          <a:bodyPr/>
          <a:lstStyle/>
          <a:p>
            <a:r>
              <a:rPr lang="en-US" dirty="0"/>
              <a:t>Check in/plan</a:t>
            </a:r>
          </a:p>
        </p:txBody>
      </p:sp>
      <p:sp>
        <p:nvSpPr>
          <p:cNvPr id="3" name="Content Placeholder 2">
            <a:extLst>
              <a:ext uri="{FF2B5EF4-FFF2-40B4-BE49-F238E27FC236}">
                <a16:creationId xmlns:a16="http://schemas.microsoft.com/office/drawing/2014/main" id="{F844365B-ABF8-A762-164B-64D5612F62B3}"/>
              </a:ext>
            </a:extLst>
          </p:cNvPr>
          <p:cNvSpPr>
            <a:spLocks noGrp="1"/>
          </p:cNvSpPr>
          <p:nvPr>
            <p:ph idx="1"/>
          </p:nvPr>
        </p:nvSpPr>
        <p:spPr/>
        <p:txBody>
          <a:bodyPr>
            <a:normAutofit fontScale="92500" lnSpcReduction="20000"/>
          </a:bodyPr>
          <a:lstStyle/>
          <a:p>
            <a:r>
              <a:rPr lang="en-US" dirty="0"/>
              <a:t>2 more classes before fieldwork including today. No pressure ;)</a:t>
            </a:r>
          </a:p>
          <a:p>
            <a:r>
              <a:rPr lang="en-US" dirty="0"/>
              <a:t>Next week (Nov. 10) will be </a:t>
            </a:r>
            <a:r>
              <a:rPr lang="en-US" dirty="0" err="1"/>
              <a:t>labwork</a:t>
            </a:r>
            <a:r>
              <a:rPr lang="en-US" dirty="0"/>
              <a:t> only, with Jessie and Mitch running class</a:t>
            </a:r>
          </a:p>
          <a:p>
            <a:r>
              <a:rPr lang="en-US" dirty="0"/>
              <a:t>Following week (Nov. 17) meet at Trails End Park at 9:30 am. More details next…</a:t>
            </a:r>
          </a:p>
          <a:p>
            <a:r>
              <a:rPr lang="en-US" dirty="0"/>
              <a:t>Nov. 24: Thanksgiving, no class</a:t>
            </a:r>
          </a:p>
          <a:p>
            <a:r>
              <a:rPr lang="en-US" dirty="0"/>
              <a:t>Dec. 1: final presentations</a:t>
            </a:r>
          </a:p>
          <a:p>
            <a:r>
              <a:rPr lang="en-US" dirty="0"/>
              <a:t>Finals week: submit final report/continuity report (several pages, one per group) and individual contribution paragraph (one per person). </a:t>
            </a:r>
          </a:p>
          <a:p>
            <a:r>
              <a:rPr lang="en-US" dirty="0"/>
              <a:t>Report: Where are you with your sensor builds and where should next group pick things up? Background on science motivation, sensor concept, principles of operation, current status of your instrument, high quality photos of your sensor, code in appendix and on GitHub. What works well, what doesn’t work yet. Where should next students pick things up and what are some important lessons learned. More on format later…</a:t>
            </a:r>
          </a:p>
        </p:txBody>
      </p:sp>
    </p:spTree>
    <p:extLst>
      <p:ext uri="{BB962C8B-B14F-4D97-AF65-F5344CB8AC3E}">
        <p14:creationId xmlns:p14="http://schemas.microsoft.com/office/powerpoint/2010/main" val="304398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E6F8-DCBE-0993-17E0-8C76098AE1B6}"/>
              </a:ext>
            </a:extLst>
          </p:cNvPr>
          <p:cNvSpPr>
            <a:spLocks noGrp="1"/>
          </p:cNvSpPr>
          <p:nvPr>
            <p:ph type="title"/>
          </p:nvPr>
        </p:nvSpPr>
        <p:spPr/>
        <p:txBody>
          <a:bodyPr/>
          <a:lstStyle/>
          <a:p>
            <a:r>
              <a:rPr lang="en-US" dirty="0"/>
              <a:t>Check in/plan</a:t>
            </a:r>
          </a:p>
        </p:txBody>
      </p:sp>
      <p:sp>
        <p:nvSpPr>
          <p:cNvPr id="3" name="Content Placeholder 2">
            <a:extLst>
              <a:ext uri="{FF2B5EF4-FFF2-40B4-BE49-F238E27FC236}">
                <a16:creationId xmlns:a16="http://schemas.microsoft.com/office/drawing/2014/main" id="{F844365B-ABF8-A762-164B-64D5612F62B3}"/>
              </a:ext>
            </a:extLst>
          </p:cNvPr>
          <p:cNvSpPr>
            <a:spLocks noGrp="1"/>
          </p:cNvSpPr>
          <p:nvPr>
            <p:ph idx="1"/>
          </p:nvPr>
        </p:nvSpPr>
        <p:spPr/>
        <p:txBody>
          <a:bodyPr>
            <a:normAutofit/>
          </a:bodyPr>
          <a:lstStyle/>
          <a:p>
            <a:r>
              <a:rPr lang="en-US" dirty="0"/>
              <a:t>Following week (Nov. 17) meet at Trails End Park at 9:30 am. We’ll be out of water before 12 pm to get you to next classes.</a:t>
            </a:r>
          </a:p>
          <a:p>
            <a:r>
              <a:rPr lang="en-US" dirty="0"/>
              <a:t>Location here: </a:t>
            </a:r>
            <a:r>
              <a:rPr lang="en-US" dirty="0">
                <a:hlinkClick r:id="rId2"/>
              </a:rPr>
              <a:t>https://goo.gl/maps/38yBoesSwdrSLAjX9</a:t>
            </a:r>
            <a:r>
              <a:rPr lang="en-US" dirty="0"/>
              <a:t> </a:t>
            </a:r>
          </a:p>
          <a:p>
            <a:r>
              <a:rPr lang="en-US" dirty="0"/>
              <a:t>Check weather! Kayak instructor and I will make call if inclement weather is forecasted.</a:t>
            </a:r>
          </a:p>
          <a:p>
            <a:r>
              <a:rPr lang="en-US" dirty="0"/>
              <a:t>Wear warm gear, waterproof/wetsuit material if you have it. Not asking people to buy gear; if it’s too cold, we won’t paddle. </a:t>
            </a:r>
          </a:p>
        </p:txBody>
      </p:sp>
    </p:spTree>
    <p:extLst>
      <p:ext uri="{BB962C8B-B14F-4D97-AF65-F5344CB8AC3E}">
        <p14:creationId xmlns:p14="http://schemas.microsoft.com/office/powerpoint/2010/main" val="36162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E6F8-DCBE-0993-17E0-8C76098AE1B6}"/>
              </a:ext>
            </a:extLst>
          </p:cNvPr>
          <p:cNvSpPr>
            <a:spLocks noGrp="1"/>
          </p:cNvSpPr>
          <p:nvPr>
            <p:ph type="title"/>
          </p:nvPr>
        </p:nvSpPr>
        <p:spPr/>
        <p:txBody>
          <a:bodyPr/>
          <a:lstStyle/>
          <a:p>
            <a:r>
              <a:rPr lang="en-US" dirty="0"/>
              <a:t>Homework: </a:t>
            </a:r>
            <a:br>
              <a:rPr lang="en-US" dirty="0"/>
            </a:br>
            <a:r>
              <a:rPr lang="en-US" dirty="0"/>
              <a:t>Due by Tues., Nov. 15 @ 11:59 pm</a:t>
            </a:r>
          </a:p>
        </p:txBody>
      </p:sp>
      <p:sp>
        <p:nvSpPr>
          <p:cNvPr id="3" name="Content Placeholder 2">
            <a:extLst>
              <a:ext uri="{FF2B5EF4-FFF2-40B4-BE49-F238E27FC236}">
                <a16:creationId xmlns:a16="http://schemas.microsoft.com/office/drawing/2014/main" id="{F844365B-ABF8-A762-164B-64D5612F62B3}"/>
              </a:ext>
            </a:extLst>
          </p:cNvPr>
          <p:cNvSpPr>
            <a:spLocks noGrp="1"/>
          </p:cNvSpPr>
          <p:nvPr>
            <p:ph idx="1"/>
          </p:nvPr>
        </p:nvSpPr>
        <p:spPr/>
        <p:txBody>
          <a:bodyPr>
            <a:normAutofit/>
          </a:bodyPr>
          <a:lstStyle/>
          <a:p>
            <a:r>
              <a:rPr lang="en-US" dirty="0"/>
              <a:t>Post on Canvas. One per group. Roughly two paragraphs (5–7 sentences).</a:t>
            </a:r>
          </a:p>
          <a:p>
            <a:r>
              <a:rPr lang="en-US" dirty="0"/>
              <a:t>What is the status of your sensor? What is working? What is not yet working? </a:t>
            </a:r>
          </a:p>
          <a:p>
            <a:r>
              <a:rPr lang="en-US" dirty="0"/>
              <a:t>How close is your sensor to ready to go on the water? </a:t>
            </a:r>
          </a:p>
          <a:p>
            <a:r>
              <a:rPr lang="en-US" dirty="0"/>
              <a:t>Have you tested it in a bucket to prove it doesn’t leak?</a:t>
            </a:r>
          </a:p>
          <a:p>
            <a:r>
              <a:rPr lang="en-US" dirty="0"/>
              <a:t>What data will you collect in the field so you have data to present?</a:t>
            </a:r>
          </a:p>
          <a:p>
            <a:r>
              <a:rPr lang="en-US" dirty="0"/>
              <a:t>What do you need from me for final prep?</a:t>
            </a:r>
          </a:p>
        </p:txBody>
      </p:sp>
    </p:spTree>
    <p:extLst>
      <p:ext uri="{BB962C8B-B14F-4D97-AF65-F5344CB8AC3E}">
        <p14:creationId xmlns:p14="http://schemas.microsoft.com/office/powerpoint/2010/main" val="244378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35EC-0F94-7DDB-F72D-E8516B5E4C5F}"/>
              </a:ext>
            </a:extLst>
          </p:cNvPr>
          <p:cNvSpPr>
            <a:spLocks noGrp="1"/>
          </p:cNvSpPr>
          <p:nvPr>
            <p:ph type="title"/>
          </p:nvPr>
        </p:nvSpPr>
        <p:spPr/>
        <p:txBody>
          <a:bodyPr/>
          <a:lstStyle/>
          <a:p>
            <a:r>
              <a:rPr lang="en-US" dirty="0"/>
              <a:t>Final Presentations</a:t>
            </a:r>
          </a:p>
        </p:txBody>
      </p:sp>
      <p:sp>
        <p:nvSpPr>
          <p:cNvPr id="3" name="Content Placeholder 2">
            <a:extLst>
              <a:ext uri="{FF2B5EF4-FFF2-40B4-BE49-F238E27FC236}">
                <a16:creationId xmlns:a16="http://schemas.microsoft.com/office/drawing/2014/main" id="{9D53D9D3-A13A-78C6-1B97-8628F688D17C}"/>
              </a:ext>
            </a:extLst>
          </p:cNvPr>
          <p:cNvSpPr>
            <a:spLocks noGrp="1"/>
          </p:cNvSpPr>
          <p:nvPr>
            <p:ph idx="1"/>
          </p:nvPr>
        </p:nvSpPr>
        <p:spPr/>
        <p:txBody>
          <a:bodyPr>
            <a:normAutofit fontScale="92500" lnSpcReduction="10000"/>
          </a:bodyPr>
          <a:lstStyle/>
          <a:p>
            <a:r>
              <a:rPr lang="en-US" dirty="0"/>
              <a:t>Thu. Dec. 1</a:t>
            </a:r>
          </a:p>
          <a:p>
            <a:r>
              <a:rPr lang="en-US" dirty="0"/>
              <a:t>15–20 mins each</a:t>
            </a:r>
          </a:p>
          <a:p>
            <a:r>
              <a:rPr lang="en-US" dirty="0"/>
              <a:t>Critical components:</a:t>
            </a:r>
          </a:p>
          <a:p>
            <a:pPr lvl="1"/>
            <a:r>
              <a:rPr lang="en-US" dirty="0"/>
              <a:t>Science background/motivation for instrumentation</a:t>
            </a:r>
          </a:p>
          <a:p>
            <a:pPr lvl="1"/>
            <a:r>
              <a:rPr lang="en-US" dirty="0"/>
              <a:t>How your sensor works (or should work)—remember principles of operation</a:t>
            </a:r>
          </a:p>
          <a:p>
            <a:pPr lvl="1"/>
            <a:r>
              <a:rPr lang="en-US" dirty="0"/>
              <a:t>How well should sensor work?</a:t>
            </a:r>
          </a:p>
          <a:p>
            <a:pPr lvl="1"/>
            <a:r>
              <a:rPr lang="en-US" dirty="0"/>
              <a:t>What is current status?</a:t>
            </a:r>
          </a:p>
          <a:p>
            <a:pPr lvl="1"/>
            <a:r>
              <a:rPr lang="en-US" dirty="0"/>
              <a:t>What would be next steps and recommendations for students with similar backgrounds (don’t recommend other prior coursework, please; we can’t change pre-</a:t>
            </a:r>
            <a:r>
              <a:rPr lang="en-US" dirty="0" err="1"/>
              <a:t>reqs</a:t>
            </a:r>
            <a:r>
              <a:rPr lang="en-US" dirty="0"/>
              <a:t> for this class). Where should students start?</a:t>
            </a:r>
          </a:p>
          <a:p>
            <a:pPr lvl="1"/>
            <a:r>
              <a:rPr lang="en-US" dirty="0"/>
              <a:t>Include relevant data. At least one map or time-series plot of local and data. Use </a:t>
            </a:r>
            <a:r>
              <a:rPr lang="en-US" dirty="0" err="1"/>
              <a:t>CORMP.org</a:t>
            </a:r>
            <a:r>
              <a:rPr lang="en-US" dirty="0"/>
              <a:t> or other resources from this class. Ask if you need suggestions. You must make a figure yourself (using any programming language or Excel), not copy from web.</a:t>
            </a:r>
          </a:p>
        </p:txBody>
      </p:sp>
    </p:spTree>
    <p:extLst>
      <p:ext uri="{BB962C8B-B14F-4D97-AF65-F5344CB8AC3E}">
        <p14:creationId xmlns:p14="http://schemas.microsoft.com/office/powerpoint/2010/main" val="11825839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{7868AD6E-CAC0-3943-9D4B-686B492674D5}tf10001060</Template>
  <TotalTime>5600</TotalTime>
  <Words>757</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OCN 479-001</vt:lpstr>
      <vt:lpstr>FULL VOLUME  Test of emergency system at noon today</vt:lpstr>
      <vt:lpstr>Today’s plan</vt:lpstr>
      <vt:lpstr>Rest of semester plan/ check-in</vt:lpstr>
      <vt:lpstr>Check in/plan</vt:lpstr>
      <vt:lpstr>Check in/plan</vt:lpstr>
      <vt:lpstr>Check in/plan</vt:lpstr>
      <vt:lpstr>Homework:  Due by Tues., Nov. 15 @ 11:59 pm</vt:lpstr>
      <vt:lpstr>Final Presentations</vt:lpstr>
      <vt:lpstr>Feedback for me (informal)</vt:lpstr>
      <vt:lpstr>Potentially helpful classes if you want to explore this further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OCN 150-801</dc:title>
  <dc:creator>Bresnahan, Philip  J.</dc:creator>
  <cp:lastModifiedBy>Bresnahan, Philip  J.</cp:lastModifiedBy>
  <cp:revision>109</cp:revision>
  <cp:lastPrinted>2020-08-18T14:15:45Z</cp:lastPrinted>
  <dcterms:created xsi:type="dcterms:W3CDTF">2020-08-17T21:29:48Z</dcterms:created>
  <dcterms:modified xsi:type="dcterms:W3CDTF">2022-11-03T13:43:39Z</dcterms:modified>
</cp:coreProperties>
</file>