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League Spartan" panose="020B0604020202020204" charset="0"/>
      <p:regular r:id="rId10"/>
    </p:embeddedFont>
    <p:embeddedFont>
      <p:font typeface="Arimo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ter Bold" panose="020B0604020202020204" charset="0"/>
      <p:regular r:id="rId16"/>
    </p:embeddedFont>
    <p:embeddedFont>
      <p:font typeface="Inter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EBCC4-5128-4F4E-8AFE-5AFF11F302C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JO"/>
        </a:p>
      </dgm:t>
    </dgm:pt>
    <dgm:pt modelId="{23EE67B0-93E6-4C38-92B3-9DBBB4D87915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pPr rtl="1"/>
          <a:r>
            <a:rPr lang="en-US" dirty="0" smtClean="0"/>
            <a:t>DATASET</a:t>
          </a:r>
          <a:endParaRPr lang="ar-JO" dirty="0"/>
        </a:p>
      </dgm:t>
    </dgm:pt>
    <dgm:pt modelId="{DE0A7973-CE58-4BF7-8EFB-B2558D66902A}" type="parTrans" cxnId="{63165CC7-CA53-42F6-A846-EDB04A348D8F}">
      <dgm:prSet/>
      <dgm:spPr/>
      <dgm:t>
        <a:bodyPr/>
        <a:lstStyle/>
        <a:p>
          <a:pPr rtl="1"/>
          <a:endParaRPr lang="ar-JO"/>
        </a:p>
      </dgm:t>
    </dgm:pt>
    <dgm:pt modelId="{B34A2D4E-CF50-45A2-9E72-2DE9C60F3140}" type="sibTrans" cxnId="{63165CC7-CA53-42F6-A846-EDB04A348D8F}">
      <dgm:prSet/>
      <dgm:spPr/>
      <dgm:t>
        <a:bodyPr/>
        <a:lstStyle/>
        <a:p>
          <a:pPr rtl="1"/>
          <a:endParaRPr lang="ar-JO"/>
        </a:p>
      </dgm:t>
    </dgm:pt>
    <dgm:pt modelId="{01321B0D-F023-4D8B-9381-11D8E4D43E5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rPr>
            <a:t>collection of images of alphabets from the American Sign Language</a:t>
          </a:r>
          <a:endParaRPr lang="ar-JO" dirty="0"/>
        </a:p>
      </dgm:t>
    </dgm:pt>
    <dgm:pt modelId="{CFAC467A-EE0C-4C80-BA8D-EF5AF1D0638A}" type="parTrans" cxnId="{02624679-D44E-4B3E-8AD4-49D4948061EB}">
      <dgm:prSet/>
      <dgm:spPr/>
      <dgm:t>
        <a:bodyPr/>
        <a:lstStyle/>
        <a:p>
          <a:pPr rtl="1"/>
          <a:endParaRPr lang="ar-JO"/>
        </a:p>
      </dgm:t>
    </dgm:pt>
    <dgm:pt modelId="{DE1821F1-60F5-44D6-87EE-1DD53D6A6E9D}" type="sibTrans" cxnId="{02624679-D44E-4B3E-8AD4-49D4948061EB}">
      <dgm:prSet/>
      <dgm:spPr/>
      <dgm:t>
        <a:bodyPr/>
        <a:lstStyle/>
        <a:p>
          <a:pPr rtl="1"/>
          <a:endParaRPr lang="ar-JO"/>
        </a:p>
      </dgm:t>
    </dgm:pt>
    <dgm:pt modelId="{E30B78F8-3456-4110-845A-6D9D4C164CC6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rPr>
            <a:t>29 classes, of which 26 are for the letters A-Z and 3 classes for SPACE, DELETE and NOTHING.</a:t>
          </a:r>
          <a:endParaRPr lang="ar-JO" dirty="0"/>
        </a:p>
      </dgm:t>
    </dgm:pt>
    <dgm:pt modelId="{3A9CDD8D-11DC-4D84-A47E-7D5C7DF6B90B}" type="parTrans" cxnId="{E72757DE-8993-48D7-B59C-3D9CB438628B}">
      <dgm:prSet/>
      <dgm:spPr/>
      <dgm:t>
        <a:bodyPr/>
        <a:lstStyle/>
        <a:p>
          <a:pPr rtl="1"/>
          <a:endParaRPr lang="ar-JO"/>
        </a:p>
      </dgm:t>
    </dgm:pt>
    <dgm:pt modelId="{D98AC3A8-AC50-4EBE-B01F-F7861C28E4A5}" type="sibTrans" cxnId="{E72757DE-8993-48D7-B59C-3D9CB438628B}">
      <dgm:prSet/>
      <dgm:spPr/>
      <dgm:t>
        <a:bodyPr/>
        <a:lstStyle/>
        <a:p>
          <a:pPr rtl="1"/>
          <a:endParaRPr lang="ar-JO"/>
        </a:p>
      </dgm:t>
    </dgm:pt>
    <dgm:pt modelId="{4223F25D-9859-42C1-8A24-F889F4A0BEC6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en-US" dirty="0" smtClean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rPr>
            <a:t>contains 87,000 images which are 200x200 pixels</a:t>
          </a:r>
          <a:endParaRPr lang="ar-JO" dirty="0"/>
        </a:p>
      </dgm:t>
    </dgm:pt>
    <dgm:pt modelId="{63C19460-B824-493F-9ADB-AEFA060F2F17}" type="parTrans" cxnId="{449834C7-9F6D-4E8E-821E-10DC15188A86}">
      <dgm:prSet/>
      <dgm:spPr/>
      <dgm:t>
        <a:bodyPr/>
        <a:lstStyle/>
        <a:p>
          <a:pPr rtl="1"/>
          <a:endParaRPr lang="ar-JO"/>
        </a:p>
      </dgm:t>
    </dgm:pt>
    <dgm:pt modelId="{67F9DBF5-D686-4EBF-B59D-55091E22940A}" type="sibTrans" cxnId="{449834C7-9F6D-4E8E-821E-10DC15188A86}">
      <dgm:prSet/>
      <dgm:spPr/>
      <dgm:t>
        <a:bodyPr/>
        <a:lstStyle/>
        <a:p>
          <a:pPr rtl="1"/>
          <a:endParaRPr lang="ar-JO"/>
        </a:p>
      </dgm:t>
    </dgm:pt>
    <dgm:pt modelId="{86B780B6-FE08-4670-9514-FBF17CC7D879}" type="pres">
      <dgm:prSet presAssocID="{F75EBCC4-5128-4F4E-8AFE-5AFF11F302C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C2DFCB-B6AE-4AFB-9506-3DE9B4737A88}" type="pres">
      <dgm:prSet presAssocID="{23EE67B0-93E6-4C38-92B3-9DBBB4D87915}" presName="root1" presStyleCnt="0"/>
      <dgm:spPr/>
    </dgm:pt>
    <dgm:pt modelId="{5C74532F-6B76-405A-B768-84A56274F7DF}" type="pres">
      <dgm:prSet presAssocID="{23EE67B0-93E6-4C38-92B3-9DBBB4D87915}" presName="LevelOneTextNode" presStyleLbl="node0" presStyleIdx="0" presStyleCnt="1" custScaleX="113436" custLinFactNeighborX="46402" custLinFactNeighborY="0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CC1585ED-A39F-48B6-AC47-766B630BC9FB}" type="pres">
      <dgm:prSet presAssocID="{23EE67B0-93E6-4C38-92B3-9DBBB4D87915}" presName="level2hierChild" presStyleCnt="0"/>
      <dgm:spPr/>
    </dgm:pt>
    <dgm:pt modelId="{ECE30428-4E4B-4031-ABA0-437AC060BF7F}" type="pres">
      <dgm:prSet presAssocID="{CFAC467A-EE0C-4C80-BA8D-EF5AF1D0638A}" presName="conn2-1" presStyleLbl="parChTrans1D2" presStyleIdx="0" presStyleCnt="3"/>
      <dgm:spPr/>
    </dgm:pt>
    <dgm:pt modelId="{B849081A-B4DE-4085-8FA9-A686763E3263}" type="pres">
      <dgm:prSet presAssocID="{CFAC467A-EE0C-4C80-BA8D-EF5AF1D0638A}" presName="connTx" presStyleLbl="parChTrans1D2" presStyleIdx="0" presStyleCnt="3"/>
      <dgm:spPr/>
    </dgm:pt>
    <dgm:pt modelId="{E60A0061-5248-4CDE-867D-A2B550A5E34E}" type="pres">
      <dgm:prSet presAssocID="{01321B0D-F023-4D8B-9381-11D8E4D43E5A}" presName="root2" presStyleCnt="0"/>
      <dgm:spPr/>
    </dgm:pt>
    <dgm:pt modelId="{3DDEA34D-465F-4D74-9947-3C946D3F6D82}" type="pres">
      <dgm:prSet presAssocID="{01321B0D-F023-4D8B-9381-11D8E4D43E5A}" presName="LevelTwoTextNode" presStyleLbl="node2" presStyleIdx="0" presStyleCnt="3" custScaleX="158290" custScaleY="97145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0568C672-7823-47C9-ABBF-3BFCD0AF2976}" type="pres">
      <dgm:prSet presAssocID="{01321B0D-F023-4D8B-9381-11D8E4D43E5A}" presName="level3hierChild" presStyleCnt="0"/>
      <dgm:spPr/>
    </dgm:pt>
    <dgm:pt modelId="{985A8B14-254B-477D-B386-199DBB9C6C4C}" type="pres">
      <dgm:prSet presAssocID="{63C19460-B824-493F-9ADB-AEFA060F2F17}" presName="conn2-1" presStyleLbl="parChTrans1D2" presStyleIdx="1" presStyleCnt="3"/>
      <dgm:spPr/>
    </dgm:pt>
    <dgm:pt modelId="{96E3236B-9B4A-4637-B963-D02372FA2392}" type="pres">
      <dgm:prSet presAssocID="{63C19460-B824-493F-9ADB-AEFA060F2F17}" presName="connTx" presStyleLbl="parChTrans1D2" presStyleIdx="1" presStyleCnt="3"/>
      <dgm:spPr/>
    </dgm:pt>
    <dgm:pt modelId="{F269CB08-C11A-467D-A129-773C2A9D3A2D}" type="pres">
      <dgm:prSet presAssocID="{4223F25D-9859-42C1-8A24-F889F4A0BEC6}" presName="root2" presStyleCnt="0"/>
      <dgm:spPr/>
    </dgm:pt>
    <dgm:pt modelId="{3C4F2B69-8D6A-44F3-96FE-D9DD7A873BAD}" type="pres">
      <dgm:prSet presAssocID="{4223F25D-9859-42C1-8A24-F889F4A0BEC6}" presName="LevelTwoTextNode" presStyleLbl="node2" presStyleIdx="1" presStyleCnt="3" custScaleX="158290" custLinFactNeighborX="752" custLinFactNeighborY="-434">
        <dgm:presLayoutVars>
          <dgm:chPref val="3"/>
        </dgm:presLayoutVars>
      </dgm:prSet>
      <dgm:spPr/>
    </dgm:pt>
    <dgm:pt modelId="{27BE7211-71CB-4C41-BAC1-4C8759048324}" type="pres">
      <dgm:prSet presAssocID="{4223F25D-9859-42C1-8A24-F889F4A0BEC6}" presName="level3hierChild" presStyleCnt="0"/>
      <dgm:spPr/>
    </dgm:pt>
    <dgm:pt modelId="{C9FF639C-8B94-4204-8D42-FBAD8FC59773}" type="pres">
      <dgm:prSet presAssocID="{3A9CDD8D-11DC-4D84-A47E-7D5C7DF6B90B}" presName="conn2-1" presStyleLbl="parChTrans1D2" presStyleIdx="2" presStyleCnt="3"/>
      <dgm:spPr/>
    </dgm:pt>
    <dgm:pt modelId="{DCDD4732-C50A-4597-8144-512E4D1048CB}" type="pres">
      <dgm:prSet presAssocID="{3A9CDD8D-11DC-4D84-A47E-7D5C7DF6B90B}" presName="connTx" presStyleLbl="parChTrans1D2" presStyleIdx="2" presStyleCnt="3"/>
      <dgm:spPr/>
    </dgm:pt>
    <dgm:pt modelId="{09F76299-B6DB-47CB-B57A-77E390ABC1DE}" type="pres">
      <dgm:prSet presAssocID="{E30B78F8-3456-4110-845A-6D9D4C164CC6}" presName="root2" presStyleCnt="0"/>
      <dgm:spPr/>
    </dgm:pt>
    <dgm:pt modelId="{90A20E94-396B-4942-900E-F31E7BF8491B}" type="pres">
      <dgm:prSet presAssocID="{E30B78F8-3456-4110-845A-6D9D4C164CC6}" presName="LevelTwoTextNode" presStyleLbl="node2" presStyleIdx="2" presStyleCnt="3" custScaleX="158290" custScaleY="93316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01156A32-4AA7-49D9-A5B6-F7BFFFF77908}" type="pres">
      <dgm:prSet presAssocID="{E30B78F8-3456-4110-845A-6D9D4C164CC6}" presName="level3hierChild" presStyleCnt="0"/>
      <dgm:spPr/>
    </dgm:pt>
  </dgm:ptLst>
  <dgm:cxnLst>
    <dgm:cxn modelId="{96F3ED66-D1D5-4578-86EB-7ABA0C36FCD3}" type="presOf" srcId="{CFAC467A-EE0C-4C80-BA8D-EF5AF1D0638A}" destId="{B849081A-B4DE-4085-8FA9-A686763E3263}" srcOrd="1" destOrd="0" presId="urn:microsoft.com/office/officeart/2008/layout/HorizontalMultiLevelHierarchy"/>
    <dgm:cxn modelId="{327AD65E-07CC-4F8B-8152-64BE719B86CC}" type="presOf" srcId="{01321B0D-F023-4D8B-9381-11D8E4D43E5A}" destId="{3DDEA34D-465F-4D74-9947-3C946D3F6D82}" srcOrd="0" destOrd="0" presId="urn:microsoft.com/office/officeart/2008/layout/HorizontalMultiLevelHierarchy"/>
    <dgm:cxn modelId="{821099DB-1D75-4612-A32A-9B1BF3274696}" type="presOf" srcId="{4223F25D-9859-42C1-8A24-F889F4A0BEC6}" destId="{3C4F2B69-8D6A-44F3-96FE-D9DD7A873BAD}" srcOrd="0" destOrd="0" presId="urn:microsoft.com/office/officeart/2008/layout/HorizontalMultiLevelHierarchy"/>
    <dgm:cxn modelId="{02624679-D44E-4B3E-8AD4-49D4948061EB}" srcId="{23EE67B0-93E6-4C38-92B3-9DBBB4D87915}" destId="{01321B0D-F023-4D8B-9381-11D8E4D43E5A}" srcOrd="0" destOrd="0" parTransId="{CFAC467A-EE0C-4C80-BA8D-EF5AF1D0638A}" sibTransId="{DE1821F1-60F5-44D6-87EE-1DD53D6A6E9D}"/>
    <dgm:cxn modelId="{E9F0AF17-68C0-44E1-9289-CA70702E670C}" type="presOf" srcId="{63C19460-B824-493F-9ADB-AEFA060F2F17}" destId="{985A8B14-254B-477D-B386-199DBB9C6C4C}" srcOrd="0" destOrd="0" presId="urn:microsoft.com/office/officeart/2008/layout/HorizontalMultiLevelHierarchy"/>
    <dgm:cxn modelId="{449834C7-9F6D-4E8E-821E-10DC15188A86}" srcId="{23EE67B0-93E6-4C38-92B3-9DBBB4D87915}" destId="{4223F25D-9859-42C1-8A24-F889F4A0BEC6}" srcOrd="1" destOrd="0" parTransId="{63C19460-B824-493F-9ADB-AEFA060F2F17}" sibTransId="{67F9DBF5-D686-4EBF-B59D-55091E22940A}"/>
    <dgm:cxn modelId="{CD4D47AD-7CA0-493B-B392-0643A444B42D}" type="presOf" srcId="{63C19460-B824-493F-9ADB-AEFA060F2F17}" destId="{96E3236B-9B4A-4637-B963-D02372FA2392}" srcOrd="1" destOrd="0" presId="urn:microsoft.com/office/officeart/2008/layout/HorizontalMultiLevelHierarchy"/>
    <dgm:cxn modelId="{E72757DE-8993-48D7-B59C-3D9CB438628B}" srcId="{23EE67B0-93E6-4C38-92B3-9DBBB4D87915}" destId="{E30B78F8-3456-4110-845A-6D9D4C164CC6}" srcOrd="2" destOrd="0" parTransId="{3A9CDD8D-11DC-4D84-A47E-7D5C7DF6B90B}" sibTransId="{D98AC3A8-AC50-4EBE-B01F-F7861C28E4A5}"/>
    <dgm:cxn modelId="{FB74CC33-25FA-4143-B287-7D51CF050A01}" type="presOf" srcId="{3A9CDD8D-11DC-4D84-A47E-7D5C7DF6B90B}" destId="{DCDD4732-C50A-4597-8144-512E4D1048CB}" srcOrd="1" destOrd="0" presId="urn:microsoft.com/office/officeart/2008/layout/HorizontalMultiLevelHierarchy"/>
    <dgm:cxn modelId="{EE4EEEA8-FBB8-4392-A227-0CB14F610D7C}" type="presOf" srcId="{E30B78F8-3456-4110-845A-6D9D4C164CC6}" destId="{90A20E94-396B-4942-900E-F31E7BF8491B}" srcOrd="0" destOrd="0" presId="urn:microsoft.com/office/officeart/2008/layout/HorizontalMultiLevelHierarchy"/>
    <dgm:cxn modelId="{EEC7332B-2F23-46F3-8971-992138C80B39}" type="presOf" srcId="{CFAC467A-EE0C-4C80-BA8D-EF5AF1D0638A}" destId="{ECE30428-4E4B-4031-ABA0-437AC060BF7F}" srcOrd="0" destOrd="0" presId="urn:microsoft.com/office/officeart/2008/layout/HorizontalMultiLevelHierarchy"/>
    <dgm:cxn modelId="{09F59575-3F73-4CAF-A44D-139CC8A01126}" type="presOf" srcId="{3A9CDD8D-11DC-4D84-A47E-7D5C7DF6B90B}" destId="{C9FF639C-8B94-4204-8D42-FBAD8FC59773}" srcOrd="0" destOrd="0" presId="urn:microsoft.com/office/officeart/2008/layout/HorizontalMultiLevelHierarchy"/>
    <dgm:cxn modelId="{63165CC7-CA53-42F6-A846-EDB04A348D8F}" srcId="{F75EBCC4-5128-4F4E-8AFE-5AFF11F302C9}" destId="{23EE67B0-93E6-4C38-92B3-9DBBB4D87915}" srcOrd="0" destOrd="0" parTransId="{DE0A7973-CE58-4BF7-8EFB-B2558D66902A}" sibTransId="{B34A2D4E-CF50-45A2-9E72-2DE9C60F3140}"/>
    <dgm:cxn modelId="{AB69002C-1205-4CD8-9C5B-E7C4BC25E2C4}" type="presOf" srcId="{F75EBCC4-5128-4F4E-8AFE-5AFF11F302C9}" destId="{86B780B6-FE08-4670-9514-FBF17CC7D879}" srcOrd="0" destOrd="0" presId="urn:microsoft.com/office/officeart/2008/layout/HorizontalMultiLevelHierarchy"/>
    <dgm:cxn modelId="{C256883C-36FD-4963-87F9-7EF148931984}" type="presOf" srcId="{23EE67B0-93E6-4C38-92B3-9DBBB4D87915}" destId="{5C74532F-6B76-405A-B768-84A56274F7DF}" srcOrd="0" destOrd="0" presId="urn:microsoft.com/office/officeart/2008/layout/HorizontalMultiLevelHierarchy"/>
    <dgm:cxn modelId="{7498E4E6-8EB8-4430-A350-C588AB398749}" type="presParOf" srcId="{86B780B6-FE08-4670-9514-FBF17CC7D879}" destId="{A7C2DFCB-B6AE-4AFB-9506-3DE9B4737A88}" srcOrd="0" destOrd="0" presId="urn:microsoft.com/office/officeart/2008/layout/HorizontalMultiLevelHierarchy"/>
    <dgm:cxn modelId="{3FC1D25E-DFC5-4CB8-9B07-E883CDC42D55}" type="presParOf" srcId="{A7C2DFCB-B6AE-4AFB-9506-3DE9B4737A88}" destId="{5C74532F-6B76-405A-B768-84A56274F7DF}" srcOrd="0" destOrd="0" presId="urn:microsoft.com/office/officeart/2008/layout/HorizontalMultiLevelHierarchy"/>
    <dgm:cxn modelId="{BC69398F-B6D5-42BB-85BD-43930D1B1029}" type="presParOf" srcId="{A7C2DFCB-B6AE-4AFB-9506-3DE9B4737A88}" destId="{CC1585ED-A39F-48B6-AC47-766B630BC9FB}" srcOrd="1" destOrd="0" presId="urn:microsoft.com/office/officeart/2008/layout/HorizontalMultiLevelHierarchy"/>
    <dgm:cxn modelId="{11E73230-1F10-4DE3-962F-B2A7BD83F1C1}" type="presParOf" srcId="{CC1585ED-A39F-48B6-AC47-766B630BC9FB}" destId="{ECE30428-4E4B-4031-ABA0-437AC060BF7F}" srcOrd="0" destOrd="0" presId="urn:microsoft.com/office/officeart/2008/layout/HorizontalMultiLevelHierarchy"/>
    <dgm:cxn modelId="{C996FDE8-75F5-4D1A-899D-B78CE752D3B1}" type="presParOf" srcId="{ECE30428-4E4B-4031-ABA0-437AC060BF7F}" destId="{B849081A-B4DE-4085-8FA9-A686763E3263}" srcOrd="0" destOrd="0" presId="urn:microsoft.com/office/officeart/2008/layout/HorizontalMultiLevelHierarchy"/>
    <dgm:cxn modelId="{DA295F1C-9D8D-478A-BB21-F41EF43E36B4}" type="presParOf" srcId="{CC1585ED-A39F-48B6-AC47-766B630BC9FB}" destId="{E60A0061-5248-4CDE-867D-A2B550A5E34E}" srcOrd="1" destOrd="0" presId="urn:microsoft.com/office/officeart/2008/layout/HorizontalMultiLevelHierarchy"/>
    <dgm:cxn modelId="{86E79D44-A48D-4E6C-B7BE-D494F8542031}" type="presParOf" srcId="{E60A0061-5248-4CDE-867D-A2B550A5E34E}" destId="{3DDEA34D-465F-4D74-9947-3C946D3F6D82}" srcOrd="0" destOrd="0" presId="urn:microsoft.com/office/officeart/2008/layout/HorizontalMultiLevelHierarchy"/>
    <dgm:cxn modelId="{23E5D0FF-5DD9-4DF2-AA70-1899F79B12D2}" type="presParOf" srcId="{E60A0061-5248-4CDE-867D-A2B550A5E34E}" destId="{0568C672-7823-47C9-ABBF-3BFCD0AF2976}" srcOrd="1" destOrd="0" presId="urn:microsoft.com/office/officeart/2008/layout/HorizontalMultiLevelHierarchy"/>
    <dgm:cxn modelId="{07C299BA-20AE-4482-84F5-89825C0DFA3B}" type="presParOf" srcId="{CC1585ED-A39F-48B6-AC47-766B630BC9FB}" destId="{985A8B14-254B-477D-B386-199DBB9C6C4C}" srcOrd="2" destOrd="0" presId="urn:microsoft.com/office/officeart/2008/layout/HorizontalMultiLevelHierarchy"/>
    <dgm:cxn modelId="{DA91B6C3-020A-4BEF-8C23-07A2570C084C}" type="presParOf" srcId="{985A8B14-254B-477D-B386-199DBB9C6C4C}" destId="{96E3236B-9B4A-4637-B963-D02372FA2392}" srcOrd="0" destOrd="0" presId="urn:microsoft.com/office/officeart/2008/layout/HorizontalMultiLevelHierarchy"/>
    <dgm:cxn modelId="{339E55B9-00FD-4FE2-A415-5CD24458353D}" type="presParOf" srcId="{CC1585ED-A39F-48B6-AC47-766B630BC9FB}" destId="{F269CB08-C11A-467D-A129-773C2A9D3A2D}" srcOrd="3" destOrd="0" presId="urn:microsoft.com/office/officeart/2008/layout/HorizontalMultiLevelHierarchy"/>
    <dgm:cxn modelId="{D8458A9D-FC94-4A7C-BD7A-240B564CB756}" type="presParOf" srcId="{F269CB08-C11A-467D-A129-773C2A9D3A2D}" destId="{3C4F2B69-8D6A-44F3-96FE-D9DD7A873BAD}" srcOrd="0" destOrd="0" presId="urn:microsoft.com/office/officeart/2008/layout/HorizontalMultiLevelHierarchy"/>
    <dgm:cxn modelId="{58529CA9-2C4D-4ADF-BE53-D4232881FD04}" type="presParOf" srcId="{F269CB08-C11A-467D-A129-773C2A9D3A2D}" destId="{27BE7211-71CB-4C41-BAC1-4C8759048324}" srcOrd="1" destOrd="0" presId="urn:microsoft.com/office/officeart/2008/layout/HorizontalMultiLevelHierarchy"/>
    <dgm:cxn modelId="{36E16697-68E4-48D4-A886-12D3ED785B2A}" type="presParOf" srcId="{CC1585ED-A39F-48B6-AC47-766B630BC9FB}" destId="{C9FF639C-8B94-4204-8D42-FBAD8FC59773}" srcOrd="4" destOrd="0" presId="urn:microsoft.com/office/officeart/2008/layout/HorizontalMultiLevelHierarchy"/>
    <dgm:cxn modelId="{C1A3B2D9-F87A-4F24-8287-37316949EFE9}" type="presParOf" srcId="{C9FF639C-8B94-4204-8D42-FBAD8FC59773}" destId="{DCDD4732-C50A-4597-8144-512E4D1048CB}" srcOrd="0" destOrd="0" presId="urn:microsoft.com/office/officeart/2008/layout/HorizontalMultiLevelHierarchy"/>
    <dgm:cxn modelId="{13A841B9-538E-41F7-91D3-197D17E2F715}" type="presParOf" srcId="{CC1585ED-A39F-48B6-AC47-766B630BC9FB}" destId="{09F76299-B6DB-47CB-B57A-77E390ABC1DE}" srcOrd="5" destOrd="0" presId="urn:microsoft.com/office/officeart/2008/layout/HorizontalMultiLevelHierarchy"/>
    <dgm:cxn modelId="{BF310C1F-7A85-4948-9D23-F45E946EDB0E}" type="presParOf" srcId="{09F76299-B6DB-47CB-B57A-77E390ABC1DE}" destId="{90A20E94-396B-4942-900E-F31E7BF8491B}" srcOrd="0" destOrd="0" presId="urn:microsoft.com/office/officeart/2008/layout/HorizontalMultiLevelHierarchy"/>
    <dgm:cxn modelId="{4F79DEBC-CC3F-42D1-9DB6-FE61DA011BB9}" type="presParOf" srcId="{09F76299-B6DB-47CB-B57A-77E390ABC1DE}" destId="{01156A32-4AA7-49D9-A5B6-F7BFFFF7790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F639C-8B94-4204-8D42-FBAD8FC59773}">
      <dsp:nvSpPr>
        <dsp:cNvPr id="0" name=""/>
        <dsp:cNvSpPr/>
      </dsp:nvSpPr>
      <dsp:spPr>
        <a:xfrm>
          <a:off x="2629769" y="3283058"/>
          <a:ext cx="239506" cy="1541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753" y="0"/>
              </a:lnTo>
              <a:lnTo>
                <a:pt x="119753" y="1541643"/>
              </a:lnTo>
              <a:lnTo>
                <a:pt x="239506" y="15416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JO" sz="500" kern="1200"/>
        </a:p>
      </dsp:txBody>
      <dsp:txXfrm>
        <a:off x="2710519" y="4014876"/>
        <a:ext cx="78006" cy="78006"/>
      </dsp:txXfrm>
    </dsp:sp>
    <dsp:sp modelId="{985A8B14-254B-477D-B386-199DBB9C6C4C}">
      <dsp:nvSpPr>
        <dsp:cNvPr id="0" name=""/>
        <dsp:cNvSpPr/>
      </dsp:nvSpPr>
      <dsp:spPr>
        <a:xfrm>
          <a:off x="2629769" y="3237338"/>
          <a:ext cx="270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5139" y="45720"/>
              </a:lnTo>
              <a:lnTo>
                <a:pt x="135139" y="64190"/>
              </a:lnTo>
              <a:lnTo>
                <a:pt x="270278" y="641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JO" sz="500" kern="1200"/>
        </a:p>
      </dsp:txBody>
      <dsp:txXfrm>
        <a:off x="2758135" y="3276285"/>
        <a:ext cx="13545" cy="13545"/>
      </dsp:txXfrm>
    </dsp:sp>
    <dsp:sp modelId="{ECE30428-4E4B-4031-ABA0-437AC060BF7F}">
      <dsp:nvSpPr>
        <dsp:cNvPr id="0" name=""/>
        <dsp:cNvSpPr/>
      </dsp:nvSpPr>
      <dsp:spPr>
        <a:xfrm>
          <a:off x="2629769" y="1765299"/>
          <a:ext cx="239506" cy="1517759"/>
        </a:xfrm>
        <a:custGeom>
          <a:avLst/>
          <a:gdLst/>
          <a:ahLst/>
          <a:cxnLst/>
          <a:rect l="0" t="0" r="0" b="0"/>
          <a:pathLst>
            <a:path>
              <a:moveTo>
                <a:pt x="0" y="1517759"/>
              </a:moveTo>
              <a:lnTo>
                <a:pt x="119753" y="1517759"/>
              </a:lnTo>
              <a:lnTo>
                <a:pt x="119753" y="0"/>
              </a:lnTo>
              <a:lnTo>
                <a:pt x="23950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JO" sz="500" kern="1200"/>
        </a:p>
      </dsp:txBody>
      <dsp:txXfrm>
        <a:off x="2711109" y="2485765"/>
        <a:ext cx="76827" cy="76827"/>
      </dsp:txXfrm>
    </dsp:sp>
    <dsp:sp modelId="{5C74532F-6B76-405A-B768-84A56274F7DF}">
      <dsp:nvSpPr>
        <dsp:cNvPr id="0" name=""/>
        <dsp:cNvSpPr/>
      </dsp:nvSpPr>
      <dsp:spPr>
        <a:xfrm rot="16200000">
          <a:off x="-1360881" y="2575466"/>
          <a:ext cx="6566117" cy="1415184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DATASET</a:t>
          </a:r>
          <a:endParaRPr lang="ar-JO" sz="6500" kern="1200" dirty="0"/>
        </a:p>
      </dsp:txBody>
      <dsp:txXfrm>
        <a:off x="-1360881" y="2575466"/>
        <a:ext cx="6566117" cy="1415184"/>
      </dsp:txXfrm>
    </dsp:sp>
    <dsp:sp modelId="{3DDEA34D-465F-4D74-9947-3C946D3F6D82}">
      <dsp:nvSpPr>
        <dsp:cNvPr id="0" name=""/>
        <dsp:cNvSpPr/>
      </dsp:nvSpPr>
      <dsp:spPr>
        <a:xfrm>
          <a:off x="2869276" y="1159327"/>
          <a:ext cx="6477233" cy="1211944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rPr>
            <a:t>collection of images of alphabets from the American Sign Language</a:t>
          </a:r>
          <a:endParaRPr lang="ar-JO" sz="2600" kern="1200" dirty="0"/>
        </a:p>
      </dsp:txBody>
      <dsp:txXfrm>
        <a:off x="2869276" y="1159327"/>
        <a:ext cx="6477233" cy="1211944"/>
      </dsp:txXfrm>
    </dsp:sp>
    <dsp:sp modelId="{3C4F2B69-8D6A-44F3-96FE-D9DD7A873BAD}">
      <dsp:nvSpPr>
        <dsp:cNvPr id="0" name=""/>
        <dsp:cNvSpPr/>
      </dsp:nvSpPr>
      <dsp:spPr>
        <a:xfrm>
          <a:off x="2900047" y="2677747"/>
          <a:ext cx="6477233" cy="1247562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rPr>
            <a:t>contains 87,000 images which are 200x200 pixels</a:t>
          </a:r>
          <a:endParaRPr lang="ar-JO" sz="2600" kern="1200" dirty="0"/>
        </a:p>
      </dsp:txBody>
      <dsp:txXfrm>
        <a:off x="2900047" y="2677747"/>
        <a:ext cx="6477233" cy="1247562"/>
      </dsp:txXfrm>
    </dsp:sp>
    <dsp:sp modelId="{90A20E94-396B-4942-900E-F31E7BF8491B}">
      <dsp:nvSpPr>
        <dsp:cNvPr id="0" name=""/>
        <dsp:cNvSpPr/>
      </dsp:nvSpPr>
      <dsp:spPr>
        <a:xfrm>
          <a:off x="2869276" y="4242614"/>
          <a:ext cx="6477233" cy="1164175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rPr>
            <a:t>29 classes, of which 26 are for the letters A-Z and 3 classes for SPACE, DELETE and NOTHING.</a:t>
          </a:r>
          <a:endParaRPr lang="ar-JO" sz="2600" kern="1200" dirty="0"/>
        </a:p>
      </dsp:txBody>
      <dsp:txXfrm>
        <a:off x="2869276" y="4242614"/>
        <a:ext cx="6477233" cy="1164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93646" y="3621993"/>
            <a:ext cx="11015853" cy="3086100"/>
            <a:chOff x="0" y="0"/>
            <a:chExt cx="2901295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01295" cy="812800"/>
            </a:xfrm>
            <a:custGeom>
              <a:avLst/>
              <a:gdLst/>
              <a:ahLst/>
              <a:cxnLst/>
              <a:rect l="l" t="t" r="r" b="b"/>
              <a:pathLst>
                <a:path w="2901295" h="812800">
                  <a:moveTo>
                    <a:pt x="0" y="0"/>
                  </a:moveTo>
                  <a:lnTo>
                    <a:pt x="2901295" y="0"/>
                  </a:lnTo>
                  <a:lnTo>
                    <a:pt x="29012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EB875"/>
            </a:solidFill>
          </p:spPr>
          <p:txBody>
            <a:bodyPr/>
            <a:lstStyle/>
            <a:p>
              <a:endParaRPr lang="ar-J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01295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2656" y="3643535"/>
            <a:ext cx="2265267" cy="3064558"/>
            <a:chOff x="0" y="0"/>
            <a:chExt cx="812800" cy="75986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759868"/>
            </a:xfrm>
            <a:custGeom>
              <a:avLst/>
              <a:gdLst/>
              <a:ahLst/>
              <a:cxnLst/>
              <a:rect l="l" t="t" r="r" b="b"/>
              <a:pathLst>
                <a:path w="812800" h="759868">
                  <a:moveTo>
                    <a:pt x="609600" y="0"/>
                  </a:moveTo>
                  <a:lnTo>
                    <a:pt x="0" y="0"/>
                  </a:lnTo>
                  <a:lnTo>
                    <a:pt x="0" y="759868"/>
                  </a:lnTo>
                  <a:lnTo>
                    <a:pt x="609600" y="759868"/>
                  </a:lnTo>
                  <a:lnTo>
                    <a:pt x="812800" y="37993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4EB875"/>
            </a:solidFill>
          </p:spPr>
          <p:txBody>
            <a:bodyPr/>
            <a:lstStyle/>
            <a:p>
              <a:endParaRPr lang="ar-J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98500" cy="7979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6198450" y="3621993"/>
            <a:ext cx="1183468" cy="3086100"/>
            <a:chOff x="0" y="0"/>
            <a:chExt cx="291397" cy="75986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1397" cy="759868"/>
            </a:xfrm>
            <a:custGeom>
              <a:avLst/>
              <a:gdLst/>
              <a:ahLst/>
              <a:cxnLst/>
              <a:rect l="l" t="t" r="r" b="b"/>
              <a:pathLst>
                <a:path w="291397" h="759868">
                  <a:moveTo>
                    <a:pt x="88197" y="0"/>
                  </a:moveTo>
                  <a:lnTo>
                    <a:pt x="0" y="0"/>
                  </a:lnTo>
                  <a:lnTo>
                    <a:pt x="0" y="759868"/>
                  </a:lnTo>
                  <a:lnTo>
                    <a:pt x="88197" y="759868"/>
                  </a:lnTo>
                  <a:lnTo>
                    <a:pt x="291397" y="379934"/>
                  </a:lnTo>
                  <a:lnTo>
                    <a:pt x="88197" y="0"/>
                  </a:lnTo>
                  <a:close/>
                </a:path>
              </a:pathLst>
            </a:custGeom>
            <a:solidFill>
              <a:srgbClr val="4EB875"/>
            </a:solidFill>
          </p:spPr>
          <p:txBody>
            <a:bodyPr/>
            <a:lstStyle/>
            <a:p>
              <a:endParaRPr lang="ar-JO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7097" cy="7979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5400000">
            <a:off x="1402672" y="654728"/>
            <a:ext cx="455966" cy="1203911"/>
          </a:xfrm>
          <a:custGeom>
            <a:avLst/>
            <a:gdLst/>
            <a:ahLst/>
            <a:cxnLst/>
            <a:rect l="l" t="t" r="r" b="b"/>
            <a:pathLst>
              <a:path w="455966" h="1203911">
                <a:moveTo>
                  <a:pt x="0" y="0"/>
                </a:moveTo>
                <a:lnTo>
                  <a:pt x="455966" y="0"/>
                </a:lnTo>
                <a:lnTo>
                  <a:pt x="455966" y="1203910"/>
                </a:lnTo>
                <a:lnTo>
                  <a:pt x="0" y="120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JO"/>
          </a:p>
        </p:txBody>
      </p:sp>
      <p:sp>
        <p:nvSpPr>
          <p:cNvPr id="12" name="Freeform 12"/>
          <p:cNvSpPr/>
          <p:nvPr/>
        </p:nvSpPr>
        <p:spPr>
          <a:xfrm>
            <a:off x="1994332" y="2067018"/>
            <a:ext cx="4412149" cy="4795814"/>
          </a:xfrm>
          <a:custGeom>
            <a:avLst/>
            <a:gdLst/>
            <a:ahLst/>
            <a:cxnLst/>
            <a:rect l="l" t="t" r="r" b="b"/>
            <a:pathLst>
              <a:path w="4412149" h="4795814">
                <a:moveTo>
                  <a:pt x="0" y="0"/>
                </a:moveTo>
                <a:lnTo>
                  <a:pt x="4412149" y="0"/>
                </a:lnTo>
                <a:lnTo>
                  <a:pt x="4412149" y="4795814"/>
                </a:lnTo>
                <a:lnTo>
                  <a:pt x="0" y="47958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ar-JO"/>
          </a:p>
        </p:txBody>
      </p:sp>
      <p:sp>
        <p:nvSpPr>
          <p:cNvPr id="13" name="TextBox 13"/>
          <p:cNvSpPr txBox="1"/>
          <p:nvPr/>
        </p:nvSpPr>
        <p:spPr>
          <a:xfrm>
            <a:off x="8804494" y="4318586"/>
            <a:ext cx="8454806" cy="903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ASL To All Languages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80949" y="8001317"/>
            <a:ext cx="3578259" cy="564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2nd Feb 2025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14058" y="7038657"/>
            <a:ext cx="4474356" cy="15716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Ahmed M Jarrah</a:t>
            </a:r>
          </a:p>
          <a:p>
            <a:pPr algn="ctr">
              <a:lnSpc>
                <a:spcPts val="4199"/>
              </a:lnSpc>
            </a:pPr>
            <a:r>
              <a:rPr lang="en-US" sz="2999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Sewar M Qudah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Sura S Keelani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314033" y="5165042"/>
            <a:ext cx="6645176" cy="504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b="1" dirty="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Faculty of IT and CS-IS Department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4813" y="2335366"/>
            <a:ext cx="969239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Bridging the communication gap between deaf and natural people by utilizing advanced Computer Vision techniques and cutting-edge models like </a:t>
            </a:r>
            <a:r>
              <a:rPr lang="en-US" sz="3399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MobileNet</a:t>
            </a:r>
            <a:r>
              <a:rPr lang="en-US" sz="33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01541"/>
            <a:ext cx="10972800" cy="1577554"/>
            <a:chOff x="0" y="0"/>
            <a:chExt cx="2418659" cy="653141"/>
          </a:xfrm>
          <a:solidFill>
            <a:schemeClr val="bg2">
              <a:lumMod val="25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2418659" cy="653141"/>
            </a:xfrm>
            <a:custGeom>
              <a:avLst/>
              <a:gdLst/>
              <a:ahLst/>
              <a:cxnLst/>
              <a:rect l="l" t="t" r="r" b="b"/>
              <a:pathLst>
                <a:path w="2418659" h="653141">
                  <a:moveTo>
                    <a:pt x="2215459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2215459" y="653141"/>
                  </a:lnTo>
                  <a:lnTo>
                    <a:pt x="2418659" y="326570"/>
                  </a:lnTo>
                  <a:lnTo>
                    <a:pt x="2215459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ar-JO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04359" cy="69124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04800" y="773427"/>
            <a:ext cx="11146032" cy="915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20"/>
              </a:lnSpc>
              <a:spcBef>
                <a:spcPct val="0"/>
              </a:spcBef>
            </a:pPr>
            <a:r>
              <a:rPr lang="en-US" sz="53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Purpose of  the Project</a:t>
            </a:r>
          </a:p>
        </p:txBody>
      </p:sp>
      <p:sp>
        <p:nvSpPr>
          <p:cNvPr id="7" name="Freeform 7"/>
          <p:cNvSpPr/>
          <p:nvPr/>
        </p:nvSpPr>
        <p:spPr>
          <a:xfrm rot="5400000">
            <a:off x="16429362" y="8884328"/>
            <a:ext cx="455966" cy="1203911"/>
          </a:xfrm>
          <a:custGeom>
            <a:avLst/>
            <a:gdLst/>
            <a:ahLst/>
            <a:cxnLst/>
            <a:rect l="l" t="t" r="r" b="b"/>
            <a:pathLst>
              <a:path w="455966" h="1203911">
                <a:moveTo>
                  <a:pt x="0" y="0"/>
                </a:moveTo>
                <a:lnTo>
                  <a:pt x="455966" y="0"/>
                </a:lnTo>
                <a:lnTo>
                  <a:pt x="455966" y="1203910"/>
                </a:lnTo>
                <a:lnTo>
                  <a:pt x="0" y="120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JO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7249860" cy="10253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A diagram of a sign language&#10;&#10;AI-generated content may be incorrect.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JO"/>
          </a:p>
        </p:txBody>
      </p:sp>
      <p:sp>
        <p:nvSpPr>
          <p:cNvPr id="9" name="AutoShape 4" descr="A diagram of a sign language&#10;&#10;AI-generated content may be incorrect.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JO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875243024"/>
              </p:ext>
            </p:extLst>
          </p:nvPr>
        </p:nvGraphicFramePr>
        <p:xfrm>
          <a:off x="-1219200" y="1856472"/>
          <a:ext cx="9982200" cy="6566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object 5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20400" y="0"/>
            <a:ext cx="7467600" cy="10279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672"/>
            <a:ext cx="7881257" cy="1577554"/>
            <a:chOff x="0" y="0"/>
            <a:chExt cx="2418659" cy="653141"/>
          </a:xfrm>
          <a:solidFill>
            <a:schemeClr val="bg2">
              <a:lumMod val="2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2418659" cy="653141"/>
            </a:xfrm>
            <a:custGeom>
              <a:avLst/>
              <a:gdLst/>
              <a:ahLst/>
              <a:cxnLst/>
              <a:rect l="l" t="t" r="r" b="b"/>
              <a:pathLst>
                <a:path w="2418659" h="653141">
                  <a:moveTo>
                    <a:pt x="2215459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2215459" y="653141"/>
                  </a:lnTo>
                  <a:lnTo>
                    <a:pt x="2418659" y="326570"/>
                  </a:lnTo>
                  <a:lnTo>
                    <a:pt x="2215459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ar-J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04359" cy="69124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2400" y="523396"/>
            <a:ext cx="8547686" cy="915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20"/>
              </a:lnSpc>
              <a:spcBef>
                <a:spcPct val="0"/>
              </a:spcBef>
            </a:pPr>
            <a:r>
              <a:rPr lang="en-US" sz="53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Methodology</a:t>
            </a:r>
          </a:p>
        </p:txBody>
      </p:sp>
      <p:pic>
        <p:nvPicPr>
          <p:cNvPr id="9" name="Picture 8" descr="A diagram of data processing&#10;&#10;Description automatically generated">
            <a:extLst>
              <a:ext uri="{FF2B5EF4-FFF2-40B4-BE49-F238E27FC236}">
                <a16:creationId xmlns:a16="http://schemas.microsoft.com/office/drawing/2014/main" xmlns="" id="{C60D9723-F2BD-7AC9-BD89-FE57B5A96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18288000" cy="834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1292"/>
            <a:ext cx="5638800" cy="1577554"/>
            <a:chOff x="0" y="0"/>
            <a:chExt cx="2418659" cy="653141"/>
          </a:xfrm>
          <a:solidFill>
            <a:schemeClr val="bg2">
              <a:lumMod val="2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2418659" cy="653141"/>
            </a:xfrm>
            <a:custGeom>
              <a:avLst/>
              <a:gdLst/>
              <a:ahLst/>
              <a:cxnLst/>
              <a:rect l="l" t="t" r="r" b="b"/>
              <a:pathLst>
                <a:path w="2418659" h="653141">
                  <a:moveTo>
                    <a:pt x="2215459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2215459" y="653141"/>
                  </a:lnTo>
                  <a:lnTo>
                    <a:pt x="2418659" y="326570"/>
                  </a:lnTo>
                  <a:lnTo>
                    <a:pt x="2215459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ar-J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04359" cy="69124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20675"/>
              </p:ext>
            </p:extLst>
          </p:nvPr>
        </p:nvGraphicFramePr>
        <p:xfrm>
          <a:off x="0" y="2019300"/>
          <a:ext cx="18288000" cy="8267699"/>
        </p:xfrm>
        <a:graphic>
          <a:graphicData uri="http://schemas.openxmlformats.org/drawingml/2006/table">
            <a:tbl>
              <a:tblPr/>
              <a:tblGrid>
                <a:gridCol w="86625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25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30698"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 b="1" dirty="0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Model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 b="1" dirty="0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Why Selected!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0089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Our CNN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Especially built for our task.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91428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VGG16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For its simplicity and depth. For its efficiency in feature extraction.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91428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VGG19 Model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Chosen for its increased depth compared to VGG16, which can capture more complex features.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91428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ResNet50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Helps in training deeper networks by addressing the vanishing gradient problem.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22628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MobileNet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Offering a lightweight model with relatively high accuracy.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304800" y="758228"/>
            <a:ext cx="8839200" cy="915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20"/>
              </a:lnSpc>
              <a:spcBef>
                <a:spcPct val="0"/>
              </a:spcBef>
            </a:pPr>
            <a:r>
              <a:rPr lang="en-US" sz="53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" y="2322874"/>
            <a:ext cx="72009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dirty="0" smtClean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This </a:t>
            </a:r>
            <a:r>
              <a:rPr lang="en-US" sz="33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project highlights the potential of deep learning in addressing communication barriers for the deaf community. By evaluating the models mentioned in the previous table, </a:t>
            </a:r>
            <a:r>
              <a:rPr lang="en-US" sz="3399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MobileNet</a:t>
            </a:r>
            <a:r>
              <a:rPr lang="en-US" sz="33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proved the most effective, achieving 99.5% accuracy. We deployed our solution using </a:t>
            </a:r>
            <a:r>
              <a:rPr lang="en-US" sz="3399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Streamlit</a:t>
            </a:r>
            <a:r>
              <a:rPr lang="en-US" sz="33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, creating a user-friendly and interactive web application.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97497"/>
            <a:ext cx="5562600" cy="1577554"/>
            <a:chOff x="0" y="0"/>
            <a:chExt cx="2418659" cy="653141"/>
          </a:xfrm>
          <a:solidFill>
            <a:schemeClr val="bg2">
              <a:lumMod val="25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2418659" cy="653141"/>
            </a:xfrm>
            <a:custGeom>
              <a:avLst/>
              <a:gdLst/>
              <a:ahLst/>
              <a:cxnLst/>
              <a:rect l="l" t="t" r="r" b="b"/>
              <a:pathLst>
                <a:path w="2418659" h="653141">
                  <a:moveTo>
                    <a:pt x="2215459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2215459" y="653141"/>
                  </a:lnTo>
                  <a:lnTo>
                    <a:pt x="2418659" y="326570"/>
                  </a:lnTo>
                  <a:lnTo>
                    <a:pt x="2215459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ar-JO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04359" cy="69124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04800" y="773427"/>
            <a:ext cx="8515869" cy="915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20"/>
              </a:lnSpc>
              <a:spcBef>
                <a:spcPct val="0"/>
              </a:spcBef>
            </a:pPr>
            <a:r>
              <a:rPr lang="en-US" sz="53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Results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0"/>
            <a:ext cx="10489367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38848"/>
            <a:ext cx="7848600" cy="1577554"/>
            <a:chOff x="0" y="0"/>
            <a:chExt cx="2418659" cy="653141"/>
          </a:xfrm>
          <a:solidFill>
            <a:schemeClr val="bg2">
              <a:lumMod val="2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2418659" cy="653141"/>
            </a:xfrm>
            <a:custGeom>
              <a:avLst/>
              <a:gdLst/>
              <a:ahLst/>
              <a:cxnLst/>
              <a:rect l="l" t="t" r="r" b="b"/>
              <a:pathLst>
                <a:path w="2418659" h="653141">
                  <a:moveTo>
                    <a:pt x="2215459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2215459" y="653141"/>
                  </a:lnTo>
                  <a:lnTo>
                    <a:pt x="2418659" y="326570"/>
                  </a:lnTo>
                  <a:lnTo>
                    <a:pt x="2215459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ar-J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04359" cy="69124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4800" y="773427"/>
            <a:ext cx="9218332" cy="915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20"/>
              </a:lnSpc>
              <a:spcBef>
                <a:spcPct val="0"/>
              </a:spcBef>
            </a:pPr>
            <a:r>
              <a:rPr lang="en-US" sz="53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Future Works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09600" y="2705929"/>
            <a:ext cx="4640821" cy="990272"/>
            <a:chOff x="0" y="0"/>
            <a:chExt cx="3060886" cy="653141"/>
          </a:xfrm>
          <a:solidFill>
            <a:schemeClr val="bg2">
              <a:lumMod val="75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3060886" cy="653141"/>
            </a:xfrm>
            <a:custGeom>
              <a:avLst/>
              <a:gdLst/>
              <a:ahLst/>
              <a:cxnLst/>
              <a:rect l="l" t="t" r="r" b="b"/>
              <a:pathLst>
                <a:path w="3060886" h="653141">
                  <a:moveTo>
                    <a:pt x="2857686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2857686" y="653141"/>
                  </a:lnTo>
                  <a:lnTo>
                    <a:pt x="3060886" y="326570"/>
                  </a:lnTo>
                  <a:lnTo>
                    <a:pt x="2857686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ar-JO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946586" cy="69124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09599" y="7788509"/>
            <a:ext cx="4640821" cy="990272"/>
            <a:chOff x="0" y="0"/>
            <a:chExt cx="3060886" cy="653141"/>
          </a:xfrm>
          <a:solidFill>
            <a:schemeClr val="bg2">
              <a:lumMod val="75000"/>
            </a:schemeClr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60886" cy="653141"/>
            </a:xfrm>
            <a:custGeom>
              <a:avLst/>
              <a:gdLst/>
              <a:ahLst/>
              <a:cxnLst/>
              <a:rect l="l" t="t" r="r" b="b"/>
              <a:pathLst>
                <a:path w="3060886" h="653141">
                  <a:moveTo>
                    <a:pt x="2857686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2857686" y="653141"/>
                  </a:lnTo>
                  <a:lnTo>
                    <a:pt x="3060886" y="326570"/>
                  </a:lnTo>
                  <a:lnTo>
                    <a:pt x="2857686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ar-JO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946586" cy="69124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09598" y="5231271"/>
            <a:ext cx="4640821" cy="990272"/>
            <a:chOff x="0" y="0"/>
            <a:chExt cx="3060886" cy="653141"/>
          </a:xfrm>
          <a:solidFill>
            <a:schemeClr val="bg2">
              <a:lumMod val="75000"/>
            </a:schemeClr>
          </a:soli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3060886" cy="653141"/>
            </a:xfrm>
            <a:custGeom>
              <a:avLst/>
              <a:gdLst/>
              <a:ahLst/>
              <a:cxnLst/>
              <a:rect l="l" t="t" r="r" b="b"/>
              <a:pathLst>
                <a:path w="3060886" h="653141">
                  <a:moveTo>
                    <a:pt x="2857686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2857686" y="653141"/>
                  </a:lnTo>
                  <a:lnTo>
                    <a:pt x="3060886" y="326570"/>
                  </a:lnTo>
                  <a:lnTo>
                    <a:pt x="2857686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ar-JO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946586" cy="69124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03903" y="2929676"/>
            <a:ext cx="325221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Multilingual Support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91932" y="5361118"/>
            <a:ext cx="4640821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Mobile Application Development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03903" y="7730743"/>
            <a:ext cx="3252214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Real-time Application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491979" y="2648163"/>
            <a:ext cx="6700021" cy="18477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Expanding the platform to support multiple sign languages, increasing  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accessibility and inclusiveness.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32753" y="5127710"/>
            <a:ext cx="6255781" cy="2244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Developing a mobile application to enhance accessibility, allowing users to interact with the system anytime and anywhere.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410200" y="7610384"/>
            <a:ext cx="6096000" cy="18003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Developing a system that utilizes a live video to capture and classify signs in real-time, enabling users to interact seamlessly and efficiently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3356323"/>
            <a:ext cx="6667458" cy="5279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2028" y="1616510"/>
            <a:ext cx="6909318" cy="690931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7683" r="-27683"/>
              </a:stretch>
            </a:blipFill>
          </p:spPr>
          <p:txBody>
            <a:bodyPr/>
            <a:lstStyle/>
            <a:p>
              <a:endParaRPr lang="ar-J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574814" y="3569023"/>
            <a:ext cx="8714791" cy="3086100"/>
            <a:chOff x="0" y="0"/>
            <a:chExt cx="2901295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901295" cy="812800"/>
            </a:xfrm>
            <a:custGeom>
              <a:avLst/>
              <a:gdLst/>
              <a:ahLst/>
              <a:cxnLst/>
              <a:rect l="l" t="t" r="r" b="b"/>
              <a:pathLst>
                <a:path w="2901295" h="812800">
                  <a:moveTo>
                    <a:pt x="0" y="0"/>
                  </a:moveTo>
                  <a:lnTo>
                    <a:pt x="2901295" y="0"/>
                  </a:lnTo>
                  <a:lnTo>
                    <a:pt x="29012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ar-J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901295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22811" y="3697957"/>
            <a:ext cx="1478003" cy="3045824"/>
            <a:chOff x="0" y="0"/>
            <a:chExt cx="812800" cy="7598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59868"/>
            </a:xfrm>
            <a:custGeom>
              <a:avLst/>
              <a:gdLst/>
              <a:ahLst/>
              <a:cxnLst/>
              <a:rect l="l" t="t" r="r" b="b"/>
              <a:pathLst>
                <a:path w="812800" h="759868">
                  <a:moveTo>
                    <a:pt x="609600" y="0"/>
                  </a:moveTo>
                  <a:lnTo>
                    <a:pt x="0" y="0"/>
                  </a:lnTo>
                  <a:lnTo>
                    <a:pt x="0" y="759868"/>
                  </a:lnTo>
                  <a:lnTo>
                    <a:pt x="609600" y="759868"/>
                  </a:lnTo>
                  <a:lnTo>
                    <a:pt x="812800" y="37993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ar-JO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98500" cy="7979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8391346" y="3569022"/>
            <a:ext cx="1183468" cy="3086100"/>
            <a:chOff x="0" y="0"/>
            <a:chExt cx="291397" cy="7598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1397" cy="759868"/>
            </a:xfrm>
            <a:custGeom>
              <a:avLst/>
              <a:gdLst/>
              <a:ahLst/>
              <a:cxnLst/>
              <a:rect l="l" t="t" r="r" b="b"/>
              <a:pathLst>
                <a:path w="291397" h="759868">
                  <a:moveTo>
                    <a:pt x="88197" y="0"/>
                  </a:moveTo>
                  <a:lnTo>
                    <a:pt x="0" y="0"/>
                  </a:lnTo>
                  <a:lnTo>
                    <a:pt x="0" y="759868"/>
                  </a:lnTo>
                  <a:lnTo>
                    <a:pt x="88197" y="759868"/>
                  </a:lnTo>
                  <a:lnTo>
                    <a:pt x="291397" y="379934"/>
                  </a:lnTo>
                  <a:lnTo>
                    <a:pt x="88197" y="0"/>
                  </a:ln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ar-J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77097" cy="7979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681331" y="4080188"/>
            <a:ext cx="8454806" cy="1450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89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91002" y="5454972"/>
            <a:ext cx="7345135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for your attention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289</Words>
  <Application>Microsoft Office PowerPoint</Application>
  <PresentationFormat>Custom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League Spartan</vt:lpstr>
      <vt:lpstr>Arimo</vt:lpstr>
      <vt:lpstr>Calibri</vt:lpstr>
      <vt:lpstr>Inter Bold</vt:lpstr>
      <vt:lpstr>Inter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 To All Languages</dc:title>
  <cp:lastModifiedBy>LENOVO</cp:lastModifiedBy>
  <cp:revision>12</cp:revision>
  <dcterms:created xsi:type="dcterms:W3CDTF">2006-08-16T00:00:00Z</dcterms:created>
  <dcterms:modified xsi:type="dcterms:W3CDTF">2025-02-02T02:46:06Z</dcterms:modified>
  <dc:identifier>DAGdDaHrknU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84e309d-6359-4367-9d03-e248bac620e6_Enabled">
    <vt:lpwstr>true</vt:lpwstr>
  </property>
  <property fmtid="{D5CDD505-2E9C-101B-9397-08002B2CF9AE}" pid="3" name="MSIP_Label_284e309d-6359-4367-9d03-e248bac620e6_SetDate">
    <vt:lpwstr>2025-01-24T00:44:59Z</vt:lpwstr>
  </property>
  <property fmtid="{D5CDD505-2E9C-101B-9397-08002B2CF9AE}" pid="4" name="MSIP_Label_284e309d-6359-4367-9d03-e248bac620e6_Method">
    <vt:lpwstr>Standard</vt:lpwstr>
  </property>
  <property fmtid="{D5CDD505-2E9C-101B-9397-08002B2CF9AE}" pid="5" name="MSIP_Label_284e309d-6359-4367-9d03-e248bac620e6_Name">
    <vt:lpwstr>defa4170-0d19-0005-0004-bc88714345d2</vt:lpwstr>
  </property>
  <property fmtid="{D5CDD505-2E9C-101B-9397-08002B2CF9AE}" pid="6" name="MSIP_Label_284e309d-6359-4367-9d03-e248bac620e6_SiteId">
    <vt:lpwstr>4bf7cbc0-71a9-4cae-9625-6dc374768c3e</vt:lpwstr>
  </property>
  <property fmtid="{D5CDD505-2E9C-101B-9397-08002B2CF9AE}" pid="7" name="MSIP_Label_284e309d-6359-4367-9d03-e248bac620e6_ActionId">
    <vt:lpwstr>7bd1a480-edb9-427d-bb6a-cf07d4d3cabb</vt:lpwstr>
  </property>
  <property fmtid="{D5CDD505-2E9C-101B-9397-08002B2CF9AE}" pid="8" name="MSIP_Label_284e309d-6359-4367-9d03-e248bac620e6_ContentBits">
    <vt:lpwstr>0</vt:lpwstr>
  </property>
</Properties>
</file>