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
  </p:notesMasterIdLst>
  <p:sldIdLst>
    <p:sldId id="256" r:id="rId2"/>
    <p:sldId id="257" r:id="rId3"/>
    <p:sldId id="258" r:id="rId4"/>
    <p:sldId id="259" r:id="rId5"/>
    <p:sldId id="260" r:id="rId6"/>
    <p:sldId id="261" r:id="rId7"/>
    <p:sldId id="262" r:id="rId8"/>
  </p:sldIdLst>
  <p:sldSz cx="18288000" cy="10287000"/>
  <p:notesSz cx="6858000" cy="9144000"/>
  <p:embeddedFontLst>
    <p:embeddedFont>
      <p:font typeface="Barlow Condensed Bold" panose="020B0604020202020204" charset="0"/>
      <p:regular r:id="rId10"/>
    </p:embeddedFont>
    <p:embeddedFont>
      <p:font typeface="Canva Sans" panose="020B0604020202020204" charset="0"/>
      <p:regular r:id="rId11"/>
    </p:embeddedFont>
    <p:embeddedFont>
      <p:font typeface="Canva Sans Bold" panose="020B0604020202020204" charset="0"/>
      <p:regular r:id="rId12"/>
    </p:embeddedFont>
    <p:embeddedFont>
      <p:font typeface="Open Sans Bold" panose="020B0604020202020204" charset="0"/>
      <p:regular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87356" autoAdjust="0"/>
  </p:normalViewPr>
  <p:slideViewPr>
    <p:cSldViewPr>
      <p:cViewPr varScale="1">
        <p:scale>
          <a:sx n="41" d="100"/>
          <a:sy n="41" d="100"/>
        </p:scale>
        <p:origin x="105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J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FB07433F-BCFF-4ED7-8CC0-FA66216A038E}" type="datetimeFigureOut">
              <a:rPr lang="ar-JO" smtClean="0"/>
              <a:t>06/07/1446</a:t>
            </a:fld>
            <a:endParaRPr lang="ar-J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J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J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J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D1B9DDB5-B6B3-49DF-86A8-A6AB3158430E}" type="slidenum">
              <a:rPr lang="ar-JO" smtClean="0"/>
              <a:t>‹#›</a:t>
            </a:fld>
            <a:endParaRPr lang="ar-JO"/>
          </a:p>
        </p:txBody>
      </p:sp>
    </p:spTree>
    <p:extLst>
      <p:ext uri="{BB962C8B-B14F-4D97-AF65-F5344CB8AC3E}">
        <p14:creationId xmlns:p14="http://schemas.microsoft.com/office/powerpoint/2010/main" val="635254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recall of </a:t>
            </a:r>
            <a:r>
              <a:rPr lang="en-US" b="1" dirty="0"/>
              <a:t>0.96</a:t>
            </a:r>
            <a:r>
              <a:rPr lang="en-US" dirty="0"/>
              <a:t> means that </a:t>
            </a:r>
            <a:r>
              <a:rPr lang="en-US" b="1" dirty="0"/>
              <a:t>96% of the actual instances of a given class (e.g., Male or Female)</a:t>
            </a:r>
            <a:r>
              <a:rPr lang="en-US" dirty="0"/>
              <a:t> were correctly identified by the model.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there are 100 actual males, the model correctly classified 96 of them as male, while 4 were misclassified (as female).</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precision of </a:t>
            </a:r>
            <a:r>
              <a:rPr lang="en-US" b="1" dirty="0"/>
              <a:t>0.96</a:t>
            </a:r>
            <a:r>
              <a:rPr lang="en-US" dirty="0"/>
              <a:t> means that </a:t>
            </a:r>
            <a:r>
              <a:rPr lang="en-US" b="1" dirty="0"/>
              <a:t>96% of the predictions made for a given class (e.g., Male or Female)</a:t>
            </a:r>
            <a:r>
              <a:rPr lang="en-US" dirty="0"/>
              <a:t> were correct.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the model predicts 100 instances as male, 96 of those predictions are correct, and 4 are incorrect (misclassified as male but female).</a:t>
            </a:r>
          </a:p>
          <a:p>
            <a:endParaRPr lang="ar-JO" dirty="0"/>
          </a:p>
        </p:txBody>
      </p:sp>
      <p:sp>
        <p:nvSpPr>
          <p:cNvPr id="4" name="Slide Number Placeholder 3"/>
          <p:cNvSpPr>
            <a:spLocks noGrp="1"/>
          </p:cNvSpPr>
          <p:nvPr>
            <p:ph type="sldNum" sz="quarter" idx="5"/>
          </p:nvPr>
        </p:nvSpPr>
        <p:spPr/>
        <p:txBody>
          <a:bodyPr/>
          <a:lstStyle/>
          <a:p>
            <a:fld id="{D1B9DDB5-B6B3-49DF-86A8-A6AB3158430E}" type="slidenum">
              <a:rPr lang="ar-JO" smtClean="0"/>
              <a:t>6</a:t>
            </a:fld>
            <a:endParaRPr lang="ar-JO"/>
          </a:p>
        </p:txBody>
      </p:sp>
    </p:spTree>
    <p:extLst>
      <p:ext uri="{BB962C8B-B14F-4D97-AF65-F5344CB8AC3E}">
        <p14:creationId xmlns:p14="http://schemas.microsoft.com/office/powerpoint/2010/main" val="25305449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584318" y="3035914"/>
            <a:ext cx="4215172" cy="4215172"/>
          </a:xfrm>
          <a:custGeom>
            <a:avLst/>
            <a:gdLst/>
            <a:ahLst/>
            <a:cxnLst/>
            <a:rect l="l" t="t" r="r" b="b"/>
            <a:pathLst>
              <a:path w="4215172" h="4215172">
                <a:moveTo>
                  <a:pt x="0" y="0"/>
                </a:moveTo>
                <a:lnTo>
                  <a:pt x="4215173" y="0"/>
                </a:lnTo>
                <a:lnTo>
                  <a:pt x="4215173" y="4215172"/>
                </a:lnTo>
                <a:lnTo>
                  <a:pt x="0" y="4215172"/>
                </a:lnTo>
                <a:lnTo>
                  <a:pt x="0" y="0"/>
                </a:lnTo>
                <a:close/>
              </a:path>
            </a:pathLst>
          </a:custGeom>
          <a:blipFill>
            <a:blip r:embed="rId2"/>
            <a:stretch>
              <a:fillRect/>
            </a:stretch>
          </a:blipFill>
        </p:spPr>
        <p:txBody>
          <a:bodyPr/>
          <a:lstStyle/>
          <a:p>
            <a:endParaRPr lang="ar-JO"/>
          </a:p>
        </p:txBody>
      </p:sp>
      <p:grpSp>
        <p:nvGrpSpPr>
          <p:cNvPr id="3" name="Group 3"/>
          <p:cNvGrpSpPr/>
          <p:nvPr/>
        </p:nvGrpSpPr>
        <p:grpSpPr>
          <a:xfrm>
            <a:off x="17749838" y="7527480"/>
            <a:ext cx="47625" cy="1740345"/>
            <a:chOff x="0" y="0"/>
            <a:chExt cx="12543" cy="458362"/>
          </a:xfrm>
        </p:grpSpPr>
        <p:sp>
          <p:nvSpPr>
            <p:cNvPr id="4" name="Freeform 4"/>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solidFill>
              <a:srgbClr val="1178BE"/>
            </a:solidFill>
          </p:spPr>
          <p:txBody>
            <a:bodyPr/>
            <a:lstStyle/>
            <a:p>
              <a:endParaRPr lang="ar-JO"/>
            </a:p>
          </p:txBody>
        </p:sp>
        <p:sp>
          <p:nvSpPr>
            <p:cNvPr id="5" name="TextBox 5"/>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6" name="Group 6"/>
          <p:cNvGrpSpPr/>
          <p:nvPr/>
        </p:nvGrpSpPr>
        <p:grpSpPr>
          <a:xfrm>
            <a:off x="17259300" y="0"/>
            <a:ext cx="1028700" cy="1028700"/>
            <a:chOff x="0" y="0"/>
            <a:chExt cx="270933" cy="270933"/>
          </a:xfrm>
        </p:grpSpPr>
        <p:sp>
          <p:nvSpPr>
            <p:cNvPr id="7" name="Freeform 7"/>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solidFill>
              <a:srgbClr val="004AAD"/>
            </a:solidFill>
          </p:spPr>
          <p:txBody>
            <a:bodyPr/>
            <a:lstStyle/>
            <a:p>
              <a:endParaRPr lang="ar-JO"/>
            </a:p>
          </p:txBody>
        </p:sp>
        <p:sp>
          <p:nvSpPr>
            <p:cNvPr id="8" name="TextBox 8"/>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9" name="Group 9"/>
          <p:cNvGrpSpPr/>
          <p:nvPr/>
        </p:nvGrpSpPr>
        <p:grpSpPr>
          <a:xfrm>
            <a:off x="17259300" y="9258300"/>
            <a:ext cx="1028700" cy="1028700"/>
            <a:chOff x="0" y="0"/>
            <a:chExt cx="270933" cy="270933"/>
          </a:xfrm>
        </p:grpSpPr>
        <p:sp>
          <p:nvSpPr>
            <p:cNvPr id="10" name="Freeform 10"/>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ar-JO"/>
            </a:p>
          </p:txBody>
        </p:sp>
        <p:sp>
          <p:nvSpPr>
            <p:cNvPr id="11" name="TextBox 11"/>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01</a:t>
            </a:r>
          </a:p>
        </p:txBody>
      </p:sp>
      <p:sp>
        <p:nvSpPr>
          <p:cNvPr id="13" name="TextBox 13"/>
          <p:cNvSpPr txBox="1"/>
          <p:nvPr/>
        </p:nvSpPr>
        <p:spPr>
          <a:xfrm>
            <a:off x="7505887" y="2740639"/>
            <a:ext cx="8924186" cy="2630049"/>
          </a:xfrm>
          <a:prstGeom prst="rect">
            <a:avLst/>
          </a:prstGeom>
        </p:spPr>
        <p:txBody>
          <a:bodyPr lIns="0" tIns="0" rIns="0" bIns="0" rtlCol="0" anchor="t">
            <a:spAutoFit/>
          </a:bodyPr>
          <a:lstStyle/>
          <a:p>
            <a:pPr algn="l">
              <a:lnSpc>
                <a:spcPts val="21461"/>
              </a:lnSpc>
              <a:spcBef>
                <a:spcPct val="0"/>
              </a:spcBef>
            </a:pPr>
            <a:r>
              <a:rPr lang="en-US" sz="15329" b="1">
                <a:solidFill>
                  <a:srgbClr val="1F2020"/>
                </a:solidFill>
                <a:latin typeface="Barlow Condensed Bold"/>
                <a:ea typeface="Barlow Condensed Bold"/>
                <a:cs typeface="Barlow Condensed Bold"/>
                <a:sym typeface="Barlow Condensed Bold"/>
              </a:rPr>
              <a:t>Echo</a:t>
            </a:r>
            <a:r>
              <a:rPr lang="en-US" sz="15329" b="1">
                <a:solidFill>
                  <a:srgbClr val="0692D4"/>
                </a:solidFill>
                <a:latin typeface="Barlow Condensed Bold"/>
                <a:ea typeface="Barlow Condensed Bold"/>
                <a:cs typeface="Barlow Condensed Bold"/>
                <a:sym typeface="Barlow Condensed Bold"/>
              </a:rPr>
              <a:t>Gen</a:t>
            </a:r>
          </a:p>
        </p:txBody>
      </p:sp>
      <p:sp>
        <p:nvSpPr>
          <p:cNvPr id="14" name="TextBox 14"/>
          <p:cNvSpPr txBox="1"/>
          <p:nvPr/>
        </p:nvSpPr>
        <p:spPr>
          <a:xfrm>
            <a:off x="7505887" y="5275438"/>
            <a:ext cx="8224118" cy="3535045"/>
          </a:xfrm>
          <a:prstGeom prst="rect">
            <a:avLst/>
          </a:prstGeom>
        </p:spPr>
        <p:txBody>
          <a:bodyPr lIns="0" tIns="0" rIns="0" bIns="0" rtlCol="0" anchor="t">
            <a:spAutoFit/>
          </a:bodyPr>
          <a:lstStyle/>
          <a:p>
            <a:pPr algn="l">
              <a:lnSpc>
                <a:spcPts val="7279"/>
              </a:lnSpc>
            </a:pPr>
            <a:r>
              <a:rPr lang="en-US" sz="5199" b="1">
                <a:solidFill>
                  <a:srgbClr val="000000"/>
                </a:solidFill>
                <a:latin typeface="Canva Sans Bold"/>
                <a:ea typeface="Canva Sans Bold"/>
                <a:cs typeface="Canva Sans Bold"/>
                <a:sym typeface="Canva Sans Bold"/>
              </a:rPr>
              <a:t>Team Members’ Names:</a:t>
            </a:r>
          </a:p>
          <a:p>
            <a:pPr algn="l">
              <a:lnSpc>
                <a:spcPts val="5180"/>
              </a:lnSpc>
            </a:pPr>
            <a:r>
              <a:rPr lang="en-US" sz="3700" b="1">
                <a:solidFill>
                  <a:srgbClr val="000000"/>
                </a:solidFill>
                <a:latin typeface="Canva Sans Bold"/>
                <a:ea typeface="Canva Sans Bold"/>
                <a:cs typeface="Canva Sans Bold"/>
                <a:sym typeface="Canva Sans Bold"/>
              </a:rPr>
              <a:t>    </a:t>
            </a:r>
            <a:r>
              <a:rPr lang="en-US" sz="3700" b="1">
                <a:solidFill>
                  <a:srgbClr val="1178BE"/>
                </a:solidFill>
                <a:latin typeface="Canva Sans Bold"/>
                <a:ea typeface="Canva Sans Bold"/>
                <a:cs typeface="Canva Sans Bold"/>
                <a:sym typeface="Canva Sans Bold"/>
              </a:rPr>
              <a:t>Ahmed M Jarrah</a:t>
            </a:r>
          </a:p>
          <a:p>
            <a:pPr algn="l">
              <a:lnSpc>
                <a:spcPts val="5180"/>
              </a:lnSpc>
            </a:pPr>
            <a:r>
              <a:rPr lang="en-US" sz="3700" b="1">
                <a:solidFill>
                  <a:srgbClr val="000000"/>
                </a:solidFill>
                <a:latin typeface="Canva Sans Bold"/>
                <a:ea typeface="Canva Sans Bold"/>
                <a:cs typeface="Canva Sans Bold"/>
                <a:sym typeface="Canva Sans Bold"/>
              </a:rPr>
              <a:t>    </a:t>
            </a:r>
            <a:r>
              <a:rPr lang="en-US" sz="3700" b="1">
                <a:solidFill>
                  <a:srgbClr val="FF66C4"/>
                </a:solidFill>
                <a:latin typeface="Canva Sans Bold"/>
                <a:ea typeface="Canva Sans Bold"/>
                <a:cs typeface="Canva Sans Bold"/>
                <a:sym typeface="Canva Sans Bold"/>
              </a:rPr>
              <a:t>Sewar M Qudah</a:t>
            </a:r>
          </a:p>
          <a:p>
            <a:pPr algn="l">
              <a:lnSpc>
                <a:spcPts val="5180"/>
              </a:lnSpc>
            </a:pPr>
            <a:r>
              <a:rPr lang="en-US" sz="3700" b="1">
                <a:solidFill>
                  <a:srgbClr val="FF66C4"/>
                </a:solidFill>
                <a:latin typeface="Canva Sans Bold"/>
                <a:ea typeface="Canva Sans Bold"/>
                <a:cs typeface="Canva Sans Bold"/>
                <a:sym typeface="Canva Sans Bold"/>
              </a:rPr>
              <a:t>    Shaimaa Al-Hussain</a:t>
            </a:r>
          </a:p>
          <a:p>
            <a:pPr algn="l">
              <a:lnSpc>
                <a:spcPts val="5180"/>
              </a:lnSpc>
            </a:pPr>
            <a:r>
              <a:rPr lang="en-US" sz="3700" b="1">
                <a:solidFill>
                  <a:srgbClr val="FF66C4"/>
                </a:solidFill>
                <a:latin typeface="Canva Sans Bold"/>
                <a:ea typeface="Canva Sans Bold"/>
                <a:cs typeface="Canva Sans Bold"/>
                <a:sym typeface="Canva Sans Bold"/>
              </a:rPr>
              <a:t>    Sura S Keelani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solidFill>
              <a:srgbClr val="1178BE"/>
            </a:solidFill>
          </p:spPr>
          <p:txBody>
            <a:bodyPr/>
            <a:lstStyle/>
            <a:p>
              <a:endParaRPr lang="ar-JO"/>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ar-JO"/>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ar-JO"/>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02</a:t>
            </a:r>
          </a:p>
        </p:txBody>
      </p:sp>
      <p:sp>
        <p:nvSpPr>
          <p:cNvPr id="12" name="TextBox 12"/>
          <p:cNvSpPr txBox="1"/>
          <p:nvPr/>
        </p:nvSpPr>
        <p:spPr>
          <a:xfrm>
            <a:off x="1028700" y="1095375"/>
            <a:ext cx="9645468" cy="920750"/>
          </a:xfrm>
          <a:prstGeom prst="rect">
            <a:avLst/>
          </a:prstGeom>
        </p:spPr>
        <p:txBody>
          <a:bodyPr lIns="0" tIns="0" rIns="0" bIns="0" rtlCol="0" anchor="t">
            <a:spAutoFit/>
          </a:bodyPr>
          <a:lstStyle/>
          <a:p>
            <a:pPr algn="l">
              <a:lnSpc>
                <a:spcPts val="7150"/>
              </a:lnSpc>
            </a:pPr>
            <a:r>
              <a:rPr lang="en-US" sz="6500" b="1">
                <a:solidFill>
                  <a:srgbClr val="02CDFF"/>
                </a:solidFill>
                <a:latin typeface="Barlow Condensed Bold"/>
                <a:ea typeface="Barlow Condensed Bold"/>
                <a:cs typeface="Barlow Condensed Bold"/>
                <a:sym typeface="Barlow Condensed Bold"/>
              </a:rPr>
              <a:t>About </a:t>
            </a:r>
            <a:r>
              <a:rPr lang="en-US" sz="6500" b="1">
                <a:solidFill>
                  <a:srgbClr val="000000"/>
                </a:solidFill>
                <a:latin typeface="Barlow Condensed Bold"/>
                <a:ea typeface="Barlow Condensed Bold"/>
                <a:cs typeface="Barlow Condensed Bold"/>
                <a:sym typeface="Barlow Condensed Bold"/>
              </a:rPr>
              <a:t>Echo</a:t>
            </a:r>
            <a:r>
              <a:rPr lang="en-US" sz="6500" b="1">
                <a:solidFill>
                  <a:srgbClr val="02CDFF"/>
                </a:solidFill>
                <a:latin typeface="Barlow Condensed Bold"/>
                <a:ea typeface="Barlow Condensed Bold"/>
                <a:cs typeface="Barlow Condensed Bold"/>
                <a:sym typeface="Barlow Condensed Bold"/>
              </a:rPr>
              <a:t>Gen and the Dataset</a:t>
            </a:r>
          </a:p>
        </p:txBody>
      </p:sp>
      <p:sp>
        <p:nvSpPr>
          <p:cNvPr id="13" name="TextBox 13"/>
          <p:cNvSpPr txBox="1"/>
          <p:nvPr/>
        </p:nvSpPr>
        <p:spPr>
          <a:xfrm>
            <a:off x="1108166" y="2610167"/>
            <a:ext cx="16071668" cy="598106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    </a:t>
            </a:r>
            <a:r>
              <a:rPr lang="en-US" sz="3399" b="1">
                <a:solidFill>
                  <a:srgbClr val="000000"/>
                </a:solidFill>
                <a:latin typeface="Canva Sans Bold"/>
                <a:ea typeface="Canva Sans Bold"/>
                <a:cs typeface="Canva Sans Bold"/>
                <a:sym typeface="Canva Sans Bold"/>
              </a:rPr>
              <a:t>EchoGen</a:t>
            </a:r>
            <a:r>
              <a:rPr lang="en-US" sz="3399">
                <a:solidFill>
                  <a:srgbClr val="000000"/>
                </a:solidFill>
                <a:latin typeface="Canva Sans"/>
                <a:ea typeface="Canva Sans"/>
                <a:cs typeface="Canva Sans"/>
                <a:sym typeface="Canva Sans"/>
              </a:rPr>
              <a:t> is an AI-powred application that detects gender by voice (Voice Recognition) based on the acoustic properties of the voice and speech,</a:t>
            </a:r>
          </a:p>
          <a:p>
            <a:pPr algn="l">
              <a:lnSpc>
                <a:spcPts val="4759"/>
              </a:lnSpc>
            </a:pPr>
            <a:r>
              <a:rPr lang="en-US" sz="3399">
                <a:solidFill>
                  <a:srgbClr val="000000"/>
                </a:solidFill>
                <a:latin typeface="Canva Sans"/>
                <a:ea typeface="Canva Sans"/>
                <a:cs typeface="Canva Sans"/>
                <a:sym typeface="Canva Sans"/>
              </a:rPr>
              <a:t>through leveraging of  DNNs (Deep Neural Networks).</a:t>
            </a:r>
          </a:p>
          <a:p>
            <a:pPr algn="l">
              <a:lnSpc>
                <a:spcPts val="4759"/>
              </a:lnSpc>
            </a:pPr>
            <a:r>
              <a:rPr lang="en-US" sz="3399">
                <a:solidFill>
                  <a:srgbClr val="000000"/>
                </a:solidFill>
                <a:latin typeface="Canva Sans"/>
                <a:ea typeface="Canva Sans"/>
                <a:cs typeface="Canva Sans"/>
                <a:sym typeface="Canva Sans"/>
              </a:rPr>
              <a:t>    Regarding the dataset, it is raw Human voices, which underwent feature extraction, i.e., Acoustic features. Then, it is put into a data frame to be easy to deal with (i.e., Analyze it to make accurate predictions).</a:t>
            </a:r>
          </a:p>
          <a:p>
            <a:pPr algn="l">
              <a:lnSpc>
                <a:spcPts val="4759"/>
              </a:lnSpc>
            </a:pPr>
            <a:r>
              <a:rPr lang="en-US" sz="3399">
                <a:solidFill>
                  <a:srgbClr val="000000"/>
                </a:solidFill>
                <a:latin typeface="Canva Sans"/>
                <a:ea typeface="Canva Sans"/>
                <a:cs typeface="Canva Sans"/>
                <a:sym typeface="Canva Sans"/>
              </a:rPr>
              <a:t>    The dataset consists of 3,168 recorded voice samples. The voice samples are pre-processed by acoustic analysis in R using the sinewave and tune R packages, with an analyzed frequency range of 0hz-280hz.</a:t>
            </a:r>
          </a:p>
          <a:p>
            <a:pPr algn="l">
              <a:lnSpc>
                <a:spcPts val="4759"/>
              </a:lnSpc>
            </a:pPr>
            <a:endParaRPr lang="en-US" sz="3399">
              <a:solidFill>
                <a:srgbClr val="000000"/>
              </a:solidFill>
              <a:latin typeface="Canva Sans"/>
              <a:ea typeface="Canva Sans"/>
              <a:cs typeface="Canva Sans"/>
              <a:sym typeface="Canva San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solidFill>
              <a:srgbClr val="1178BE"/>
            </a:solidFill>
          </p:spPr>
          <p:txBody>
            <a:bodyPr/>
            <a:lstStyle/>
            <a:p>
              <a:endParaRPr lang="ar-JO"/>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ar-JO"/>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ar-JO"/>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03</a:t>
            </a:r>
          </a:p>
        </p:txBody>
      </p:sp>
      <p:sp>
        <p:nvSpPr>
          <p:cNvPr id="12" name="TextBox 12"/>
          <p:cNvSpPr txBox="1"/>
          <p:nvPr/>
        </p:nvSpPr>
        <p:spPr>
          <a:xfrm>
            <a:off x="1028700" y="1095375"/>
            <a:ext cx="11872510" cy="920750"/>
          </a:xfrm>
          <a:prstGeom prst="rect">
            <a:avLst/>
          </a:prstGeom>
        </p:spPr>
        <p:txBody>
          <a:bodyPr lIns="0" tIns="0" rIns="0" bIns="0" rtlCol="0" anchor="t">
            <a:spAutoFit/>
          </a:bodyPr>
          <a:lstStyle/>
          <a:p>
            <a:pPr algn="l">
              <a:lnSpc>
                <a:spcPts val="7150"/>
              </a:lnSpc>
            </a:pPr>
            <a:r>
              <a:rPr lang="en-US" sz="6500" b="1">
                <a:solidFill>
                  <a:srgbClr val="02CDFF"/>
                </a:solidFill>
                <a:latin typeface="Barlow Condensed Bold"/>
                <a:ea typeface="Barlow Condensed Bold"/>
                <a:cs typeface="Barlow Condensed Bold"/>
                <a:sym typeface="Barlow Condensed Bold"/>
              </a:rPr>
              <a:t>Preprocessing Steps and Techniques... </a:t>
            </a:r>
          </a:p>
        </p:txBody>
      </p:sp>
      <p:sp>
        <p:nvSpPr>
          <p:cNvPr id="13" name="TextBox 13"/>
          <p:cNvSpPr txBox="1"/>
          <p:nvPr/>
        </p:nvSpPr>
        <p:spPr>
          <a:xfrm>
            <a:off x="1028700" y="2719705"/>
            <a:ext cx="16230600" cy="4883068"/>
          </a:xfrm>
          <a:prstGeom prst="rect">
            <a:avLst/>
          </a:prstGeom>
        </p:spPr>
        <p:txBody>
          <a:bodyPr lIns="0" tIns="0" rIns="0" bIns="0" rtlCol="0" anchor="t">
            <a:spAutoFit/>
          </a:bodyPr>
          <a:lstStyle/>
          <a:p>
            <a:pPr algn="l">
              <a:lnSpc>
                <a:spcPts val="4759"/>
              </a:lnSpc>
            </a:pPr>
            <a:r>
              <a:rPr lang="en-US" sz="3399" dirty="0">
                <a:solidFill>
                  <a:srgbClr val="000000"/>
                </a:solidFill>
                <a:latin typeface="Canva Sans"/>
                <a:ea typeface="Canva Sans"/>
                <a:cs typeface="Canva Sans"/>
                <a:sym typeface="Canva Sans"/>
              </a:rPr>
              <a:t>    We started the preprocessing phase with </a:t>
            </a:r>
            <a:r>
              <a:rPr lang="en-US" sz="3399" dirty="0">
                <a:solidFill>
                  <a:srgbClr val="FF3131"/>
                </a:solidFill>
                <a:latin typeface="Canva Sans"/>
                <a:ea typeface="Canva Sans"/>
                <a:cs typeface="Canva Sans"/>
                <a:sym typeface="Canva Sans"/>
              </a:rPr>
              <a:t>Data Consolidation</a:t>
            </a:r>
            <a:r>
              <a:rPr lang="en-US" sz="3399" dirty="0">
                <a:solidFill>
                  <a:srgbClr val="000000"/>
                </a:solidFill>
                <a:latin typeface="Canva Sans"/>
                <a:ea typeface="Canva Sans"/>
                <a:cs typeface="Canva Sans"/>
                <a:sym typeface="Canva Sans"/>
              </a:rPr>
              <a:t>, and </a:t>
            </a:r>
            <a:r>
              <a:rPr lang="en-US" sz="3399" dirty="0">
                <a:solidFill>
                  <a:srgbClr val="FF3131"/>
                </a:solidFill>
                <a:latin typeface="Canva Sans"/>
                <a:ea typeface="Canva Sans"/>
                <a:cs typeface="Canva Sans"/>
                <a:sym typeface="Canva Sans"/>
              </a:rPr>
              <a:t>feature extraction</a:t>
            </a:r>
            <a:r>
              <a:rPr lang="en-US" sz="3399" dirty="0">
                <a:solidFill>
                  <a:srgbClr val="000000"/>
                </a:solidFill>
                <a:latin typeface="Canva Sans"/>
                <a:ea typeface="Canva Sans"/>
                <a:cs typeface="Canva Sans"/>
                <a:sym typeface="Canva Sans"/>
              </a:rPr>
              <a:t> using the </a:t>
            </a:r>
            <a:r>
              <a:rPr lang="en-US" sz="3399" dirty="0" err="1">
                <a:solidFill>
                  <a:srgbClr val="000000"/>
                </a:solidFill>
                <a:latin typeface="Canva Sans"/>
                <a:ea typeface="Canva Sans"/>
                <a:cs typeface="Canva Sans"/>
                <a:sym typeface="Canva Sans"/>
              </a:rPr>
              <a:t>Librosa</a:t>
            </a:r>
            <a:r>
              <a:rPr lang="en-US" sz="3399" dirty="0">
                <a:solidFill>
                  <a:srgbClr val="000000"/>
                </a:solidFill>
                <a:latin typeface="Canva Sans"/>
                <a:ea typeface="Canva Sans"/>
                <a:cs typeface="Canva Sans"/>
                <a:sym typeface="Canva Sans"/>
              </a:rPr>
              <a:t> library, which is a powerful library used for extracting desired features from voice and has many capabilities.</a:t>
            </a:r>
          </a:p>
          <a:p>
            <a:pPr algn="l">
              <a:lnSpc>
                <a:spcPts val="4759"/>
              </a:lnSpc>
            </a:pPr>
            <a:r>
              <a:rPr lang="en-US" sz="3399" dirty="0">
                <a:solidFill>
                  <a:srgbClr val="000000"/>
                </a:solidFill>
                <a:latin typeface="Canva Sans"/>
                <a:ea typeface="Canva Sans"/>
                <a:cs typeface="Canva Sans"/>
                <a:sym typeface="Canva Sans"/>
              </a:rPr>
              <a:t>    For </a:t>
            </a:r>
            <a:r>
              <a:rPr lang="en-US" sz="3399" dirty="0">
                <a:solidFill>
                  <a:srgbClr val="FF3131"/>
                </a:solidFill>
                <a:latin typeface="Canva Sans"/>
                <a:ea typeface="Canva Sans"/>
                <a:cs typeface="Canva Sans"/>
                <a:sym typeface="Canva Sans"/>
              </a:rPr>
              <a:t>Data Exploration</a:t>
            </a:r>
            <a:r>
              <a:rPr lang="en-US" sz="3399" dirty="0">
                <a:solidFill>
                  <a:srgbClr val="000000"/>
                </a:solidFill>
                <a:latin typeface="Canva Sans"/>
                <a:ea typeface="Canva Sans"/>
                <a:cs typeface="Canva Sans"/>
                <a:sym typeface="Canva Sans"/>
              </a:rPr>
              <a:t>, we used the </a:t>
            </a:r>
            <a:r>
              <a:rPr lang="en-US" sz="3399" dirty="0" err="1">
                <a:solidFill>
                  <a:srgbClr val="000000"/>
                </a:solidFill>
                <a:latin typeface="Canva Sans"/>
                <a:ea typeface="Canva Sans"/>
                <a:cs typeface="Canva Sans"/>
                <a:sym typeface="Canva Sans"/>
              </a:rPr>
              <a:t>ydata_profiling</a:t>
            </a:r>
            <a:r>
              <a:rPr lang="en-US" sz="3399" dirty="0">
                <a:solidFill>
                  <a:srgbClr val="000000"/>
                </a:solidFill>
                <a:latin typeface="Canva Sans"/>
                <a:ea typeface="Canva Sans"/>
                <a:cs typeface="Canva Sans"/>
                <a:sym typeface="Canva Sans"/>
              </a:rPr>
              <a:t> library, which is a state-of-the-art library that provides incredible features that help us to perform an advanced exploration.</a:t>
            </a:r>
          </a:p>
          <a:p>
            <a:pPr algn="l">
              <a:lnSpc>
                <a:spcPts val="4759"/>
              </a:lnSpc>
            </a:pPr>
            <a:r>
              <a:rPr lang="en-US" sz="3399" dirty="0">
                <a:solidFill>
                  <a:srgbClr val="000000"/>
                </a:solidFill>
                <a:latin typeface="Canva Sans"/>
                <a:ea typeface="Canva Sans"/>
                <a:cs typeface="Canva Sans"/>
                <a:sym typeface="Canva Sans"/>
              </a:rPr>
              <a:t>    There are </a:t>
            </a:r>
            <a:r>
              <a:rPr lang="en-US" sz="3399" dirty="0">
                <a:solidFill>
                  <a:srgbClr val="FF3131"/>
                </a:solidFill>
                <a:latin typeface="Canva Sans"/>
                <a:ea typeface="Canva Sans"/>
                <a:cs typeface="Canva Sans"/>
                <a:sym typeface="Canva Sans"/>
              </a:rPr>
              <a:t>no missing values</a:t>
            </a:r>
            <a:r>
              <a:rPr lang="en-US" sz="3399" dirty="0">
                <a:solidFill>
                  <a:srgbClr val="000000"/>
                </a:solidFill>
                <a:latin typeface="Canva Sans"/>
                <a:ea typeface="Canva Sans"/>
                <a:cs typeface="Canva Sans"/>
                <a:sym typeface="Canva Sans"/>
              </a:rPr>
              <a:t>, and there are two duplicate rows that the DNN will ignore (i.e., they don't affect the performance).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solidFill>
              <a:srgbClr val="1178BE"/>
            </a:solidFill>
          </p:spPr>
          <p:txBody>
            <a:bodyPr/>
            <a:lstStyle/>
            <a:p>
              <a:endParaRPr lang="ar-JO"/>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ar-JO"/>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ar-JO"/>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04</a:t>
            </a:r>
          </a:p>
        </p:txBody>
      </p:sp>
      <p:sp>
        <p:nvSpPr>
          <p:cNvPr id="12" name="TextBox 12"/>
          <p:cNvSpPr txBox="1"/>
          <p:nvPr/>
        </p:nvSpPr>
        <p:spPr>
          <a:xfrm>
            <a:off x="1028700" y="1095375"/>
            <a:ext cx="5979710" cy="920750"/>
          </a:xfrm>
          <a:prstGeom prst="rect">
            <a:avLst/>
          </a:prstGeom>
        </p:spPr>
        <p:txBody>
          <a:bodyPr lIns="0" tIns="0" rIns="0" bIns="0" rtlCol="0" anchor="t">
            <a:spAutoFit/>
          </a:bodyPr>
          <a:lstStyle/>
          <a:p>
            <a:pPr algn="l">
              <a:lnSpc>
                <a:spcPts val="7150"/>
              </a:lnSpc>
            </a:pPr>
            <a:r>
              <a:rPr lang="en-US" sz="6500" b="1">
                <a:solidFill>
                  <a:srgbClr val="02CDFF"/>
                </a:solidFill>
                <a:latin typeface="Barlow Condensed Bold"/>
                <a:ea typeface="Barlow Condensed Bold"/>
                <a:cs typeface="Barlow Condensed Bold"/>
                <a:sym typeface="Barlow Condensed Bold"/>
              </a:rPr>
              <a:t>Model Architecture</a:t>
            </a:r>
          </a:p>
        </p:txBody>
      </p:sp>
      <p:sp>
        <p:nvSpPr>
          <p:cNvPr id="13" name="TextBox 13"/>
          <p:cNvSpPr txBox="1"/>
          <p:nvPr/>
        </p:nvSpPr>
        <p:spPr>
          <a:xfrm>
            <a:off x="1028700" y="2317115"/>
            <a:ext cx="15595600" cy="5595620"/>
          </a:xfrm>
          <a:prstGeom prst="rect">
            <a:avLst/>
          </a:prstGeom>
        </p:spPr>
        <p:txBody>
          <a:bodyPr lIns="0" tIns="0" rIns="0" bIns="0" rtlCol="0" anchor="t">
            <a:spAutoFit/>
          </a:bodyPr>
          <a:lstStyle/>
          <a:p>
            <a:pPr algn="l">
              <a:lnSpc>
                <a:spcPts val="4480"/>
              </a:lnSpc>
            </a:pPr>
            <a:r>
              <a:rPr lang="en-US" sz="3200">
                <a:solidFill>
                  <a:srgbClr val="000000"/>
                </a:solidFill>
                <a:latin typeface="Canva Sans"/>
                <a:ea typeface="Canva Sans"/>
                <a:cs typeface="Canva Sans"/>
                <a:sym typeface="Canva Sans"/>
              </a:rPr>
              <a:t>    Our model is a Deep Neural Network (DNN) designed for binary classification, built with </a:t>
            </a:r>
            <a:r>
              <a:rPr lang="en-US" sz="3200">
                <a:solidFill>
                  <a:srgbClr val="FF3131"/>
                </a:solidFill>
                <a:latin typeface="Canva Sans"/>
                <a:ea typeface="Canva Sans"/>
                <a:cs typeface="Canva Sans"/>
                <a:sym typeface="Canva Sans"/>
              </a:rPr>
              <a:t>three hidden layers</a:t>
            </a:r>
            <a:r>
              <a:rPr lang="en-US" sz="3200">
                <a:solidFill>
                  <a:srgbClr val="000000"/>
                </a:solidFill>
                <a:latin typeface="Canva Sans"/>
                <a:ea typeface="Canva Sans"/>
                <a:cs typeface="Canva Sans"/>
                <a:sym typeface="Canva Sans"/>
              </a:rPr>
              <a:t> to balance complexity and efficiency. It starts with 128 neurons in the first Dense layer, followed by 64 and 32 neurons in subsequent layers, progressively refining feature extraction. Each hidden layer uses the </a:t>
            </a:r>
            <a:r>
              <a:rPr lang="en-US" sz="3200">
                <a:solidFill>
                  <a:srgbClr val="FF3131"/>
                </a:solidFill>
                <a:latin typeface="Canva Sans"/>
                <a:ea typeface="Canva Sans"/>
                <a:cs typeface="Canva Sans"/>
                <a:sym typeface="Canva Sans"/>
              </a:rPr>
              <a:t>ReLU activation function</a:t>
            </a:r>
            <a:r>
              <a:rPr lang="en-US" sz="3200">
                <a:solidFill>
                  <a:srgbClr val="000000"/>
                </a:solidFill>
                <a:latin typeface="Canva Sans"/>
                <a:ea typeface="Canva Sans"/>
                <a:cs typeface="Canva Sans"/>
                <a:sym typeface="Canva Sans"/>
              </a:rPr>
              <a:t> for learning non-linear relationships and mitigating the vanishing gradient problem, while </a:t>
            </a:r>
            <a:r>
              <a:rPr lang="en-US" sz="3200">
                <a:solidFill>
                  <a:srgbClr val="FF3131"/>
                </a:solidFill>
                <a:latin typeface="Canva Sans"/>
                <a:ea typeface="Canva Sans"/>
                <a:cs typeface="Canva Sans"/>
                <a:sym typeface="Canva Sans"/>
              </a:rPr>
              <a:t>Dropout layers</a:t>
            </a:r>
            <a:r>
              <a:rPr lang="en-US" sz="3200">
                <a:solidFill>
                  <a:srgbClr val="000000"/>
                </a:solidFill>
                <a:latin typeface="Canva Sans"/>
                <a:ea typeface="Canva Sans"/>
                <a:cs typeface="Canva Sans"/>
                <a:sym typeface="Canva Sans"/>
              </a:rPr>
              <a:t> are placed to prevent overfitting. The final output layer contains a single neuron with a </a:t>
            </a:r>
            <a:r>
              <a:rPr lang="en-US" sz="3200">
                <a:solidFill>
                  <a:srgbClr val="FF3131"/>
                </a:solidFill>
                <a:latin typeface="Canva Sans"/>
                <a:ea typeface="Canva Sans"/>
                <a:cs typeface="Canva Sans"/>
                <a:sym typeface="Canva Sans"/>
              </a:rPr>
              <a:t>sigmoid activation function</a:t>
            </a:r>
            <a:r>
              <a:rPr lang="en-US" sz="3200">
                <a:solidFill>
                  <a:srgbClr val="000000"/>
                </a:solidFill>
                <a:latin typeface="Canva Sans"/>
                <a:ea typeface="Canva Sans"/>
                <a:cs typeface="Canva Sans"/>
                <a:sym typeface="Canva Sans"/>
              </a:rPr>
              <a:t>, perfect for predicting probabilities. This architecture, with </a:t>
            </a:r>
            <a:r>
              <a:rPr lang="en-US" sz="3200">
                <a:solidFill>
                  <a:srgbClr val="FF3131"/>
                </a:solidFill>
                <a:latin typeface="Canva Sans"/>
                <a:ea typeface="Canva Sans"/>
                <a:cs typeface="Canva Sans"/>
                <a:sym typeface="Canva Sans"/>
              </a:rPr>
              <a:t>13,057 trainable parameters</a:t>
            </a:r>
            <a:r>
              <a:rPr lang="en-US" sz="3200">
                <a:solidFill>
                  <a:srgbClr val="000000"/>
                </a:solidFill>
                <a:latin typeface="Canva Sans"/>
                <a:ea typeface="Canva Sans"/>
                <a:cs typeface="Canva Sans"/>
                <a:sym typeface="Canva Sans"/>
              </a:rPr>
              <a:t>, ensures a robust and streamlined approach to capturing complex patterns in the data.</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ar-JO"/>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ar-JO"/>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ar-JO"/>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499918" y="9638067"/>
            <a:ext cx="547464" cy="240665"/>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05</a:t>
            </a:r>
          </a:p>
        </p:txBody>
      </p:sp>
      <p:sp>
        <p:nvSpPr>
          <p:cNvPr id="12" name="TextBox 12"/>
          <p:cNvSpPr txBox="1"/>
          <p:nvPr/>
        </p:nvSpPr>
        <p:spPr>
          <a:xfrm>
            <a:off x="1028700" y="1095375"/>
            <a:ext cx="5172808" cy="920750"/>
          </a:xfrm>
          <a:prstGeom prst="rect">
            <a:avLst/>
          </a:prstGeom>
        </p:spPr>
        <p:txBody>
          <a:bodyPr lIns="0" tIns="0" rIns="0" bIns="0" rtlCol="0" anchor="t">
            <a:spAutoFit/>
          </a:bodyPr>
          <a:lstStyle/>
          <a:p>
            <a:pPr algn="l">
              <a:lnSpc>
                <a:spcPts val="7150"/>
              </a:lnSpc>
            </a:pPr>
            <a:r>
              <a:rPr lang="en-US" sz="6500" b="1">
                <a:solidFill>
                  <a:srgbClr val="02CDFF"/>
                </a:solidFill>
                <a:latin typeface="Barlow Condensed Bold"/>
                <a:ea typeface="Barlow Condensed Bold"/>
                <a:cs typeface="Barlow Condensed Bold"/>
                <a:sym typeface="Barlow Condensed Bold"/>
              </a:rPr>
              <a:t>Loss Function</a:t>
            </a:r>
          </a:p>
        </p:txBody>
      </p:sp>
      <p:sp>
        <p:nvSpPr>
          <p:cNvPr id="13" name="TextBox 13"/>
          <p:cNvSpPr txBox="1"/>
          <p:nvPr/>
        </p:nvSpPr>
        <p:spPr>
          <a:xfrm>
            <a:off x="1126935" y="2746565"/>
            <a:ext cx="16034131" cy="4780915"/>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    Since our project is a binary classification, we used the </a:t>
            </a:r>
            <a:r>
              <a:rPr lang="en-US" sz="3399">
                <a:solidFill>
                  <a:srgbClr val="FF3131"/>
                </a:solidFill>
                <a:latin typeface="Canva Sans"/>
                <a:ea typeface="Canva Sans"/>
                <a:cs typeface="Canva Sans"/>
                <a:sym typeface="Canva Sans"/>
              </a:rPr>
              <a:t>Binary Cross-Entropy loss function</a:t>
            </a:r>
            <a:r>
              <a:rPr lang="en-US" sz="3399">
                <a:solidFill>
                  <a:srgbClr val="000000"/>
                </a:solidFill>
                <a:latin typeface="Canva Sans"/>
                <a:ea typeface="Canva Sans"/>
                <a:cs typeface="Canva Sans"/>
                <a:sym typeface="Canva Sans"/>
              </a:rPr>
              <a:t>. This loss function is ideal for tasks where the output is a probability between 0 and 1, as it measures the difference between the predicted probabilities and the actual labels. By minimizing this loss, the model learns to improve its ability in predictions while reducing errors. Binary Cross-Entropy ensures a high focus on maximizing the accuracy of predictions, making it the perfect choice for achieving reliable results in our task.</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ar-JO"/>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ar-JO"/>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grpSp>
        <p:nvGrpSpPr>
          <p:cNvPr id="8" name="Group 8"/>
          <p:cNvGrpSpPr/>
          <p:nvPr/>
        </p:nvGrpSpPr>
        <p:grpSpPr>
          <a:xfrm>
            <a:off x="17259300" y="9258300"/>
            <a:ext cx="1028700" cy="1028700"/>
            <a:chOff x="0" y="0"/>
            <a:chExt cx="270933" cy="270933"/>
          </a:xfrm>
        </p:grpSpPr>
        <p:sp>
          <p:nvSpPr>
            <p:cNvPr id="9" name="Freeform 9"/>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ar-JO"/>
            </a:p>
          </p:txBody>
        </p:sp>
        <p:sp>
          <p:nvSpPr>
            <p:cNvPr id="10" name="TextBox 10"/>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11" name="TextBox 11"/>
          <p:cNvSpPr txBox="1"/>
          <p:nvPr/>
        </p:nvSpPr>
        <p:spPr>
          <a:xfrm>
            <a:off x="17499918" y="9638067"/>
            <a:ext cx="547464" cy="240665"/>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06</a:t>
            </a:r>
          </a:p>
        </p:txBody>
      </p:sp>
      <p:sp>
        <p:nvSpPr>
          <p:cNvPr id="12" name="TextBox 12"/>
          <p:cNvSpPr txBox="1"/>
          <p:nvPr/>
        </p:nvSpPr>
        <p:spPr>
          <a:xfrm>
            <a:off x="1028700" y="1095375"/>
            <a:ext cx="4125510" cy="920750"/>
          </a:xfrm>
          <a:prstGeom prst="rect">
            <a:avLst/>
          </a:prstGeom>
        </p:spPr>
        <p:txBody>
          <a:bodyPr lIns="0" tIns="0" rIns="0" bIns="0" rtlCol="0" anchor="t">
            <a:spAutoFit/>
          </a:bodyPr>
          <a:lstStyle/>
          <a:p>
            <a:pPr algn="l">
              <a:lnSpc>
                <a:spcPts val="7150"/>
              </a:lnSpc>
            </a:pPr>
            <a:r>
              <a:rPr lang="en-US" sz="6500" b="1">
                <a:solidFill>
                  <a:srgbClr val="02CDFF"/>
                </a:solidFill>
                <a:latin typeface="Barlow Condensed Bold"/>
                <a:ea typeface="Barlow Condensed Bold"/>
                <a:cs typeface="Barlow Condensed Bold"/>
                <a:sym typeface="Barlow Condensed Bold"/>
              </a:rPr>
              <a:t>The Results</a:t>
            </a:r>
          </a:p>
        </p:txBody>
      </p:sp>
      <p:sp>
        <p:nvSpPr>
          <p:cNvPr id="13" name="TextBox 13"/>
          <p:cNvSpPr txBox="1"/>
          <p:nvPr/>
        </p:nvSpPr>
        <p:spPr>
          <a:xfrm>
            <a:off x="1174750" y="2419667"/>
            <a:ext cx="15938500" cy="5380990"/>
          </a:xfrm>
          <a:prstGeom prst="rect">
            <a:avLst/>
          </a:prstGeom>
        </p:spPr>
        <p:txBody>
          <a:bodyPr lIns="0" tIns="0" rIns="0" bIns="0" rtlCol="0" anchor="t">
            <a:spAutoFit/>
          </a:bodyPr>
          <a:lstStyle/>
          <a:p>
            <a:pPr algn="l">
              <a:lnSpc>
                <a:spcPts val="4759"/>
              </a:lnSpc>
            </a:pPr>
            <a:r>
              <a:rPr lang="en-US" sz="3399">
                <a:solidFill>
                  <a:srgbClr val="000000"/>
                </a:solidFill>
                <a:latin typeface="Canva Sans"/>
                <a:ea typeface="Canva Sans"/>
                <a:cs typeface="Canva Sans"/>
                <a:sym typeface="Canva Sans"/>
              </a:rPr>
              <a:t>    Our model Shows outstanding performance, achieving an </a:t>
            </a:r>
            <a:r>
              <a:rPr lang="en-US" sz="3399">
                <a:solidFill>
                  <a:srgbClr val="FF3131"/>
                </a:solidFill>
                <a:latin typeface="Canva Sans"/>
                <a:ea typeface="Canva Sans"/>
                <a:cs typeface="Canva Sans"/>
                <a:sym typeface="Canva Sans"/>
              </a:rPr>
              <a:t>accuracy</a:t>
            </a:r>
            <a:r>
              <a:rPr lang="en-US" sz="3399">
                <a:solidFill>
                  <a:srgbClr val="000000"/>
                </a:solidFill>
                <a:latin typeface="Canva Sans"/>
                <a:ea typeface="Canva Sans"/>
                <a:cs typeface="Canva Sans"/>
                <a:sym typeface="Canva Sans"/>
              </a:rPr>
              <a:t> of 95.74% with a low loss value of 0.1180, indicating its reliability in predicting the gender classes. The </a:t>
            </a:r>
            <a:r>
              <a:rPr lang="en-US" sz="3399">
                <a:solidFill>
                  <a:srgbClr val="FF3131"/>
                </a:solidFill>
                <a:latin typeface="Canva Sans"/>
                <a:ea typeface="Canva Sans"/>
                <a:cs typeface="Canva Sans"/>
                <a:sym typeface="Canva Sans"/>
              </a:rPr>
              <a:t>precision, recall, and F1-score</a:t>
            </a:r>
            <a:r>
              <a:rPr lang="en-US" sz="3399">
                <a:solidFill>
                  <a:srgbClr val="000000"/>
                </a:solidFill>
                <a:latin typeface="Canva Sans"/>
                <a:ea typeface="Canva Sans"/>
                <a:cs typeface="Canva Sans"/>
                <a:sym typeface="Canva Sans"/>
              </a:rPr>
              <a:t> for both classes was perfect too, with 96% for males and 96% for females, reflecting the model's balanced ability to minimize false positives and false negatives. The </a:t>
            </a:r>
            <a:r>
              <a:rPr lang="en-US" sz="3399">
                <a:solidFill>
                  <a:srgbClr val="FF3131"/>
                </a:solidFill>
                <a:latin typeface="Canva Sans"/>
                <a:ea typeface="Canva Sans"/>
                <a:cs typeface="Canva Sans"/>
                <a:sym typeface="Canva Sans"/>
              </a:rPr>
              <a:t>macro average and weighted average metrics</a:t>
            </a:r>
            <a:r>
              <a:rPr lang="en-US" sz="3399">
                <a:solidFill>
                  <a:srgbClr val="000000"/>
                </a:solidFill>
                <a:latin typeface="Canva Sans"/>
                <a:ea typeface="Canva Sans"/>
                <a:cs typeface="Canva Sans"/>
                <a:sym typeface="Canva Sans"/>
              </a:rPr>
              <a:t> further confirm the robustness of the model, with all metrics being 96%. This showcases the model's capability to generalize well across both classes, providing accurate and dependable predictions for gender classification tasks.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rgbClr val="5170FF">
                <a:alpha val="100000"/>
              </a:srgbClr>
            </a:gs>
            <a:gs pos="100000">
              <a:srgbClr val="FF66C4">
                <a:alpha val="100000"/>
              </a:srgbClr>
            </a:gs>
          </a:gsLst>
          <a:lin ang="0"/>
        </a:gradFill>
        <a:effectLst/>
      </p:bgPr>
    </p:bg>
    <p:spTree>
      <p:nvGrpSpPr>
        <p:cNvPr id="1" name=""/>
        <p:cNvGrpSpPr/>
        <p:nvPr/>
      </p:nvGrpSpPr>
      <p:grpSpPr>
        <a:xfrm>
          <a:off x="0" y="0"/>
          <a:ext cx="0" cy="0"/>
          <a:chOff x="0" y="0"/>
          <a:chExt cx="0" cy="0"/>
        </a:xfrm>
      </p:grpSpPr>
      <p:grpSp>
        <p:nvGrpSpPr>
          <p:cNvPr id="2" name="Group 2"/>
          <p:cNvGrpSpPr/>
          <p:nvPr/>
        </p:nvGrpSpPr>
        <p:grpSpPr>
          <a:xfrm>
            <a:off x="17749838" y="7527480"/>
            <a:ext cx="47625" cy="1740345"/>
            <a:chOff x="0" y="0"/>
            <a:chExt cx="12543" cy="458362"/>
          </a:xfrm>
        </p:grpSpPr>
        <p:sp>
          <p:nvSpPr>
            <p:cNvPr id="3" name="Freeform 3"/>
            <p:cNvSpPr/>
            <p:nvPr/>
          </p:nvSpPr>
          <p:spPr>
            <a:xfrm>
              <a:off x="0" y="0"/>
              <a:ext cx="12543" cy="458362"/>
            </a:xfrm>
            <a:custGeom>
              <a:avLst/>
              <a:gdLst/>
              <a:ahLst/>
              <a:cxnLst/>
              <a:rect l="l" t="t" r="r" b="b"/>
              <a:pathLst>
                <a:path w="12543" h="458362">
                  <a:moveTo>
                    <a:pt x="0" y="0"/>
                  </a:moveTo>
                  <a:lnTo>
                    <a:pt x="12543" y="0"/>
                  </a:lnTo>
                  <a:lnTo>
                    <a:pt x="12543" y="458362"/>
                  </a:lnTo>
                  <a:lnTo>
                    <a:pt x="0" y="458362"/>
                  </a:lnTo>
                  <a:close/>
                </a:path>
              </a:pathLst>
            </a:custGeom>
            <a:gradFill rotWithShape="1">
              <a:gsLst>
                <a:gs pos="0">
                  <a:srgbClr val="45D0FC">
                    <a:alpha val="100000"/>
                  </a:srgbClr>
                </a:gs>
                <a:gs pos="100000">
                  <a:srgbClr val="085DA0">
                    <a:alpha val="100000"/>
                  </a:srgbClr>
                </a:gs>
              </a:gsLst>
              <a:lin ang="2700000"/>
            </a:gradFill>
          </p:spPr>
          <p:txBody>
            <a:bodyPr/>
            <a:lstStyle/>
            <a:p>
              <a:endParaRPr lang="ar-JO"/>
            </a:p>
          </p:txBody>
        </p:sp>
        <p:sp>
          <p:nvSpPr>
            <p:cNvPr id="4" name="TextBox 4"/>
            <p:cNvSpPr txBox="1"/>
            <p:nvPr/>
          </p:nvSpPr>
          <p:spPr>
            <a:xfrm>
              <a:off x="0" y="-38100"/>
              <a:ext cx="12543" cy="496462"/>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59300" y="9258300"/>
            <a:ext cx="1028700" cy="1028700"/>
            <a:chOff x="0" y="0"/>
            <a:chExt cx="270933" cy="270933"/>
          </a:xfrm>
        </p:grpSpPr>
        <p:sp>
          <p:nvSpPr>
            <p:cNvPr id="6" name="Freeform 6"/>
            <p:cNvSpPr/>
            <p:nvPr/>
          </p:nvSpPr>
          <p:spPr>
            <a:xfrm>
              <a:off x="0" y="0"/>
              <a:ext cx="270933" cy="270933"/>
            </a:xfrm>
            <a:custGeom>
              <a:avLst/>
              <a:gdLst/>
              <a:ahLst/>
              <a:cxnLst/>
              <a:rect l="l" t="t" r="r" b="b"/>
              <a:pathLst>
                <a:path w="270933" h="270933">
                  <a:moveTo>
                    <a:pt x="0" y="0"/>
                  </a:moveTo>
                  <a:lnTo>
                    <a:pt x="270933" y="0"/>
                  </a:lnTo>
                  <a:lnTo>
                    <a:pt x="270933" y="270933"/>
                  </a:lnTo>
                  <a:lnTo>
                    <a:pt x="0" y="270933"/>
                  </a:lnTo>
                  <a:close/>
                </a:path>
              </a:pathLst>
            </a:custGeom>
            <a:gradFill rotWithShape="1">
              <a:gsLst>
                <a:gs pos="0">
                  <a:srgbClr val="45D0FC">
                    <a:alpha val="100000"/>
                  </a:srgbClr>
                </a:gs>
                <a:gs pos="100000">
                  <a:srgbClr val="085DA0">
                    <a:alpha val="100000"/>
                  </a:srgbClr>
                </a:gs>
              </a:gsLst>
              <a:lin ang="2700000"/>
            </a:gradFill>
          </p:spPr>
          <p:txBody>
            <a:bodyPr/>
            <a:lstStyle/>
            <a:p>
              <a:endParaRPr lang="ar-JO"/>
            </a:p>
          </p:txBody>
        </p:sp>
        <p:sp>
          <p:nvSpPr>
            <p:cNvPr id="7" name="TextBox 7"/>
            <p:cNvSpPr txBox="1"/>
            <p:nvPr/>
          </p:nvSpPr>
          <p:spPr>
            <a:xfrm>
              <a:off x="0" y="-38100"/>
              <a:ext cx="270933" cy="309033"/>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7499918" y="9638067"/>
            <a:ext cx="547464" cy="240591"/>
          </a:xfrm>
          <a:prstGeom prst="rect">
            <a:avLst/>
          </a:prstGeom>
        </p:spPr>
        <p:txBody>
          <a:bodyPr lIns="0" tIns="0" rIns="0" bIns="0" rtlCol="0" anchor="t">
            <a:spAutoFit/>
          </a:bodyPr>
          <a:lstStyle/>
          <a:p>
            <a:pPr algn="ctr">
              <a:lnSpc>
                <a:spcPts val="1960"/>
              </a:lnSpc>
              <a:spcBef>
                <a:spcPct val="0"/>
              </a:spcBef>
            </a:pPr>
            <a:r>
              <a:rPr lang="en-US" sz="1400" b="1">
                <a:solidFill>
                  <a:srgbClr val="FFFFFF"/>
                </a:solidFill>
                <a:latin typeface="Open Sans Bold"/>
                <a:ea typeface="Open Sans Bold"/>
                <a:cs typeface="Open Sans Bold"/>
                <a:sym typeface="Open Sans Bold"/>
              </a:rPr>
              <a:t>07</a:t>
            </a:r>
          </a:p>
        </p:txBody>
      </p:sp>
      <p:sp>
        <p:nvSpPr>
          <p:cNvPr id="9" name="TextBox 9"/>
          <p:cNvSpPr txBox="1"/>
          <p:nvPr/>
        </p:nvSpPr>
        <p:spPr>
          <a:xfrm>
            <a:off x="4424437" y="4274503"/>
            <a:ext cx="9439126" cy="1566544"/>
          </a:xfrm>
          <a:prstGeom prst="rect">
            <a:avLst/>
          </a:prstGeom>
        </p:spPr>
        <p:txBody>
          <a:bodyPr lIns="0" tIns="0" rIns="0" bIns="0" rtlCol="0" anchor="t">
            <a:spAutoFit/>
          </a:bodyPr>
          <a:lstStyle/>
          <a:p>
            <a:pPr algn="ctr">
              <a:lnSpc>
                <a:spcPts val="12880"/>
              </a:lnSpc>
            </a:pPr>
            <a:r>
              <a:rPr lang="en-US" sz="9200" b="1">
                <a:solidFill>
                  <a:srgbClr val="FFFFFF"/>
                </a:solidFill>
                <a:latin typeface="Canva Sans Bold"/>
                <a:ea typeface="Canva Sans Bold"/>
                <a:cs typeface="Canva Sans Bold"/>
                <a:sym typeface="Canva Sans Bold"/>
              </a:rPr>
              <a:t>Thank You Guys!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709</Words>
  <Application>Microsoft Office PowerPoint</Application>
  <PresentationFormat>Custom</PresentationFormat>
  <Paragraphs>35</Paragraphs>
  <Slides>7</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vt:i4>
      </vt:variant>
    </vt:vector>
  </HeadingPairs>
  <TitlesOfParts>
    <vt:vector size="15" baseType="lpstr">
      <vt:lpstr>Barlow Condensed Bold</vt:lpstr>
      <vt:lpstr>Canva Sans</vt:lpstr>
      <vt:lpstr>Canva Sans Bold</vt:lpstr>
      <vt:lpstr>Arial</vt:lpstr>
      <vt:lpstr>Calibri</vt:lpstr>
      <vt:lpstr>Open Sans Bold</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Echo</dc:title>
  <cp:lastModifiedBy>احمد محمود احمد الجراح </cp:lastModifiedBy>
  <cp:revision>4</cp:revision>
  <dcterms:created xsi:type="dcterms:W3CDTF">2006-08-16T00:00:00Z</dcterms:created>
  <dcterms:modified xsi:type="dcterms:W3CDTF">2025-01-05T20:02:30Z</dcterms:modified>
  <dc:identifier>DAGbWB53jc8</dc:identifie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84e309d-6359-4367-9d03-e248bac620e6_Enabled">
    <vt:lpwstr>true</vt:lpwstr>
  </property>
  <property fmtid="{D5CDD505-2E9C-101B-9397-08002B2CF9AE}" pid="3" name="MSIP_Label_284e309d-6359-4367-9d03-e248bac620e6_SetDate">
    <vt:lpwstr>2025-01-05T20:00:47Z</vt:lpwstr>
  </property>
  <property fmtid="{D5CDD505-2E9C-101B-9397-08002B2CF9AE}" pid="4" name="MSIP_Label_284e309d-6359-4367-9d03-e248bac620e6_Method">
    <vt:lpwstr>Standard</vt:lpwstr>
  </property>
  <property fmtid="{D5CDD505-2E9C-101B-9397-08002B2CF9AE}" pid="5" name="MSIP_Label_284e309d-6359-4367-9d03-e248bac620e6_Name">
    <vt:lpwstr>defa4170-0d19-0005-0004-bc88714345d2</vt:lpwstr>
  </property>
  <property fmtid="{D5CDD505-2E9C-101B-9397-08002B2CF9AE}" pid="6" name="MSIP_Label_284e309d-6359-4367-9d03-e248bac620e6_SiteId">
    <vt:lpwstr>4bf7cbc0-71a9-4cae-9625-6dc374768c3e</vt:lpwstr>
  </property>
  <property fmtid="{D5CDD505-2E9C-101B-9397-08002B2CF9AE}" pid="7" name="MSIP_Label_284e309d-6359-4367-9d03-e248bac620e6_ActionId">
    <vt:lpwstr>d04e9abb-d0a2-43aa-a575-4ee9df1593f2</vt:lpwstr>
  </property>
  <property fmtid="{D5CDD505-2E9C-101B-9397-08002B2CF9AE}" pid="8" name="MSIP_Label_284e309d-6359-4367-9d03-e248bac620e6_ContentBits">
    <vt:lpwstr>0</vt:lpwstr>
  </property>
</Properties>
</file>