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57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033" autoAdjust="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74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587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67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663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568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954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932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127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10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975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495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159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908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5" name="Text 1"/>
          <p:cNvSpPr/>
          <p:nvPr/>
        </p:nvSpPr>
        <p:spPr>
          <a:xfrm>
            <a:off x="1672682" y="2442117"/>
            <a:ext cx="11797991" cy="46946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7200" b="1" kern="0" spc="-157" dirty="0">
                <a:solidFill>
                  <a:srgbClr val="F2F2F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Netflix Movies &amp; TV Analysis</a:t>
            </a:r>
          </a:p>
          <a:p>
            <a:pPr marL="0" indent="0">
              <a:lnSpc>
                <a:spcPts val="6561"/>
              </a:lnSpc>
              <a:buNone/>
            </a:pPr>
            <a:endParaRPr lang="en-US" sz="7200" b="1" kern="0" spc="-157" dirty="0">
              <a:solidFill>
                <a:srgbClr val="F2F2F2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6561"/>
              </a:lnSpc>
              <a:buNone/>
            </a:pPr>
            <a:r>
              <a:rPr lang="en-US" sz="7200" b="1" kern="0" spc="-157" dirty="0">
                <a:solidFill>
                  <a:srgbClr val="F2F2F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– </a:t>
            </a:r>
            <a:r>
              <a:rPr lang="en-US" sz="7200" b="1" kern="0" spc="-157" dirty="0">
                <a:solidFill>
                  <a:schemeClr val="bg1">
                    <a:lumMod val="9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Suraj Darwalkar  </a:t>
            </a:r>
            <a:endParaRPr lang="en-US" sz="7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2037993" y="452032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7250C-FCDF-1B5A-B0E9-4D6A3B2C3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82" y="66908"/>
            <a:ext cx="14305635" cy="8095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chemeClr val="tx1"/>
            </a:solidFill>
            <a:prstDash val="solid"/>
          </a:ln>
        </p:spPr>
        <p:txBody>
          <a:bodyPr/>
          <a:lstStyle/>
          <a:p>
            <a:pPr algn="ctr"/>
            <a:endParaRPr lang="en-US" sz="7200" dirty="0"/>
          </a:p>
          <a:p>
            <a:pPr algn="ctr"/>
            <a:endParaRPr lang="en-US" sz="7200" dirty="0"/>
          </a:p>
          <a:p>
            <a:pPr algn="ctr"/>
            <a:endParaRPr lang="en-US" sz="7200" dirty="0"/>
          </a:p>
          <a:p>
            <a:pPr algn="ctr"/>
            <a:r>
              <a:rPr lang="en-US" sz="9600" b="1" dirty="0"/>
              <a:t>Thank You</a:t>
            </a:r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chemeClr val="tx1"/>
            </a:solidFill>
            <a:prstDash val="solid"/>
          </a:ln>
        </p:spPr>
        <p:txBody>
          <a:bodyPr/>
          <a:lstStyle/>
          <a:p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Text 2"/>
          <p:cNvSpPr/>
          <p:nvPr/>
        </p:nvSpPr>
        <p:spPr>
          <a:xfrm>
            <a:off x="6319599" y="267057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698200"/>
            <a:ext cx="7477601" cy="1860709"/>
          </a:xfrm>
          <a:prstGeom prst="roundRect">
            <a:avLst>
              <a:gd name="adj" fmla="val 5374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6555581" y="3934182"/>
            <a:ext cx="7005638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aims to analyze Netflix TV and Movies data to gain insights into user preferences, content trends, and the impact of user ratings and Top  Actor, Top Director ,Genre </a:t>
            </a: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187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chemeClr val="tx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680924"/>
            <a:ext cx="95170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SOLVING METHODOLOGY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19638"/>
            <a:ext cx="3370064" cy="3729038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73975" y="30556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chemeClr val="accent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Sources</a:t>
            </a:r>
            <a:endParaRPr lang="en-US" sz="2187" dirty="0">
              <a:solidFill>
                <a:schemeClr val="accent2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2273975" y="3624977"/>
            <a:ext cx="28981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 data from different source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73975" y="4535686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various data sources utilized at Netflix for analysis (e.g., Genre, Top Actor, Top Director, Rating, Release Year).</a:t>
            </a:r>
            <a:endParaRPr lang="en-US" sz="1750" b="1" dirty="0"/>
          </a:p>
        </p:txBody>
      </p:sp>
      <p:sp>
        <p:nvSpPr>
          <p:cNvPr id="9" name="Shape 7"/>
          <p:cNvSpPr/>
          <p:nvPr/>
        </p:nvSpPr>
        <p:spPr>
          <a:xfrm>
            <a:off x="5630228" y="2819638"/>
            <a:ext cx="3370064" cy="3729038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5866209" y="30556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chemeClr val="accent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Cleaning</a:t>
            </a:r>
            <a:endParaRPr lang="en-US" sz="2187" dirty="0">
              <a:solidFill>
                <a:schemeClr val="accent2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5866209" y="3624977"/>
            <a:ext cx="28981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data entry mistakes.</a:t>
            </a:r>
            <a:endParaRPr lang="en-US" sz="1750" b="1" dirty="0"/>
          </a:p>
        </p:txBody>
      </p:sp>
      <p:sp>
        <p:nvSpPr>
          <p:cNvPr id="12" name="Text 10"/>
          <p:cNvSpPr/>
          <p:nvPr/>
        </p:nvSpPr>
        <p:spPr>
          <a:xfrm>
            <a:off x="5866209" y="4180284"/>
            <a:ext cx="28981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proper visualization techniques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866209" y="5090993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exploratory data analysis (EDA) to analyze the dataset and extract insights.</a:t>
            </a:r>
            <a:endParaRPr lang="en-US" sz="1750" b="1" dirty="0"/>
          </a:p>
        </p:txBody>
      </p:sp>
      <p:sp>
        <p:nvSpPr>
          <p:cNvPr id="14" name="Shape 12"/>
          <p:cNvSpPr/>
          <p:nvPr/>
        </p:nvSpPr>
        <p:spPr>
          <a:xfrm>
            <a:off x="9222462" y="2819638"/>
            <a:ext cx="3370064" cy="3729038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9458444" y="3055620"/>
            <a:ext cx="2303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chemeClr val="accent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Visualization</a:t>
            </a:r>
            <a:endParaRPr lang="en-US" sz="2187" dirty="0">
              <a:solidFill>
                <a:schemeClr val="accent2"/>
              </a:solidFill>
            </a:endParaRPr>
          </a:p>
        </p:txBody>
      </p:sp>
      <p:sp>
        <p:nvSpPr>
          <p:cNvPr id="16" name="Text 14"/>
          <p:cNvSpPr/>
          <p:nvPr/>
        </p:nvSpPr>
        <p:spPr>
          <a:xfrm>
            <a:off x="9458444" y="3624977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Briefly summarize the criteria used for each Genre ,TV, Movie selection.</a:t>
            </a:r>
            <a:endParaRPr lang="en-US" sz="1750" b="1" dirty="0"/>
          </a:p>
        </p:txBody>
      </p:sp>
      <p:sp>
        <p:nvSpPr>
          <p:cNvPr id="17" name="Text 15"/>
          <p:cNvSpPr/>
          <p:nvPr/>
        </p:nvSpPr>
        <p:spPr>
          <a:xfrm>
            <a:off x="9458444" y="4891088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Display relevant visualizations, such as Pie Chart, count plots, and Bar plots, for each analysis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FFFFFF"/>
          </a:solidFill>
          <a:ln w="13454">
            <a:solidFill>
              <a:schemeClr val="tx1"/>
            </a:solidFill>
            <a:prstDash val="solid"/>
          </a:ln>
        </p:spPr>
        <p:txBody>
          <a:bodyPr/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Dramas, International Movies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top most Genre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Listed_in.these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are the most popular Genres on Netflix.</a:t>
            </a:r>
          </a:p>
        </p:txBody>
      </p:sp>
      <p:sp>
        <p:nvSpPr>
          <p:cNvPr id="4" name="Text 2"/>
          <p:cNvSpPr/>
          <p:nvPr/>
        </p:nvSpPr>
        <p:spPr>
          <a:xfrm>
            <a:off x="2171343" y="595551"/>
            <a:ext cx="8181261" cy="676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29"/>
              </a:lnSpc>
              <a:buNone/>
            </a:pPr>
            <a:r>
              <a:rPr lang="en-US" sz="4263" b="1" kern="0" spc="-12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Top 10 Genres  in Netflix Content</a:t>
            </a:r>
            <a:endParaRPr lang="en-US" sz="4263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43" y="1597223"/>
            <a:ext cx="10287714" cy="6040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FFFFFF"/>
          </a:solidFill>
          <a:ln w="10716">
            <a:solidFill>
              <a:schemeClr val="tx1"/>
            </a:solidFill>
            <a:prstDash val="solid"/>
          </a:ln>
        </p:spPr>
        <p:txBody>
          <a:bodyPr/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                                                    Distribution of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Movie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has most watch shows as compared to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TV Shows.</a:t>
            </a:r>
          </a:p>
        </p:txBody>
      </p:sp>
      <p:sp>
        <p:nvSpPr>
          <p:cNvPr id="4" name="Text 2"/>
          <p:cNvSpPr/>
          <p:nvPr/>
        </p:nvSpPr>
        <p:spPr>
          <a:xfrm>
            <a:off x="3203019" y="476131"/>
            <a:ext cx="7909203" cy="541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60"/>
              </a:lnSpc>
              <a:buNone/>
            </a:pPr>
            <a:r>
              <a:rPr lang="en-US" sz="3408" b="1" kern="0" spc="-10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 of Most Watched Shows on Netflix</a:t>
            </a:r>
            <a:endParaRPr lang="en-US" sz="3408" dirty="0"/>
          </a:p>
        </p:txBody>
      </p:sp>
      <p:sp>
        <p:nvSpPr>
          <p:cNvPr id="6" name="Shape 4"/>
          <p:cNvSpPr/>
          <p:nvPr/>
        </p:nvSpPr>
        <p:spPr>
          <a:xfrm>
            <a:off x="3657421" y="1589603"/>
            <a:ext cx="0" cy="34528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3808928" y="1450062"/>
            <a:ext cx="1973342" cy="2705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0"/>
              </a:lnSpc>
              <a:buNone/>
            </a:pPr>
            <a:r>
              <a:rPr lang="en-US" sz="1704" b="1" kern="0" spc="-5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Distribution of Type</a:t>
            </a:r>
            <a:endParaRPr lang="en-US" sz="1704" dirty="0"/>
          </a:p>
        </p:txBody>
      </p:sp>
      <p:sp>
        <p:nvSpPr>
          <p:cNvPr id="10" name="Shape 8"/>
          <p:cNvSpPr/>
          <p:nvPr/>
        </p:nvSpPr>
        <p:spPr>
          <a:xfrm>
            <a:off x="3808928" y="1915239"/>
            <a:ext cx="7618333" cy="882729"/>
          </a:xfrm>
          <a:prstGeom prst="roundRect">
            <a:avLst>
              <a:gd name="adj" fmla="val 8826"/>
            </a:avLst>
          </a:prstGeom>
          <a:solidFill>
            <a:srgbClr val="ECED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9"/>
          <p:cNvSpPr/>
          <p:nvPr/>
        </p:nvSpPr>
        <p:spPr>
          <a:xfrm>
            <a:off x="3800356" y="1915239"/>
            <a:ext cx="7635478" cy="882729"/>
          </a:xfrm>
          <a:prstGeom prst="roundRect">
            <a:avLst>
              <a:gd name="adj" fmla="val 2942"/>
            </a:avLst>
          </a:prstGeom>
          <a:solidFill>
            <a:srgbClr val="ECED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3973473" y="2045018"/>
            <a:ext cx="7289244" cy="6231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4"/>
              </a:lnSpc>
              <a:buNone/>
            </a:pPr>
            <a:r>
              <a:rPr lang="en-US" sz="1363" b="1" kern="0" spc="-27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Movie Counts     6131</a:t>
            </a:r>
            <a:endParaRPr lang="en-US" sz="1363" b="1" dirty="0"/>
          </a:p>
          <a:p>
            <a:pPr marL="0" indent="0" algn="l">
              <a:lnSpc>
                <a:spcPts val="2454"/>
              </a:lnSpc>
              <a:buNone/>
            </a:pPr>
            <a:r>
              <a:rPr lang="en-US" sz="1363" b="1" kern="0" spc="-27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TV Show Counts   2676</a:t>
            </a:r>
            <a:endParaRPr lang="en-US" sz="1363" b="1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41" y="2992636"/>
            <a:ext cx="4375309" cy="45902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FFFFFF"/>
          </a:solidFill>
          <a:ln w="13097">
            <a:solidFill>
              <a:schemeClr val="tx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298144" y="580906"/>
            <a:ext cx="10034111" cy="1320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8"/>
              </a:lnSpc>
              <a:buNone/>
            </a:pPr>
            <a:r>
              <a:rPr lang="en-US" sz="4158" b="1" kern="0" spc="-12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Top  countries with Most Contributions to Netflix</a:t>
            </a:r>
            <a:endParaRPr lang="en-US" sz="4158" dirty="0"/>
          </a:p>
        </p:txBody>
      </p:sp>
      <p:sp>
        <p:nvSpPr>
          <p:cNvPr id="5" name="Shape 3"/>
          <p:cNvSpPr/>
          <p:nvPr/>
        </p:nvSpPr>
        <p:spPr>
          <a:xfrm>
            <a:off x="2298144" y="2323743"/>
            <a:ext cx="10034111" cy="5327332"/>
          </a:xfrm>
          <a:prstGeom prst="roundRect">
            <a:avLst>
              <a:gd name="adj" fmla="val 1784"/>
            </a:avLst>
          </a:prstGeom>
          <a:solidFill>
            <a:srgbClr val="FCEC99"/>
          </a:solidFill>
          <a:ln w="13097">
            <a:solidFill>
              <a:srgbClr val="FCED9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2522458" y="2548057"/>
            <a:ext cx="9585484" cy="4878705"/>
          </a:xfrm>
          <a:prstGeom prst="roundRect">
            <a:avLst>
              <a:gd name="adj" fmla="val 1948"/>
            </a:avLst>
          </a:prstGeom>
          <a:solidFill>
            <a:srgbClr val="ECED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2511981" y="2548057"/>
            <a:ext cx="9606439" cy="4878705"/>
          </a:xfrm>
          <a:prstGeom prst="roundRect">
            <a:avLst>
              <a:gd name="adj" fmla="val 649"/>
            </a:avLst>
          </a:prstGeom>
          <a:solidFill>
            <a:srgbClr val="ECED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2723198" y="2706410"/>
            <a:ext cx="9184005" cy="45619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4"/>
              </a:lnSpc>
              <a:buNone/>
            </a:pPr>
            <a:r>
              <a:rPr lang="en-US" sz="1663" kern="0" spc="-33" dirty="0">
                <a:solidFill>
                  <a:schemeClr val="accent1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United States        </a:t>
            </a:r>
            <a:r>
              <a:rPr lang="en-US" sz="1663" kern="0" spc="-33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2818</a:t>
            </a:r>
            <a:endParaRPr lang="en-US" sz="1663" dirty="0"/>
          </a:p>
          <a:p>
            <a:pPr marL="0" indent="0">
              <a:lnSpc>
                <a:spcPts val="2994"/>
              </a:lnSpc>
              <a:buNone/>
            </a:pPr>
            <a:r>
              <a:rPr lang="en-US" sz="1663" kern="0" spc="-33" dirty="0">
                <a:solidFill>
                  <a:schemeClr val="accent2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India </a:t>
            </a:r>
            <a:r>
              <a:rPr lang="en-US" sz="1663" kern="0" spc="-33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972</a:t>
            </a:r>
            <a:endParaRPr lang="en-US" sz="1663" dirty="0"/>
          </a:p>
          <a:p>
            <a:pPr marL="0" indent="0">
              <a:lnSpc>
                <a:spcPts val="2994"/>
              </a:lnSpc>
              <a:buNone/>
            </a:pPr>
            <a:r>
              <a:rPr lang="en-US" sz="1663" kern="0" spc="-33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United Kingdom        419</a:t>
            </a:r>
            <a:endParaRPr lang="en-US" sz="1663" dirty="0"/>
          </a:p>
          <a:p>
            <a:pPr marL="0" indent="0">
              <a:lnSpc>
                <a:spcPts val="2994"/>
              </a:lnSpc>
              <a:buNone/>
            </a:pPr>
            <a:r>
              <a:rPr lang="en-US" sz="1663" kern="0" spc="-33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Japan                 245</a:t>
            </a:r>
            <a:endParaRPr lang="en-US" sz="1663" dirty="0"/>
          </a:p>
          <a:p>
            <a:pPr marL="0" indent="0">
              <a:lnSpc>
                <a:spcPts val="2994"/>
              </a:lnSpc>
              <a:buNone/>
            </a:pPr>
            <a:r>
              <a:rPr lang="en-US" sz="1663" kern="0" spc="-33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South Korea           199</a:t>
            </a:r>
            <a:endParaRPr lang="en-US" sz="1663" dirty="0"/>
          </a:p>
          <a:p>
            <a:pPr marL="0" indent="0">
              <a:lnSpc>
                <a:spcPts val="2994"/>
              </a:lnSpc>
              <a:buNone/>
            </a:pPr>
            <a:r>
              <a:rPr lang="en-US" sz="1663" kern="0" spc="-33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Canada                181</a:t>
            </a:r>
            <a:endParaRPr lang="en-US" sz="1663" dirty="0"/>
          </a:p>
          <a:p>
            <a:pPr marL="0" indent="0">
              <a:lnSpc>
                <a:spcPts val="2994"/>
              </a:lnSpc>
              <a:buNone/>
            </a:pPr>
            <a:r>
              <a:rPr lang="en-US" sz="1663" kern="0" spc="-33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Spain                 145</a:t>
            </a:r>
            <a:endParaRPr lang="en-US" sz="1663" dirty="0"/>
          </a:p>
          <a:p>
            <a:pPr marL="0" indent="0">
              <a:lnSpc>
                <a:spcPts val="2994"/>
              </a:lnSpc>
              <a:buNone/>
            </a:pPr>
            <a:r>
              <a:rPr lang="en-US" sz="1663" kern="0" spc="-33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France                124</a:t>
            </a:r>
            <a:endParaRPr lang="en-US" sz="1663" dirty="0"/>
          </a:p>
          <a:p>
            <a:pPr marL="0" indent="0">
              <a:lnSpc>
                <a:spcPts val="2994"/>
              </a:lnSpc>
              <a:buNone/>
            </a:pPr>
            <a:r>
              <a:rPr lang="en-US" sz="1663" kern="0" spc="-33" dirty="0">
                <a:solidFill>
                  <a:srgbClr val="FF0000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Mexico</a:t>
            </a:r>
            <a:r>
              <a:rPr lang="en-US" sz="1663" kern="0" spc="-33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110</a:t>
            </a:r>
            <a:endParaRPr lang="en-US" sz="1663" dirty="0"/>
          </a:p>
          <a:p>
            <a:pPr marL="0" indent="0">
              <a:lnSpc>
                <a:spcPts val="2994"/>
              </a:lnSpc>
              <a:buNone/>
            </a:pPr>
            <a:endParaRPr lang="en-US" sz="1663" dirty="0"/>
          </a:p>
          <a:p>
            <a:pPr marL="0" indent="0">
              <a:lnSpc>
                <a:spcPts val="2994"/>
              </a:lnSpc>
              <a:buNone/>
            </a:pPr>
            <a:r>
              <a:rPr lang="en-US" sz="1663" kern="0" spc="-33" dirty="0">
                <a:solidFill>
                  <a:srgbClr val="00B0F0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Most number of Movies and TV shows </a:t>
            </a:r>
            <a:r>
              <a:rPr lang="en-US" sz="1663" kern="0" spc="-33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are produced by </a:t>
            </a:r>
            <a:r>
              <a:rPr lang="en-US" sz="1663" kern="0" spc="-33" dirty="0">
                <a:solidFill>
                  <a:srgbClr val="FF0000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United States </a:t>
            </a:r>
            <a:r>
              <a:rPr lang="en-US" sz="1663" kern="0" spc="-33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Followed by </a:t>
            </a:r>
            <a:r>
              <a:rPr lang="en-US" sz="1663" kern="0" spc="-33" dirty="0">
                <a:solidFill>
                  <a:srgbClr val="FF0000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India</a:t>
            </a:r>
            <a:r>
              <a:rPr lang="en-US" sz="1663" kern="0" spc="-33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who has Produced the second most number of movies on Netflix.</a:t>
            </a:r>
            <a:endParaRPr lang="en-US" sz="166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502">
            <a:solidFill>
              <a:schemeClr val="tx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537817" y="553998"/>
            <a:ext cx="4023003" cy="6286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60" b="1" kern="0" spc="-11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Year wise Count </a:t>
            </a:r>
            <a:endParaRPr lang="en-US" sz="3960" dirty="0"/>
          </a:p>
        </p:txBody>
      </p:sp>
      <p:sp>
        <p:nvSpPr>
          <p:cNvPr id="5" name="Text 3"/>
          <p:cNvSpPr/>
          <p:nvPr/>
        </p:nvSpPr>
        <p:spPr>
          <a:xfrm>
            <a:off x="2537817" y="1484352"/>
            <a:ext cx="9554647" cy="7541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0"/>
              </a:lnSpc>
              <a:buNone/>
            </a:pPr>
            <a:r>
              <a:rPr lang="en-US" sz="2376" b="1" kern="0" spc="-7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2018 is the year in which Netflix released alot more content as compared to other year.</a:t>
            </a:r>
            <a:endParaRPr lang="en-US" sz="2376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817" y="2540198"/>
            <a:ext cx="9554647" cy="5135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chemeClr val="tx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780098"/>
            <a:ext cx="93671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Top Most Directors by Number of Titles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1918811"/>
            <a:ext cx="10554414" cy="5530691"/>
          </a:xfrm>
          <a:prstGeom prst="roundRect">
            <a:avLst>
              <a:gd name="adj" fmla="val 1808"/>
            </a:avLst>
          </a:prstGeom>
          <a:solidFill>
            <a:srgbClr val="ECED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2026920" y="1918811"/>
            <a:ext cx="10576560" cy="5530691"/>
          </a:xfrm>
          <a:prstGeom prst="roundRect">
            <a:avLst>
              <a:gd name="adj" fmla="val 603"/>
            </a:avLst>
          </a:prstGeom>
          <a:solidFill>
            <a:srgbClr val="ECEDF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2249091" y="2085380"/>
            <a:ext cx="10132219" cy="51975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Top Most Directors by Number of Titles: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chemeClr val="accent1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Rajiv Chilaka               </a:t>
            </a:r>
            <a:r>
              <a:rPr lang="en-US" sz="1750" kern="0" spc="-35" dirty="0">
                <a:solidFill>
                  <a:schemeClr val="accent2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19</a:t>
            </a:r>
            <a:endParaRPr lang="en-US" sz="1750" dirty="0">
              <a:solidFill>
                <a:schemeClr val="accent2"/>
              </a:solidFill>
            </a:endParaRPr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Raúl Campos                 18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Suhas Kadav                 16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Marcus Raboy                16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Jay Karas                   14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Cathy Garcia-Molina         13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Jay Chapman                 12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Youssef Chahine             12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Martin Scorsese             12</a:t>
            </a: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endParaRPr lang="en-US" sz="1750" dirty="0"/>
          </a:p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FF0000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Rajiv Chilaka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is the top most director has </a:t>
            </a:r>
            <a:r>
              <a:rPr lang="en-US" sz="1750" kern="0" spc="-35" dirty="0">
                <a:solidFill>
                  <a:srgbClr val="00B050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maximum number </a:t>
            </a:r>
            <a:r>
              <a:rPr lang="en-US" sz="1750" kern="0" spc="-35" dirty="0">
                <a:solidFill>
                  <a:srgbClr val="272525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of titles followed by </a:t>
            </a:r>
            <a:r>
              <a:rPr lang="en-US" sz="1750" kern="0" spc="-35" dirty="0">
                <a:solidFill>
                  <a:srgbClr val="FF0000"/>
                </a:solidFill>
                <a:highlight>
                  <a:srgbClr val="ECEDF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Raúl Campos .</a:t>
            </a:r>
            <a:endParaRPr lang="en-US" sz="17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319599" y="142422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675001" y="2451854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Netflix has more </a:t>
            </a:r>
            <a:r>
              <a:rPr lang="en-US" sz="2000" b="1" kern="0" spc="-3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Movies</a:t>
            </a:r>
            <a:r>
              <a:rPr lang="en-US" sz="2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than TV show.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6675001" y="2940487"/>
            <a:ext cx="7122200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 number of </a:t>
            </a:r>
            <a:r>
              <a:rPr lang="en-US" sz="2000" b="1" kern="0" spc="-35" dirty="0">
                <a:solidFill>
                  <a:schemeClr val="accent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Movies and TV </a:t>
            </a:r>
            <a:r>
              <a:rPr lang="en-US" sz="2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shows are produced by </a:t>
            </a:r>
            <a:r>
              <a:rPr lang="en-US" sz="2000" b="1" kern="0" spc="-35" dirty="0">
                <a:solidFill>
                  <a:schemeClr val="accent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United States </a:t>
            </a:r>
            <a:r>
              <a:rPr lang="en-US" sz="2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Followed by India who has Produced the second most number of movies on netflix.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6675001" y="4228743"/>
            <a:ext cx="712220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3149"/>
              </a:lnSpc>
              <a:buSzPct val="100000"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675001" y="4393580"/>
            <a:ext cx="7122200" cy="15232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chemeClr val="accent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2018</a:t>
            </a:r>
            <a:r>
              <a:rPr lang="en-US" sz="2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the year in which Netflix released alot more content as compared to other years.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6675001" y="5452946"/>
            <a:ext cx="7122200" cy="1352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000" b="1" kern="0" spc="-35" dirty="0">
                <a:solidFill>
                  <a:schemeClr val="accent2">
                    <a:lumMod val="60000"/>
                    <a:lumOff val="40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International Movies </a:t>
            </a:r>
            <a:r>
              <a:rPr lang="en-US" sz="2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</a:t>
            </a:r>
            <a:r>
              <a:rPr lang="en-US" sz="2000" b="1" kern="0" spc="-35" dirty="0">
                <a:solidFill>
                  <a:schemeClr val="accent2">
                    <a:lumMod val="60000"/>
                    <a:lumOff val="40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Dramas</a:t>
            </a:r>
            <a:r>
              <a:rPr lang="en-US" sz="20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are the most popular Genres on Netflix</a:t>
            </a: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05CF01-9C56-7937-33BF-0D4417DE21EA}"/>
              </a:ext>
            </a:extLst>
          </p:cNvPr>
          <p:cNvSpPr txBox="1"/>
          <p:nvPr/>
        </p:nvSpPr>
        <p:spPr>
          <a:xfrm>
            <a:off x="6688713" y="6619360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The rise of streaming services like Netflix, which have made it easier and more affordable for people to access a wide range of content.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5004</TotalTime>
  <Words>442</Words>
  <Application>Microsoft Office PowerPoint</Application>
  <PresentationFormat>Custom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Google Sans</vt:lpstr>
      <vt:lpstr>Helvetica Neue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Suraj Darwalkar</cp:lastModifiedBy>
  <cp:revision>7</cp:revision>
  <dcterms:created xsi:type="dcterms:W3CDTF">2023-10-08T11:48:44Z</dcterms:created>
  <dcterms:modified xsi:type="dcterms:W3CDTF">2023-10-18T15:47:30Z</dcterms:modified>
</cp:coreProperties>
</file>