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90" r:id="rId4"/>
    <p:sldId id="295" r:id="rId5"/>
    <p:sldId id="289" r:id="rId6"/>
    <p:sldId id="309" r:id="rId7"/>
    <p:sldId id="293" r:id="rId8"/>
    <p:sldId id="292" r:id="rId9"/>
    <p:sldId id="310" r:id="rId10"/>
    <p:sldId id="298" r:id="rId11"/>
    <p:sldId id="297" r:id="rId12"/>
    <p:sldId id="29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30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2" autoAdjust="0"/>
    <p:restoredTop sz="94660"/>
  </p:normalViewPr>
  <p:slideViewPr>
    <p:cSldViewPr>
      <p:cViewPr varScale="1">
        <p:scale>
          <a:sx n="78" d="100"/>
          <a:sy n="78" d="100"/>
        </p:scale>
        <p:origin x="18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3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7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05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72029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6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5984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7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58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9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9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6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2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6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98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26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ABF4E6"/>
            </a:gs>
            <a:gs pos="0">
              <a:srgbClr val="D6FAF3"/>
            </a:gs>
            <a:gs pos="100000">
              <a:schemeClr val="accent3">
                <a:lumMod val="45000"/>
                <a:lumOff val="55000"/>
              </a:schemeClr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05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tsx3.readthedocs.io/en/latest/" TargetMode="External"/><Relationship Id="rId2" Type="http://schemas.openxmlformats.org/officeDocument/2006/relationships/hyperlink" Target="https://cloud.google.com/speech-to-tex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SpeechRecognition/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s://www.selenium.dev/documentation/en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4419600"/>
            <a:ext cx="8808212" cy="1788735"/>
          </a:xfrm>
        </p:spPr>
        <p:txBody>
          <a:bodyPr>
            <a:noAutofit/>
          </a:bodyPr>
          <a:lstStyle/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PRESENTER</a:t>
            </a:r>
            <a:r>
              <a:rPr lang="en-US" sz="1600" b="1" dirty="0">
                <a:latin typeface="Bookman Old Style" panose="02050604050505020204" pitchFamily="18" charset="0"/>
                <a:sym typeface="Wingdings" panose="05000000000000000000" pitchFamily="2" charset="2"/>
              </a:rPr>
              <a:t>ANKITA BISWAS</a:t>
            </a:r>
          </a:p>
          <a:p>
            <a:pPr algn="ctr"/>
            <a:r>
              <a:rPr lang="en-US" sz="1600" b="1" dirty="0">
                <a:latin typeface="Bookman Old Style" panose="02050604050505020204" pitchFamily="18" charset="0"/>
                <a:sym typeface="Wingdings" panose="05000000000000000000" pitchFamily="2" charset="2"/>
              </a:rPr>
              <a:t>GROUP MEMBERS- NEHAL AFSAR, SANJANA SHAW,SUPARNA KAMILA,     SURAJ MAITY,ANKITA BISWAS</a:t>
            </a:r>
            <a:endParaRPr lang="en-US" sz="1600" b="1" dirty="0">
              <a:latin typeface="Bookman Old Style" panose="02050604050505020204" pitchFamily="18" charset="0"/>
            </a:endParaRPr>
          </a:p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Department of Computer Application</a:t>
            </a:r>
          </a:p>
          <a:p>
            <a:pPr algn="ctr"/>
            <a:r>
              <a:rPr lang="en-US" sz="1600" b="1" dirty="0">
                <a:latin typeface="Bookman Old Style" panose="02050604050505020204" pitchFamily="18" charset="0"/>
              </a:rPr>
              <a:t>SWAMI VIVEKANANDA UNIVERSITY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996" y="3039325"/>
            <a:ext cx="8808212" cy="1243860"/>
          </a:xfrm>
          <a:prstGeom prst="rect">
            <a:avLst/>
          </a:prstGeom>
          <a:ln w="127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VOICENAV: A VOICE-ACTIVATED WEB NAVIGATOR</a:t>
            </a:r>
            <a:endParaRPr lang="en-US" sz="32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20CA0A-2C1A-5C24-83E0-9A4508AE4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33400"/>
            <a:ext cx="3886200" cy="236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005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5D75-FBFC-B8CB-4E8A-4A2705EB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0"/>
            <a:ext cx="8001000" cy="1524000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9A211-697F-34F3-3E42-FD976CB1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670" y="1600200"/>
            <a:ext cx="8534400" cy="4529670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Natural Language Processing (NLP):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To improve command interpretation, allowing the assistant to understand more </a:t>
            </a:r>
            <a:r>
              <a:rPr lang="en-US" b="1" dirty="0">
                <a:solidFill>
                  <a:srgbClr val="0070C0"/>
                </a:solidFill>
              </a:rPr>
              <a:t>complex, conversational language</a:t>
            </a:r>
            <a:r>
              <a:rPr lang="en-US" dirty="0">
                <a:solidFill>
                  <a:srgbClr val="0070C0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Expansion of Supported Applications: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Include more </a:t>
            </a:r>
            <a:r>
              <a:rPr lang="en-US" b="1" dirty="0">
                <a:solidFill>
                  <a:srgbClr val="0070C0"/>
                </a:solidFill>
              </a:rPr>
              <a:t>third-party applications</a:t>
            </a:r>
            <a:r>
              <a:rPr lang="en-US" dirty="0">
                <a:solidFill>
                  <a:srgbClr val="0070C0"/>
                </a:solidFill>
              </a:rPr>
              <a:t> for greater functionality across different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Multi-Language Support: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Implement support for </a:t>
            </a:r>
            <a:r>
              <a:rPr lang="en-US" b="1" dirty="0">
                <a:solidFill>
                  <a:srgbClr val="0070C0"/>
                </a:solidFill>
              </a:rPr>
              <a:t>multiple languages</a:t>
            </a:r>
            <a:r>
              <a:rPr lang="en-US" dirty="0">
                <a:solidFill>
                  <a:srgbClr val="0070C0"/>
                </a:solidFill>
              </a:rPr>
              <a:t> to increase accessibility for users worldwide.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Integration with Smart Home Devices: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Future versions could </a:t>
            </a:r>
            <a:r>
              <a:rPr lang="en-US" b="1" dirty="0">
                <a:solidFill>
                  <a:srgbClr val="0070C0"/>
                </a:solidFill>
              </a:rPr>
              <a:t>control smart devices</a:t>
            </a:r>
            <a:r>
              <a:rPr lang="en-US" dirty="0">
                <a:solidFill>
                  <a:srgbClr val="0070C0"/>
                </a:solidFill>
              </a:rPr>
              <a:t> (e.g., lights, thermostats) in the home through voice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Error Handling and User Feedback: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Enhance system resilience with </a:t>
            </a:r>
            <a:r>
              <a:rPr lang="en-US" b="1" dirty="0">
                <a:solidFill>
                  <a:srgbClr val="0070C0"/>
                </a:solidFill>
              </a:rPr>
              <a:t>better error handling</a:t>
            </a:r>
            <a:r>
              <a:rPr lang="en-US" dirty="0">
                <a:solidFill>
                  <a:srgbClr val="0070C0"/>
                </a:solidFill>
              </a:rPr>
              <a:t> and more </a:t>
            </a:r>
            <a:r>
              <a:rPr lang="en-US" b="1" dirty="0">
                <a:solidFill>
                  <a:srgbClr val="0070C0"/>
                </a:solidFill>
              </a:rPr>
              <a:t>user-friendly feedback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394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24E2-D602-BEFC-9D66-0B440C12B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8077200" cy="91440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chemeClr val="accent1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References</a:t>
            </a:r>
            <a:endParaRPr lang="en-IN" sz="4400" dirty="0">
              <a:solidFill>
                <a:schemeClr val="accent1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11902-E449-1661-0512-3B9D38B39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51816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Google Cloud Speech-to-Text: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Google Cloud. (n.d.). Speech-to-Text. Retrieved from </a:t>
            </a:r>
            <a:r>
              <a:rPr lang="en-IN" b="1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https://cloud.google.com/speech-to-text</a:t>
            </a:r>
            <a:endParaRPr lang="en-IN" b="1" dirty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Pyttsx3 Documentation: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Pyttsx3 Documentation. (n.d.). Retrieved from </a:t>
            </a:r>
            <a:r>
              <a:rPr lang="en-IN" b="1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https://pyttsx3.readthedocs.io/en/latest/</a:t>
            </a:r>
            <a:endParaRPr lang="en-IN" b="1" dirty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Selenium Documentation: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Selenium Documentation. (n.d.). Retrieved from </a:t>
            </a:r>
            <a:r>
              <a:rPr lang="en-IN" b="1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https://www.selenium.dev/documentation/en/</a:t>
            </a:r>
            <a:endParaRPr lang="en-IN" b="1" dirty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 Software Foundation: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Python Documentation. (n.d.). Retrieved from </a:t>
            </a:r>
            <a:r>
              <a:rPr lang="en-IN" b="1" dirty="0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</a:t>
            </a:r>
            <a:endParaRPr lang="en-IN" b="1" dirty="0">
              <a:solidFill>
                <a:srgbClr val="0000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Speech Recognition API:</a:t>
            </a:r>
            <a:br>
              <a:rPr lang="en-IN" dirty="0">
                <a:solidFill>
                  <a:srgbClr val="0070C0"/>
                </a:solidFill>
              </a:rPr>
            </a:br>
            <a:r>
              <a:rPr lang="en-IN" dirty="0">
                <a:solidFill>
                  <a:srgbClr val="0070C0"/>
                </a:solidFill>
              </a:rPr>
              <a:t>Speech Recognition Documentation. (n.d.). Retrieved from </a:t>
            </a:r>
            <a:r>
              <a:rPr lang="en-IN" b="1" dirty="0">
                <a:solidFill>
                  <a:srgbClr val="0000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https://pypi.org/project/SpeechRecognition/</a:t>
            </a:r>
            <a:endParaRPr lang="en-IN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92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 txBox="1">
            <a:spLocks/>
          </p:cNvSpPr>
          <p:nvPr/>
        </p:nvSpPr>
        <p:spPr>
          <a:xfrm>
            <a:off x="685800" y="2514600"/>
            <a:ext cx="8001000" cy="914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 algn="ctr"/>
            <a:r>
              <a:rPr lang="en-US" sz="5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THANKYOU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3283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30479" y="457200"/>
            <a:ext cx="8200854" cy="105092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Paper outline:</a:t>
            </a: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807862"/>
            <a:ext cx="8229600" cy="4211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b="1" dirty="0"/>
              <a:t>INTRODUCTION </a:t>
            </a:r>
          </a:p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b="1" dirty="0"/>
              <a:t>MOTIVATION </a:t>
            </a:r>
          </a:p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US" b="1" dirty="0"/>
              <a:t>OVERVIEW</a:t>
            </a:r>
            <a:endParaRPr lang="en-IN" b="1" dirty="0"/>
          </a:p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IN" b="1" dirty="0"/>
              <a:t>WORKFLOW OF VOICENAV</a:t>
            </a:r>
          </a:p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IN" b="1" dirty="0"/>
              <a:t>BACKGROUND STUDY</a:t>
            </a:r>
          </a:p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IN" b="1" dirty="0"/>
              <a:t>RESULT</a:t>
            </a:r>
          </a:p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IN" b="1" dirty="0"/>
              <a:t>FUTURE SCOPE</a:t>
            </a:r>
          </a:p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r>
              <a:rPr lang="en-IN" b="1" dirty="0"/>
              <a:t>REFERENCES</a:t>
            </a:r>
          </a:p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IN" b="1" dirty="0">
              <a:solidFill>
                <a:srgbClr val="002060"/>
              </a:solidFill>
            </a:endParaRPr>
          </a:p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b="1" dirty="0"/>
          </a:p>
          <a:p>
            <a:pPr marL="457200" indent="-457200">
              <a:spcBef>
                <a:spcPts val="0"/>
              </a:spcBef>
              <a:buClr>
                <a:schemeClr val="bg2">
                  <a:lumMod val="75000"/>
                </a:schemeClr>
              </a:buClr>
              <a:buSzPct val="100000"/>
              <a:buFont typeface="+mj-lt"/>
              <a:buAutoNum type="arabicPeriod"/>
            </a:pPr>
            <a:endParaRPr lang="en-US" b="1" dirty="0"/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45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19199" y="304800"/>
            <a:ext cx="7412133" cy="7620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/>
            <a:endParaRPr lang="en-US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133600"/>
            <a:ext cx="7924800" cy="2667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  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133600"/>
            <a:ext cx="82296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4993E-2E12-33BC-3B7D-F8F2364F6ED3}"/>
              </a:ext>
            </a:extLst>
          </p:cNvPr>
          <p:cNvSpPr txBox="1"/>
          <p:nvPr/>
        </p:nvSpPr>
        <p:spPr>
          <a:xfrm>
            <a:off x="457200" y="1066800"/>
            <a:ext cx="8305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 Evolution: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technology advances, the way we interact with computers is constantly changing.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Voice-Controlled Assistants: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 a major step toward intuitive and natural interaction.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hands-free operation, making them ideal for various users, especially those with mobility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Focus: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a sophisticated voice-controlled assistant that enables: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control via voice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user-friendly, versatile interface that enhances accessibility and usability, allowing for a wide range of tasks to be performed through voice commands alone.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A65826-CFC9-22B7-148C-98F6EFA02A4D}"/>
              </a:ext>
            </a:extLst>
          </p:cNvPr>
          <p:cNvSpPr txBox="1"/>
          <p:nvPr/>
        </p:nvSpPr>
        <p:spPr>
          <a:xfrm>
            <a:off x="1447800" y="288922"/>
            <a:ext cx="6326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INTRODUCTION</a:t>
            </a:r>
            <a:endParaRPr lang="en-US" sz="4000" dirty="0">
              <a:solidFill>
                <a:schemeClr val="accent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6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2171700" y="152400"/>
            <a:ext cx="4953000" cy="64571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 algn="ctr"/>
            <a:r>
              <a:rPr lang="en-US" sz="4000" b="1" dirty="0">
                <a:solidFill>
                  <a:schemeClr val="accent1"/>
                </a:solidFill>
                <a:latin typeface="Berlin Sans FB Demi" panose="020E0802020502020306" pitchFamily="34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33400" y="2590800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/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B5F237-E3F3-FA60-0321-847A29F7F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73777"/>
            <a:ext cx="82296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This Project?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growing demand for hands-free technologies driven by accessibility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Improving accessibility for users with physical disabilities or those who cannot interact with a computer using traditional input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Simplifying tasks like web browsing and application launching through voice commands.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a more inclusive  </a:t>
            </a: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environment.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 convenience and efficiency, reducing reliance on physical devices like keyboards and mice.</a:t>
            </a:r>
          </a:p>
        </p:txBody>
      </p:sp>
    </p:spTree>
    <p:extLst>
      <p:ext uri="{BB962C8B-B14F-4D97-AF65-F5344CB8AC3E}">
        <p14:creationId xmlns:p14="http://schemas.microsoft.com/office/powerpoint/2010/main" val="261062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346035" y="417512"/>
            <a:ext cx="5969165" cy="64928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rgbClr val="002060"/>
                </a:solidFill>
                <a:latin typeface="Berlin Sans FB Demi" panose="020E0802020502020306" pitchFamily="34" charset="0"/>
                <a:cs typeface="Times New Roman" pitchFamily="18" charset="0"/>
              </a:rPr>
              <a:t>overview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11430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an innovative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voice-controlled assistant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enhance user interaction with computers using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Voice-controlled web browsing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management across operating systems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Keyboard command execution using voice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  <a:endParaRPr lang="en-US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US" sz="6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voice input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</a:t>
            </a:r>
            <a:r>
              <a:rPr lang="en-US" sz="6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audio feedback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64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Automation</a:t>
            </a:r>
            <a:r>
              <a:rPr lang="en-US" sz="64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web navigation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itchFamily="18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529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D75C2-C709-DC6D-D75F-F9CA98F0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197" y="152400"/>
            <a:ext cx="6705599" cy="1143000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WORKFLOW OF VOICE</a:t>
            </a:r>
            <a:r>
              <a:rPr lang="hg-IN" sz="400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N</a:t>
            </a:r>
            <a:r>
              <a:rPr lang="en-IN" sz="4000" dirty="0">
                <a:solidFill>
                  <a:schemeClr val="accent1"/>
                </a:solidFill>
                <a:latin typeface="Berlin Sans FB Demi" panose="020E0802020502020306" pitchFamily="34" charset="0"/>
              </a:rPr>
              <a:t>AV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A63A9C-D094-ADE0-23E9-76EB1BADAC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075" y="1437526"/>
            <a:ext cx="7491845" cy="4800600"/>
          </a:xfrm>
        </p:spPr>
      </p:pic>
    </p:spTree>
    <p:extLst>
      <p:ext uri="{BB962C8B-B14F-4D97-AF65-F5344CB8AC3E}">
        <p14:creationId xmlns:p14="http://schemas.microsoft.com/office/powerpoint/2010/main" val="64602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0661"/>
            <a:ext cx="7774067" cy="54133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000" b="1" dirty="0">
                <a:solidFill>
                  <a:schemeClr val="accent1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30822" y="915918"/>
            <a:ext cx="9113178" cy="58658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8000" b="1" u="sng" dirty="0">
                <a:solidFill>
                  <a:schemeClr val="accent1"/>
                </a:solidFill>
              </a:rPr>
              <a:t>Technologies Used:</a:t>
            </a:r>
          </a:p>
          <a:p>
            <a:pPr lvl="1" algn="l">
              <a:buClr>
                <a:schemeClr val="bg1"/>
              </a:buClr>
            </a:pPr>
            <a:r>
              <a:rPr lang="en-US" sz="7200" b="1" dirty="0">
                <a:solidFill>
                  <a:schemeClr val="accent1"/>
                </a:solidFill>
              </a:rPr>
              <a:t>Speech Recognition</a:t>
            </a:r>
          </a:p>
          <a:p>
            <a:pPr lvl="2" algn="l">
              <a:buClr>
                <a:schemeClr val="bg1"/>
              </a:buClr>
            </a:pPr>
            <a:r>
              <a:rPr lang="en-US" sz="7200" b="1" dirty="0">
                <a:solidFill>
                  <a:srgbClr val="0070C0"/>
                </a:solidFill>
              </a:rPr>
              <a:t>Converts spoken language to text using machine learning and deep learning.</a:t>
            </a:r>
          </a:p>
          <a:p>
            <a:pPr lvl="2" algn="l">
              <a:buClr>
                <a:schemeClr val="bg1"/>
              </a:buClr>
            </a:pPr>
            <a:r>
              <a:rPr lang="en-US" sz="7200" b="1" dirty="0">
                <a:solidFill>
                  <a:srgbClr val="0070C0"/>
                </a:solidFill>
              </a:rPr>
              <a:t>Google’s Speech Recognition API used for accurate speech-to-text conversion.</a:t>
            </a:r>
            <a:endParaRPr lang="en-US" sz="7600" b="1" dirty="0">
              <a:solidFill>
                <a:schemeClr val="accent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8000" b="1" dirty="0">
                <a:solidFill>
                  <a:schemeClr val="accent1"/>
                </a:solidFill>
              </a:rPr>
              <a:t>       Text-to-Speech (TTS)</a:t>
            </a:r>
          </a:p>
          <a:p>
            <a:pPr lvl="2" algn="l">
              <a:buClr>
                <a:schemeClr val="bg1"/>
              </a:buClr>
            </a:pPr>
            <a:r>
              <a:rPr lang="en-US" sz="7200" b="1" dirty="0">
                <a:solidFill>
                  <a:srgbClr val="0070C0"/>
                </a:solidFill>
              </a:rPr>
              <a:t>Provides audio feedback by converting text into spoken language.</a:t>
            </a:r>
          </a:p>
          <a:p>
            <a:pPr lvl="2" algn="l">
              <a:buClr>
                <a:schemeClr val="bg1"/>
              </a:buClr>
            </a:pPr>
            <a:r>
              <a:rPr lang="en-US" sz="7200" b="1" dirty="0">
                <a:solidFill>
                  <a:srgbClr val="0070C0"/>
                </a:solidFill>
              </a:rPr>
              <a:t>Utilizes the pyttsx3 library for natural-sounding speech synthesis.</a:t>
            </a:r>
          </a:p>
          <a:p>
            <a:pPr lvl="1" algn="l">
              <a:buClr>
                <a:schemeClr val="bg1"/>
              </a:buClr>
            </a:pPr>
            <a:r>
              <a:rPr lang="en-US" sz="7200" b="1" dirty="0">
                <a:solidFill>
                  <a:schemeClr val="accent1"/>
                </a:solidFill>
              </a:rPr>
              <a:t>Browser Automation</a:t>
            </a:r>
          </a:p>
          <a:p>
            <a:pPr lvl="2" algn="l">
              <a:buClr>
                <a:schemeClr val="bg1"/>
              </a:buClr>
            </a:pPr>
            <a:r>
              <a:rPr lang="en-US" sz="7200" b="1" dirty="0">
                <a:solidFill>
                  <a:srgbClr val="0070C0"/>
                </a:solidFill>
              </a:rPr>
              <a:t>Enables programmatic control of web browsers for automated navigation and interaction.</a:t>
            </a:r>
          </a:p>
          <a:p>
            <a:pPr lvl="2" algn="l">
              <a:buClr>
                <a:schemeClr val="bg1"/>
              </a:buClr>
            </a:pPr>
            <a:r>
              <a:rPr lang="en-US" sz="7200" b="1" dirty="0">
                <a:solidFill>
                  <a:srgbClr val="0070C0"/>
                </a:solidFill>
              </a:rPr>
              <a:t>Selenium library used to power web browsing capabilities.</a:t>
            </a:r>
          </a:p>
          <a:p>
            <a:pPr lvl="1" algn="l">
              <a:buClr>
                <a:schemeClr val="bg1"/>
              </a:buClr>
            </a:pPr>
            <a:r>
              <a:rPr lang="en-US" sz="7200" b="1" dirty="0">
                <a:solidFill>
                  <a:schemeClr val="accent1"/>
                </a:solidFill>
              </a:rPr>
              <a:t>Cross-Platform Development</a:t>
            </a:r>
          </a:p>
          <a:p>
            <a:pPr lvl="2" algn="l">
              <a:buClr>
                <a:schemeClr val="bg1"/>
              </a:buClr>
            </a:pPr>
            <a:r>
              <a:rPr lang="en-US" sz="7200" b="1" dirty="0">
                <a:solidFill>
                  <a:srgbClr val="0070C0"/>
                </a:solidFill>
              </a:rPr>
              <a:t>Ensures compatibility with Windows, macOS, and Linux.</a:t>
            </a:r>
          </a:p>
          <a:p>
            <a:pPr lvl="2" algn="l">
              <a:buClr>
                <a:schemeClr val="bg1"/>
              </a:buClr>
            </a:pPr>
            <a:r>
              <a:rPr lang="en-US" sz="7200" b="1" dirty="0">
                <a:solidFill>
                  <a:srgbClr val="0070C0"/>
                </a:solidFill>
              </a:rPr>
              <a:t>Uses subprocess library for application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914185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561519" y="304800"/>
            <a:ext cx="2173361" cy="515144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4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14350" indent="-514350"/>
            <a:r>
              <a:rPr lang="en-US" sz="4000" b="1" dirty="0">
                <a:solidFill>
                  <a:srgbClr val="002060"/>
                </a:solidFill>
                <a:latin typeface="Berlin Sans FB Demi" panose="020E0802020502020306" pitchFamily="34" charset="0"/>
                <a:cs typeface="Times New Roman" pitchFamily="18" charset="0"/>
              </a:rPr>
              <a:t>Results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33400" y="2362200"/>
            <a:ext cx="8229600" cy="1905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/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580A883-5E61-1716-60F7-30892CD7A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70" y="895433"/>
            <a:ext cx="2630305" cy="201548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81DDFE6-CBA3-115F-BD23-C0E5C9531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02" y="1440106"/>
            <a:ext cx="4130398" cy="1143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10246DF7-3C61-E91D-558C-C682BD848C4B}"/>
              </a:ext>
            </a:extLst>
          </p:cNvPr>
          <p:cNvSpPr/>
          <p:nvPr/>
        </p:nvSpPr>
        <p:spPr>
          <a:xfrm>
            <a:off x="4876987" y="1742038"/>
            <a:ext cx="858080" cy="5151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53768E0-04A6-4BEF-62A5-8DA6B27436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617" y="4038600"/>
            <a:ext cx="3539383" cy="2667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2B5E7E7D-9376-9462-A820-F7FCCBC3288E}"/>
              </a:ext>
            </a:extLst>
          </p:cNvPr>
          <p:cNvSpPr/>
          <p:nvPr/>
        </p:nvSpPr>
        <p:spPr>
          <a:xfrm>
            <a:off x="4114800" y="4892025"/>
            <a:ext cx="914400" cy="609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0B6AD29-533F-D7EF-E888-4485111C7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49125"/>
            <a:ext cx="3386983" cy="1905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340BAB8-CD22-B6A2-CD79-F739D1070513}"/>
              </a:ext>
            </a:extLst>
          </p:cNvPr>
          <p:cNvSpPr txBox="1"/>
          <p:nvPr/>
        </p:nvSpPr>
        <p:spPr>
          <a:xfrm>
            <a:off x="441601" y="786244"/>
            <a:ext cx="428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Sitka Text" pitchFamily="2" charset="0"/>
              </a:rPr>
              <a:t>WHEN WE SAY OPEN BROWSER CHROME: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4266C4-5DE5-DC17-FB25-E06D3421A01D}"/>
              </a:ext>
            </a:extLst>
          </p:cNvPr>
          <p:cNvSpPr txBox="1"/>
          <p:nvPr/>
        </p:nvSpPr>
        <p:spPr>
          <a:xfrm>
            <a:off x="504290" y="3448888"/>
            <a:ext cx="3935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Sitka Text" pitchFamily="2" charset="0"/>
              </a:rPr>
              <a:t>FOR SEARCHIING WE CAN SAY:     SEARCH (something) </a:t>
            </a:r>
          </a:p>
          <a:p>
            <a:r>
              <a:rPr lang="en-IN" b="1" dirty="0">
                <a:solidFill>
                  <a:schemeClr val="bg2">
                    <a:lumMod val="75000"/>
                  </a:schemeClr>
                </a:solidFill>
                <a:latin typeface="Sitka Text" pitchFamily="2" charset="0"/>
              </a:rPr>
              <a:t>Like- search YouTube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595049-8CF2-AFCD-FAB7-98A9D20B5763}"/>
              </a:ext>
            </a:extLst>
          </p:cNvPr>
          <p:cNvSpPr txBox="1"/>
          <p:nvPr/>
        </p:nvSpPr>
        <p:spPr>
          <a:xfrm>
            <a:off x="6065029" y="562372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accent1"/>
                </a:solidFill>
                <a:latin typeface="Sitka Text" pitchFamily="2" charset="0"/>
              </a:rPr>
              <a:t>*OPENS CHROME*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497CAB-8CC1-489B-0102-28118116A7D5}"/>
              </a:ext>
            </a:extLst>
          </p:cNvPr>
          <p:cNvSpPr txBox="1"/>
          <p:nvPr/>
        </p:nvSpPr>
        <p:spPr>
          <a:xfrm>
            <a:off x="5100327" y="3300755"/>
            <a:ext cx="353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Sitka Text" pitchFamily="2" charset="0"/>
              </a:rPr>
              <a:t>*SEARCHES FOR YOUTUBE </a:t>
            </a:r>
          </a:p>
          <a:p>
            <a:pPr algn="ctr"/>
            <a:r>
              <a:rPr lang="en-IN" b="1" dirty="0">
                <a:solidFill>
                  <a:schemeClr val="accent1"/>
                </a:solidFill>
                <a:latin typeface="Sitka Text" pitchFamily="2" charset="0"/>
              </a:rPr>
              <a:t>ON THE WEB*</a:t>
            </a:r>
          </a:p>
        </p:txBody>
      </p:sp>
    </p:spTree>
    <p:extLst>
      <p:ext uri="{BB962C8B-B14F-4D97-AF65-F5344CB8AC3E}">
        <p14:creationId xmlns:p14="http://schemas.microsoft.com/office/powerpoint/2010/main" val="384397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1B328-B8B6-6239-6CC1-F7D45FF91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7848600" cy="83820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002060"/>
                </a:solidFill>
                <a:latin typeface="Berlin Sans FB Demi" panose="020E0802020502020306" pitchFamily="34" charset="0"/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F2F7C0-7B7F-46BC-C272-6B1D938D8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53" y="2472608"/>
            <a:ext cx="3903294" cy="191278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6B6DDD-2FDB-495E-337A-6ADF94C20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" r="2659"/>
          <a:stretch/>
        </p:blipFill>
        <p:spPr>
          <a:xfrm>
            <a:off x="4982554" y="1743864"/>
            <a:ext cx="3903294" cy="386145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1FDF603F-F563-15E6-00AA-D973D78DF49F}"/>
              </a:ext>
            </a:extLst>
          </p:cNvPr>
          <p:cNvSpPr/>
          <p:nvPr/>
        </p:nvSpPr>
        <p:spPr>
          <a:xfrm>
            <a:off x="4267200" y="3225190"/>
            <a:ext cx="609600" cy="4076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3839D5-7F87-9E7E-2F4C-DBEF3D940A5F}"/>
              </a:ext>
            </a:extLst>
          </p:cNvPr>
          <p:cNvSpPr txBox="1"/>
          <p:nvPr/>
        </p:nvSpPr>
        <p:spPr>
          <a:xfrm>
            <a:off x="258153" y="1389921"/>
            <a:ext cx="418798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Sitka Text" pitchFamily="2" charset="0"/>
              </a:rPr>
              <a:t>FOR OPENING NOTEPAD WE SAY-</a:t>
            </a:r>
          </a:p>
          <a:p>
            <a:r>
              <a:rPr lang="en-IN" sz="2000" b="1" dirty="0">
                <a:solidFill>
                  <a:srgbClr val="002060"/>
                </a:solidFill>
                <a:latin typeface="Sitka Text" pitchFamily="2" charset="0"/>
              </a:rPr>
              <a:t>Open Notepad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DE37E9-8503-1942-C20A-3FE22558E29F}"/>
              </a:ext>
            </a:extLst>
          </p:cNvPr>
          <p:cNvSpPr txBox="1"/>
          <p:nvPr/>
        </p:nvSpPr>
        <p:spPr>
          <a:xfrm>
            <a:off x="4982553" y="1252686"/>
            <a:ext cx="390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accent1"/>
                </a:solidFill>
                <a:latin typeface="Sitka Text" pitchFamily="2" charset="0"/>
              </a:rPr>
              <a:t>*OPENS NOTEPAD*</a:t>
            </a:r>
          </a:p>
        </p:txBody>
      </p:sp>
    </p:spTree>
    <p:extLst>
      <p:ext uri="{BB962C8B-B14F-4D97-AF65-F5344CB8AC3E}">
        <p14:creationId xmlns:p14="http://schemas.microsoft.com/office/powerpoint/2010/main" val="33368721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Custom 1">
      <a:dk1>
        <a:sysClr val="windowText" lastClr="000000"/>
      </a:dk1>
      <a:lt1>
        <a:sysClr val="window" lastClr="FFFFFF"/>
      </a:lt1>
      <a:dk2>
        <a:srgbClr val="146194"/>
      </a:dk2>
      <a:lt2>
        <a:srgbClr val="F1B187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533</TotalTime>
  <Words>663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Berlin Sans FB Demi</vt:lpstr>
      <vt:lpstr>Bookman Old Style</vt:lpstr>
      <vt:lpstr>Century Gothic</vt:lpstr>
      <vt:lpstr>Sitka Text</vt:lpstr>
      <vt:lpstr>Times New Roman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 OF VOICENAV</vt:lpstr>
      <vt:lpstr>PowerPoint Presentation</vt:lpstr>
      <vt:lpstr>PowerPoint Presentation</vt:lpstr>
      <vt:lpstr>results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Design (BTCSC504) Bachelor of Technology in CSE 3 Year - I Semester</dc:title>
  <dc:creator>RANJAN</dc:creator>
  <cp:lastModifiedBy>Nehal Afsar</cp:lastModifiedBy>
  <cp:revision>30</cp:revision>
  <dcterms:created xsi:type="dcterms:W3CDTF">2006-08-16T00:00:00Z</dcterms:created>
  <dcterms:modified xsi:type="dcterms:W3CDTF">2024-11-08T08:49:49Z</dcterms:modified>
</cp:coreProperties>
</file>