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93445" y="852951"/>
            <a:ext cx="9701108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57734" y="367778"/>
            <a:ext cx="17572990" cy="9551670"/>
          </a:xfrm>
          <a:custGeom>
            <a:avLst/>
            <a:gdLst/>
            <a:ahLst/>
            <a:cxnLst/>
            <a:rect l="l" t="t" r="r" b="b"/>
            <a:pathLst>
              <a:path w="17572990" h="9551670">
                <a:moveTo>
                  <a:pt x="17239155" y="9551441"/>
                </a:moveTo>
                <a:lnTo>
                  <a:pt x="333374" y="9551441"/>
                </a:lnTo>
                <a:lnTo>
                  <a:pt x="284111" y="9547826"/>
                </a:lnTo>
                <a:lnTo>
                  <a:pt x="237091" y="9537326"/>
                </a:lnTo>
                <a:lnTo>
                  <a:pt x="192832" y="9520456"/>
                </a:lnTo>
                <a:lnTo>
                  <a:pt x="151848" y="9497732"/>
                </a:lnTo>
                <a:lnTo>
                  <a:pt x="114656" y="9469669"/>
                </a:lnTo>
                <a:lnTo>
                  <a:pt x="81771" y="9436784"/>
                </a:lnTo>
                <a:lnTo>
                  <a:pt x="53708" y="9399592"/>
                </a:lnTo>
                <a:lnTo>
                  <a:pt x="30984" y="9358608"/>
                </a:lnTo>
                <a:lnTo>
                  <a:pt x="14114" y="9314349"/>
                </a:lnTo>
                <a:lnTo>
                  <a:pt x="3614" y="9267329"/>
                </a:lnTo>
                <a:lnTo>
                  <a:pt x="0" y="921806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7239155" y="0"/>
                </a:lnTo>
                <a:lnTo>
                  <a:pt x="17288419" y="3614"/>
                </a:lnTo>
                <a:lnTo>
                  <a:pt x="17335438" y="14114"/>
                </a:lnTo>
                <a:lnTo>
                  <a:pt x="17379697" y="30984"/>
                </a:lnTo>
                <a:lnTo>
                  <a:pt x="17420681" y="53708"/>
                </a:lnTo>
                <a:lnTo>
                  <a:pt x="17457873" y="81771"/>
                </a:lnTo>
                <a:lnTo>
                  <a:pt x="17490759" y="114656"/>
                </a:lnTo>
                <a:lnTo>
                  <a:pt x="17518821" y="151848"/>
                </a:lnTo>
                <a:lnTo>
                  <a:pt x="17541545" y="192832"/>
                </a:lnTo>
                <a:lnTo>
                  <a:pt x="17558415" y="237091"/>
                </a:lnTo>
                <a:lnTo>
                  <a:pt x="17568915" y="284111"/>
                </a:lnTo>
                <a:lnTo>
                  <a:pt x="17572530" y="333374"/>
                </a:lnTo>
                <a:lnTo>
                  <a:pt x="17572530" y="9218066"/>
                </a:lnTo>
                <a:lnTo>
                  <a:pt x="17568915" y="9267329"/>
                </a:lnTo>
                <a:lnTo>
                  <a:pt x="17558415" y="9314349"/>
                </a:lnTo>
                <a:lnTo>
                  <a:pt x="17541545" y="9358608"/>
                </a:lnTo>
                <a:lnTo>
                  <a:pt x="17518821" y="9399592"/>
                </a:lnTo>
                <a:lnTo>
                  <a:pt x="17490759" y="9436784"/>
                </a:lnTo>
                <a:lnTo>
                  <a:pt x="17457873" y="9469669"/>
                </a:lnTo>
                <a:lnTo>
                  <a:pt x="17420681" y="9497732"/>
                </a:lnTo>
                <a:lnTo>
                  <a:pt x="17379697" y="9520456"/>
                </a:lnTo>
                <a:lnTo>
                  <a:pt x="17335438" y="9537326"/>
                </a:lnTo>
                <a:lnTo>
                  <a:pt x="17288419" y="9547826"/>
                </a:lnTo>
                <a:lnTo>
                  <a:pt x="17239155" y="9551441"/>
                </a:lnTo>
                <a:close/>
              </a:path>
            </a:pathLst>
          </a:custGeom>
          <a:solidFill>
            <a:srgbClr val="FFFA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7777" y="367779"/>
            <a:ext cx="17572355" cy="9551670"/>
          </a:xfrm>
          <a:custGeom>
            <a:avLst/>
            <a:gdLst/>
            <a:ahLst/>
            <a:cxnLst/>
            <a:rect l="l" t="t" r="r" b="b"/>
            <a:pathLst>
              <a:path w="17572355" h="9551670">
                <a:moveTo>
                  <a:pt x="333371" y="0"/>
                </a:moveTo>
                <a:lnTo>
                  <a:pt x="17238976" y="0"/>
                </a:lnTo>
                <a:lnTo>
                  <a:pt x="17288239" y="3614"/>
                </a:lnTo>
                <a:lnTo>
                  <a:pt x="17335257" y="14114"/>
                </a:lnTo>
                <a:lnTo>
                  <a:pt x="17379516" y="30984"/>
                </a:lnTo>
                <a:lnTo>
                  <a:pt x="17420499" y="53708"/>
                </a:lnTo>
                <a:lnTo>
                  <a:pt x="17457691" y="81770"/>
                </a:lnTo>
                <a:lnTo>
                  <a:pt x="17490576" y="114655"/>
                </a:lnTo>
                <a:lnTo>
                  <a:pt x="17518638" y="151847"/>
                </a:lnTo>
                <a:lnTo>
                  <a:pt x="17541362" y="192830"/>
                </a:lnTo>
                <a:lnTo>
                  <a:pt x="17558231" y="237089"/>
                </a:lnTo>
                <a:lnTo>
                  <a:pt x="17568731" y="284108"/>
                </a:lnTo>
                <a:lnTo>
                  <a:pt x="17572346" y="333371"/>
                </a:lnTo>
                <a:lnTo>
                  <a:pt x="17572346" y="9217969"/>
                </a:lnTo>
                <a:lnTo>
                  <a:pt x="17568731" y="9267233"/>
                </a:lnTo>
                <a:lnTo>
                  <a:pt x="17558232" y="9314252"/>
                </a:lnTo>
                <a:lnTo>
                  <a:pt x="17541362" y="9358511"/>
                </a:lnTo>
                <a:lnTo>
                  <a:pt x="17518638" y="9399494"/>
                </a:lnTo>
                <a:lnTo>
                  <a:pt x="17490576" y="9436686"/>
                </a:lnTo>
                <a:lnTo>
                  <a:pt x="17457691" y="9469571"/>
                </a:lnTo>
                <a:lnTo>
                  <a:pt x="17420500" y="9497633"/>
                </a:lnTo>
                <a:lnTo>
                  <a:pt x="17379516" y="9520357"/>
                </a:lnTo>
                <a:lnTo>
                  <a:pt x="17335258" y="9537227"/>
                </a:lnTo>
                <a:lnTo>
                  <a:pt x="17288239" y="9547727"/>
                </a:lnTo>
                <a:lnTo>
                  <a:pt x="17238976" y="9551342"/>
                </a:lnTo>
                <a:lnTo>
                  <a:pt x="333371" y="9551342"/>
                </a:lnTo>
                <a:lnTo>
                  <a:pt x="284108" y="9547727"/>
                </a:lnTo>
                <a:lnTo>
                  <a:pt x="237089" y="9537227"/>
                </a:lnTo>
                <a:lnTo>
                  <a:pt x="192830" y="9520357"/>
                </a:lnTo>
                <a:lnTo>
                  <a:pt x="151846" y="9497633"/>
                </a:lnTo>
                <a:lnTo>
                  <a:pt x="114654" y="9469571"/>
                </a:lnTo>
                <a:lnTo>
                  <a:pt x="81769" y="9436686"/>
                </a:lnTo>
                <a:lnTo>
                  <a:pt x="53707" y="9399494"/>
                </a:lnTo>
                <a:lnTo>
                  <a:pt x="30984" y="9358511"/>
                </a:lnTo>
                <a:lnTo>
                  <a:pt x="14114" y="9314252"/>
                </a:lnTo>
                <a:lnTo>
                  <a:pt x="3614" y="9267233"/>
                </a:lnTo>
                <a:lnTo>
                  <a:pt x="0" y="9217969"/>
                </a:lnTo>
                <a:lnTo>
                  <a:pt x="0" y="333371"/>
                </a:lnTo>
                <a:lnTo>
                  <a:pt x="3614" y="284108"/>
                </a:lnTo>
                <a:lnTo>
                  <a:pt x="14114" y="237089"/>
                </a:lnTo>
                <a:lnTo>
                  <a:pt x="30984" y="192830"/>
                </a:lnTo>
                <a:lnTo>
                  <a:pt x="53708" y="151847"/>
                </a:lnTo>
                <a:lnTo>
                  <a:pt x="81770" y="114655"/>
                </a:lnTo>
                <a:lnTo>
                  <a:pt x="114655" y="81770"/>
                </a:lnTo>
                <a:lnTo>
                  <a:pt x="151847" y="53708"/>
                </a:lnTo>
                <a:lnTo>
                  <a:pt x="192830" y="30984"/>
                </a:lnTo>
                <a:lnTo>
                  <a:pt x="237089" y="14114"/>
                </a:lnTo>
                <a:lnTo>
                  <a:pt x="284108" y="3614"/>
                </a:lnTo>
                <a:lnTo>
                  <a:pt x="333371" y="0"/>
                </a:lnTo>
              </a:path>
            </a:pathLst>
          </a:custGeom>
          <a:ln w="76199">
            <a:solidFill>
              <a:srgbClr val="592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9587" y="852951"/>
            <a:ext cx="992251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3626" y="3740904"/>
            <a:ext cx="15320746" cy="3060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221200" y="9210740"/>
            <a:ext cx="340994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" TargetMode="External"/><Relationship Id="rId2" Type="http://schemas.openxmlformats.org/officeDocument/2006/relationships/hyperlink" Target="https://pyserial.readthedocs.io/en/lates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searchgat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100745" y="4613913"/>
            <a:ext cx="16077565" cy="5271770"/>
            <a:chOff x="1100745" y="4613913"/>
            <a:chExt cx="16077565" cy="5271770"/>
          </a:xfrm>
        </p:grpSpPr>
        <p:sp>
          <p:nvSpPr>
            <p:cNvPr id="6" name="object 6"/>
            <p:cNvSpPr/>
            <p:nvPr/>
          </p:nvSpPr>
          <p:spPr>
            <a:xfrm>
              <a:off x="1100745" y="4613913"/>
              <a:ext cx="16077565" cy="5271770"/>
            </a:xfrm>
            <a:custGeom>
              <a:avLst/>
              <a:gdLst/>
              <a:ahLst/>
              <a:cxnLst/>
              <a:rect l="l" t="t" r="r" b="b"/>
              <a:pathLst>
                <a:path w="16077565" h="5271770">
                  <a:moveTo>
                    <a:pt x="15591207" y="5271376"/>
                  </a:moveTo>
                  <a:lnTo>
                    <a:pt x="485774" y="5271376"/>
                  </a:lnTo>
                  <a:lnTo>
                    <a:pt x="437762" y="5268999"/>
                  </a:lnTo>
                  <a:lnTo>
                    <a:pt x="390562" y="5261956"/>
                  </a:lnTo>
                  <a:lnTo>
                    <a:pt x="344494" y="5250378"/>
                  </a:lnTo>
                  <a:lnTo>
                    <a:pt x="299877" y="5234398"/>
                  </a:lnTo>
                  <a:lnTo>
                    <a:pt x="257028" y="5214148"/>
                  </a:lnTo>
                  <a:lnTo>
                    <a:pt x="216266" y="5189760"/>
                  </a:lnTo>
                  <a:lnTo>
                    <a:pt x="177911" y="5161365"/>
                  </a:lnTo>
                  <a:lnTo>
                    <a:pt x="142280" y="5129096"/>
                  </a:lnTo>
                  <a:lnTo>
                    <a:pt x="110010" y="5093465"/>
                  </a:lnTo>
                  <a:lnTo>
                    <a:pt x="81615" y="5055109"/>
                  </a:lnTo>
                  <a:lnTo>
                    <a:pt x="57227" y="5014348"/>
                  </a:lnTo>
                  <a:lnTo>
                    <a:pt x="36977" y="4971499"/>
                  </a:lnTo>
                  <a:lnTo>
                    <a:pt x="20997" y="4926881"/>
                  </a:lnTo>
                  <a:lnTo>
                    <a:pt x="9420" y="4880813"/>
                  </a:lnTo>
                  <a:lnTo>
                    <a:pt x="2377" y="4833614"/>
                  </a:lnTo>
                  <a:lnTo>
                    <a:pt x="0" y="4785601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5591207" y="0"/>
                  </a:lnTo>
                  <a:lnTo>
                    <a:pt x="15639220" y="2377"/>
                  </a:lnTo>
                  <a:lnTo>
                    <a:pt x="15686419" y="9420"/>
                  </a:lnTo>
                  <a:lnTo>
                    <a:pt x="15732487" y="20997"/>
                  </a:lnTo>
                  <a:lnTo>
                    <a:pt x="15777105" y="36977"/>
                  </a:lnTo>
                  <a:lnTo>
                    <a:pt x="15819954" y="57227"/>
                  </a:lnTo>
                  <a:lnTo>
                    <a:pt x="15860715" y="81615"/>
                  </a:lnTo>
                  <a:lnTo>
                    <a:pt x="15899071" y="110010"/>
                  </a:lnTo>
                  <a:lnTo>
                    <a:pt x="15934702" y="142280"/>
                  </a:lnTo>
                  <a:lnTo>
                    <a:pt x="15966971" y="177911"/>
                  </a:lnTo>
                  <a:lnTo>
                    <a:pt x="15995366" y="216266"/>
                  </a:lnTo>
                  <a:lnTo>
                    <a:pt x="16019755" y="257028"/>
                  </a:lnTo>
                  <a:lnTo>
                    <a:pt x="16040005" y="299876"/>
                  </a:lnTo>
                  <a:lnTo>
                    <a:pt x="16055984" y="344494"/>
                  </a:lnTo>
                  <a:lnTo>
                    <a:pt x="16067561" y="390562"/>
                  </a:lnTo>
                  <a:lnTo>
                    <a:pt x="16074605" y="437762"/>
                  </a:lnTo>
                  <a:lnTo>
                    <a:pt x="16076982" y="485774"/>
                  </a:lnTo>
                  <a:lnTo>
                    <a:pt x="16076982" y="4785601"/>
                  </a:lnTo>
                  <a:lnTo>
                    <a:pt x="16074605" y="4833614"/>
                  </a:lnTo>
                  <a:lnTo>
                    <a:pt x="16067561" y="4880813"/>
                  </a:lnTo>
                  <a:lnTo>
                    <a:pt x="16055984" y="4926881"/>
                  </a:lnTo>
                  <a:lnTo>
                    <a:pt x="16040005" y="4971499"/>
                  </a:lnTo>
                  <a:lnTo>
                    <a:pt x="16019755" y="5014348"/>
                  </a:lnTo>
                  <a:lnTo>
                    <a:pt x="15995366" y="5055109"/>
                  </a:lnTo>
                  <a:lnTo>
                    <a:pt x="15966971" y="5093465"/>
                  </a:lnTo>
                  <a:lnTo>
                    <a:pt x="15934702" y="5129096"/>
                  </a:lnTo>
                  <a:lnTo>
                    <a:pt x="15899071" y="5161365"/>
                  </a:lnTo>
                  <a:lnTo>
                    <a:pt x="15860715" y="5189760"/>
                  </a:lnTo>
                  <a:lnTo>
                    <a:pt x="15819954" y="5214148"/>
                  </a:lnTo>
                  <a:lnTo>
                    <a:pt x="15777105" y="5234398"/>
                  </a:lnTo>
                  <a:lnTo>
                    <a:pt x="15732487" y="5250378"/>
                  </a:lnTo>
                  <a:lnTo>
                    <a:pt x="15686419" y="5261956"/>
                  </a:lnTo>
                  <a:lnTo>
                    <a:pt x="15639220" y="5268999"/>
                  </a:lnTo>
                  <a:lnTo>
                    <a:pt x="15591207" y="5271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100745" y="4613914"/>
              <a:ext cx="16077565" cy="5267325"/>
            </a:xfrm>
            <a:custGeom>
              <a:avLst/>
              <a:gdLst/>
              <a:ahLst/>
              <a:cxnLst/>
              <a:rect l="l" t="t" r="r" b="b"/>
              <a:pathLst>
                <a:path w="16077565" h="5267325">
                  <a:moveTo>
                    <a:pt x="426546" y="5267297"/>
                  </a:moveTo>
                  <a:lnTo>
                    <a:pt x="344480" y="5250373"/>
                  </a:lnTo>
                  <a:lnTo>
                    <a:pt x="299860" y="5234391"/>
                  </a:lnTo>
                  <a:lnTo>
                    <a:pt x="257010" y="5214138"/>
                  </a:lnTo>
                  <a:lnTo>
                    <a:pt x="216248" y="5189746"/>
                  </a:lnTo>
                  <a:lnTo>
                    <a:pt x="177892" y="5161348"/>
                  </a:lnTo>
                  <a:lnTo>
                    <a:pt x="142261" y="5129075"/>
                  </a:lnTo>
                  <a:lnTo>
                    <a:pt x="109993" y="5093441"/>
                  </a:lnTo>
                  <a:lnTo>
                    <a:pt x="81599" y="5055083"/>
                  </a:lnTo>
                  <a:lnTo>
                    <a:pt x="57213" y="5014319"/>
                  </a:lnTo>
                  <a:lnTo>
                    <a:pt x="36966" y="4971468"/>
                  </a:lnTo>
                  <a:lnTo>
                    <a:pt x="20989" y="4926848"/>
                  </a:lnTo>
                  <a:lnTo>
                    <a:pt x="9415" y="4880780"/>
                  </a:lnTo>
                  <a:lnTo>
                    <a:pt x="2375" y="4833580"/>
                  </a:lnTo>
                  <a:lnTo>
                    <a:pt x="0" y="4785567"/>
                  </a:lnTo>
                  <a:lnTo>
                    <a:pt x="0" y="485774"/>
                  </a:lnTo>
                  <a:lnTo>
                    <a:pt x="2377" y="437761"/>
                  </a:lnTo>
                  <a:lnTo>
                    <a:pt x="9420" y="390562"/>
                  </a:lnTo>
                  <a:lnTo>
                    <a:pt x="20997" y="344495"/>
                  </a:lnTo>
                  <a:lnTo>
                    <a:pt x="36976" y="299877"/>
                  </a:lnTo>
                  <a:lnTo>
                    <a:pt x="57226" y="257029"/>
                  </a:lnTo>
                  <a:lnTo>
                    <a:pt x="81614" y="216268"/>
                  </a:lnTo>
                  <a:lnTo>
                    <a:pt x="110009" y="177912"/>
                  </a:lnTo>
                  <a:lnTo>
                    <a:pt x="142278" y="142281"/>
                  </a:lnTo>
                  <a:lnTo>
                    <a:pt x="177909" y="110012"/>
                  </a:lnTo>
                  <a:lnTo>
                    <a:pt x="216264" y="81617"/>
                  </a:lnTo>
                  <a:lnTo>
                    <a:pt x="257025" y="57228"/>
                  </a:lnTo>
                  <a:lnTo>
                    <a:pt x="299873" y="36978"/>
                  </a:lnTo>
                  <a:lnTo>
                    <a:pt x="344491" y="20998"/>
                  </a:lnTo>
                  <a:lnTo>
                    <a:pt x="390559" y="9420"/>
                  </a:lnTo>
                  <a:lnTo>
                    <a:pt x="437758" y="2377"/>
                  </a:lnTo>
                  <a:lnTo>
                    <a:pt x="485771" y="0"/>
                  </a:lnTo>
                  <a:lnTo>
                    <a:pt x="15591086" y="0"/>
                  </a:lnTo>
                  <a:lnTo>
                    <a:pt x="15639102" y="2359"/>
                  </a:lnTo>
                  <a:lnTo>
                    <a:pt x="15686307" y="9391"/>
                  </a:lnTo>
                  <a:lnTo>
                    <a:pt x="15732381" y="20959"/>
                  </a:lnTo>
                  <a:lnTo>
                    <a:pt x="15777007" y="36931"/>
                  </a:lnTo>
                  <a:lnTo>
                    <a:pt x="15819865" y="57174"/>
                  </a:lnTo>
                  <a:lnTo>
                    <a:pt x="15860638" y="81558"/>
                  </a:lnTo>
                  <a:lnTo>
                    <a:pt x="15899005" y="109951"/>
                  </a:lnTo>
                  <a:lnTo>
                    <a:pt x="15934648" y="142220"/>
                  </a:lnTo>
                  <a:lnTo>
                    <a:pt x="15966929" y="177853"/>
                  </a:lnTo>
                  <a:lnTo>
                    <a:pt x="15995334" y="216213"/>
                  </a:lnTo>
                  <a:lnTo>
                    <a:pt x="16019732" y="256981"/>
                  </a:lnTo>
                  <a:lnTo>
                    <a:pt x="16039991" y="299838"/>
                  </a:lnTo>
                  <a:lnTo>
                    <a:pt x="16055977" y="344465"/>
                  </a:lnTo>
                  <a:lnTo>
                    <a:pt x="16067559" y="390544"/>
                  </a:lnTo>
                  <a:lnTo>
                    <a:pt x="16074604" y="437755"/>
                  </a:lnTo>
                  <a:lnTo>
                    <a:pt x="16076981" y="485774"/>
                  </a:lnTo>
                  <a:lnTo>
                    <a:pt x="16076983" y="4785573"/>
                  </a:lnTo>
                  <a:lnTo>
                    <a:pt x="16074607" y="4833598"/>
                  </a:lnTo>
                  <a:lnTo>
                    <a:pt x="16067562" y="4880810"/>
                  </a:lnTo>
                  <a:lnTo>
                    <a:pt x="16055981" y="4926890"/>
                  </a:lnTo>
                  <a:lnTo>
                    <a:pt x="16039995" y="4971518"/>
                  </a:lnTo>
                  <a:lnTo>
                    <a:pt x="16019737" y="5014376"/>
                  </a:lnTo>
                  <a:lnTo>
                    <a:pt x="15995340" y="5055145"/>
                  </a:lnTo>
                  <a:lnTo>
                    <a:pt x="15966934" y="5093506"/>
                  </a:lnTo>
                  <a:lnTo>
                    <a:pt x="15934653" y="5129140"/>
                  </a:lnTo>
                  <a:lnTo>
                    <a:pt x="15899009" y="5161410"/>
                  </a:lnTo>
                  <a:lnTo>
                    <a:pt x="15860642" y="5189804"/>
                  </a:lnTo>
                  <a:lnTo>
                    <a:pt x="15819868" y="5214188"/>
                  </a:lnTo>
                  <a:lnTo>
                    <a:pt x="15777009" y="5234433"/>
                  </a:lnTo>
                  <a:lnTo>
                    <a:pt x="15732382" y="5250404"/>
                  </a:lnTo>
                  <a:lnTo>
                    <a:pt x="15686307" y="5261972"/>
                  </a:lnTo>
                  <a:lnTo>
                    <a:pt x="15650431" y="5267270"/>
                  </a:lnTo>
                </a:path>
              </a:pathLst>
            </a:custGeom>
            <a:ln w="95249">
              <a:solidFill>
                <a:srgbClr val="592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06310" y="407046"/>
            <a:ext cx="12075795" cy="2037714"/>
            <a:chOff x="3106310" y="407046"/>
            <a:chExt cx="12075795" cy="2037714"/>
          </a:xfrm>
        </p:grpSpPr>
        <p:sp>
          <p:nvSpPr>
            <p:cNvPr id="9" name="object 9"/>
            <p:cNvSpPr/>
            <p:nvPr/>
          </p:nvSpPr>
          <p:spPr>
            <a:xfrm>
              <a:off x="3144410" y="445148"/>
              <a:ext cx="11997690" cy="1961514"/>
            </a:xfrm>
            <a:custGeom>
              <a:avLst/>
              <a:gdLst/>
              <a:ahLst/>
              <a:cxnLst/>
              <a:rect l="l" t="t" r="r" b="b"/>
              <a:pathLst>
                <a:path w="11997690" h="1961514">
                  <a:moveTo>
                    <a:pt x="11046677" y="1961266"/>
                  </a:moveTo>
                  <a:lnTo>
                    <a:pt x="952500" y="1961266"/>
                  </a:lnTo>
                  <a:lnTo>
                    <a:pt x="904960" y="1960100"/>
                  </a:lnTo>
                  <a:lnTo>
                    <a:pt x="858024" y="1956640"/>
                  </a:lnTo>
                  <a:lnTo>
                    <a:pt x="811746" y="1950939"/>
                  </a:lnTo>
                  <a:lnTo>
                    <a:pt x="766180" y="1943052"/>
                  </a:lnTo>
                  <a:lnTo>
                    <a:pt x="721382" y="1933033"/>
                  </a:lnTo>
                  <a:lnTo>
                    <a:pt x="677405" y="1920938"/>
                  </a:lnTo>
                  <a:lnTo>
                    <a:pt x="634304" y="1906821"/>
                  </a:lnTo>
                  <a:lnTo>
                    <a:pt x="592134" y="1890736"/>
                  </a:lnTo>
                  <a:lnTo>
                    <a:pt x="550950" y="1872738"/>
                  </a:lnTo>
                  <a:lnTo>
                    <a:pt x="510805" y="1852882"/>
                  </a:lnTo>
                  <a:lnTo>
                    <a:pt x="471755" y="1831222"/>
                  </a:lnTo>
                  <a:lnTo>
                    <a:pt x="433853" y="1807813"/>
                  </a:lnTo>
                  <a:lnTo>
                    <a:pt x="397156" y="1782708"/>
                  </a:lnTo>
                  <a:lnTo>
                    <a:pt x="361716" y="1755964"/>
                  </a:lnTo>
                  <a:lnTo>
                    <a:pt x="327590" y="1727634"/>
                  </a:lnTo>
                  <a:lnTo>
                    <a:pt x="294830" y="1697773"/>
                  </a:lnTo>
                  <a:lnTo>
                    <a:pt x="263493" y="1666436"/>
                  </a:lnTo>
                  <a:lnTo>
                    <a:pt x="233632" y="1633676"/>
                  </a:lnTo>
                  <a:lnTo>
                    <a:pt x="205302" y="1599549"/>
                  </a:lnTo>
                  <a:lnTo>
                    <a:pt x="178557" y="1564110"/>
                  </a:lnTo>
                  <a:lnTo>
                    <a:pt x="153453" y="1527412"/>
                  </a:lnTo>
                  <a:lnTo>
                    <a:pt x="130044" y="1489511"/>
                  </a:lnTo>
                  <a:lnTo>
                    <a:pt x="108384" y="1450461"/>
                  </a:lnTo>
                  <a:lnTo>
                    <a:pt x="88527" y="1410316"/>
                  </a:lnTo>
                  <a:lnTo>
                    <a:pt x="70529" y="1369132"/>
                  </a:lnTo>
                  <a:lnTo>
                    <a:pt x="54445" y="1326962"/>
                  </a:lnTo>
                  <a:lnTo>
                    <a:pt x="40327" y="1283861"/>
                  </a:lnTo>
                  <a:lnTo>
                    <a:pt x="28232" y="1239884"/>
                  </a:lnTo>
                  <a:lnTo>
                    <a:pt x="18214" y="1195085"/>
                  </a:lnTo>
                  <a:lnTo>
                    <a:pt x="10327" y="1149520"/>
                  </a:lnTo>
                  <a:lnTo>
                    <a:pt x="4626" y="1103242"/>
                  </a:lnTo>
                  <a:lnTo>
                    <a:pt x="1165" y="1056306"/>
                  </a:lnTo>
                  <a:lnTo>
                    <a:pt x="0" y="1008766"/>
                  </a:lnTo>
                  <a:lnTo>
                    <a:pt x="0" y="952499"/>
                  </a:lnTo>
                  <a:lnTo>
                    <a:pt x="1165" y="904960"/>
                  </a:lnTo>
                  <a:lnTo>
                    <a:pt x="4626" y="858024"/>
                  </a:lnTo>
                  <a:lnTo>
                    <a:pt x="10327" y="811746"/>
                  </a:lnTo>
                  <a:lnTo>
                    <a:pt x="18214" y="766180"/>
                  </a:lnTo>
                  <a:lnTo>
                    <a:pt x="28232" y="721382"/>
                  </a:lnTo>
                  <a:lnTo>
                    <a:pt x="40327" y="677405"/>
                  </a:lnTo>
                  <a:lnTo>
                    <a:pt x="54445" y="634304"/>
                  </a:lnTo>
                  <a:lnTo>
                    <a:pt x="70529" y="592134"/>
                  </a:lnTo>
                  <a:lnTo>
                    <a:pt x="88527" y="550950"/>
                  </a:lnTo>
                  <a:lnTo>
                    <a:pt x="108384" y="510805"/>
                  </a:lnTo>
                  <a:lnTo>
                    <a:pt x="130044" y="471754"/>
                  </a:lnTo>
                  <a:lnTo>
                    <a:pt x="153453" y="433853"/>
                  </a:lnTo>
                  <a:lnTo>
                    <a:pt x="178557" y="397156"/>
                  </a:lnTo>
                  <a:lnTo>
                    <a:pt x="205302" y="361716"/>
                  </a:lnTo>
                  <a:lnTo>
                    <a:pt x="233632" y="327590"/>
                  </a:lnTo>
                  <a:lnTo>
                    <a:pt x="263493" y="294830"/>
                  </a:lnTo>
                  <a:lnTo>
                    <a:pt x="294830" y="263493"/>
                  </a:lnTo>
                  <a:lnTo>
                    <a:pt x="327590" y="233632"/>
                  </a:lnTo>
                  <a:lnTo>
                    <a:pt x="361716" y="205302"/>
                  </a:lnTo>
                  <a:lnTo>
                    <a:pt x="397156" y="178557"/>
                  </a:lnTo>
                  <a:lnTo>
                    <a:pt x="433853" y="153453"/>
                  </a:lnTo>
                  <a:lnTo>
                    <a:pt x="471755" y="130044"/>
                  </a:lnTo>
                  <a:lnTo>
                    <a:pt x="510805" y="108384"/>
                  </a:lnTo>
                  <a:lnTo>
                    <a:pt x="550950" y="88527"/>
                  </a:lnTo>
                  <a:lnTo>
                    <a:pt x="592134" y="70529"/>
                  </a:lnTo>
                  <a:lnTo>
                    <a:pt x="634304" y="54445"/>
                  </a:lnTo>
                  <a:lnTo>
                    <a:pt x="677405" y="40327"/>
                  </a:lnTo>
                  <a:lnTo>
                    <a:pt x="721382" y="28232"/>
                  </a:lnTo>
                  <a:lnTo>
                    <a:pt x="766180" y="18214"/>
                  </a:lnTo>
                  <a:lnTo>
                    <a:pt x="811746" y="10327"/>
                  </a:lnTo>
                  <a:lnTo>
                    <a:pt x="858024" y="4626"/>
                  </a:lnTo>
                  <a:lnTo>
                    <a:pt x="904960" y="1165"/>
                  </a:lnTo>
                  <a:lnTo>
                    <a:pt x="952500" y="0"/>
                  </a:lnTo>
                  <a:lnTo>
                    <a:pt x="11046677" y="0"/>
                  </a:lnTo>
                  <a:lnTo>
                    <a:pt x="11094217" y="1165"/>
                  </a:lnTo>
                  <a:lnTo>
                    <a:pt x="11141153" y="4626"/>
                  </a:lnTo>
                  <a:lnTo>
                    <a:pt x="11187431" y="10327"/>
                  </a:lnTo>
                  <a:lnTo>
                    <a:pt x="11232997" y="18214"/>
                  </a:lnTo>
                  <a:lnTo>
                    <a:pt x="11277795" y="28232"/>
                  </a:lnTo>
                  <a:lnTo>
                    <a:pt x="11321772" y="40327"/>
                  </a:lnTo>
                  <a:lnTo>
                    <a:pt x="11364873" y="54445"/>
                  </a:lnTo>
                  <a:lnTo>
                    <a:pt x="11407043" y="70529"/>
                  </a:lnTo>
                  <a:lnTo>
                    <a:pt x="11448228" y="88527"/>
                  </a:lnTo>
                  <a:lnTo>
                    <a:pt x="11488373" y="108384"/>
                  </a:lnTo>
                  <a:lnTo>
                    <a:pt x="11527423" y="130044"/>
                  </a:lnTo>
                  <a:lnTo>
                    <a:pt x="11565324" y="153453"/>
                  </a:lnTo>
                  <a:lnTo>
                    <a:pt x="11602022" y="178557"/>
                  </a:lnTo>
                  <a:lnTo>
                    <a:pt x="11637461" y="205302"/>
                  </a:lnTo>
                  <a:lnTo>
                    <a:pt x="11671588" y="233632"/>
                  </a:lnTo>
                  <a:lnTo>
                    <a:pt x="11704347" y="263493"/>
                  </a:lnTo>
                  <a:lnTo>
                    <a:pt x="11735685" y="294830"/>
                  </a:lnTo>
                  <a:lnTo>
                    <a:pt x="11765546" y="327590"/>
                  </a:lnTo>
                  <a:lnTo>
                    <a:pt x="11793876" y="361716"/>
                  </a:lnTo>
                  <a:lnTo>
                    <a:pt x="11820620" y="397156"/>
                  </a:lnTo>
                  <a:lnTo>
                    <a:pt x="11845724" y="433853"/>
                  </a:lnTo>
                  <a:lnTo>
                    <a:pt x="11869134" y="471754"/>
                  </a:lnTo>
                  <a:lnTo>
                    <a:pt x="11890794" y="510805"/>
                  </a:lnTo>
                  <a:lnTo>
                    <a:pt x="11910650" y="550950"/>
                  </a:lnTo>
                  <a:lnTo>
                    <a:pt x="11928648" y="592134"/>
                  </a:lnTo>
                  <a:lnTo>
                    <a:pt x="11944732" y="634304"/>
                  </a:lnTo>
                  <a:lnTo>
                    <a:pt x="11958850" y="677405"/>
                  </a:lnTo>
                  <a:lnTo>
                    <a:pt x="11970945" y="721382"/>
                  </a:lnTo>
                  <a:lnTo>
                    <a:pt x="11980963" y="766180"/>
                  </a:lnTo>
                  <a:lnTo>
                    <a:pt x="11988850" y="811746"/>
                  </a:lnTo>
                  <a:lnTo>
                    <a:pt x="11994551" y="858024"/>
                  </a:lnTo>
                  <a:lnTo>
                    <a:pt x="11997434" y="897127"/>
                  </a:lnTo>
                  <a:lnTo>
                    <a:pt x="11997434" y="1064139"/>
                  </a:lnTo>
                  <a:lnTo>
                    <a:pt x="11994551" y="1103242"/>
                  </a:lnTo>
                  <a:lnTo>
                    <a:pt x="11988850" y="1149520"/>
                  </a:lnTo>
                  <a:lnTo>
                    <a:pt x="11980963" y="1195085"/>
                  </a:lnTo>
                  <a:lnTo>
                    <a:pt x="11970945" y="1239884"/>
                  </a:lnTo>
                  <a:lnTo>
                    <a:pt x="11958850" y="1283861"/>
                  </a:lnTo>
                  <a:lnTo>
                    <a:pt x="11944732" y="1326962"/>
                  </a:lnTo>
                  <a:lnTo>
                    <a:pt x="11928648" y="1369132"/>
                  </a:lnTo>
                  <a:lnTo>
                    <a:pt x="11910650" y="1410316"/>
                  </a:lnTo>
                  <a:lnTo>
                    <a:pt x="11890794" y="1450461"/>
                  </a:lnTo>
                  <a:lnTo>
                    <a:pt x="11869134" y="1489511"/>
                  </a:lnTo>
                  <a:lnTo>
                    <a:pt x="11845724" y="1527412"/>
                  </a:lnTo>
                  <a:lnTo>
                    <a:pt x="11820620" y="1564110"/>
                  </a:lnTo>
                  <a:lnTo>
                    <a:pt x="11793876" y="1599549"/>
                  </a:lnTo>
                  <a:lnTo>
                    <a:pt x="11765546" y="1633676"/>
                  </a:lnTo>
                  <a:lnTo>
                    <a:pt x="11735685" y="1666436"/>
                  </a:lnTo>
                  <a:lnTo>
                    <a:pt x="11704347" y="1697773"/>
                  </a:lnTo>
                  <a:lnTo>
                    <a:pt x="11671588" y="1727634"/>
                  </a:lnTo>
                  <a:lnTo>
                    <a:pt x="11637461" y="1755964"/>
                  </a:lnTo>
                  <a:lnTo>
                    <a:pt x="11602022" y="1782708"/>
                  </a:lnTo>
                  <a:lnTo>
                    <a:pt x="11565324" y="1807813"/>
                  </a:lnTo>
                  <a:lnTo>
                    <a:pt x="11527423" y="1831222"/>
                  </a:lnTo>
                  <a:lnTo>
                    <a:pt x="11488373" y="1852882"/>
                  </a:lnTo>
                  <a:lnTo>
                    <a:pt x="11448228" y="1872738"/>
                  </a:lnTo>
                  <a:lnTo>
                    <a:pt x="11407043" y="1890736"/>
                  </a:lnTo>
                  <a:lnTo>
                    <a:pt x="11364873" y="1906821"/>
                  </a:lnTo>
                  <a:lnTo>
                    <a:pt x="11321772" y="1920938"/>
                  </a:lnTo>
                  <a:lnTo>
                    <a:pt x="11277795" y="1933033"/>
                  </a:lnTo>
                  <a:lnTo>
                    <a:pt x="11232997" y="1943052"/>
                  </a:lnTo>
                  <a:lnTo>
                    <a:pt x="11187431" y="1950939"/>
                  </a:lnTo>
                  <a:lnTo>
                    <a:pt x="11141153" y="1956640"/>
                  </a:lnTo>
                  <a:lnTo>
                    <a:pt x="11094217" y="1960100"/>
                  </a:lnTo>
                  <a:lnTo>
                    <a:pt x="11046677" y="1961266"/>
                  </a:lnTo>
                  <a:close/>
                </a:path>
              </a:pathLst>
            </a:custGeom>
            <a:solidFill>
              <a:srgbClr val="FFF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4410" y="445146"/>
              <a:ext cx="11999595" cy="1961514"/>
            </a:xfrm>
            <a:custGeom>
              <a:avLst/>
              <a:gdLst/>
              <a:ahLst/>
              <a:cxnLst/>
              <a:rect l="l" t="t" r="r" b="b"/>
              <a:pathLst>
                <a:path w="11999594" h="1961514">
                  <a:moveTo>
                    <a:pt x="952495" y="0"/>
                  </a:moveTo>
                  <a:lnTo>
                    <a:pt x="11046624" y="0"/>
                  </a:lnTo>
                  <a:lnTo>
                    <a:pt x="11094164" y="1161"/>
                  </a:lnTo>
                  <a:lnTo>
                    <a:pt x="11141100" y="4619"/>
                  </a:lnTo>
                  <a:lnTo>
                    <a:pt x="11187379" y="10318"/>
                  </a:lnTo>
                  <a:lnTo>
                    <a:pt x="11232945" y="18202"/>
                  </a:lnTo>
                  <a:lnTo>
                    <a:pt x="11277744" y="28218"/>
                  </a:lnTo>
                  <a:lnTo>
                    <a:pt x="11321723" y="40311"/>
                  </a:lnTo>
                  <a:lnTo>
                    <a:pt x="11364825" y="54426"/>
                  </a:lnTo>
                  <a:lnTo>
                    <a:pt x="11406996" y="70509"/>
                  </a:lnTo>
                  <a:lnTo>
                    <a:pt x="11448183" y="88505"/>
                  </a:lnTo>
                  <a:lnTo>
                    <a:pt x="11488330" y="108359"/>
                  </a:lnTo>
                  <a:lnTo>
                    <a:pt x="11527382" y="130018"/>
                  </a:lnTo>
                  <a:lnTo>
                    <a:pt x="11565285" y="153426"/>
                  </a:lnTo>
                  <a:lnTo>
                    <a:pt x="11601985" y="178529"/>
                  </a:lnTo>
                  <a:lnTo>
                    <a:pt x="11637427" y="205273"/>
                  </a:lnTo>
                  <a:lnTo>
                    <a:pt x="11671556" y="233602"/>
                  </a:lnTo>
                  <a:lnTo>
                    <a:pt x="11704318" y="263463"/>
                  </a:lnTo>
                  <a:lnTo>
                    <a:pt x="11735658" y="294800"/>
                  </a:lnTo>
                  <a:lnTo>
                    <a:pt x="11765522" y="327560"/>
                  </a:lnTo>
                  <a:lnTo>
                    <a:pt x="11793854" y="361687"/>
                  </a:lnTo>
                  <a:lnTo>
                    <a:pt x="11820601" y="397127"/>
                  </a:lnTo>
                  <a:lnTo>
                    <a:pt x="11845708" y="433825"/>
                  </a:lnTo>
                  <a:lnTo>
                    <a:pt x="11869119" y="471728"/>
                  </a:lnTo>
                  <a:lnTo>
                    <a:pt x="11890782" y="510779"/>
                  </a:lnTo>
                  <a:lnTo>
                    <a:pt x="11910640" y="550926"/>
                  </a:lnTo>
                  <a:lnTo>
                    <a:pt x="11928640" y="592112"/>
                  </a:lnTo>
                  <a:lnTo>
                    <a:pt x="11944726" y="634284"/>
                  </a:lnTo>
                  <a:lnTo>
                    <a:pt x="11958845" y="677387"/>
                  </a:lnTo>
                  <a:lnTo>
                    <a:pt x="11970942" y="721366"/>
                  </a:lnTo>
                  <a:lnTo>
                    <a:pt x="11980961" y="766167"/>
                  </a:lnTo>
                  <a:lnTo>
                    <a:pt x="11988849" y="811735"/>
                  </a:lnTo>
                  <a:lnTo>
                    <a:pt x="11994551" y="858016"/>
                  </a:lnTo>
                  <a:lnTo>
                    <a:pt x="11998012" y="904954"/>
                  </a:lnTo>
                  <a:lnTo>
                    <a:pt x="11999178" y="952495"/>
                  </a:lnTo>
                  <a:lnTo>
                    <a:pt x="11999178" y="1008763"/>
                  </a:lnTo>
                  <a:lnTo>
                    <a:pt x="11998012" y="1056305"/>
                  </a:lnTo>
                  <a:lnTo>
                    <a:pt x="11994552" y="1103243"/>
                  </a:lnTo>
                  <a:lnTo>
                    <a:pt x="11988850" y="1149524"/>
                  </a:lnTo>
                  <a:lnTo>
                    <a:pt x="11980962" y="1195092"/>
                  </a:lnTo>
                  <a:lnTo>
                    <a:pt x="11970943" y="1239893"/>
                  </a:lnTo>
                  <a:lnTo>
                    <a:pt x="11958846" y="1283873"/>
                  </a:lnTo>
                  <a:lnTo>
                    <a:pt x="11944728" y="1326976"/>
                  </a:lnTo>
                  <a:lnTo>
                    <a:pt x="11928641" y="1369148"/>
                  </a:lnTo>
                  <a:lnTo>
                    <a:pt x="11910642" y="1410334"/>
                  </a:lnTo>
                  <a:lnTo>
                    <a:pt x="11890783" y="1450481"/>
                  </a:lnTo>
                  <a:lnTo>
                    <a:pt x="11869121" y="1489532"/>
                  </a:lnTo>
                  <a:lnTo>
                    <a:pt x="11845710" y="1527435"/>
                  </a:lnTo>
                  <a:lnTo>
                    <a:pt x="11820603" y="1564133"/>
                  </a:lnTo>
                  <a:lnTo>
                    <a:pt x="11793856" y="1599574"/>
                  </a:lnTo>
                  <a:lnTo>
                    <a:pt x="11765524" y="1633701"/>
                  </a:lnTo>
                  <a:lnTo>
                    <a:pt x="11735660" y="1666461"/>
                  </a:lnTo>
                  <a:lnTo>
                    <a:pt x="11704320" y="1697798"/>
                  </a:lnTo>
                  <a:lnTo>
                    <a:pt x="11671558" y="1727659"/>
                  </a:lnTo>
                  <a:lnTo>
                    <a:pt x="11637429" y="1755989"/>
                  </a:lnTo>
                  <a:lnTo>
                    <a:pt x="11601987" y="1782733"/>
                  </a:lnTo>
                  <a:lnTo>
                    <a:pt x="11565287" y="1807836"/>
                  </a:lnTo>
                  <a:lnTo>
                    <a:pt x="11527384" y="1831244"/>
                  </a:lnTo>
                  <a:lnTo>
                    <a:pt x="11488331" y="1852903"/>
                  </a:lnTo>
                  <a:lnTo>
                    <a:pt x="11448184" y="1872758"/>
                  </a:lnTo>
                  <a:lnTo>
                    <a:pt x="11406998" y="1890754"/>
                  </a:lnTo>
                  <a:lnTo>
                    <a:pt x="11364826" y="1906837"/>
                  </a:lnTo>
                  <a:lnTo>
                    <a:pt x="11321724" y="1920952"/>
                  </a:lnTo>
                  <a:lnTo>
                    <a:pt x="11277745" y="1933045"/>
                  </a:lnTo>
                  <a:lnTo>
                    <a:pt x="11232946" y="1943061"/>
                  </a:lnTo>
                  <a:lnTo>
                    <a:pt x="11187379" y="1950945"/>
                  </a:lnTo>
                  <a:lnTo>
                    <a:pt x="11141100" y="1956644"/>
                  </a:lnTo>
                  <a:lnTo>
                    <a:pt x="11094164" y="1960102"/>
                  </a:lnTo>
                  <a:lnTo>
                    <a:pt x="11046624" y="1961266"/>
                  </a:lnTo>
                  <a:lnTo>
                    <a:pt x="952494" y="1961266"/>
                  </a:lnTo>
                  <a:lnTo>
                    <a:pt x="904955" y="1960100"/>
                  </a:lnTo>
                  <a:lnTo>
                    <a:pt x="858019" y="1956639"/>
                  </a:lnTo>
                  <a:lnTo>
                    <a:pt x="811740" y="1950938"/>
                  </a:lnTo>
                  <a:lnTo>
                    <a:pt x="766175" y="1943050"/>
                  </a:lnTo>
                  <a:lnTo>
                    <a:pt x="721376" y="1933032"/>
                  </a:lnTo>
                  <a:lnTo>
                    <a:pt x="677399" y="1920936"/>
                  </a:lnTo>
                  <a:lnTo>
                    <a:pt x="634298" y="1906819"/>
                  </a:lnTo>
                  <a:lnTo>
                    <a:pt x="592128" y="1890734"/>
                  </a:lnTo>
                  <a:lnTo>
                    <a:pt x="550944" y="1872736"/>
                  </a:lnTo>
                  <a:lnTo>
                    <a:pt x="510799" y="1852879"/>
                  </a:lnTo>
                  <a:lnTo>
                    <a:pt x="471749" y="1831219"/>
                  </a:lnTo>
                  <a:lnTo>
                    <a:pt x="433848" y="1807809"/>
                  </a:lnTo>
                  <a:lnTo>
                    <a:pt x="397150" y="1782704"/>
                  </a:lnTo>
                  <a:lnTo>
                    <a:pt x="361711" y="1755960"/>
                  </a:lnTo>
                  <a:lnTo>
                    <a:pt x="327584" y="1727629"/>
                  </a:lnTo>
                  <a:lnTo>
                    <a:pt x="294825" y="1697768"/>
                  </a:lnTo>
                  <a:lnTo>
                    <a:pt x="263488" y="1666430"/>
                  </a:lnTo>
                  <a:lnTo>
                    <a:pt x="233627" y="1633671"/>
                  </a:lnTo>
                  <a:lnTo>
                    <a:pt x="205297" y="1599544"/>
                  </a:lnTo>
                  <a:lnTo>
                    <a:pt x="178553" y="1564104"/>
                  </a:lnTo>
                  <a:lnTo>
                    <a:pt x="153449" y="1527407"/>
                  </a:lnTo>
                  <a:lnTo>
                    <a:pt x="130040" y="1489505"/>
                  </a:lnTo>
                  <a:lnTo>
                    <a:pt x="108381" y="1450455"/>
                  </a:lnTo>
                  <a:lnTo>
                    <a:pt x="88525" y="1410310"/>
                  </a:lnTo>
                  <a:lnTo>
                    <a:pt x="70527" y="1369126"/>
                  </a:lnTo>
                  <a:lnTo>
                    <a:pt x="54443" y="1326956"/>
                  </a:lnTo>
                  <a:lnTo>
                    <a:pt x="40326" y="1283855"/>
                  </a:lnTo>
                  <a:lnTo>
                    <a:pt x="28231" y="1239878"/>
                  </a:lnTo>
                  <a:lnTo>
                    <a:pt x="18213" y="1195080"/>
                  </a:lnTo>
                  <a:lnTo>
                    <a:pt x="10326" y="1149514"/>
                  </a:lnTo>
                  <a:lnTo>
                    <a:pt x="4625" y="1103236"/>
                  </a:lnTo>
                  <a:lnTo>
                    <a:pt x="1165" y="1056300"/>
                  </a:lnTo>
                  <a:lnTo>
                    <a:pt x="0" y="1008761"/>
                  </a:lnTo>
                  <a:lnTo>
                    <a:pt x="0" y="952495"/>
                  </a:lnTo>
                  <a:lnTo>
                    <a:pt x="1166" y="904956"/>
                  </a:lnTo>
                  <a:lnTo>
                    <a:pt x="4626" y="858020"/>
                  </a:lnTo>
                  <a:lnTo>
                    <a:pt x="10328" y="811742"/>
                  </a:lnTo>
                  <a:lnTo>
                    <a:pt x="18215" y="766177"/>
                  </a:lnTo>
                  <a:lnTo>
                    <a:pt x="28233" y="721379"/>
                  </a:lnTo>
                  <a:lnTo>
                    <a:pt x="40328" y="677402"/>
                  </a:lnTo>
                  <a:lnTo>
                    <a:pt x="54446" y="634302"/>
                  </a:lnTo>
                  <a:lnTo>
                    <a:pt x="70530" y="592132"/>
                  </a:lnTo>
                  <a:lnTo>
                    <a:pt x="88528" y="550948"/>
                  </a:lnTo>
                  <a:lnTo>
                    <a:pt x="108384" y="510803"/>
                  </a:lnTo>
                  <a:lnTo>
                    <a:pt x="130045" y="471753"/>
                  </a:lnTo>
                  <a:lnTo>
                    <a:pt x="153454" y="433852"/>
                  </a:lnTo>
                  <a:lnTo>
                    <a:pt x="178558" y="397155"/>
                  </a:lnTo>
                  <a:lnTo>
                    <a:pt x="205302" y="361716"/>
                  </a:lnTo>
                  <a:lnTo>
                    <a:pt x="233632" y="327589"/>
                  </a:lnTo>
                  <a:lnTo>
                    <a:pt x="263493" y="294830"/>
                  </a:lnTo>
                  <a:lnTo>
                    <a:pt x="294830" y="263493"/>
                  </a:lnTo>
                  <a:lnTo>
                    <a:pt x="327589" y="233632"/>
                  </a:lnTo>
                  <a:lnTo>
                    <a:pt x="361716" y="205302"/>
                  </a:lnTo>
                  <a:lnTo>
                    <a:pt x="397155" y="178558"/>
                  </a:lnTo>
                  <a:lnTo>
                    <a:pt x="433852" y="153454"/>
                  </a:lnTo>
                  <a:lnTo>
                    <a:pt x="471753" y="130045"/>
                  </a:lnTo>
                  <a:lnTo>
                    <a:pt x="510803" y="108384"/>
                  </a:lnTo>
                  <a:lnTo>
                    <a:pt x="550947" y="88528"/>
                  </a:lnTo>
                  <a:lnTo>
                    <a:pt x="592132" y="70530"/>
                  </a:lnTo>
                  <a:lnTo>
                    <a:pt x="634301" y="54446"/>
                  </a:lnTo>
                  <a:lnTo>
                    <a:pt x="677402" y="40328"/>
                  </a:lnTo>
                  <a:lnTo>
                    <a:pt x="721378" y="28233"/>
                  </a:lnTo>
                  <a:lnTo>
                    <a:pt x="766177" y="18215"/>
                  </a:lnTo>
                  <a:lnTo>
                    <a:pt x="811742" y="10328"/>
                  </a:lnTo>
                  <a:lnTo>
                    <a:pt x="858020" y="4626"/>
                  </a:lnTo>
                  <a:lnTo>
                    <a:pt x="904956" y="1165"/>
                  </a:lnTo>
                  <a:lnTo>
                    <a:pt x="952495" y="0"/>
                  </a:lnTo>
                </a:path>
              </a:pathLst>
            </a:custGeom>
            <a:ln w="76200">
              <a:solidFill>
                <a:srgbClr val="592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0833" y="669157"/>
              <a:ext cx="10972799" cy="15525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470235" y="7596234"/>
            <a:ext cx="557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latin typeface="Lucida Sans Unicode"/>
                <a:cs typeface="Lucida Sans Unicode"/>
              </a:rPr>
              <a:t>Problem</a:t>
            </a:r>
            <a:r>
              <a:rPr sz="3600" spc="-175" dirty="0">
                <a:latin typeface="Lucida Sans Unicode"/>
                <a:cs typeface="Lucida Sans Unicode"/>
              </a:rPr>
              <a:t> </a:t>
            </a:r>
            <a:r>
              <a:rPr sz="3600" spc="165" dirty="0">
                <a:latin typeface="Lucida Sans Unicode"/>
                <a:cs typeface="Lucida Sans Unicode"/>
              </a:rPr>
              <a:t>Statement</a:t>
            </a:r>
            <a:r>
              <a:rPr sz="3600" spc="-170" dirty="0">
                <a:latin typeface="Lucida Sans Unicode"/>
                <a:cs typeface="Lucida Sans Unicode"/>
              </a:rPr>
              <a:t> </a:t>
            </a:r>
            <a:r>
              <a:rPr sz="3600" spc="-10" dirty="0">
                <a:latin typeface="Lucida Sans Unicode"/>
                <a:cs typeface="Lucida Sans Unicode"/>
              </a:rPr>
              <a:t>Title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17989" y="7596234"/>
            <a:ext cx="5520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latin typeface="Lucida Sans Unicode"/>
                <a:cs typeface="Lucida Sans Unicode"/>
              </a:rPr>
              <a:t>Name</a:t>
            </a:r>
            <a:r>
              <a:rPr sz="3600" spc="-215" dirty="0">
                <a:latin typeface="Lucida Sans Unicode"/>
                <a:cs typeface="Lucida Sans Unicode"/>
              </a:rPr>
              <a:t> </a:t>
            </a:r>
            <a:r>
              <a:rPr sz="3600" dirty="0">
                <a:latin typeface="Lucida Sans Unicode"/>
                <a:cs typeface="Lucida Sans Unicode"/>
              </a:rPr>
              <a:t>of</a:t>
            </a:r>
            <a:r>
              <a:rPr sz="3600" spc="-215" dirty="0">
                <a:latin typeface="Lucida Sans Unicode"/>
                <a:cs typeface="Lucida Sans Unicode"/>
              </a:rPr>
              <a:t> </a:t>
            </a:r>
            <a:r>
              <a:rPr sz="3600" spc="95" dirty="0">
                <a:latin typeface="Lucida Sans Unicode"/>
                <a:cs typeface="Lucida Sans Unicode"/>
              </a:rPr>
              <a:t>the</a:t>
            </a:r>
            <a:r>
              <a:rPr sz="3600" spc="-210" dirty="0">
                <a:latin typeface="Lucida Sans Unicode"/>
                <a:cs typeface="Lucida Sans Unicode"/>
              </a:rPr>
              <a:t> </a:t>
            </a:r>
            <a:r>
              <a:rPr sz="3600" spc="190" dirty="0">
                <a:latin typeface="Lucida Sans Unicode"/>
                <a:cs typeface="Lucida Sans Unicode"/>
              </a:rPr>
              <a:t>Team</a:t>
            </a:r>
            <a:r>
              <a:rPr sz="3600" spc="-215" dirty="0">
                <a:latin typeface="Lucida Sans Unicode"/>
                <a:cs typeface="Lucida Sans Unicode"/>
              </a:rPr>
              <a:t> </a:t>
            </a:r>
            <a:r>
              <a:rPr sz="3600" spc="100" dirty="0">
                <a:latin typeface="Lucida Sans Unicode"/>
                <a:cs typeface="Lucida Sans Unicode"/>
              </a:rPr>
              <a:t>Lead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85383" y="2689888"/>
            <a:ext cx="11944985" cy="1443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300" b="0" spc="2105" dirty="0">
                <a:solidFill>
                  <a:srgbClr val="FFFFFF"/>
                </a:solidFill>
                <a:latin typeface="Tahoma"/>
                <a:cs typeface="Tahoma"/>
              </a:rPr>
              <a:t>MAKE-</a:t>
            </a:r>
            <a:r>
              <a:rPr sz="9300" b="0" spc="2270" dirty="0">
                <a:solidFill>
                  <a:srgbClr val="FFFFFF"/>
                </a:solidFill>
                <a:latin typeface="Tahoma"/>
                <a:cs typeface="Tahoma"/>
              </a:rPr>
              <a:t>A-</a:t>
            </a:r>
            <a:r>
              <a:rPr sz="9300" b="0" spc="900" dirty="0">
                <a:solidFill>
                  <a:srgbClr val="FFFFFF"/>
                </a:solidFill>
                <a:latin typeface="Tahoma"/>
                <a:cs typeface="Tahoma"/>
              </a:rPr>
              <a:t>THON</a:t>
            </a:r>
            <a:r>
              <a:rPr sz="9300" b="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300" b="0" spc="-415" dirty="0">
                <a:latin typeface="Tahoma"/>
                <a:cs typeface="Tahoma"/>
              </a:rPr>
              <a:t>1.0</a:t>
            </a:r>
            <a:endParaRPr sz="93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0235" y="4111325"/>
            <a:ext cx="13644244" cy="2199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93545" algn="ctr">
              <a:lnSpc>
                <a:spcPct val="100000"/>
              </a:lnSpc>
              <a:spcBef>
                <a:spcPts val="90"/>
              </a:spcBef>
              <a:tabLst>
                <a:tab pos="1984375" algn="l"/>
                <a:tab pos="2277110" algn="l"/>
                <a:tab pos="2569210" algn="l"/>
                <a:tab pos="2861945" algn="l"/>
                <a:tab pos="3148965" algn="l"/>
                <a:tab pos="3441065" algn="l"/>
                <a:tab pos="3886835" algn="l"/>
                <a:tab pos="4179570" algn="l"/>
                <a:tab pos="4472305" algn="l"/>
                <a:tab pos="4678045" algn="l"/>
                <a:tab pos="4968875" algn="l"/>
                <a:tab pos="5258435" algn="l"/>
                <a:tab pos="5704840" algn="l"/>
                <a:tab pos="5910580" algn="l"/>
                <a:tab pos="6200140" algn="l"/>
                <a:tab pos="6490335" algn="l"/>
                <a:tab pos="6783070" algn="l"/>
                <a:tab pos="7078345" algn="l"/>
                <a:tab pos="7371080" algn="l"/>
                <a:tab pos="7657465" algn="l"/>
              </a:tabLst>
            </a:pPr>
            <a:r>
              <a:rPr sz="2050" spc="-50" dirty="0">
                <a:latin typeface="Calibri"/>
                <a:cs typeface="Calibri"/>
              </a:rPr>
              <a:t>C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R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70" dirty="0">
                <a:latin typeface="Calibri"/>
                <a:cs typeface="Calibri"/>
              </a:rPr>
              <a:t>E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A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30" dirty="0">
                <a:latin typeface="Calibri"/>
                <a:cs typeface="Calibri"/>
              </a:rPr>
              <a:t>T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70" dirty="0">
                <a:latin typeface="Calibri"/>
                <a:cs typeface="Calibri"/>
              </a:rPr>
              <a:t>E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.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B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U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I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190" dirty="0">
                <a:latin typeface="Calibri"/>
                <a:cs typeface="Calibri"/>
              </a:rPr>
              <a:t>L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D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.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I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N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N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O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V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0" dirty="0">
                <a:latin typeface="Calibri"/>
                <a:cs typeface="Calibri"/>
              </a:rPr>
              <a:t>A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30" dirty="0">
                <a:latin typeface="Calibri"/>
                <a:cs typeface="Calibri"/>
              </a:rPr>
              <a:t>T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70" dirty="0">
                <a:latin typeface="Calibri"/>
                <a:cs typeface="Calibri"/>
              </a:rPr>
              <a:t>E</a:t>
            </a:r>
            <a:endParaRPr sz="20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050" dirty="0">
              <a:latin typeface="Calibri"/>
              <a:cs typeface="Calibri"/>
            </a:endParaRPr>
          </a:p>
          <a:p>
            <a:pPr marL="1693545" algn="ctr">
              <a:lnSpc>
                <a:spcPct val="100000"/>
              </a:lnSpc>
              <a:spcBef>
                <a:spcPts val="5"/>
              </a:spcBef>
            </a:pPr>
            <a:r>
              <a:rPr sz="3600" spc="-210" dirty="0">
                <a:latin typeface="Arial Black"/>
                <a:cs typeface="Arial Black"/>
              </a:rPr>
              <a:t>Basic</a:t>
            </a:r>
            <a:r>
              <a:rPr sz="3600" spc="-409" dirty="0">
                <a:latin typeface="Arial Black"/>
                <a:cs typeface="Arial Black"/>
              </a:rPr>
              <a:t> </a:t>
            </a:r>
            <a:r>
              <a:rPr sz="3600" spc="-150" dirty="0">
                <a:latin typeface="Arial Black"/>
                <a:cs typeface="Arial Black"/>
              </a:rPr>
              <a:t>Details</a:t>
            </a:r>
            <a:r>
              <a:rPr sz="3600" spc="-405" dirty="0">
                <a:latin typeface="Arial Black"/>
                <a:cs typeface="Arial Black"/>
              </a:rPr>
              <a:t> </a:t>
            </a:r>
            <a:r>
              <a:rPr sz="3600" spc="-125" dirty="0">
                <a:latin typeface="Arial Black"/>
                <a:cs typeface="Arial Black"/>
              </a:rPr>
              <a:t>of</a:t>
            </a:r>
            <a:r>
              <a:rPr sz="3600" spc="-409" dirty="0">
                <a:latin typeface="Arial Black"/>
                <a:cs typeface="Arial Black"/>
              </a:rPr>
              <a:t> </a:t>
            </a:r>
            <a:r>
              <a:rPr sz="3600" spc="-110" dirty="0">
                <a:latin typeface="Arial Black"/>
                <a:cs typeface="Arial Black"/>
              </a:rPr>
              <a:t>the</a:t>
            </a:r>
            <a:r>
              <a:rPr sz="3600" spc="-405" dirty="0">
                <a:latin typeface="Arial Black"/>
                <a:cs typeface="Arial Black"/>
              </a:rPr>
              <a:t> </a:t>
            </a:r>
            <a:r>
              <a:rPr sz="3600" spc="-130" dirty="0">
                <a:latin typeface="Arial Black"/>
                <a:cs typeface="Arial Black"/>
              </a:rPr>
              <a:t>Team</a:t>
            </a:r>
            <a:r>
              <a:rPr sz="3600" spc="-405" dirty="0">
                <a:latin typeface="Arial Black"/>
                <a:cs typeface="Arial Black"/>
              </a:rPr>
              <a:t> </a:t>
            </a:r>
            <a:r>
              <a:rPr sz="3600" spc="-355" dirty="0">
                <a:latin typeface="Arial Black"/>
                <a:cs typeface="Arial Black"/>
              </a:rPr>
              <a:t>&amp;</a:t>
            </a:r>
            <a:r>
              <a:rPr sz="3600" spc="-409" dirty="0">
                <a:latin typeface="Arial Black"/>
                <a:cs typeface="Arial Black"/>
              </a:rPr>
              <a:t> </a:t>
            </a:r>
            <a:r>
              <a:rPr sz="3600" spc="-105" dirty="0">
                <a:latin typeface="Arial Black"/>
                <a:cs typeface="Arial Black"/>
              </a:rPr>
              <a:t>Problem</a:t>
            </a:r>
            <a:r>
              <a:rPr sz="3600" spc="-405" dirty="0">
                <a:latin typeface="Arial Black"/>
                <a:cs typeface="Arial Black"/>
              </a:rPr>
              <a:t> </a:t>
            </a:r>
            <a:r>
              <a:rPr sz="3600" spc="-10" dirty="0">
                <a:latin typeface="Arial Black"/>
                <a:cs typeface="Arial Black"/>
              </a:rPr>
              <a:t>Statement</a:t>
            </a:r>
            <a:endParaRPr sz="36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279"/>
              </a:spcBef>
              <a:tabLst>
                <a:tab pos="9359900" algn="l"/>
              </a:tabLst>
            </a:pPr>
            <a:r>
              <a:rPr sz="3600" spc="235" dirty="0">
                <a:latin typeface="Lucida Sans Unicode"/>
                <a:cs typeface="Lucida Sans Unicode"/>
              </a:rPr>
              <a:t>Name</a:t>
            </a:r>
            <a:r>
              <a:rPr sz="3600" spc="-225" dirty="0">
                <a:latin typeface="Lucida Sans Unicode"/>
                <a:cs typeface="Lucida Sans Unicode"/>
              </a:rPr>
              <a:t> </a:t>
            </a:r>
            <a:r>
              <a:rPr sz="3600" dirty="0">
                <a:latin typeface="Lucida Sans Unicode"/>
                <a:cs typeface="Lucida Sans Unicode"/>
              </a:rPr>
              <a:t>of</a:t>
            </a:r>
            <a:r>
              <a:rPr sz="3600" spc="-220" dirty="0">
                <a:latin typeface="Lucida Sans Unicode"/>
                <a:cs typeface="Lucida Sans Unicode"/>
              </a:rPr>
              <a:t> </a:t>
            </a:r>
            <a:r>
              <a:rPr sz="3600" spc="95" dirty="0">
                <a:latin typeface="Lucida Sans Unicode"/>
                <a:cs typeface="Lucida Sans Unicode"/>
              </a:rPr>
              <a:t>the</a:t>
            </a:r>
            <a:r>
              <a:rPr sz="3600" spc="-220" dirty="0">
                <a:latin typeface="Lucida Sans Unicode"/>
                <a:cs typeface="Lucida Sans Unicode"/>
              </a:rPr>
              <a:t> </a:t>
            </a:r>
            <a:r>
              <a:rPr sz="3600" spc="105" dirty="0">
                <a:latin typeface="Lucida Sans Unicode"/>
                <a:cs typeface="Lucida Sans Unicode"/>
              </a:rPr>
              <a:t>Domain</a:t>
            </a:r>
            <a:r>
              <a:rPr sz="3600" dirty="0">
                <a:latin typeface="Lucida Sans Unicode"/>
                <a:cs typeface="Lucida Sans Unicode"/>
              </a:rPr>
              <a:t>	</a:t>
            </a:r>
            <a:r>
              <a:rPr sz="3600" spc="235" dirty="0">
                <a:latin typeface="Lucida Sans Unicode"/>
                <a:cs typeface="Lucida Sans Unicode"/>
              </a:rPr>
              <a:t>Name</a:t>
            </a:r>
            <a:r>
              <a:rPr sz="3600" spc="-225" dirty="0">
                <a:latin typeface="Lucida Sans Unicode"/>
                <a:cs typeface="Lucida Sans Unicode"/>
              </a:rPr>
              <a:t> </a:t>
            </a:r>
            <a:r>
              <a:rPr sz="3600" dirty="0">
                <a:latin typeface="Lucida Sans Unicode"/>
                <a:cs typeface="Lucida Sans Unicode"/>
              </a:rPr>
              <a:t>of</a:t>
            </a:r>
            <a:r>
              <a:rPr sz="3600" spc="-220" dirty="0">
                <a:latin typeface="Lucida Sans Unicode"/>
                <a:cs typeface="Lucida Sans Unicode"/>
              </a:rPr>
              <a:t> </a:t>
            </a:r>
            <a:r>
              <a:rPr sz="3600" spc="95" dirty="0">
                <a:latin typeface="Lucida Sans Unicode"/>
                <a:cs typeface="Lucida Sans Unicode"/>
              </a:rPr>
              <a:t>the</a:t>
            </a:r>
            <a:r>
              <a:rPr sz="3600" spc="-220" dirty="0">
                <a:latin typeface="Lucida Sans Unicode"/>
                <a:cs typeface="Lucida Sans Unicode"/>
              </a:rPr>
              <a:t> </a:t>
            </a:r>
            <a:r>
              <a:rPr sz="3600" spc="170" dirty="0">
                <a:latin typeface="Lucida Sans Unicode"/>
                <a:cs typeface="Lucida Sans Unicode"/>
              </a:rPr>
              <a:t>Team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94533" y="2528025"/>
            <a:ext cx="5515610" cy="335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63270" algn="l"/>
                <a:tab pos="3023870" algn="l"/>
              </a:tabLst>
            </a:pPr>
            <a:r>
              <a:rPr sz="2000" b="1" spc="2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b="1" spc="-29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b="1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b="1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b="1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1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b="1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b="1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b="1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2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	H</a:t>
            </a:r>
            <a:r>
              <a:rPr sz="2000" b="1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2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1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b="1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8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b="1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2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b="1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b="1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1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b="1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686FB-3137-16BF-2CA5-4E759842506F}"/>
              </a:ext>
            </a:extLst>
          </p:cNvPr>
          <p:cNvSpPr txBox="1"/>
          <p:nvPr/>
        </p:nvSpPr>
        <p:spPr>
          <a:xfrm>
            <a:off x="1470235" y="6540351"/>
            <a:ext cx="1399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	Open </a:t>
            </a:r>
            <a:r>
              <a:rPr lang="en-IN" sz="3600" b="1" dirty="0">
                <a:solidFill>
                  <a:schemeClr val="tx1"/>
                </a:solidFill>
              </a:rPr>
              <a:t>Domain</a:t>
            </a:r>
            <a:r>
              <a:rPr lang="en-IN" sz="3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IN" sz="3600" dirty="0"/>
              <a:t>						 </a:t>
            </a:r>
            <a:r>
              <a:rPr lang="en-IN" sz="3600" b="1" dirty="0">
                <a:solidFill>
                  <a:schemeClr val="tx1"/>
                </a:solidFill>
              </a:rPr>
              <a:t>ZIRCONS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7412E-C4BE-F387-4338-B432732F144C}"/>
              </a:ext>
            </a:extLst>
          </p:cNvPr>
          <p:cNvSpPr txBox="1"/>
          <p:nvPr/>
        </p:nvSpPr>
        <p:spPr>
          <a:xfrm>
            <a:off x="1770605" y="8323150"/>
            <a:ext cx="14737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AI-Powered Robotic Arm for 				     TAMILVANAN T</a:t>
            </a:r>
          </a:p>
          <a:p>
            <a:r>
              <a:rPr lang="en-IN" sz="3600" b="1" dirty="0"/>
              <a:t>Automated Object Sorting</a:t>
            </a:r>
            <a:r>
              <a:rPr lang="en-IN" dirty="0"/>
              <a:t>			</a:t>
            </a:r>
            <a:endParaRPr lang="en-IN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RESEARCH</a:t>
            </a:r>
            <a:r>
              <a:rPr spc="-335" dirty="0"/>
              <a:t> </a:t>
            </a:r>
            <a:r>
              <a:rPr spc="385" dirty="0"/>
              <a:t>AND</a:t>
            </a:r>
            <a:r>
              <a:rPr spc="-335" dirty="0"/>
              <a:t> </a:t>
            </a:r>
            <a:r>
              <a:rPr spc="65" dirty="0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6394" y="1881740"/>
            <a:ext cx="16475713" cy="7376795"/>
            <a:chOff x="906394" y="1881740"/>
            <a:chExt cx="16475713" cy="7376795"/>
          </a:xfrm>
        </p:grpSpPr>
        <p:sp>
          <p:nvSpPr>
            <p:cNvPr id="4" name="object 4"/>
            <p:cNvSpPr/>
            <p:nvPr/>
          </p:nvSpPr>
          <p:spPr>
            <a:xfrm>
              <a:off x="906394" y="1881740"/>
              <a:ext cx="16475710" cy="7376795"/>
            </a:xfrm>
            <a:custGeom>
              <a:avLst/>
              <a:gdLst/>
              <a:ahLst/>
              <a:cxnLst/>
              <a:rect l="l" t="t" r="r" b="b"/>
              <a:pathLst>
                <a:path w="16475710" h="7376795">
                  <a:moveTo>
                    <a:pt x="16475212" y="7376559"/>
                  </a:moveTo>
                  <a:lnTo>
                    <a:pt x="0" y="7376559"/>
                  </a:lnTo>
                  <a:lnTo>
                    <a:pt x="0" y="0"/>
                  </a:lnTo>
                  <a:lnTo>
                    <a:pt x="16475212" y="0"/>
                  </a:lnTo>
                  <a:lnTo>
                    <a:pt x="16475212" y="7376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397" y="1881740"/>
              <a:ext cx="16475710" cy="7372350"/>
            </a:xfrm>
            <a:custGeom>
              <a:avLst/>
              <a:gdLst/>
              <a:ahLst/>
              <a:cxnLst/>
              <a:rect l="l" t="t" r="r" b="b"/>
              <a:pathLst>
                <a:path w="16475710" h="7372350">
                  <a:moveTo>
                    <a:pt x="0" y="7372349"/>
                  </a:moveTo>
                  <a:lnTo>
                    <a:pt x="0" y="0"/>
                  </a:lnTo>
                  <a:lnTo>
                    <a:pt x="16475116" y="0"/>
                  </a:lnTo>
                  <a:lnTo>
                    <a:pt x="16475114" y="7372349"/>
                  </a:lnTo>
                </a:path>
              </a:pathLst>
            </a:custGeom>
            <a:ln w="19049">
              <a:solidFill>
                <a:srgbClr val="592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10</a:t>
            </a:fld>
            <a:endParaRPr spc="-38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B6569-9079-61A5-6A0F-976E744EEE92}"/>
              </a:ext>
            </a:extLst>
          </p:cNvPr>
          <p:cNvSpPr txBox="1"/>
          <p:nvPr/>
        </p:nvSpPr>
        <p:spPr>
          <a:xfrm>
            <a:off x="1042219" y="1997707"/>
            <a:ext cx="161544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3500" b="1" dirty="0"/>
              <a:t>Research &amp; References</a:t>
            </a:r>
          </a:p>
          <a:p>
            <a:pPr>
              <a:buNone/>
            </a:pPr>
            <a:r>
              <a:rPr lang="en-IN" sz="3500" dirty="0"/>
              <a:t>🔹 </a:t>
            </a:r>
            <a:r>
              <a:rPr lang="en-IN" sz="3500" b="1" dirty="0"/>
              <a:t>Technologies &amp; Concepts Used:</a:t>
            </a:r>
            <a:endParaRPr lang="en-IN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500" b="1" dirty="0"/>
              <a:t>YOLOv8:</a:t>
            </a:r>
            <a:r>
              <a:rPr lang="en-IN" sz="3500" dirty="0"/>
              <a:t> Real-time object detection (</a:t>
            </a:r>
            <a:r>
              <a:rPr lang="en-IN" sz="3500" dirty="0" err="1"/>
              <a:t>Ultralytics</a:t>
            </a:r>
            <a:r>
              <a:rPr lang="en-IN" sz="3500" dirty="0"/>
              <a:t> YOLOv8 Docs)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500" b="1" dirty="0"/>
              <a:t>Arduino Uno &amp; PCA9685:</a:t>
            </a:r>
            <a:r>
              <a:rPr lang="en-IN" sz="3500" dirty="0"/>
              <a:t> Microcontroller and motor driver for robotic arm control (Arduino Docs)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500" b="1" dirty="0"/>
              <a:t>Serial Communication:</a:t>
            </a:r>
            <a:r>
              <a:rPr lang="en-IN" sz="3500" dirty="0"/>
              <a:t> Data exchange between AI model and Arduino (</a:t>
            </a:r>
            <a:r>
              <a:rPr lang="en-IN" sz="3500" dirty="0">
                <a:hlinkClick r:id="rId2"/>
              </a:rPr>
              <a:t>Python Serial Library</a:t>
            </a:r>
            <a:r>
              <a:rPr lang="en-IN" sz="3500" dirty="0"/>
              <a:t>)</a:t>
            </a:r>
          </a:p>
          <a:p>
            <a:pPr>
              <a:buNone/>
            </a:pPr>
            <a:r>
              <a:rPr lang="en-IN" sz="3500" dirty="0"/>
              <a:t>🔹 </a:t>
            </a:r>
            <a:r>
              <a:rPr lang="en-IN" sz="3500" b="1" dirty="0"/>
              <a:t>Relevant Research Papers &amp; Articles:</a:t>
            </a:r>
            <a:endParaRPr lang="en-IN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500" dirty="0"/>
              <a:t>Object Detection &amp; AI in Automation: </a:t>
            </a:r>
            <a:r>
              <a:rPr lang="en-IN" sz="3500" dirty="0">
                <a:hlinkClick r:id="rId3"/>
              </a:rPr>
              <a:t>IEEE Xplore - AI in Industrial Automation</a:t>
            </a:r>
            <a:endParaRPr lang="en-IN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500" dirty="0"/>
              <a:t>Machine Vision in Sorting Systems: </a:t>
            </a:r>
            <a:r>
              <a:rPr lang="en-IN" sz="3500" dirty="0">
                <a:hlinkClick r:id="rId4"/>
              </a:rPr>
              <a:t>ResearchGate - Automated Sorting with AI</a:t>
            </a:r>
            <a:endParaRPr lang="en-IN" sz="3500" dirty="0"/>
          </a:p>
          <a:p>
            <a:pPr>
              <a:buNone/>
            </a:pPr>
            <a:r>
              <a:rPr lang="en-IN" sz="3600" dirty="0"/>
              <a:t>🔹 </a:t>
            </a:r>
            <a:r>
              <a:rPr lang="en-IN" sz="3600" b="1" dirty="0"/>
              <a:t>Project Development References:</a:t>
            </a: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 err="1"/>
              <a:t>GeeksforGeeks</a:t>
            </a:r>
            <a:r>
              <a:rPr lang="en-IN" sz="3600" b="1" dirty="0"/>
              <a:t> &amp; GitHub:</a:t>
            </a:r>
            <a:r>
              <a:rPr lang="en-IN" sz="3600" dirty="0"/>
              <a:t> Implementation guides for AI and robotic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/>
              <a:t>Hackster.io &amp; Arduino Forums:</a:t>
            </a:r>
            <a:r>
              <a:rPr lang="en-IN" sz="3600" dirty="0"/>
              <a:t> Community insights and troubleshooting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18150" y="9007475"/>
            <a:ext cx="114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Garamond"/>
                <a:cs typeface="Garamond"/>
              </a:rPr>
              <a:t>7</a:t>
            </a:r>
            <a:endParaRPr sz="1500">
              <a:latin typeface="Garamond"/>
              <a:cs typeface="Garamon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9722" y="133971"/>
            <a:ext cx="17648555" cy="9627870"/>
            <a:chOff x="319677" y="329679"/>
            <a:chExt cx="17648555" cy="9627870"/>
          </a:xfrm>
        </p:grpSpPr>
        <p:sp>
          <p:nvSpPr>
            <p:cNvPr id="4" name="object 4"/>
            <p:cNvSpPr/>
            <p:nvPr/>
          </p:nvSpPr>
          <p:spPr>
            <a:xfrm>
              <a:off x="357734" y="367778"/>
              <a:ext cx="17572990" cy="9551670"/>
            </a:xfrm>
            <a:custGeom>
              <a:avLst/>
              <a:gdLst/>
              <a:ahLst/>
              <a:cxnLst/>
              <a:rect l="l" t="t" r="r" b="b"/>
              <a:pathLst>
                <a:path w="17572990" h="9551670">
                  <a:moveTo>
                    <a:pt x="17239155" y="9551441"/>
                  </a:moveTo>
                  <a:lnTo>
                    <a:pt x="333374" y="9551441"/>
                  </a:lnTo>
                  <a:lnTo>
                    <a:pt x="284111" y="9547826"/>
                  </a:lnTo>
                  <a:lnTo>
                    <a:pt x="237091" y="9537326"/>
                  </a:lnTo>
                  <a:lnTo>
                    <a:pt x="192832" y="9520456"/>
                  </a:lnTo>
                  <a:lnTo>
                    <a:pt x="151848" y="9497732"/>
                  </a:lnTo>
                  <a:lnTo>
                    <a:pt x="114656" y="9469669"/>
                  </a:lnTo>
                  <a:lnTo>
                    <a:pt x="81771" y="9436784"/>
                  </a:lnTo>
                  <a:lnTo>
                    <a:pt x="53708" y="9399592"/>
                  </a:lnTo>
                  <a:lnTo>
                    <a:pt x="30984" y="9358608"/>
                  </a:lnTo>
                  <a:lnTo>
                    <a:pt x="14114" y="9314349"/>
                  </a:lnTo>
                  <a:lnTo>
                    <a:pt x="3614" y="9267329"/>
                  </a:lnTo>
                  <a:lnTo>
                    <a:pt x="0" y="9218066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17239155" y="0"/>
                  </a:lnTo>
                  <a:lnTo>
                    <a:pt x="17288419" y="3614"/>
                  </a:lnTo>
                  <a:lnTo>
                    <a:pt x="17335438" y="14114"/>
                  </a:lnTo>
                  <a:lnTo>
                    <a:pt x="17379697" y="30984"/>
                  </a:lnTo>
                  <a:lnTo>
                    <a:pt x="17420681" y="53708"/>
                  </a:lnTo>
                  <a:lnTo>
                    <a:pt x="17457873" y="81771"/>
                  </a:lnTo>
                  <a:lnTo>
                    <a:pt x="17490759" y="114656"/>
                  </a:lnTo>
                  <a:lnTo>
                    <a:pt x="17518821" y="151848"/>
                  </a:lnTo>
                  <a:lnTo>
                    <a:pt x="17541545" y="192832"/>
                  </a:lnTo>
                  <a:lnTo>
                    <a:pt x="17558415" y="237091"/>
                  </a:lnTo>
                  <a:lnTo>
                    <a:pt x="17568915" y="284111"/>
                  </a:lnTo>
                  <a:lnTo>
                    <a:pt x="17572530" y="333374"/>
                  </a:lnTo>
                  <a:lnTo>
                    <a:pt x="17572530" y="9218066"/>
                  </a:lnTo>
                  <a:lnTo>
                    <a:pt x="17568915" y="9267329"/>
                  </a:lnTo>
                  <a:lnTo>
                    <a:pt x="17558415" y="9314349"/>
                  </a:lnTo>
                  <a:lnTo>
                    <a:pt x="17541545" y="9358608"/>
                  </a:lnTo>
                  <a:lnTo>
                    <a:pt x="17518821" y="9399592"/>
                  </a:lnTo>
                  <a:lnTo>
                    <a:pt x="17490759" y="9436784"/>
                  </a:lnTo>
                  <a:lnTo>
                    <a:pt x="17457873" y="9469669"/>
                  </a:lnTo>
                  <a:lnTo>
                    <a:pt x="17420681" y="9497732"/>
                  </a:lnTo>
                  <a:lnTo>
                    <a:pt x="17379697" y="9520456"/>
                  </a:lnTo>
                  <a:lnTo>
                    <a:pt x="17335438" y="9537326"/>
                  </a:lnTo>
                  <a:lnTo>
                    <a:pt x="17288419" y="9547826"/>
                  </a:lnTo>
                  <a:lnTo>
                    <a:pt x="17239155" y="9551441"/>
                  </a:lnTo>
                  <a:close/>
                </a:path>
              </a:pathLst>
            </a:custGeom>
            <a:solidFill>
              <a:srgbClr val="FFFAE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57777" y="367779"/>
              <a:ext cx="17572355" cy="9551670"/>
            </a:xfrm>
            <a:custGeom>
              <a:avLst/>
              <a:gdLst/>
              <a:ahLst/>
              <a:cxnLst/>
              <a:rect l="l" t="t" r="r" b="b"/>
              <a:pathLst>
                <a:path w="17572355" h="9551670">
                  <a:moveTo>
                    <a:pt x="333371" y="0"/>
                  </a:moveTo>
                  <a:lnTo>
                    <a:pt x="17238976" y="0"/>
                  </a:lnTo>
                  <a:lnTo>
                    <a:pt x="17288239" y="3614"/>
                  </a:lnTo>
                  <a:lnTo>
                    <a:pt x="17335257" y="14114"/>
                  </a:lnTo>
                  <a:lnTo>
                    <a:pt x="17379516" y="30984"/>
                  </a:lnTo>
                  <a:lnTo>
                    <a:pt x="17420499" y="53708"/>
                  </a:lnTo>
                  <a:lnTo>
                    <a:pt x="17457691" y="81770"/>
                  </a:lnTo>
                  <a:lnTo>
                    <a:pt x="17490576" y="114655"/>
                  </a:lnTo>
                  <a:lnTo>
                    <a:pt x="17518638" y="151847"/>
                  </a:lnTo>
                  <a:lnTo>
                    <a:pt x="17541362" y="192830"/>
                  </a:lnTo>
                  <a:lnTo>
                    <a:pt x="17558231" y="237089"/>
                  </a:lnTo>
                  <a:lnTo>
                    <a:pt x="17568731" y="284108"/>
                  </a:lnTo>
                  <a:lnTo>
                    <a:pt x="17572346" y="333371"/>
                  </a:lnTo>
                  <a:lnTo>
                    <a:pt x="17572346" y="9217969"/>
                  </a:lnTo>
                  <a:lnTo>
                    <a:pt x="17568731" y="9267233"/>
                  </a:lnTo>
                  <a:lnTo>
                    <a:pt x="17558232" y="9314252"/>
                  </a:lnTo>
                  <a:lnTo>
                    <a:pt x="17541362" y="9358511"/>
                  </a:lnTo>
                  <a:lnTo>
                    <a:pt x="17518638" y="9399494"/>
                  </a:lnTo>
                  <a:lnTo>
                    <a:pt x="17490576" y="9436686"/>
                  </a:lnTo>
                  <a:lnTo>
                    <a:pt x="17457691" y="9469571"/>
                  </a:lnTo>
                  <a:lnTo>
                    <a:pt x="17420500" y="9497633"/>
                  </a:lnTo>
                  <a:lnTo>
                    <a:pt x="17379516" y="9520357"/>
                  </a:lnTo>
                  <a:lnTo>
                    <a:pt x="17335258" y="9537227"/>
                  </a:lnTo>
                  <a:lnTo>
                    <a:pt x="17288239" y="9547727"/>
                  </a:lnTo>
                  <a:lnTo>
                    <a:pt x="17238976" y="9551342"/>
                  </a:lnTo>
                  <a:lnTo>
                    <a:pt x="333371" y="9551342"/>
                  </a:lnTo>
                  <a:lnTo>
                    <a:pt x="284108" y="9547727"/>
                  </a:lnTo>
                  <a:lnTo>
                    <a:pt x="237089" y="9537227"/>
                  </a:lnTo>
                  <a:lnTo>
                    <a:pt x="192830" y="9520357"/>
                  </a:lnTo>
                  <a:lnTo>
                    <a:pt x="151846" y="9497633"/>
                  </a:lnTo>
                  <a:lnTo>
                    <a:pt x="114654" y="9469571"/>
                  </a:lnTo>
                  <a:lnTo>
                    <a:pt x="81769" y="9436686"/>
                  </a:lnTo>
                  <a:lnTo>
                    <a:pt x="53707" y="9399494"/>
                  </a:lnTo>
                  <a:lnTo>
                    <a:pt x="30984" y="9358511"/>
                  </a:lnTo>
                  <a:lnTo>
                    <a:pt x="14114" y="9314252"/>
                  </a:lnTo>
                  <a:lnTo>
                    <a:pt x="3614" y="9267233"/>
                  </a:lnTo>
                  <a:lnTo>
                    <a:pt x="0" y="9217969"/>
                  </a:lnTo>
                  <a:lnTo>
                    <a:pt x="0" y="333371"/>
                  </a:lnTo>
                  <a:lnTo>
                    <a:pt x="3614" y="284108"/>
                  </a:lnTo>
                  <a:lnTo>
                    <a:pt x="14114" y="237089"/>
                  </a:lnTo>
                  <a:lnTo>
                    <a:pt x="30984" y="192830"/>
                  </a:lnTo>
                  <a:lnTo>
                    <a:pt x="53708" y="151847"/>
                  </a:lnTo>
                  <a:lnTo>
                    <a:pt x="81770" y="114655"/>
                  </a:lnTo>
                  <a:lnTo>
                    <a:pt x="114655" y="81770"/>
                  </a:lnTo>
                  <a:lnTo>
                    <a:pt x="151847" y="53708"/>
                  </a:lnTo>
                  <a:lnTo>
                    <a:pt x="192830" y="30984"/>
                  </a:lnTo>
                  <a:lnTo>
                    <a:pt x="237089" y="14114"/>
                  </a:lnTo>
                  <a:lnTo>
                    <a:pt x="284108" y="3614"/>
                  </a:lnTo>
                  <a:lnTo>
                    <a:pt x="333371" y="0"/>
                  </a:lnTo>
                </a:path>
              </a:pathLst>
            </a:custGeom>
            <a:ln w="76199">
              <a:solidFill>
                <a:srgbClr val="592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100"/>
              </a:spcBef>
            </a:pPr>
            <a:r>
              <a:rPr spc="245" dirty="0">
                <a:solidFill>
                  <a:srgbClr val="252525"/>
                </a:solidFill>
              </a:rPr>
              <a:t>Details</a:t>
            </a:r>
            <a:r>
              <a:rPr spc="-340" dirty="0">
                <a:solidFill>
                  <a:srgbClr val="252525"/>
                </a:solidFill>
              </a:rPr>
              <a:t> </a:t>
            </a:r>
            <a:r>
              <a:rPr spc="110" dirty="0">
                <a:solidFill>
                  <a:srgbClr val="252525"/>
                </a:solidFill>
              </a:rPr>
              <a:t>of</a:t>
            </a:r>
            <a:r>
              <a:rPr spc="-340" dirty="0">
                <a:solidFill>
                  <a:srgbClr val="252525"/>
                </a:solidFill>
              </a:rPr>
              <a:t> </a:t>
            </a:r>
            <a:r>
              <a:rPr spc="175" dirty="0">
                <a:solidFill>
                  <a:srgbClr val="252525"/>
                </a:solidFill>
              </a:rPr>
              <a:t>the</a:t>
            </a:r>
            <a:r>
              <a:rPr spc="-340" dirty="0">
                <a:solidFill>
                  <a:srgbClr val="252525"/>
                </a:solidFill>
              </a:rPr>
              <a:t> </a:t>
            </a:r>
            <a:r>
              <a:rPr spc="425" dirty="0">
                <a:solidFill>
                  <a:srgbClr val="252525"/>
                </a:solidFill>
              </a:rPr>
              <a:t>Team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246600" y="9210740"/>
            <a:ext cx="172085" cy="3810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spc="-65" dirty="0">
                <a:latin typeface="Lucida Sans Unicode"/>
                <a:cs typeface="Lucida Sans Unicode"/>
              </a:rPr>
              <a:t>2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918" y="1738937"/>
            <a:ext cx="4875530" cy="759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85" dirty="0">
                <a:latin typeface="Lucida Sans Unicode"/>
                <a:cs typeface="Lucida Sans Unicode"/>
              </a:rPr>
              <a:t>Team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90" dirty="0">
                <a:latin typeface="Lucida Sans Unicode"/>
                <a:cs typeface="Lucida Sans Unicode"/>
              </a:rPr>
              <a:t>Leader</a:t>
            </a:r>
            <a:r>
              <a:rPr sz="3450" spc="-180" dirty="0">
                <a:latin typeface="Lucida Sans Unicode"/>
                <a:cs typeface="Lucida Sans Unicode"/>
              </a:rPr>
              <a:t> </a:t>
            </a:r>
            <a:r>
              <a:rPr sz="3450" spc="225" dirty="0">
                <a:latin typeface="Lucida Sans Unicode"/>
                <a:cs typeface="Lucida Sans Unicode"/>
              </a:rPr>
              <a:t>Name</a:t>
            </a:r>
            <a:r>
              <a:rPr sz="3450" spc="-180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</a:t>
            </a:r>
            <a:endParaRPr sz="345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6720"/>
              </a:lnSpc>
              <a:spcBef>
                <a:spcPts val="650"/>
              </a:spcBef>
            </a:pPr>
            <a:r>
              <a:rPr sz="3450" spc="160" dirty="0">
                <a:latin typeface="Lucida Sans Unicode"/>
                <a:cs typeface="Lucida Sans Unicode"/>
              </a:rPr>
              <a:t>Branch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160" dirty="0">
                <a:latin typeface="Lucida Sans Unicode"/>
                <a:cs typeface="Lucida Sans Unicode"/>
              </a:rPr>
              <a:t>(B.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55" dirty="0">
                <a:latin typeface="Lucida Sans Unicode"/>
                <a:cs typeface="Lucida Sans Unicode"/>
              </a:rPr>
              <a:t>Tech/</a:t>
            </a:r>
            <a:r>
              <a:rPr sz="3450" spc="-180" dirty="0">
                <a:latin typeface="Lucida Sans Unicode"/>
                <a:cs typeface="Lucida Sans Unicode"/>
              </a:rPr>
              <a:t> </a:t>
            </a:r>
            <a:r>
              <a:rPr sz="3450" spc="100" dirty="0">
                <a:latin typeface="Lucida Sans Unicode"/>
                <a:cs typeface="Lucida Sans Unicode"/>
              </a:rPr>
              <a:t>B.E)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 </a:t>
            </a:r>
            <a:r>
              <a:rPr sz="3450" spc="180" dirty="0">
                <a:latin typeface="Lucida Sans Unicode"/>
                <a:cs typeface="Lucida Sans Unicode"/>
              </a:rPr>
              <a:t>Stream</a:t>
            </a:r>
            <a:r>
              <a:rPr sz="3450" spc="-190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</a:t>
            </a:r>
            <a:endParaRPr sz="345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62300"/>
              </a:lnSpc>
              <a:spcBef>
                <a:spcPts val="770"/>
              </a:spcBef>
            </a:pPr>
            <a:r>
              <a:rPr sz="3450" spc="140" dirty="0">
                <a:latin typeface="Lucida Sans Unicode"/>
                <a:cs typeface="Lucida Sans Unicode"/>
              </a:rPr>
              <a:t>Member</a:t>
            </a:r>
            <a:r>
              <a:rPr sz="3450" spc="-190" dirty="0">
                <a:latin typeface="Lucida Sans Unicode"/>
                <a:cs typeface="Lucida Sans Unicode"/>
              </a:rPr>
              <a:t> </a:t>
            </a:r>
            <a:r>
              <a:rPr sz="3450" spc="-985" dirty="0">
                <a:latin typeface="Lucida Sans Unicode"/>
                <a:cs typeface="Lucida Sans Unicode"/>
              </a:rPr>
              <a:t>1</a:t>
            </a:r>
            <a:r>
              <a:rPr sz="3450" spc="-190" dirty="0">
                <a:latin typeface="Lucida Sans Unicode"/>
                <a:cs typeface="Lucida Sans Unicode"/>
              </a:rPr>
              <a:t> </a:t>
            </a:r>
            <a:r>
              <a:rPr sz="3450" spc="225" dirty="0">
                <a:latin typeface="Lucida Sans Unicode"/>
                <a:cs typeface="Lucida Sans Unicode"/>
              </a:rPr>
              <a:t>Name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</a:t>
            </a:r>
            <a:r>
              <a:rPr lang="en-IN" sz="3450" spc="-305" dirty="0">
                <a:latin typeface="Lucida Sans Unicode"/>
                <a:cs typeface="Lucida Sans Unicode"/>
              </a:rPr>
              <a:t>  </a:t>
            </a:r>
            <a:r>
              <a:rPr sz="3450" spc="-305" dirty="0">
                <a:latin typeface="Lucida Sans Unicode"/>
                <a:cs typeface="Lucida Sans Unicode"/>
              </a:rPr>
              <a:t> </a:t>
            </a:r>
            <a:r>
              <a:rPr sz="3450" spc="160" dirty="0">
                <a:latin typeface="Lucida Sans Unicode"/>
                <a:cs typeface="Lucida Sans Unicode"/>
              </a:rPr>
              <a:t>Branch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160" dirty="0">
                <a:latin typeface="Lucida Sans Unicode"/>
                <a:cs typeface="Lucida Sans Unicode"/>
              </a:rPr>
              <a:t>(B.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55" dirty="0">
                <a:latin typeface="Lucida Sans Unicode"/>
                <a:cs typeface="Lucida Sans Unicode"/>
              </a:rPr>
              <a:t>Tech/</a:t>
            </a:r>
            <a:r>
              <a:rPr sz="3450" spc="-180" dirty="0">
                <a:latin typeface="Lucida Sans Unicode"/>
                <a:cs typeface="Lucida Sans Unicode"/>
              </a:rPr>
              <a:t> </a:t>
            </a:r>
            <a:r>
              <a:rPr sz="3450" spc="100" dirty="0">
                <a:latin typeface="Lucida Sans Unicode"/>
                <a:cs typeface="Lucida Sans Unicode"/>
              </a:rPr>
              <a:t>B.E)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 </a:t>
            </a:r>
            <a:r>
              <a:rPr sz="3450" spc="180" dirty="0">
                <a:latin typeface="Lucida Sans Unicode"/>
                <a:cs typeface="Lucida Sans Unicode"/>
              </a:rPr>
              <a:t>Stream</a:t>
            </a:r>
            <a:r>
              <a:rPr sz="3450" spc="-190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</a:t>
            </a:r>
            <a:endParaRPr sz="345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6720"/>
              </a:lnSpc>
              <a:spcBef>
                <a:spcPts val="450"/>
              </a:spcBef>
            </a:pPr>
            <a:r>
              <a:rPr sz="3450" spc="140" dirty="0">
                <a:latin typeface="Lucida Sans Unicode"/>
                <a:cs typeface="Lucida Sans Unicode"/>
              </a:rPr>
              <a:t>Member</a:t>
            </a:r>
            <a:r>
              <a:rPr sz="3450" spc="-190" dirty="0">
                <a:latin typeface="Lucida Sans Unicode"/>
                <a:cs typeface="Lucida Sans Unicode"/>
              </a:rPr>
              <a:t> </a:t>
            </a:r>
            <a:r>
              <a:rPr sz="3450" spc="-204" dirty="0">
                <a:latin typeface="Lucida Sans Unicode"/>
                <a:cs typeface="Lucida Sans Unicode"/>
              </a:rPr>
              <a:t>2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225" dirty="0">
                <a:latin typeface="Lucida Sans Unicode"/>
                <a:cs typeface="Lucida Sans Unicode"/>
              </a:rPr>
              <a:t>Name</a:t>
            </a:r>
            <a:r>
              <a:rPr sz="3450" spc="-190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 </a:t>
            </a:r>
            <a:r>
              <a:rPr sz="3450" spc="160" dirty="0">
                <a:latin typeface="Lucida Sans Unicode"/>
                <a:cs typeface="Lucida Sans Unicode"/>
              </a:rPr>
              <a:t>Branch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160" dirty="0">
                <a:latin typeface="Lucida Sans Unicode"/>
                <a:cs typeface="Lucida Sans Unicode"/>
              </a:rPr>
              <a:t>(B.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55" dirty="0">
                <a:latin typeface="Lucida Sans Unicode"/>
                <a:cs typeface="Lucida Sans Unicode"/>
              </a:rPr>
              <a:t>Tech/</a:t>
            </a:r>
            <a:r>
              <a:rPr sz="3450" spc="-180" dirty="0">
                <a:latin typeface="Lucida Sans Unicode"/>
                <a:cs typeface="Lucida Sans Unicode"/>
              </a:rPr>
              <a:t> </a:t>
            </a:r>
            <a:r>
              <a:rPr sz="3450" spc="100" dirty="0">
                <a:latin typeface="Lucida Sans Unicode"/>
                <a:cs typeface="Lucida Sans Unicode"/>
              </a:rPr>
              <a:t>B.E)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 </a:t>
            </a:r>
            <a:r>
              <a:rPr sz="3450" spc="180" dirty="0">
                <a:latin typeface="Lucida Sans Unicode"/>
                <a:cs typeface="Lucida Sans Unicode"/>
              </a:rPr>
              <a:t>Stream</a:t>
            </a:r>
            <a:r>
              <a:rPr sz="3450" spc="-190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</a:t>
            </a:r>
            <a:endParaRPr sz="345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05694" y="1738937"/>
            <a:ext cx="5356456" cy="698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40" dirty="0">
                <a:latin typeface="Lucida Sans Unicode"/>
                <a:cs typeface="Lucida Sans Unicode"/>
              </a:rPr>
              <a:t>Member</a:t>
            </a:r>
            <a:r>
              <a:rPr sz="3450" spc="-190" dirty="0">
                <a:latin typeface="Lucida Sans Unicode"/>
                <a:cs typeface="Lucida Sans Unicode"/>
              </a:rPr>
              <a:t> </a:t>
            </a:r>
            <a:r>
              <a:rPr sz="3450" spc="-160" dirty="0">
                <a:latin typeface="Lucida Sans Unicode"/>
                <a:cs typeface="Lucida Sans Unicode"/>
              </a:rPr>
              <a:t>3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225" dirty="0">
                <a:latin typeface="Lucida Sans Unicode"/>
                <a:cs typeface="Lucida Sans Unicode"/>
              </a:rPr>
              <a:t>Name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</a:t>
            </a:r>
            <a:endParaRPr sz="345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6720"/>
              </a:lnSpc>
              <a:spcBef>
                <a:spcPts val="650"/>
              </a:spcBef>
            </a:pPr>
            <a:r>
              <a:rPr sz="3450" spc="160" dirty="0">
                <a:latin typeface="Lucida Sans Unicode"/>
                <a:cs typeface="Lucida Sans Unicode"/>
              </a:rPr>
              <a:t>Branch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160" dirty="0">
                <a:latin typeface="Lucida Sans Unicode"/>
                <a:cs typeface="Lucida Sans Unicode"/>
              </a:rPr>
              <a:t>(B.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55" dirty="0">
                <a:latin typeface="Lucida Sans Unicode"/>
                <a:cs typeface="Lucida Sans Unicode"/>
              </a:rPr>
              <a:t>Tech/</a:t>
            </a:r>
            <a:r>
              <a:rPr sz="3450" spc="-180" dirty="0">
                <a:latin typeface="Lucida Sans Unicode"/>
                <a:cs typeface="Lucida Sans Unicode"/>
              </a:rPr>
              <a:t> </a:t>
            </a:r>
            <a:r>
              <a:rPr sz="3450" spc="100" dirty="0">
                <a:latin typeface="Lucida Sans Unicode"/>
                <a:cs typeface="Lucida Sans Unicode"/>
              </a:rPr>
              <a:t>B.E)</a:t>
            </a:r>
            <a:r>
              <a:rPr sz="3450" spc="-185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 </a:t>
            </a:r>
            <a:r>
              <a:rPr sz="3450" spc="180" dirty="0">
                <a:latin typeface="Lucida Sans Unicode"/>
                <a:cs typeface="Lucida Sans Unicode"/>
              </a:rPr>
              <a:t>Stream</a:t>
            </a:r>
            <a:r>
              <a:rPr sz="3450" spc="-190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</a:t>
            </a:r>
            <a:endParaRPr sz="3450" dirty="0">
              <a:latin typeface="Lucida Sans Unicode"/>
              <a:cs typeface="Lucida Sans Unicode"/>
            </a:endParaRPr>
          </a:p>
          <a:p>
            <a:pPr marL="12700" marR="258445">
              <a:lnSpc>
                <a:spcPct val="162300"/>
              </a:lnSpc>
              <a:spcBef>
                <a:spcPts val="770"/>
              </a:spcBef>
            </a:pPr>
            <a:r>
              <a:rPr lang="en-IN" sz="3450" spc="220" dirty="0">
                <a:latin typeface="Lucida Sans Unicode"/>
                <a:cs typeface="Lucida Sans Unicode"/>
              </a:rPr>
              <a:t>Member 4 Name: </a:t>
            </a:r>
          </a:p>
          <a:p>
            <a:pPr marL="12700" marR="258445">
              <a:lnSpc>
                <a:spcPct val="162300"/>
              </a:lnSpc>
              <a:spcBef>
                <a:spcPts val="770"/>
              </a:spcBef>
            </a:pPr>
            <a:r>
              <a:rPr lang="en-IN" sz="3450" spc="220" dirty="0">
                <a:latin typeface="Lucida Sans Unicode"/>
                <a:cs typeface="Lucida Sans Unicode"/>
              </a:rPr>
              <a:t>Branch (B. Tech/B.E)</a:t>
            </a:r>
          </a:p>
          <a:p>
            <a:pPr marL="12700" marR="258445">
              <a:lnSpc>
                <a:spcPct val="162300"/>
              </a:lnSpc>
              <a:spcBef>
                <a:spcPts val="770"/>
              </a:spcBef>
            </a:pPr>
            <a:r>
              <a:rPr lang="en-IN" sz="3450" spc="220" dirty="0">
                <a:latin typeface="Lucida Sans Unicode"/>
                <a:cs typeface="Lucida Sans Unicode"/>
              </a:rPr>
              <a:t>Stream : ADS</a:t>
            </a:r>
          </a:p>
          <a:p>
            <a:pPr marL="12700" marR="258445">
              <a:lnSpc>
                <a:spcPct val="162300"/>
              </a:lnSpc>
              <a:spcBef>
                <a:spcPts val="770"/>
              </a:spcBef>
            </a:pPr>
            <a:r>
              <a:rPr sz="3450" spc="220" dirty="0">
                <a:latin typeface="Lucida Sans Unicode"/>
                <a:cs typeface="Lucida Sans Unicode"/>
              </a:rPr>
              <a:t>Name</a:t>
            </a:r>
            <a:r>
              <a:rPr sz="3450" spc="-210" dirty="0">
                <a:latin typeface="Lucida Sans Unicode"/>
                <a:cs typeface="Lucida Sans Unicode"/>
              </a:rPr>
              <a:t> </a:t>
            </a:r>
            <a:r>
              <a:rPr sz="3450" dirty="0">
                <a:latin typeface="Lucida Sans Unicode"/>
                <a:cs typeface="Lucida Sans Unicode"/>
              </a:rPr>
              <a:t>of</a:t>
            </a:r>
            <a:r>
              <a:rPr sz="3450" spc="-204" dirty="0">
                <a:latin typeface="Lucida Sans Unicode"/>
                <a:cs typeface="Lucida Sans Unicode"/>
              </a:rPr>
              <a:t> </a:t>
            </a:r>
            <a:r>
              <a:rPr sz="3450" spc="85" dirty="0">
                <a:latin typeface="Lucida Sans Unicode"/>
                <a:cs typeface="Lucida Sans Unicode"/>
              </a:rPr>
              <a:t>the</a:t>
            </a:r>
            <a:r>
              <a:rPr sz="3450" spc="-204" dirty="0">
                <a:latin typeface="Lucida Sans Unicode"/>
                <a:cs typeface="Lucida Sans Unicode"/>
              </a:rPr>
              <a:t> </a:t>
            </a:r>
            <a:r>
              <a:rPr sz="3450" spc="50" dirty="0">
                <a:latin typeface="Lucida Sans Unicode"/>
                <a:cs typeface="Lucida Sans Unicode"/>
              </a:rPr>
              <a:t>Mentor</a:t>
            </a:r>
            <a:r>
              <a:rPr sz="3450" spc="-210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 </a:t>
            </a:r>
            <a:r>
              <a:rPr sz="3450" spc="65" dirty="0">
                <a:latin typeface="Lucida Sans Unicode"/>
                <a:cs typeface="Lucida Sans Unicode"/>
              </a:rPr>
              <a:t>Designation</a:t>
            </a:r>
            <a:r>
              <a:rPr sz="3450" spc="-165" dirty="0">
                <a:latin typeface="Lucida Sans Unicode"/>
                <a:cs typeface="Lucida Sans Unicode"/>
              </a:rPr>
              <a:t> </a:t>
            </a:r>
            <a:r>
              <a:rPr sz="3450" spc="-305" dirty="0">
                <a:latin typeface="Lucida Sans Unicode"/>
                <a:cs typeface="Lucida Sans Unicode"/>
              </a:rPr>
              <a:t>:</a:t>
            </a:r>
            <a:endParaRPr sz="3450" dirty="0">
              <a:latin typeface="Lucida Sans Unicode"/>
              <a:cs typeface="Lucida Sans Unicod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09EE0-C34C-28B9-A457-1F12AB9420C0}"/>
              </a:ext>
            </a:extLst>
          </p:cNvPr>
          <p:cNvSpPr txBox="1"/>
          <p:nvPr/>
        </p:nvSpPr>
        <p:spPr>
          <a:xfrm>
            <a:off x="5773924" y="2493741"/>
            <a:ext cx="3399486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/>
              <a:t>B. Tech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992DF-D9E0-DB9F-EC10-3469CF946AFF}"/>
              </a:ext>
            </a:extLst>
          </p:cNvPr>
          <p:cNvSpPr txBox="1"/>
          <p:nvPr/>
        </p:nvSpPr>
        <p:spPr>
          <a:xfrm>
            <a:off x="2858588" y="3377792"/>
            <a:ext cx="604921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/>
              <a:t>ADS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72CF96-0883-9FF8-C44D-A787635C910C}"/>
              </a:ext>
            </a:extLst>
          </p:cNvPr>
          <p:cNvSpPr txBox="1"/>
          <p:nvPr/>
        </p:nvSpPr>
        <p:spPr>
          <a:xfrm>
            <a:off x="5396448" y="1713366"/>
            <a:ext cx="389050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TAMILVANAN</a:t>
            </a:r>
            <a:r>
              <a:rPr lang="en-IN" sz="3450" dirty="0">
                <a:latin typeface="34.5"/>
              </a:rPr>
              <a:t> 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BF249-E2C1-005F-EBC3-74E16EC110EF}"/>
              </a:ext>
            </a:extLst>
          </p:cNvPr>
          <p:cNvSpPr txBox="1"/>
          <p:nvPr/>
        </p:nvSpPr>
        <p:spPr>
          <a:xfrm>
            <a:off x="4629346" y="4355436"/>
            <a:ext cx="447146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50" dirty="0"/>
              <a:t>VIJAYAKUMARAN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27AA0-8669-31CF-DF84-ADB966F82C91}"/>
              </a:ext>
            </a:extLst>
          </p:cNvPr>
          <p:cNvSpPr txBox="1"/>
          <p:nvPr/>
        </p:nvSpPr>
        <p:spPr>
          <a:xfrm>
            <a:off x="5700032" y="5203159"/>
            <a:ext cx="3598676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/>
              <a:t>B. Tech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4B97E-17E9-107C-9483-AE15F57EE33D}"/>
              </a:ext>
            </a:extLst>
          </p:cNvPr>
          <p:cNvSpPr txBox="1"/>
          <p:nvPr/>
        </p:nvSpPr>
        <p:spPr>
          <a:xfrm>
            <a:off x="2846298" y="6043998"/>
            <a:ext cx="344402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/>
              <a:t>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61DDE-0480-0E96-29E3-7DF139E481E1}"/>
              </a:ext>
            </a:extLst>
          </p:cNvPr>
          <p:cNvSpPr txBox="1"/>
          <p:nvPr/>
        </p:nvSpPr>
        <p:spPr>
          <a:xfrm>
            <a:off x="4728983" y="6953155"/>
            <a:ext cx="437182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/>
              <a:t>SURENDHAN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7A0125-6F1A-C550-D42F-2B56ABE038EA}"/>
              </a:ext>
            </a:extLst>
          </p:cNvPr>
          <p:cNvSpPr txBox="1"/>
          <p:nvPr/>
        </p:nvSpPr>
        <p:spPr>
          <a:xfrm>
            <a:off x="5773924" y="7799016"/>
            <a:ext cx="4055876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/>
              <a:t>B. Tech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4E66BF-B807-22FC-7F36-C57964C9519E}"/>
              </a:ext>
            </a:extLst>
          </p:cNvPr>
          <p:cNvSpPr txBox="1"/>
          <p:nvPr/>
        </p:nvSpPr>
        <p:spPr>
          <a:xfrm>
            <a:off x="2831550" y="8638227"/>
            <a:ext cx="230273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/>
              <a:t>ADS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2A30B5-9E68-66AE-953B-ED8F0D535FB8}"/>
              </a:ext>
            </a:extLst>
          </p:cNvPr>
          <p:cNvSpPr txBox="1"/>
          <p:nvPr/>
        </p:nvSpPr>
        <p:spPr>
          <a:xfrm>
            <a:off x="13716000" y="1683128"/>
            <a:ext cx="370268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/>
              <a:t>SALMAN M 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11E6B-930E-C0CB-A498-B704D5EEE398}"/>
              </a:ext>
            </a:extLst>
          </p:cNvPr>
          <p:cNvSpPr txBox="1"/>
          <p:nvPr/>
        </p:nvSpPr>
        <p:spPr>
          <a:xfrm>
            <a:off x="14511358" y="2513305"/>
            <a:ext cx="297180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/>
              <a:t>B. Tech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5258F1-677C-0B67-0C0F-C0B763FFC809}"/>
              </a:ext>
            </a:extLst>
          </p:cNvPr>
          <p:cNvSpPr txBox="1"/>
          <p:nvPr/>
        </p:nvSpPr>
        <p:spPr>
          <a:xfrm>
            <a:off x="11541787" y="3390261"/>
            <a:ext cx="344432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/>
              <a:t>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962E9C-4F87-725E-1117-45BFA27675BB}"/>
              </a:ext>
            </a:extLst>
          </p:cNvPr>
          <p:cNvSpPr txBox="1"/>
          <p:nvPr/>
        </p:nvSpPr>
        <p:spPr>
          <a:xfrm>
            <a:off x="14239804" y="7154516"/>
            <a:ext cx="360453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>
                <a:latin typeface="Times New Roman"/>
                <a:cs typeface="Times New Roman"/>
              </a:rPr>
              <a:t>Mr.</a:t>
            </a:r>
            <a:r>
              <a:rPr lang="en-IN" sz="3450" spc="120" dirty="0">
                <a:latin typeface="Times New Roman"/>
                <a:cs typeface="Times New Roman"/>
              </a:rPr>
              <a:t> </a:t>
            </a:r>
            <a:r>
              <a:rPr lang="en-IN" sz="3450" spc="135" dirty="0" err="1">
                <a:latin typeface="Times New Roman"/>
                <a:cs typeface="Times New Roman"/>
              </a:rPr>
              <a:t>Durairaji</a:t>
            </a:r>
            <a:r>
              <a:rPr lang="en-IN" sz="3450" spc="190" dirty="0">
                <a:latin typeface="Times New Roman"/>
                <a:cs typeface="Times New Roman"/>
              </a:rPr>
              <a:t> </a:t>
            </a:r>
            <a:r>
              <a:rPr lang="en-IN" sz="3450" spc="-50" dirty="0">
                <a:latin typeface="Times New Roman"/>
                <a:cs typeface="Times New Roman"/>
              </a:rPr>
              <a:t>V </a:t>
            </a:r>
            <a:endParaRPr lang="en-IN" sz="34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FC9CE-E6B9-ECF0-0375-224CC4850529}"/>
              </a:ext>
            </a:extLst>
          </p:cNvPr>
          <p:cNvSpPr txBox="1"/>
          <p:nvPr/>
        </p:nvSpPr>
        <p:spPr>
          <a:xfrm>
            <a:off x="12640276" y="8054468"/>
            <a:ext cx="467360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/>
              <a:t>Professor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EC958-FE0A-6E23-BF8D-9E7E87E988E7}"/>
              </a:ext>
            </a:extLst>
          </p:cNvPr>
          <p:cNvSpPr txBox="1"/>
          <p:nvPr/>
        </p:nvSpPr>
        <p:spPr>
          <a:xfrm>
            <a:off x="13673573" y="4335986"/>
            <a:ext cx="360453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/>
              <a:t>SUJAN 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6D10AD-813C-7D69-34C9-804D7919D217}"/>
              </a:ext>
            </a:extLst>
          </p:cNvPr>
          <p:cNvSpPr txBox="1"/>
          <p:nvPr/>
        </p:nvSpPr>
        <p:spPr>
          <a:xfrm>
            <a:off x="14372179" y="5281711"/>
            <a:ext cx="321233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/>
              <a:t>: B. Tech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15999" y="1019175"/>
            <a:ext cx="16253270" cy="8248650"/>
            <a:chOff x="9058719" y="1019175"/>
            <a:chExt cx="8210550" cy="8248650"/>
          </a:xfrm>
        </p:grpSpPr>
        <p:sp>
          <p:nvSpPr>
            <p:cNvPr id="4" name="object 4"/>
            <p:cNvSpPr/>
            <p:nvPr/>
          </p:nvSpPr>
          <p:spPr>
            <a:xfrm>
              <a:off x="9068244" y="1028699"/>
              <a:ext cx="8191500" cy="8223250"/>
            </a:xfrm>
            <a:custGeom>
              <a:avLst/>
              <a:gdLst/>
              <a:ahLst/>
              <a:cxnLst/>
              <a:rect l="l" t="t" r="r" b="b"/>
              <a:pathLst>
                <a:path w="8191500" h="8223250">
                  <a:moveTo>
                    <a:pt x="8191055" y="8223051"/>
                  </a:moveTo>
                  <a:lnTo>
                    <a:pt x="0" y="8223051"/>
                  </a:lnTo>
                  <a:lnTo>
                    <a:pt x="0" y="0"/>
                  </a:lnTo>
                  <a:lnTo>
                    <a:pt x="8191055" y="0"/>
                  </a:lnTo>
                  <a:lnTo>
                    <a:pt x="8191055" y="8223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068244" y="1028700"/>
              <a:ext cx="8191500" cy="8229600"/>
            </a:xfrm>
            <a:custGeom>
              <a:avLst/>
              <a:gdLst/>
              <a:ahLst/>
              <a:cxnLst/>
              <a:rect l="l" t="t" r="r" b="b"/>
              <a:pathLst>
                <a:path w="8191500" h="8229600">
                  <a:moveTo>
                    <a:pt x="0" y="0"/>
                  </a:moveTo>
                  <a:lnTo>
                    <a:pt x="8191052" y="0"/>
                  </a:lnTo>
                  <a:lnTo>
                    <a:pt x="8191052" y="8229597"/>
                  </a:lnTo>
                  <a:lnTo>
                    <a:pt x="0" y="822959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592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1006756"/>
            <a:ext cx="14224000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100" dirty="0"/>
              <a:t> </a:t>
            </a:r>
            <a:endParaRPr sz="31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3</a:t>
            </a:fld>
            <a:endParaRPr spc="-38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97CFF-FFD3-B5C0-18F8-5507EC13EFDC}"/>
              </a:ext>
            </a:extLst>
          </p:cNvPr>
          <p:cNvSpPr txBox="1"/>
          <p:nvPr/>
        </p:nvSpPr>
        <p:spPr>
          <a:xfrm>
            <a:off x="1054519" y="1065777"/>
            <a:ext cx="16052800" cy="8248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4000" b="1" dirty="0"/>
              <a:t>			Technology Readiness Level (TRL) – 6</a:t>
            </a:r>
          </a:p>
          <a:p>
            <a:pPr>
              <a:buNone/>
            </a:pPr>
            <a:endParaRPr lang="en-IN" sz="3500" b="1" dirty="0"/>
          </a:p>
          <a:p>
            <a:pPr>
              <a:buNone/>
            </a:pPr>
            <a:r>
              <a:rPr lang="en-IN" sz="3500" b="1" dirty="0"/>
              <a:t>Prototype Demonstration in a Relevant Environment</a:t>
            </a:r>
            <a:endParaRPr lang="en-IN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500" dirty="0"/>
              <a:t>Our project is at </a:t>
            </a:r>
            <a:r>
              <a:rPr lang="en-IN" sz="3500" b="1" dirty="0"/>
              <a:t>TRL 6</a:t>
            </a:r>
            <a:r>
              <a:rPr lang="en-IN" sz="3500" dirty="0"/>
              <a:t>, meaning we have developed a </a:t>
            </a:r>
            <a:r>
              <a:rPr lang="en-IN" sz="3500" b="1" dirty="0"/>
              <a:t>working prototype</a:t>
            </a:r>
            <a:r>
              <a:rPr lang="en-IN" sz="3500" dirty="0"/>
              <a:t> and tested it in a relevant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500" dirty="0"/>
              <a:t>The AI-powered robotic arm integrates:</a:t>
            </a:r>
            <a:br>
              <a:rPr lang="en-IN" sz="3500" dirty="0"/>
            </a:br>
            <a:r>
              <a:rPr lang="en-IN" sz="3500" dirty="0"/>
              <a:t>✅ </a:t>
            </a:r>
            <a:r>
              <a:rPr lang="en-IN" sz="3500" b="1" dirty="0"/>
              <a:t>YOLOv8</a:t>
            </a:r>
            <a:r>
              <a:rPr lang="en-IN" sz="3500" dirty="0"/>
              <a:t> for real-time object classification</a:t>
            </a:r>
            <a:br>
              <a:rPr lang="en-IN" sz="3500" dirty="0"/>
            </a:br>
            <a:r>
              <a:rPr lang="en-IN" sz="3500" dirty="0"/>
              <a:t>✅ </a:t>
            </a:r>
            <a:r>
              <a:rPr lang="en-IN" sz="3500" b="1" dirty="0"/>
              <a:t>Arduino &amp; PCA9685</a:t>
            </a:r>
            <a:r>
              <a:rPr lang="en-IN" sz="3500" dirty="0"/>
              <a:t> for precise motor control</a:t>
            </a:r>
            <a:br>
              <a:rPr lang="en-IN" sz="3500" dirty="0"/>
            </a:br>
            <a:r>
              <a:rPr lang="en-IN" sz="3500" dirty="0"/>
              <a:t>✅ </a:t>
            </a:r>
            <a:r>
              <a:rPr lang="en-IN" sz="3500" b="1" dirty="0"/>
              <a:t>Serial Communication</a:t>
            </a:r>
            <a:r>
              <a:rPr lang="en-IN" sz="3500" dirty="0"/>
              <a:t> for seamless data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500" dirty="0"/>
              <a:t>The system </a:t>
            </a:r>
            <a:r>
              <a:rPr lang="en-IN" sz="3500" b="1" dirty="0"/>
              <a:t>automates object sorting on a conveyor belt</a:t>
            </a:r>
            <a:r>
              <a:rPr lang="en-IN" sz="3500" dirty="0"/>
              <a:t>, demonstrating its real-world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500" b="1" dirty="0"/>
              <a:t>The prototype successfully performs real-time operations, ensuring smooth pick-and-place actions with an 11-second delay mechanism for stability.</a:t>
            </a:r>
            <a:endParaRPr lang="en-IN" sz="3500" dirty="0"/>
          </a:p>
          <a:p>
            <a:pPr>
              <a:buNone/>
            </a:pPr>
            <a:endParaRPr lang="en-IN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1085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NO.</a:t>
            </a:r>
            <a:r>
              <a:rPr spc="-340" dirty="0"/>
              <a:t> </a:t>
            </a:r>
            <a:r>
              <a:rPr spc="-180" dirty="0"/>
              <a:t>OF.</a:t>
            </a:r>
            <a:r>
              <a:rPr spc="-335" dirty="0"/>
              <a:t> </a:t>
            </a:r>
            <a:r>
              <a:rPr spc="475" dirty="0"/>
              <a:t>SDG</a:t>
            </a:r>
            <a:r>
              <a:rPr spc="-335" dirty="0"/>
              <a:t> </a:t>
            </a:r>
            <a:r>
              <a:rPr spc="245" dirty="0"/>
              <a:t>COVERED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6843" y="1609024"/>
            <a:ext cx="16494760" cy="7391400"/>
            <a:chOff x="896872" y="1872215"/>
            <a:chExt cx="16494760" cy="7391400"/>
          </a:xfrm>
        </p:grpSpPr>
        <p:sp>
          <p:nvSpPr>
            <p:cNvPr id="4" name="object 4"/>
            <p:cNvSpPr/>
            <p:nvPr/>
          </p:nvSpPr>
          <p:spPr>
            <a:xfrm>
              <a:off x="906394" y="1881740"/>
              <a:ext cx="16475710" cy="7376795"/>
            </a:xfrm>
            <a:custGeom>
              <a:avLst/>
              <a:gdLst/>
              <a:ahLst/>
              <a:cxnLst/>
              <a:rect l="l" t="t" r="r" b="b"/>
              <a:pathLst>
                <a:path w="16475710" h="7376795">
                  <a:moveTo>
                    <a:pt x="16475212" y="7376559"/>
                  </a:moveTo>
                  <a:lnTo>
                    <a:pt x="0" y="7376559"/>
                  </a:lnTo>
                  <a:lnTo>
                    <a:pt x="0" y="0"/>
                  </a:lnTo>
                  <a:lnTo>
                    <a:pt x="16475212" y="0"/>
                  </a:lnTo>
                  <a:lnTo>
                    <a:pt x="16475212" y="7376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397" y="1881740"/>
              <a:ext cx="16475710" cy="7372350"/>
            </a:xfrm>
            <a:custGeom>
              <a:avLst/>
              <a:gdLst/>
              <a:ahLst/>
              <a:cxnLst/>
              <a:rect l="l" t="t" r="r" b="b"/>
              <a:pathLst>
                <a:path w="16475710" h="7372350">
                  <a:moveTo>
                    <a:pt x="0" y="7372349"/>
                  </a:moveTo>
                  <a:lnTo>
                    <a:pt x="0" y="0"/>
                  </a:lnTo>
                  <a:lnTo>
                    <a:pt x="16475116" y="0"/>
                  </a:lnTo>
                  <a:lnTo>
                    <a:pt x="16475114" y="7372349"/>
                  </a:lnTo>
                </a:path>
              </a:pathLst>
            </a:custGeom>
            <a:ln w="19049">
              <a:solidFill>
                <a:srgbClr val="592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96365" y="1643608"/>
            <a:ext cx="16485238" cy="755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IN" sz="3500" dirty="0"/>
              <a:t>1️⃣ </a:t>
            </a:r>
            <a:r>
              <a:rPr lang="en-IN" sz="3500" b="1" dirty="0"/>
              <a:t>SDG 9 – Industry, Innovation, and Infrastructure</a:t>
            </a:r>
            <a:endParaRPr lang="en-IN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500" dirty="0"/>
              <a:t>Implements </a:t>
            </a:r>
            <a:r>
              <a:rPr lang="en-IN" sz="3500" b="1" dirty="0"/>
              <a:t>AI and automation</a:t>
            </a:r>
            <a:r>
              <a:rPr lang="en-IN" sz="3500" dirty="0"/>
              <a:t> in industrial sorting, improving efficiency and reducing manual labour.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500" dirty="0"/>
              <a:t>Demonstrates the use of </a:t>
            </a:r>
            <a:r>
              <a:rPr lang="en-IN" sz="3500" b="1" dirty="0"/>
              <a:t>advanced technology (YOLOv8, Arduino, and robotic arms)</a:t>
            </a:r>
            <a:r>
              <a:rPr lang="en-IN" sz="3500" dirty="0"/>
              <a:t> in smart manufacturing.</a:t>
            </a:r>
          </a:p>
          <a:p>
            <a:pPr>
              <a:buNone/>
            </a:pPr>
            <a:r>
              <a:rPr lang="en-IN" sz="3500" dirty="0"/>
              <a:t>2️⃣ </a:t>
            </a:r>
            <a:r>
              <a:rPr lang="en-IN" sz="3500" b="1" dirty="0"/>
              <a:t>SDG 12 – Responsible Consumption and Production</a:t>
            </a:r>
            <a:endParaRPr lang="en-IN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500" dirty="0"/>
              <a:t>Enhances </a:t>
            </a:r>
            <a:r>
              <a:rPr lang="en-IN" sz="3500" b="1" dirty="0"/>
              <a:t>resource efficiency</a:t>
            </a:r>
            <a:r>
              <a:rPr lang="en-IN" sz="3500" dirty="0"/>
              <a:t> by automating sorting, minimizing errors, and reducing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500" dirty="0"/>
              <a:t>Supports </a:t>
            </a:r>
            <a:r>
              <a:rPr lang="en-IN" sz="3500" b="1" dirty="0"/>
              <a:t>sustainable production</a:t>
            </a:r>
            <a:r>
              <a:rPr lang="en-IN" sz="3500" dirty="0"/>
              <a:t> by improving accuracy in industrial automation.</a:t>
            </a:r>
          </a:p>
          <a:p>
            <a:pPr>
              <a:buNone/>
            </a:pPr>
            <a:r>
              <a:rPr lang="en-IN" sz="3500" dirty="0"/>
              <a:t>3️⃣ </a:t>
            </a:r>
            <a:r>
              <a:rPr lang="en-IN" sz="3500" b="1" dirty="0"/>
              <a:t>SDG 8 – Decent Work and Economic Growth</a:t>
            </a:r>
            <a:endParaRPr lang="en-IN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500" dirty="0"/>
              <a:t>Reduces </a:t>
            </a:r>
            <a:r>
              <a:rPr lang="en-IN" sz="3500" b="1" dirty="0"/>
              <a:t>repetitive manual labour</a:t>
            </a:r>
            <a:r>
              <a:rPr lang="en-IN" sz="3500" dirty="0"/>
              <a:t>, allowing human workers to focus on higher-value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500" dirty="0"/>
              <a:t>Encourages the adoption of </a:t>
            </a:r>
            <a:r>
              <a:rPr lang="en-IN" sz="3500" b="1" dirty="0"/>
              <a:t>AI-driven automation</a:t>
            </a:r>
            <a:r>
              <a:rPr lang="en-IN" sz="3500" dirty="0"/>
              <a:t>, creating opportunities in tech-driven industries.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4</a:t>
            </a:fld>
            <a:endParaRPr spc="-3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9586" y="852951"/>
            <a:ext cx="11902413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AI-Powered Robotic Arm for Automated Object Sorting</a:t>
            </a:r>
            <a:endParaRPr lang="en-IN" spc="120" dirty="0"/>
          </a:p>
        </p:txBody>
      </p:sp>
      <p:grpSp>
        <p:nvGrpSpPr>
          <p:cNvPr id="3" name="object 3"/>
          <p:cNvGrpSpPr/>
          <p:nvPr/>
        </p:nvGrpSpPr>
        <p:grpSpPr>
          <a:xfrm>
            <a:off x="906394" y="2567186"/>
            <a:ext cx="16475713" cy="6691820"/>
            <a:chOff x="906394" y="1881740"/>
            <a:chExt cx="16475713" cy="7376795"/>
          </a:xfrm>
        </p:grpSpPr>
        <p:sp>
          <p:nvSpPr>
            <p:cNvPr id="4" name="object 4"/>
            <p:cNvSpPr/>
            <p:nvPr/>
          </p:nvSpPr>
          <p:spPr>
            <a:xfrm>
              <a:off x="906394" y="1881740"/>
              <a:ext cx="16475710" cy="7376795"/>
            </a:xfrm>
            <a:custGeom>
              <a:avLst/>
              <a:gdLst/>
              <a:ahLst/>
              <a:cxnLst/>
              <a:rect l="l" t="t" r="r" b="b"/>
              <a:pathLst>
                <a:path w="16475710" h="7376795">
                  <a:moveTo>
                    <a:pt x="16475212" y="7376559"/>
                  </a:moveTo>
                  <a:lnTo>
                    <a:pt x="0" y="7376559"/>
                  </a:lnTo>
                  <a:lnTo>
                    <a:pt x="0" y="0"/>
                  </a:lnTo>
                  <a:lnTo>
                    <a:pt x="16475212" y="0"/>
                  </a:lnTo>
                  <a:lnTo>
                    <a:pt x="16475212" y="7376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397" y="1881740"/>
              <a:ext cx="16475710" cy="7372350"/>
            </a:xfrm>
            <a:custGeom>
              <a:avLst/>
              <a:gdLst/>
              <a:ahLst/>
              <a:cxnLst/>
              <a:rect l="l" t="t" r="r" b="b"/>
              <a:pathLst>
                <a:path w="16475710" h="7372350">
                  <a:moveTo>
                    <a:pt x="0" y="7372349"/>
                  </a:moveTo>
                  <a:lnTo>
                    <a:pt x="0" y="0"/>
                  </a:lnTo>
                  <a:lnTo>
                    <a:pt x="16475116" y="0"/>
                  </a:lnTo>
                  <a:lnTo>
                    <a:pt x="16475114" y="7372349"/>
                  </a:lnTo>
                </a:path>
              </a:pathLst>
            </a:custGeom>
            <a:ln w="19049">
              <a:solidFill>
                <a:srgbClr val="592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5</a:t>
            </a:fld>
            <a:endParaRPr spc="-385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303D46D-FF62-E528-2057-0234ED756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6" y="2567186"/>
            <a:ext cx="16475711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5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Solution: AI-Powered Robotic Arm for Sorting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Object Sorting: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and classify objects on a conveyor belt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Pick-and-Place: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Arduino-controlled robotic arm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moves objects to the correct location based on AI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&amp; Efficient: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Eliminates 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sorting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improves accuracy, reduces errors, and enhances 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industrial automation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3500" dirty="0"/>
              <a:t>🔹 </a:t>
            </a:r>
            <a:r>
              <a:rPr lang="en-IN" sz="3500" b="1" dirty="0"/>
              <a:t>Real-Time Decision Making:</a:t>
            </a:r>
            <a:r>
              <a:rPr lang="en-IN" sz="3500" dirty="0"/>
              <a:t> The system </a:t>
            </a:r>
            <a:r>
              <a:rPr lang="en-IN" sz="3500" b="1" dirty="0"/>
              <a:t>instantly processes and responds</a:t>
            </a:r>
            <a:r>
              <a:rPr lang="en-IN" sz="3500" dirty="0"/>
              <a:t> to object detection, ensuring </a:t>
            </a:r>
            <a:r>
              <a:rPr lang="en-IN" sz="3500" b="1" dirty="0"/>
              <a:t>seamless automation</a:t>
            </a:r>
            <a:r>
              <a:rPr lang="en-IN" sz="3500" dirty="0"/>
              <a:t>.</a:t>
            </a:r>
            <a:endParaRPr lang="en-US" altLang="en-US" sz="3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087" y="783704"/>
            <a:ext cx="95478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0695" algn="l"/>
              </a:tabLst>
            </a:pPr>
            <a:r>
              <a:rPr sz="6600" spc="645" dirty="0">
                <a:latin typeface="Calibri"/>
                <a:cs typeface="Calibri"/>
              </a:rPr>
              <a:t>WORK</a:t>
            </a:r>
            <a:r>
              <a:rPr sz="6600" dirty="0">
                <a:latin typeface="Calibri"/>
                <a:cs typeface="Calibri"/>
              </a:rPr>
              <a:t>	</a:t>
            </a:r>
            <a:r>
              <a:rPr sz="6600" spc="525" dirty="0">
                <a:latin typeface="Calibri"/>
                <a:cs typeface="Calibri"/>
              </a:rPr>
              <a:t>FLOW</a:t>
            </a:r>
            <a:r>
              <a:rPr sz="6600" spc="80" dirty="0">
                <a:latin typeface="Calibri"/>
                <a:cs typeface="Calibri"/>
              </a:rPr>
              <a:t> </a:t>
            </a:r>
            <a:r>
              <a:rPr sz="6600" spc="484" dirty="0">
                <a:latin typeface="Calibri"/>
                <a:cs typeface="Calibri"/>
              </a:rPr>
              <a:t>DIAGRAM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6</a:t>
            </a:fld>
            <a:endParaRPr spc="-385" dirty="0"/>
          </a:p>
        </p:txBody>
      </p:sp>
      <p:pic>
        <p:nvPicPr>
          <p:cNvPr id="5" name="Picture 4" descr="A collage of different electronic components&#10;&#10;AI-generated content may be incorrect.">
            <a:extLst>
              <a:ext uri="{FF2B5EF4-FFF2-40B4-BE49-F238E27FC236}">
                <a16:creationId xmlns:a16="http://schemas.microsoft.com/office/drawing/2014/main" id="{D6BB4768-80ED-3CCC-EB92-254B12E14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4" y="1943100"/>
            <a:ext cx="16579846" cy="7267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8219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TECHNICAL</a:t>
            </a:r>
            <a:r>
              <a:rPr spc="-325" dirty="0"/>
              <a:t> </a:t>
            </a:r>
            <a:r>
              <a:rPr spc="305" dirty="0"/>
              <a:t>APPROACH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6394" y="1881740"/>
            <a:ext cx="16475713" cy="7376795"/>
            <a:chOff x="906394" y="1881740"/>
            <a:chExt cx="16475713" cy="7376795"/>
          </a:xfrm>
        </p:grpSpPr>
        <p:sp>
          <p:nvSpPr>
            <p:cNvPr id="4" name="object 4"/>
            <p:cNvSpPr/>
            <p:nvPr/>
          </p:nvSpPr>
          <p:spPr>
            <a:xfrm>
              <a:off x="906394" y="1881740"/>
              <a:ext cx="16475710" cy="7376795"/>
            </a:xfrm>
            <a:custGeom>
              <a:avLst/>
              <a:gdLst/>
              <a:ahLst/>
              <a:cxnLst/>
              <a:rect l="l" t="t" r="r" b="b"/>
              <a:pathLst>
                <a:path w="16475710" h="7376795">
                  <a:moveTo>
                    <a:pt x="16475212" y="7376559"/>
                  </a:moveTo>
                  <a:lnTo>
                    <a:pt x="0" y="7376559"/>
                  </a:lnTo>
                  <a:lnTo>
                    <a:pt x="0" y="0"/>
                  </a:lnTo>
                  <a:lnTo>
                    <a:pt x="16475212" y="0"/>
                  </a:lnTo>
                  <a:lnTo>
                    <a:pt x="16475212" y="7376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397" y="1881740"/>
              <a:ext cx="16475710" cy="7372350"/>
            </a:xfrm>
            <a:custGeom>
              <a:avLst/>
              <a:gdLst/>
              <a:ahLst/>
              <a:cxnLst/>
              <a:rect l="l" t="t" r="r" b="b"/>
              <a:pathLst>
                <a:path w="16475710" h="7372350">
                  <a:moveTo>
                    <a:pt x="0" y="7372349"/>
                  </a:moveTo>
                  <a:lnTo>
                    <a:pt x="0" y="0"/>
                  </a:lnTo>
                  <a:lnTo>
                    <a:pt x="16475116" y="0"/>
                  </a:lnTo>
                  <a:lnTo>
                    <a:pt x="16475114" y="7372349"/>
                  </a:lnTo>
                </a:path>
              </a:pathLst>
            </a:custGeom>
            <a:ln w="19049">
              <a:solidFill>
                <a:srgbClr val="592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7</a:t>
            </a:fld>
            <a:endParaRPr spc="-38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0CABA-3C4C-B568-8D25-A9299890D25F}"/>
              </a:ext>
            </a:extLst>
          </p:cNvPr>
          <p:cNvSpPr txBox="1"/>
          <p:nvPr/>
        </p:nvSpPr>
        <p:spPr>
          <a:xfrm>
            <a:off x="905893" y="1909779"/>
            <a:ext cx="1647325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3300" dirty="0"/>
              <a:t>🔹 </a:t>
            </a:r>
            <a:r>
              <a:rPr lang="en-IN" sz="3300" b="1" dirty="0"/>
              <a:t>Technologies Used:</a:t>
            </a:r>
            <a:endParaRPr lang="en-IN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300" b="1" dirty="0"/>
              <a:t>Machine Learning:</a:t>
            </a:r>
            <a:r>
              <a:rPr lang="en-IN" sz="3300" dirty="0"/>
              <a:t> YOLOv8 for real-time object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300" b="1" dirty="0"/>
              <a:t>Programming Languages:</a:t>
            </a:r>
            <a:r>
              <a:rPr lang="en-IN" sz="3300" dirty="0"/>
              <a:t> Python (for AI model), Arduino C++ (for robotic arm control)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300" b="1" dirty="0"/>
              <a:t>Hardware:</a:t>
            </a:r>
            <a:r>
              <a:rPr lang="en-IN" sz="3300" dirty="0"/>
              <a:t> Arduino Uno, PCA9685 motor driver, 4-DOF robotic arm, Zeb-Crystal Pro camera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300" b="1" dirty="0"/>
              <a:t>Communication:</a:t>
            </a:r>
            <a:r>
              <a:rPr lang="en-IN" sz="3300" dirty="0"/>
              <a:t> USB Serial Communication between AI model and Arduino</a:t>
            </a:r>
          </a:p>
          <a:p>
            <a:r>
              <a:rPr lang="en-IN" sz="3300" dirty="0"/>
              <a:t>🔹 </a:t>
            </a:r>
            <a:r>
              <a:rPr lang="en-IN" sz="3300" b="1" dirty="0"/>
              <a:t>Methodology &amp; Implementation Process:</a:t>
            </a:r>
            <a:br>
              <a:rPr lang="en-IN" sz="3300" dirty="0"/>
            </a:br>
            <a:r>
              <a:rPr lang="en-IN" sz="3300" dirty="0"/>
              <a:t>1️⃣ </a:t>
            </a:r>
            <a:r>
              <a:rPr lang="en-IN" sz="3300" b="1" dirty="0"/>
              <a:t>Object Detection:</a:t>
            </a:r>
            <a:r>
              <a:rPr lang="en-IN" sz="3300" dirty="0"/>
              <a:t> Camera captures real-time images, and YOLOv8 classifies objects</a:t>
            </a:r>
            <a:br>
              <a:rPr lang="en-IN" sz="3300" dirty="0"/>
            </a:br>
            <a:r>
              <a:rPr lang="en-IN" sz="3300" dirty="0"/>
              <a:t>2️⃣ </a:t>
            </a:r>
            <a:r>
              <a:rPr lang="en-IN" sz="3300" b="1" dirty="0"/>
              <a:t>Decision Making:</a:t>
            </a:r>
            <a:r>
              <a:rPr lang="en-IN" sz="3300" dirty="0"/>
              <a:t> AI model sends sorting commands ("L" or "R") via serial communication</a:t>
            </a:r>
            <a:br>
              <a:rPr lang="en-IN" sz="3300" dirty="0"/>
            </a:br>
            <a:r>
              <a:rPr lang="en-IN" sz="3300" dirty="0"/>
              <a:t>3️⃣ </a:t>
            </a:r>
            <a:r>
              <a:rPr lang="en-IN" sz="3300" b="1" dirty="0"/>
              <a:t>Robotic Arm Action:</a:t>
            </a:r>
            <a:r>
              <a:rPr lang="en-IN" sz="3300" dirty="0"/>
              <a:t> Arduino-controlled robotic arm moves the object accordingly</a:t>
            </a:r>
            <a:br>
              <a:rPr lang="en-IN" sz="3300" dirty="0"/>
            </a:br>
            <a:r>
              <a:rPr lang="en-IN" sz="3300" dirty="0"/>
              <a:t>4️⃣ </a:t>
            </a:r>
            <a:r>
              <a:rPr lang="en-IN" sz="3300" b="1" dirty="0"/>
              <a:t>Process Repeats:</a:t>
            </a:r>
            <a:r>
              <a:rPr lang="en-IN" sz="3300" dirty="0"/>
              <a:t> System waits for </a:t>
            </a:r>
            <a:r>
              <a:rPr lang="en-IN" sz="3300" b="1" dirty="0"/>
              <a:t>11 seconds</a:t>
            </a:r>
            <a:r>
              <a:rPr lang="en-IN" sz="3300" dirty="0"/>
              <a:t> before detecting the next object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280">
              <a:lnSpc>
                <a:spcPct val="100000"/>
              </a:lnSpc>
              <a:spcBef>
                <a:spcPts val="100"/>
              </a:spcBef>
            </a:pPr>
            <a:r>
              <a:rPr dirty="0"/>
              <a:t>FEASIBILITY</a:t>
            </a:r>
            <a:r>
              <a:rPr spc="-350" dirty="0"/>
              <a:t> </a:t>
            </a:r>
            <a:r>
              <a:rPr spc="385" dirty="0"/>
              <a:t>AND</a:t>
            </a:r>
            <a:r>
              <a:rPr spc="-350" dirty="0"/>
              <a:t> </a:t>
            </a:r>
            <a:r>
              <a:rPr spc="40" dirty="0"/>
              <a:t>VIABILITY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6394" y="1881740"/>
            <a:ext cx="16475713" cy="7376795"/>
            <a:chOff x="906394" y="1881740"/>
            <a:chExt cx="16475713" cy="7376795"/>
          </a:xfrm>
        </p:grpSpPr>
        <p:sp>
          <p:nvSpPr>
            <p:cNvPr id="4" name="object 4"/>
            <p:cNvSpPr/>
            <p:nvPr/>
          </p:nvSpPr>
          <p:spPr>
            <a:xfrm>
              <a:off x="906394" y="1881740"/>
              <a:ext cx="16475710" cy="7376795"/>
            </a:xfrm>
            <a:custGeom>
              <a:avLst/>
              <a:gdLst/>
              <a:ahLst/>
              <a:cxnLst/>
              <a:rect l="l" t="t" r="r" b="b"/>
              <a:pathLst>
                <a:path w="16475710" h="7376795">
                  <a:moveTo>
                    <a:pt x="16475212" y="7376559"/>
                  </a:moveTo>
                  <a:lnTo>
                    <a:pt x="0" y="7376559"/>
                  </a:lnTo>
                  <a:lnTo>
                    <a:pt x="0" y="0"/>
                  </a:lnTo>
                  <a:lnTo>
                    <a:pt x="16475212" y="0"/>
                  </a:lnTo>
                  <a:lnTo>
                    <a:pt x="16475212" y="7376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397" y="1881740"/>
              <a:ext cx="16475710" cy="7372350"/>
            </a:xfrm>
            <a:custGeom>
              <a:avLst/>
              <a:gdLst/>
              <a:ahLst/>
              <a:cxnLst/>
              <a:rect l="l" t="t" r="r" b="b"/>
              <a:pathLst>
                <a:path w="16475710" h="7372350">
                  <a:moveTo>
                    <a:pt x="0" y="7372349"/>
                  </a:moveTo>
                  <a:lnTo>
                    <a:pt x="0" y="0"/>
                  </a:lnTo>
                  <a:lnTo>
                    <a:pt x="16475116" y="0"/>
                  </a:lnTo>
                  <a:lnTo>
                    <a:pt x="16475114" y="7372349"/>
                  </a:lnTo>
                </a:path>
              </a:pathLst>
            </a:custGeom>
            <a:ln w="19049">
              <a:solidFill>
                <a:srgbClr val="592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8</a:t>
            </a:fld>
            <a:endParaRPr spc="-38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82D351-A0F6-0871-FBC4-188E7F7B19B5}"/>
              </a:ext>
            </a:extLst>
          </p:cNvPr>
          <p:cNvSpPr txBox="1"/>
          <p:nvPr/>
        </p:nvSpPr>
        <p:spPr>
          <a:xfrm>
            <a:off x="915987" y="1968999"/>
            <a:ext cx="1647571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3200" dirty="0"/>
              <a:t>🔹 </a:t>
            </a:r>
            <a:r>
              <a:rPr lang="en-IN" sz="3200" b="1" dirty="0"/>
              <a:t>Feasibility Analysis:</a:t>
            </a:r>
            <a:br>
              <a:rPr lang="en-IN" sz="3200" dirty="0"/>
            </a:br>
            <a:r>
              <a:rPr lang="en-IN" sz="3200" dirty="0"/>
              <a:t>✅ Uses readily available hardware (Arduino, Camera, Robotic Arm)</a:t>
            </a:r>
            <a:br>
              <a:rPr lang="en-IN" sz="3200" dirty="0"/>
            </a:br>
            <a:r>
              <a:rPr lang="en-IN" sz="3200" dirty="0"/>
              <a:t>✅ Runs on </a:t>
            </a:r>
            <a:r>
              <a:rPr lang="en-IN" sz="3200" b="1" dirty="0"/>
              <a:t>YOLOv8</a:t>
            </a:r>
            <a:r>
              <a:rPr lang="en-IN" sz="3200" dirty="0"/>
              <a:t>, a proven AI model for real-time detection</a:t>
            </a:r>
            <a:br>
              <a:rPr lang="en-IN" sz="3200" dirty="0"/>
            </a:br>
            <a:r>
              <a:rPr lang="en-IN" sz="3200" dirty="0"/>
              <a:t>✅ Simple </a:t>
            </a:r>
            <a:r>
              <a:rPr lang="en-IN" sz="3200" b="1" dirty="0"/>
              <a:t>USB-based serial communication</a:t>
            </a:r>
            <a:r>
              <a:rPr lang="en-IN" sz="3200" dirty="0"/>
              <a:t> ensures smooth AI-Arduino interaction</a:t>
            </a:r>
            <a:br>
              <a:rPr lang="en-IN" sz="3200" dirty="0"/>
            </a:br>
            <a:r>
              <a:rPr lang="en-IN" sz="3200" dirty="0"/>
              <a:t>✅ Can be </a:t>
            </a:r>
            <a:r>
              <a:rPr lang="en-IN" sz="3200" b="1" dirty="0"/>
              <a:t>scaled</a:t>
            </a:r>
            <a:r>
              <a:rPr lang="en-IN" sz="3200" dirty="0"/>
              <a:t> for industrial automation applications</a:t>
            </a:r>
          </a:p>
          <a:p>
            <a:pPr>
              <a:buNone/>
            </a:pPr>
            <a:r>
              <a:rPr lang="en-IN" sz="3200" dirty="0"/>
              <a:t>🔹 </a:t>
            </a:r>
            <a:r>
              <a:rPr lang="en-IN" sz="3200" b="1" dirty="0"/>
              <a:t>Potential Challenges &amp; Risks:</a:t>
            </a:r>
            <a:br>
              <a:rPr lang="en-IN" sz="3200" dirty="0"/>
            </a:br>
            <a:r>
              <a:rPr lang="en-IN" sz="3200" dirty="0"/>
              <a:t>⚠️ </a:t>
            </a:r>
            <a:r>
              <a:rPr lang="en-IN" sz="3200" b="1" dirty="0"/>
              <a:t>Latency Issues:</a:t>
            </a:r>
            <a:r>
              <a:rPr lang="en-IN" sz="3200" dirty="0"/>
              <a:t> Delays in real-time object detection and response</a:t>
            </a:r>
            <a:br>
              <a:rPr lang="en-IN" sz="3200" dirty="0"/>
            </a:br>
            <a:r>
              <a:rPr lang="en-IN" sz="3200" dirty="0"/>
              <a:t>⚠️ </a:t>
            </a:r>
            <a:r>
              <a:rPr lang="en-IN" sz="3200" b="1" dirty="0"/>
              <a:t>Hardware Limitations:</a:t>
            </a:r>
            <a:r>
              <a:rPr lang="en-IN" sz="3200" dirty="0"/>
              <a:t> Servo motors may lack precision for high-speed sorting</a:t>
            </a:r>
            <a:br>
              <a:rPr lang="en-IN" sz="3200" dirty="0"/>
            </a:br>
            <a:r>
              <a:rPr lang="en-IN" sz="3200" dirty="0"/>
              <a:t>⚠️ </a:t>
            </a:r>
            <a:r>
              <a:rPr lang="en-IN" sz="3200" b="1" dirty="0"/>
              <a:t>Environmental Factors:</a:t>
            </a:r>
            <a:r>
              <a:rPr lang="en-IN" sz="3200" dirty="0"/>
              <a:t> Lighting variations affecting camera accuracy</a:t>
            </a:r>
          </a:p>
          <a:p>
            <a:r>
              <a:rPr lang="en-IN" sz="3200" dirty="0"/>
              <a:t>🔹 </a:t>
            </a:r>
            <a:r>
              <a:rPr lang="en-IN" sz="3200" b="1" dirty="0"/>
              <a:t>Strategies to Overcome Challenges: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Optimized AI Model:</a:t>
            </a:r>
            <a:r>
              <a:rPr lang="en-IN" sz="3200" dirty="0"/>
              <a:t> Fine-tuning YOLOv8 to ensure fast and accurate predictions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Motor Calibration:</a:t>
            </a:r>
            <a:r>
              <a:rPr lang="en-IN" sz="3200" dirty="0"/>
              <a:t> Proper servo tuning and using a PCA9685 driver for precise control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Environmental Adjustments:</a:t>
            </a:r>
            <a:r>
              <a:rPr lang="en-IN" sz="3200" dirty="0"/>
              <a:t> Using controlled lighting or adaptive image processing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4415">
              <a:lnSpc>
                <a:spcPct val="100000"/>
              </a:lnSpc>
              <a:spcBef>
                <a:spcPts val="100"/>
              </a:spcBef>
            </a:pPr>
            <a:r>
              <a:rPr spc="325" dirty="0"/>
              <a:t>IMPACT</a:t>
            </a:r>
            <a:r>
              <a:rPr spc="-345" dirty="0"/>
              <a:t> </a:t>
            </a:r>
            <a:r>
              <a:rPr spc="385" dirty="0"/>
              <a:t>AND</a:t>
            </a:r>
            <a:r>
              <a:rPr spc="-345" dirty="0"/>
              <a:t> </a:t>
            </a:r>
            <a:r>
              <a:rPr spc="-10" dirty="0"/>
              <a:t>BENEFITS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6146" y="1829500"/>
            <a:ext cx="16485551" cy="7376795"/>
            <a:chOff x="906397" y="1877295"/>
            <a:chExt cx="16485551" cy="7376795"/>
          </a:xfrm>
        </p:grpSpPr>
        <p:sp>
          <p:nvSpPr>
            <p:cNvPr id="4" name="object 4"/>
            <p:cNvSpPr/>
            <p:nvPr/>
          </p:nvSpPr>
          <p:spPr>
            <a:xfrm>
              <a:off x="916238" y="1877295"/>
              <a:ext cx="16475710" cy="7376795"/>
            </a:xfrm>
            <a:custGeom>
              <a:avLst/>
              <a:gdLst/>
              <a:ahLst/>
              <a:cxnLst/>
              <a:rect l="l" t="t" r="r" b="b"/>
              <a:pathLst>
                <a:path w="16475710" h="7376795">
                  <a:moveTo>
                    <a:pt x="16475212" y="7376559"/>
                  </a:moveTo>
                  <a:lnTo>
                    <a:pt x="0" y="7376559"/>
                  </a:lnTo>
                  <a:lnTo>
                    <a:pt x="0" y="0"/>
                  </a:lnTo>
                  <a:lnTo>
                    <a:pt x="16475212" y="0"/>
                  </a:lnTo>
                  <a:lnTo>
                    <a:pt x="16475212" y="7376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06397" y="1881740"/>
              <a:ext cx="16475710" cy="7372350"/>
            </a:xfrm>
            <a:custGeom>
              <a:avLst/>
              <a:gdLst/>
              <a:ahLst/>
              <a:cxnLst/>
              <a:rect l="l" t="t" r="r" b="b"/>
              <a:pathLst>
                <a:path w="16475710" h="7372350">
                  <a:moveTo>
                    <a:pt x="0" y="7372349"/>
                  </a:moveTo>
                  <a:lnTo>
                    <a:pt x="0" y="0"/>
                  </a:lnTo>
                  <a:lnTo>
                    <a:pt x="16475116" y="0"/>
                  </a:lnTo>
                  <a:lnTo>
                    <a:pt x="16475114" y="7372349"/>
                  </a:lnTo>
                </a:path>
              </a:pathLst>
            </a:custGeom>
            <a:ln w="19049">
              <a:solidFill>
                <a:srgbClr val="592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385" dirty="0"/>
              <a:t>9</a:t>
            </a:fld>
            <a:endParaRPr spc="-38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97F9E-9014-CE45-A2B9-9E264CDA1162}"/>
              </a:ext>
            </a:extLst>
          </p:cNvPr>
          <p:cNvSpPr txBox="1"/>
          <p:nvPr/>
        </p:nvSpPr>
        <p:spPr>
          <a:xfrm>
            <a:off x="1147128" y="2240076"/>
            <a:ext cx="16154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3500" dirty="0"/>
              <a:t>🔹 </a:t>
            </a:r>
            <a:r>
              <a:rPr lang="en-IN" sz="3500" b="1" dirty="0"/>
              <a:t>Potential Impact on the Target Audience:</a:t>
            </a:r>
            <a:br>
              <a:rPr lang="en-IN" sz="3500" dirty="0"/>
            </a:br>
            <a:r>
              <a:rPr lang="en-IN" sz="3500" dirty="0"/>
              <a:t>✅ </a:t>
            </a:r>
            <a:r>
              <a:rPr lang="en-IN" sz="3500" b="1" dirty="0"/>
              <a:t>Industries &amp; Manufacturing:</a:t>
            </a:r>
            <a:r>
              <a:rPr lang="en-IN" sz="3500" dirty="0"/>
              <a:t> Automates sorting, reducing human effort and errors</a:t>
            </a:r>
            <a:br>
              <a:rPr lang="en-IN" sz="3500" dirty="0"/>
            </a:br>
            <a:r>
              <a:rPr lang="en-IN" sz="3500" dirty="0"/>
              <a:t>✅ </a:t>
            </a:r>
            <a:r>
              <a:rPr lang="en-IN" sz="3500" b="1" dirty="0"/>
              <a:t>Logistics &amp; Warehousing:</a:t>
            </a:r>
            <a:r>
              <a:rPr lang="en-IN" sz="3500" dirty="0"/>
              <a:t> Improves efficiency in package classification and distribution</a:t>
            </a:r>
            <a:br>
              <a:rPr lang="en-IN" sz="3500" dirty="0"/>
            </a:br>
            <a:r>
              <a:rPr lang="en-IN" sz="3500" dirty="0"/>
              <a:t>✅ </a:t>
            </a:r>
            <a:r>
              <a:rPr lang="en-IN" sz="3500" b="1" dirty="0"/>
              <a:t>Small-Scale Businesses:</a:t>
            </a:r>
            <a:r>
              <a:rPr lang="en-IN" sz="3500" dirty="0"/>
              <a:t> Provides an affordable automation solution</a:t>
            </a:r>
          </a:p>
          <a:p>
            <a:r>
              <a:rPr lang="en-IN" sz="3500" dirty="0"/>
              <a:t>🔹 </a:t>
            </a:r>
            <a:r>
              <a:rPr lang="en-IN" sz="3500" b="1" dirty="0"/>
              <a:t>Benefits of the Solution:</a:t>
            </a:r>
            <a:br>
              <a:rPr lang="en-IN" sz="3500" dirty="0"/>
            </a:br>
            <a:r>
              <a:rPr lang="en-IN" sz="3500" dirty="0"/>
              <a:t>🏭 </a:t>
            </a:r>
            <a:r>
              <a:rPr lang="en-IN" sz="3500" b="1" dirty="0"/>
              <a:t>Economic:</a:t>
            </a:r>
            <a:r>
              <a:rPr lang="en-IN" sz="3500" dirty="0"/>
              <a:t> Increases productivity, reduces </a:t>
            </a:r>
            <a:r>
              <a:rPr lang="en-IN" sz="3500" dirty="0" err="1"/>
              <a:t>labor</a:t>
            </a:r>
            <a:r>
              <a:rPr lang="en-IN" sz="3500" dirty="0"/>
              <a:t> costs, and enhances efficiency</a:t>
            </a:r>
            <a:br>
              <a:rPr lang="en-IN" sz="3500" dirty="0"/>
            </a:br>
            <a:r>
              <a:rPr lang="en-IN" sz="3500" dirty="0"/>
              <a:t>🌱 </a:t>
            </a:r>
            <a:r>
              <a:rPr lang="en-IN" sz="3500" b="1" dirty="0"/>
              <a:t>Environmental:</a:t>
            </a:r>
            <a:r>
              <a:rPr lang="en-IN" sz="3500" dirty="0"/>
              <a:t> Reduces material waste by ensuring precise sorting</a:t>
            </a:r>
            <a:br>
              <a:rPr lang="en-IN" sz="3500" dirty="0"/>
            </a:br>
            <a:r>
              <a:rPr lang="en-IN" sz="3500" dirty="0"/>
              <a:t>👨‍💻 </a:t>
            </a:r>
            <a:r>
              <a:rPr lang="en-IN" sz="3500" b="1" dirty="0"/>
              <a:t>Social:</a:t>
            </a:r>
            <a:r>
              <a:rPr lang="en-IN" sz="3500" dirty="0"/>
              <a:t> Minimizes repetitive manual </a:t>
            </a:r>
            <a:r>
              <a:rPr lang="en-IN" sz="3500" dirty="0" err="1"/>
              <a:t>labor</a:t>
            </a:r>
            <a:r>
              <a:rPr lang="en-IN" sz="3500" dirty="0"/>
              <a:t>, allowing workers to focus on skilled tasks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1057</Words>
  <Application>Microsoft Office PowerPoint</Application>
  <PresentationFormat>Custom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34.5</vt:lpstr>
      <vt:lpstr>Arial</vt:lpstr>
      <vt:lpstr>Arial Black</vt:lpstr>
      <vt:lpstr>Calibri</vt:lpstr>
      <vt:lpstr>Garamond</vt:lpstr>
      <vt:lpstr>Lucida Sans Unicode</vt:lpstr>
      <vt:lpstr>Tahoma</vt:lpstr>
      <vt:lpstr>Times New Roman</vt:lpstr>
      <vt:lpstr>Trebuchet MS</vt:lpstr>
      <vt:lpstr>Office Theme</vt:lpstr>
      <vt:lpstr>MAKE-A-THON 1.0</vt:lpstr>
      <vt:lpstr>Details of the Team</vt:lpstr>
      <vt:lpstr> </vt:lpstr>
      <vt:lpstr>NO. OF. SDG COVERED</vt:lpstr>
      <vt:lpstr>AI-Powered Robotic Arm for Automated Object Sorting</vt:lpstr>
      <vt:lpstr>WORK FLOW DIAGRAM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Template.pptx</dc:title>
  <dc:creator>Mohamed Zeeyath</dc:creator>
  <cp:keywords>DAGg2MP8bj8,BAFg_3KLZC4,0</cp:keywords>
  <cp:lastModifiedBy>VIJAYAKUMARAN M</cp:lastModifiedBy>
  <cp:revision>6</cp:revision>
  <dcterms:created xsi:type="dcterms:W3CDTF">2025-03-12T07:24:01Z</dcterms:created>
  <dcterms:modified xsi:type="dcterms:W3CDTF">2025-03-18T07:59:53Z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2025-03-05T00:00:00Z</vt:filetime>
  </property>
  <property fmtid="{D5CDD505-2E9C-101B-9397-08002B2CF9AE}" pid="3" name="Creator">
    <vt:lpwstr>Canva</vt:lpwstr>
  </property>
  <property fmtid="{D5CDD505-2E9C-101B-9397-08002B2CF9AE}" pid="4" name="LastSaved">
    <vt:filetime>2025-03-12T00:00:00Z</vt:filetime>
  </property>
  <property fmtid="{D5CDD505-2E9C-101B-9397-08002B2CF9AE}" pid="5" name="Producer">
    <vt:lpwstr>Canva</vt:lpwstr>
  </property>
</Properties>
</file>