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urendra Pothuri"/>
          <p:cNvSpPr txBox="1"/>
          <p:nvPr>
            <p:ph type="body" idx="21"/>
          </p:nvPr>
        </p:nvSpPr>
        <p:spPr>
          <a:xfrm>
            <a:off x="1573555" y="8841268"/>
            <a:ext cx="21945599" cy="605791"/>
          </a:xfrm>
          <a:prstGeom prst="rect">
            <a:avLst/>
          </a:prstGeom>
          <a:extLst>
            <a:ext uri="{C572A759-6A51-4108-AA02-DFA0A04FC94B}">
              <ma14:wrappingTextBoxFlag xmlns:ma14="http://schemas.microsoft.com/office/mac/drawingml/2011/main" val="1"/>
            </a:ext>
          </a:extLst>
        </p:spPr>
        <p:txBody>
          <a:bodyPr/>
          <a:lstStyle/>
          <a:p>
            <a:pPr/>
            <a:r>
              <a:t>Surendra Pothuri</a:t>
            </a:r>
          </a:p>
        </p:txBody>
      </p:sp>
      <p:sp>
        <p:nvSpPr>
          <p:cNvPr id="152" name="DSCI-521 Project"/>
          <p:cNvSpPr txBox="1"/>
          <p:nvPr>
            <p:ph type="ctrTitle"/>
          </p:nvPr>
        </p:nvSpPr>
        <p:spPr>
          <a:xfrm>
            <a:off x="488344" y="2854717"/>
            <a:ext cx="21945601" cy="4291369"/>
          </a:xfrm>
          <a:prstGeom prst="rect">
            <a:avLst/>
          </a:prstGeom>
        </p:spPr>
        <p:txBody>
          <a:bodyPr/>
          <a:lstStyle/>
          <a:p>
            <a:pPr algn="l" defTabSz="914400">
              <a:lnSpc>
                <a:spcPct val="90000"/>
              </a:lnSpc>
              <a:defRPr spc="0" sz="4800">
                <a:latin typeface="Calibri"/>
                <a:ea typeface="Calibri"/>
                <a:cs typeface="Calibri"/>
                <a:sym typeface="Calibri"/>
              </a:defRPr>
            </a:pPr>
            <a:r>
              <a:t>                                                        </a:t>
            </a:r>
            <a:r>
              <a:rPr sz="5600"/>
              <a:t>  </a:t>
            </a:r>
            <a:r>
              <a:rPr spc="-84" sz="8400">
                <a:latin typeface="+mn-lt"/>
                <a:ea typeface="+mn-ea"/>
                <a:cs typeface="+mn-cs"/>
                <a:sym typeface="Canela Bold"/>
              </a:rPr>
              <a:t>DSCI-521 Project</a:t>
            </a:r>
            <a:endParaRPr spc="-84" sz="8400">
              <a:latin typeface="+mn-lt"/>
              <a:ea typeface="+mn-ea"/>
              <a:cs typeface="+mn-cs"/>
              <a:sym typeface="Canela Bold"/>
            </a:endParaRPr>
          </a:p>
        </p:txBody>
      </p:sp>
      <p:sp>
        <p:nvSpPr>
          <p:cNvPr id="153" name="Group 8 (Crime Data)"/>
          <p:cNvSpPr txBox="1"/>
          <p:nvPr>
            <p:ph type="subTitle" sz="quarter" idx="1"/>
          </p:nvPr>
        </p:nvSpPr>
        <p:spPr>
          <a:xfrm>
            <a:off x="1219200" y="7171229"/>
            <a:ext cx="21945600" cy="1775641"/>
          </a:xfrm>
          <a:prstGeom prst="rect">
            <a:avLst/>
          </a:prstGeom>
        </p:spPr>
        <p:txBody>
          <a:bodyPr/>
          <a:lstStyle/>
          <a:p>
            <a:pPr algn="l" defTabSz="914400">
              <a:lnSpc>
                <a:spcPct val="81000"/>
              </a:lnSpc>
              <a:defRPr spc="0" sz="1600">
                <a:latin typeface="Calibri"/>
                <a:ea typeface="Calibri"/>
                <a:cs typeface="Calibri"/>
                <a:sym typeface="Calibri"/>
              </a:defRPr>
            </a:pPr>
            <a:r>
              <a:t>                                                                                                                                                                                                   </a:t>
            </a:r>
          </a:p>
          <a:p>
            <a:pPr algn="l" defTabSz="914400">
              <a:lnSpc>
                <a:spcPct val="81000"/>
              </a:lnSpc>
              <a:defRPr spc="0" sz="1600">
                <a:latin typeface="Calibri"/>
                <a:ea typeface="Calibri"/>
                <a:cs typeface="Calibri"/>
                <a:sym typeface="Calibri"/>
              </a:defRPr>
            </a:pPr>
            <a:r>
              <a:t>                                                                                                                                                                                                   </a:t>
            </a:r>
            <a:r>
              <a:rPr sz="4500"/>
              <a:t>Group 8 (Crime Data)</a:t>
            </a:r>
            <a:endParaRPr sz="4500"/>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Limitations"/>
          <p:cNvSpPr txBox="1"/>
          <p:nvPr>
            <p:ph type="title"/>
          </p:nvPr>
        </p:nvSpPr>
        <p:spPr>
          <a:prstGeom prst="rect">
            <a:avLst/>
          </a:prstGeom>
        </p:spPr>
        <p:txBody>
          <a:bodyPr/>
          <a:lstStyle/>
          <a:p>
            <a:pPr/>
            <a:r>
              <a:t>Limitations</a:t>
            </a:r>
          </a:p>
        </p:txBody>
      </p:sp>
      <p:sp>
        <p:nvSpPr>
          <p:cNvPr id="188" name="The project is constrained by a limited number of features available to use for predicting machine learning models. This means that the models may not be able to fully capture the complexity of the underlying data and may therefore have reduced accuracy "/>
          <p:cNvSpPr txBox="1"/>
          <p:nvPr>
            <p:ph type="body" idx="1"/>
          </p:nvPr>
        </p:nvSpPr>
        <p:spPr>
          <a:prstGeom prst="rect">
            <a:avLst/>
          </a:prstGeom>
        </p:spPr>
        <p:txBody>
          <a:bodyPr/>
          <a:lstStyle/>
          <a:p>
            <a:pPr marL="471631" indent="-471631" defTabSz="355600">
              <a:lnSpc>
                <a:spcPct val="100000"/>
              </a:lnSpc>
              <a:spcBef>
                <a:spcPts val="0"/>
              </a:spcBef>
              <a:defRPr sz="3800">
                <a:latin typeface="Helvetica Neue"/>
                <a:ea typeface="Helvetica Neue"/>
                <a:cs typeface="Helvetica Neue"/>
                <a:sym typeface="Helvetica Neue"/>
              </a:defRPr>
            </a:pPr>
            <a:r>
              <a:t>The project is constrained by a limited number of features available to use for predicting machine learning models. This means that the models may not be able to fully capture the complexity of the underlying data and may therefore have reduced accuracy or predictive power.</a:t>
            </a:r>
          </a:p>
          <a:p>
            <a:pPr marL="471631" indent="-471631" defTabSz="355600">
              <a:lnSpc>
                <a:spcPct val="100000"/>
              </a:lnSpc>
              <a:spcBef>
                <a:spcPts val="0"/>
              </a:spcBef>
              <a:defRPr sz="3800">
                <a:latin typeface="Helvetica Neue"/>
                <a:ea typeface="Helvetica Neue"/>
                <a:cs typeface="Helvetica Neue"/>
                <a:sym typeface="Helvetica Neue"/>
              </a:defRPr>
            </a:pPr>
          </a:p>
          <a:p>
            <a:pPr marL="471631" indent="-471631" defTabSz="355600">
              <a:lnSpc>
                <a:spcPct val="100000"/>
              </a:lnSpc>
              <a:spcBef>
                <a:spcPts val="0"/>
              </a:spcBef>
              <a:defRPr sz="3800">
                <a:latin typeface="Helvetica Neue"/>
                <a:ea typeface="Helvetica Neue"/>
                <a:cs typeface="Helvetica Neue"/>
                <a:sym typeface="Helvetica Neue"/>
              </a:defRPr>
            </a:pPr>
            <a:r>
              <a:t>The success of any machine learning model is highly dependent on the quality and quantity of features used in training the model, and with fewer features available, it may be difficult to achieve optimal performance.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hank You"/>
          <p:cNvSpPr txBox="1"/>
          <p:nvPr>
            <p:ph type="title"/>
          </p:nvPr>
        </p:nvSpPr>
        <p:spPr>
          <a:xfrm>
            <a:off x="1219200" y="5514187"/>
            <a:ext cx="21945600" cy="172720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al"/>
          <p:cNvSpPr txBox="1"/>
          <p:nvPr>
            <p:ph type="title"/>
          </p:nvPr>
        </p:nvSpPr>
        <p:spPr>
          <a:xfrm>
            <a:off x="466197" y="1239789"/>
            <a:ext cx="21945601" cy="1727201"/>
          </a:xfrm>
          <a:prstGeom prst="rect">
            <a:avLst/>
          </a:prstGeom>
        </p:spPr>
        <p:txBody>
          <a:bodyPr/>
          <a:lstStyle/>
          <a:p>
            <a:pPr/>
            <a:r>
              <a:t>Goal </a:t>
            </a:r>
          </a:p>
        </p:txBody>
      </p:sp>
      <p:sp>
        <p:nvSpPr>
          <p:cNvPr id="156" name="Possible use of the Philadelphia Crime Data dataset is to develop a machine learning model that can predict the type of offense based on the latitude and longitude of the incident, as well as the date, year, and month when the incident occurred.…"/>
          <p:cNvSpPr txBox="1"/>
          <p:nvPr>
            <p:ph type="body" idx="1"/>
          </p:nvPr>
        </p:nvSpPr>
        <p:spPr>
          <a:xfrm>
            <a:off x="1483477" y="4585174"/>
            <a:ext cx="21948577" cy="8483601"/>
          </a:xfrm>
          <a:prstGeom prst="rect">
            <a:avLst/>
          </a:prstGeom>
        </p:spPr>
        <p:txBody>
          <a:bodyPr/>
          <a:lstStyle/>
          <a:p>
            <a:pPr marL="161347" indent="-161347" defTabSz="355600">
              <a:lnSpc>
                <a:spcPct val="100000"/>
              </a:lnSpc>
              <a:spcBef>
                <a:spcPts val="0"/>
              </a:spcBef>
              <a:defRPr sz="3800">
                <a:latin typeface="Helvetica Neue"/>
                <a:ea typeface="Helvetica Neue"/>
                <a:cs typeface="Helvetica Neue"/>
                <a:sym typeface="Helvetica Neue"/>
              </a:defRPr>
            </a:pPr>
            <a:r>
              <a:t>Possible use of the Philadelphia Crime Data dataset is to develop a machine learning model that can predict the type of offense based on the latitude and longitude of the incident, as well as the date, year, and month when the incident occurred.</a:t>
            </a:r>
          </a:p>
          <a:p>
            <a:pPr marL="161347" indent="-161347" defTabSz="355600">
              <a:lnSpc>
                <a:spcPct val="100000"/>
              </a:lnSpc>
              <a:spcBef>
                <a:spcPts val="0"/>
              </a:spcBef>
              <a:defRPr sz="3800">
                <a:latin typeface="Helvetica Neue"/>
                <a:ea typeface="Helvetica Neue"/>
                <a:cs typeface="Helvetica Neue"/>
                <a:sym typeface="Helvetica Neue"/>
              </a:defRPr>
            </a:pPr>
          </a:p>
          <a:p>
            <a:pPr marL="161347" indent="-161347" defTabSz="355600">
              <a:lnSpc>
                <a:spcPct val="100000"/>
              </a:lnSpc>
              <a:spcBef>
                <a:spcPts val="0"/>
              </a:spcBef>
              <a:defRPr sz="3800">
                <a:latin typeface="Helvetica Neue"/>
                <a:ea typeface="Helvetica Neue"/>
                <a:cs typeface="Helvetica Neue"/>
                <a:sym typeface="Helvetica Neue"/>
              </a:defRPr>
            </a:pPr>
            <a:r>
              <a:t>To do this, we could use supervised learning algorithms, such as logistic regression, decision trees, or random forests.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ata"/>
          <p:cNvSpPr txBox="1"/>
          <p:nvPr>
            <p:ph type="title"/>
          </p:nvPr>
        </p:nvSpPr>
        <p:spPr>
          <a:prstGeom prst="rect">
            <a:avLst/>
          </a:prstGeom>
        </p:spPr>
        <p:txBody>
          <a:bodyPr/>
          <a:lstStyle/>
          <a:p>
            <a:pPr/>
            <a:r>
              <a:t>Data</a:t>
            </a:r>
          </a:p>
        </p:txBody>
      </p:sp>
      <p:sp>
        <p:nvSpPr>
          <p:cNvPr id="159" name="The Philadelphia Crime Data dataset, available on Kaggle, contains information about criminal incidents that occurred in the city of Philadelphia from 2006 to 2017. The data was sourced from the Philadelphia Police Department's Uniform Crime Reporting (U"/>
          <p:cNvSpPr txBox="1"/>
          <p:nvPr>
            <p:ph type="body" sz="half" idx="1"/>
          </p:nvPr>
        </p:nvSpPr>
        <p:spPr>
          <a:xfrm>
            <a:off x="1217711" y="4762351"/>
            <a:ext cx="21948578" cy="3830798"/>
          </a:xfrm>
          <a:prstGeom prst="rect">
            <a:avLst/>
          </a:prstGeom>
        </p:spPr>
        <p:txBody>
          <a:bodyPr/>
          <a:lstStyle/>
          <a:p>
            <a:pPr marL="161347" indent="-161347" defTabSz="355600">
              <a:lnSpc>
                <a:spcPct val="100000"/>
              </a:lnSpc>
              <a:spcBef>
                <a:spcPts val="0"/>
              </a:spcBef>
              <a:defRPr sz="3800">
                <a:latin typeface="Helvetica Neue"/>
                <a:ea typeface="Helvetica Neue"/>
                <a:cs typeface="Helvetica Neue"/>
                <a:sym typeface="Helvetica Neue"/>
              </a:defRPr>
            </a:pPr>
            <a:r>
              <a:t>The Philadelphia Crime Data dataset, available on Kaggle, contains information about criminal incidents that occurred in the city of Philadelphia from 2006 to 2017. The data was sourced from the Philadelphia Police Department's Uniform Crime Reporting (UCR) program.</a:t>
            </a:r>
          </a:p>
          <a:p>
            <a:pPr marL="161347" indent="-161347" defTabSz="355600">
              <a:lnSpc>
                <a:spcPct val="100000"/>
              </a:lnSpc>
              <a:spcBef>
                <a:spcPts val="0"/>
              </a:spcBef>
              <a:defRPr sz="3800">
                <a:latin typeface="Helvetica Neue"/>
                <a:ea typeface="Helvetica Neue"/>
                <a:cs typeface="Helvetica Neue"/>
                <a:sym typeface="Helvetica Neue"/>
              </a:defRPr>
            </a:pPr>
          </a:p>
          <a:p>
            <a:pPr marL="161347" indent="-161347" defTabSz="355600">
              <a:lnSpc>
                <a:spcPct val="100000"/>
              </a:lnSpc>
              <a:spcBef>
                <a:spcPts val="0"/>
              </a:spcBef>
              <a:defRPr sz="3800">
                <a:latin typeface="Helvetica Neue"/>
                <a:ea typeface="Helvetica Neue"/>
                <a:cs typeface="Helvetica Neue"/>
                <a:sym typeface="Helvetica Neue"/>
              </a:defRPr>
            </a:pPr>
            <a:r>
              <a:t>The dataset consists of a single CSV file, which contains over 2.2 million rows and 14 columns.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ample  Data Set"/>
          <p:cNvSpPr txBox="1"/>
          <p:nvPr>
            <p:ph type="title"/>
          </p:nvPr>
        </p:nvSpPr>
        <p:spPr>
          <a:prstGeom prst="rect">
            <a:avLst/>
          </a:prstGeom>
        </p:spPr>
        <p:txBody>
          <a:bodyPr/>
          <a:lstStyle/>
          <a:p>
            <a:pPr/>
            <a:r>
              <a:t>Sample  Data Set</a:t>
            </a:r>
          </a:p>
        </p:txBody>
      </p:sp>
      <p:pic>
        <p:nvPicPr>
          <p:cNvPr id="162" name="Screenshot 2023-03-16 at 12.41.24 AM.png" descr="Screenshot 2023-03-16 at 12.41.24 AM.png"/>
          <p:cNvPicPr>
            <a:picLocks noChangeAspect="1"/>
          </p:cNvPicPr>
          <p:nvPr/>
        </p:nvPicPr>
        <p:blipFill>
          <a:blip r:embed="rId2">
            <a:extLst/>
          </a:blip>
          <a:stretch>
            <a:fillRect/>
          </a:stretch>
        </p:blipFill>
        <p:spPr>
          <a:xfrm>
            <a:off x="2956472" y="5272658"/>
            <a:ext cx="18471056" cy="456386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Intention"/>
          <p:cNvSpPr txBox="1"/>
          <p:nvPr>
            <p:ph type="title"/>
          </p:nvPr>
        </p:nvSpPr>
        <p:spPr>
          <a:prstGeom prst="rect">
            <a:avLst/>
          </a:prstGeom>
        </p:spPr>
        <p:txBody>
          <a:bodyPr/>
          <a:lstStyle/>
          <a:p>
            <a:pPr/>
            <a:r>
              <a:t>Intention</a:t>
            </a:r>
          </a:p>
        </p:txBody>
      </p:sp>
      <p:sp>
        <p:nvSpPr>
          <p:cNvPr id="165" name="Once the model is trained and validated, we could use it to make predictions on new data by inputting the year, month, day, latitude, and longitude of a location, and getting the predicted type of offense in return.…"/>
          <p:cNvSpPr txBox="1"/>
          <p:nvPr>
            <p:ph type="body" idx="1"/>
          </p:nvPr>
        </p:nvSpPr>
        <p:spPr>
          <a:prstGeom prst="rect">
            <a:avLst/>
          </a:prstGeom>
        </p:spPr>
        <p:txBody>
          <a:bodyPr/>
          <a:lstStyle/>
          <a:p>
            <a:pPr marL="161347" indent="-161347" defTabSz="355600">
              <a:lnSpc>
                <a:spcPct val="100000"/>
              </a:lnSpc>
              <a:spcBef>
                <a:spcPts val="0"/>
              </a:spcBef>
              <a:defRPr sz="3800">
                <a:latin typeface="Helvetica Neue"/>
                <a:ea typeface="Helvetica Neue"/>
                <a:cs typeface="Helvetica Neue"/>
                <a:sym typeface="Helvetica Neue"/>
              </a:defRPr>
            </a:pPr>
            <a:r>
              <a:t>Once the model is trained and validated, we could use it to make predictions on new data by inputting the year, month, day, latitude, and longitude of a location, and getting the predicted type of offense in return. </a:t>
            </a:r>
          </a:p>
          <a:p>
            <a:pPr marL="161347" indent="-161347" defTabSz="355600">
              <a:lnSpc>
                <a:spcPct val="100000"/>
              </a:lnSpc>
              <a:spcBef>
                <a:spcPts val="0"/>
              </a:spcBef>
              <a:defRPr sz="3800">
                <a:latin typeface="Helvetica Neue"/>
                <a:ea typeface="Helvetica Neue"/>
                <a:cs typeface="Helvetica Neue"/>
                <a:sym typeface="Helvetica Neue"/>
              </a:defRPr>
            </a:pPr>
            <a:r>
              <a:t>This could help law enforcement agencies to allocate resources more effectively, such as by increasing police patrols in areas with high risk of crime, and help individuals to take precautions and avoid dangerous situations.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Approach"/>
          <p:cNvSpPr txBox="1"/>
          <p:nvPr>
            <p:ph type="title"/>
          </p:nvPr>
        </p:nvSpPr>
        <p:spPr>
          <a:prstGeom prst="rect">
            <a:avLst/>
          </a:prstGeom>
        </p:spPr>
        <p:txBody>
          <a:bodyPr/>
          <a:lstStyle>
            <a:lvl1pPr defTabSz="1389888">
              <a:defRPr spc="-47" sz="4788"/>
            </a:lvl1pPr>
          </a:lstStyle>
          <a:p>
            <a:pPr/>
            <a:r>
              <a:t>Approach</a:t>
            </a:r>
          </a:p>
        </p:txBody>
      </p:sp>
      <p:sp>
        <p:nvSpPr>
          <p:cNvPr id="168" name="Data Collection"/>
          <p:cNvSpPr/>
          <p:nvPr/>
        </p:nvSpPr>
        <p:spPr>
          <a:xfrm>
            <a:off x="749196" y="5134329"/>
            <a:ext cx="2477106" cy="1621154"/>
          </a:xfrm>
          <a:prstGeom prst="roundRect">
            <a:avLst>
              <a:gd name="adj" fmla="val 15000"/>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130300">
              <a:lnSpc>
                <a:spcPct val="100000"/>
              </a:lnSpc>
              <a:defRPr b="1" sz="3200">
                <a:solidFill>
                  <a:srgbClr val="FFFFFF"/>
                </a:solidFill>
                <a:latin typeface="Graphik"/>
                <a:ea typeface="Graphik"/>
                <a:cs typeface="Graphik"/>
                <a:sym typeface="Graphik"/>
              </a:defRPr>
            </a:lvl1pPr>
          </a:lstStyle>
          <a:p>
            <a:pPr/>
            <a:r>
              <a:t>Data Collection</a:t>
            </a:r>
          </a:p>
        </p:txBody>
      </p:sp>
      <p:sp>
        <p:nvSpPr>
          <p:cNvPr id="169" name="Arrow"/>
          <p:cNvSpPr/>
          <p:nvPr/>
        </p:nvSpPr>
        <p:spPr>
          <a:xfrm>
            <a:off x="3451147" y="5309906"/>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70" name="Data Preprocessing"/>
          <p:cNvSpPr/>
          <p:nvPr/>
        </p:nvSpPr>
        <p:spPr>
          <a:xfrm>
            <a:off x="4945992" y="5134329"/>
            <a:ext cx="3361176" cy="1621154"/>
          </a:xfrm>
          <a:prstGeom prst="roundRect">
            <a:avLst>
              <a:gd name="adj" fmla="val 11751"/>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130300">
              <a:lnSpc>
                <a:spcPct val="100000"/>
              </a:lnSpc>
              <a:defRPr b="1" sz="3200">
                <a:solidFill>
                  <a:srgbClr val="FFFFFF"/>
                </a:solidFill>
                <a:latin typeface="Graphik"/>
                <a:ea typeface="Graphik"/>
                <a:cs typeface="Graphik"/>
                <a:sym typeface="Graphik"/>
              </a:defRPr>
            </a:lvl1pPr>
          </a:lstStyle>
          <a:p>
            <a:pPr/>
            <a:r>
              <a:t>Data Preprocessing</a:t>
            </a:r>
          </a:p>
        </p:txBody>
      </p:sp>
      <p:sp>
        <p:nvSpPr>
          <p:cNvPr id="171" name="Arrow"/>
          <p:cNvSpPr/>
          <p:nvPr/>
        </p:nvSpPr>
        <p:spPr>
          <a:xfrm>
            <a:off x="8798469" y="5309906"/>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72" name="EDA"/>
          <p:cNvSpPr/>
          <p:nvPr/>
        </p:nvSpPr>
        <p:spPr>
          <a:xfrm>
            <a:off x="10358632" y="5196575"/>
            <a:ext cx="2336610" cy="1496663"/>
          </a:xfrm>
          <a:prstGeom prst="roundRect">
            <a:avLst>
              <a:gd name="adj" fmla="val 12728"/>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130300">
              <a:lnSpc>
                <a:spcPct val="100000"/>
              </a:lnSpc>
              <a:defRPr b="1" sz="3400">
                <a:solidFill>
                  <a:srgbClr val="FFFFFF"/>
                </a:solidFill>
                <a:latin typeface="Graphik"/>
                <a:ea typeface="Graphik"/>
                <a:cs typeface="Graphik"/>
                <a:sym typeface="Graphik"/>
              </a:defRPr>
            </a:lvl1pPr>
          </a:lstStyle>
          <a:p>
            <a:pPr/>
            <a:r>
              <a:t>EDA</a:t>
            </a:r>
          </a:p>
        </p:txBody>
      </p:sp>
      <p:sp>
        <p:nvSpPr>
          <p:cNvPr id="173" name="Arrow"/>
          <p:cNvSpPr/>
          <p:nvPr/>
        </p:nvSpPr>
        <p:spPr>
          <a:xfrm>
            <a:off x="12985404" y="5196575"/>
            <a:ext cx="1619078" cy="1496663"/>
          </a:xfrm>
          <a:prstGeom prst="rightArrow">
            <a:avLst>
              <a:gd name="adj1" fmla="val 32000"/>
              <a:gd name="adj2" fmla="val 5430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74" name="Feature Engineering"/>
          <p:cNvSpPr/>
          <p:nvPr/>
        </p:nvSpPr>
        <p:spPr>
          <a:xfrm>
            <a:off x="15161446" y="5134329"/>
            <a:ext cx="2917800" cy="1621154"/>
          </a:xfrm>
          <a:prstGeom prst="roundRect">
            <a:avLst>
              <a:gd name="adj" fmla="val 11751"/>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130300">
              <a:lnSpc>
                <a:spcPct val="100000"/>
              </a:lnSpc>
              <a:defRPr b="1" sz="3400">
                <a:solidFill>
                  <a:srgbClr val="FFFFFF"/>
                </a:solidFill>
                <a:latin typeface="Graphik"/>
                <a:ea typeface="Graphik"/>
                <a:cs typeface="Graphik"/>
                <a:sym typeface="Graphik"/>
              </a:defRPr>
            </a:lvl1pPr>
          </a:lstStyle>
          <a:p>
            <a:pPr/>
            <a:r>
              <a:t>Feature Engineering </a:t>
            </a:r>
          </a:p>
        </p:txBody>
      </p:sp>
      <p:sp>
        <p:nvSpPr>
          <p:cNvPr id="175" name="Arrow"/>
          <p:cNvSpPr/>
          <p:nvPr/>
        </p:nvSpPr>
        <p:spPr>
          <a:xfrm>
            <a:off x="18636211" y="5196575"/>
            <a:ext cx="1443977" cy="1496663"/>
          </a:xfrm>
          <a:prstGeom prst="rightArrow">
            <a:avLst>
              <a:gd name="adj1" fmla="val 32000"/>
              <a:gd name="adj2" fmla="val 56289"/>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176" name="Model Prediction"/>
          <p:cNvSpPr/>
          <p:nvPr/>
        </p:nvSpPr>
        <p:spPr>
          <a:xfrm>
            <a:off x="20903958" y="5083244"/>
            <a:ext cx="2336610" cy="1723325"/>
          </a:xfrm>
          <a:prstGeom prst="roundRect">
            <a:avLst>
              <a:gd name="adj" fmla="val 14049"/>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1130300">
              <a:lnSpc>
                <a:spcPct val="100000"/>
              </a:lnSpc>
              <a:defRPr b="1" sz="3200">
                <a:solidFill>
                  <a:srgbClr val="FFFFFF"/>
                </a:solidFill>
                <a:latin typeface="Graphik"/>
                <a:ea typeface="Graphik"/>
                <a:cs typeface="Graphik"/>
                <a:sym typeface="Graphik"/>
              </a:defRPr>
            </a:lvl1pPr>
          </a:lstStyle>
          <a:p>
            <a:pPr/>
            <a:r>
              <a:t>Model Prediction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EDA"/>
          <p:cNvSpPr txBox="1"/>
          <p:nvPr>
            <p:ph type="title"/>
          </p:nvPr>
        </p:nvSpPr>
        <p:spPr>
          <a:prstGeom prst="rect">
            <a:avLst/>
          </a:prstGeom>
        </p:spPr>
        <p:txBody>
          <a:bodyPr/>
          <a:lstStyle/>
          <a:p>
            <a:pPr/>
            <a:r>
              <a:t>EDA</a:t>
            </a:r>
          </a:p>
        </p:txBody>
      </p:sp>
      <p:pic>
        <p:nvPicPr>
          <p:cNvPr id="179" name="Screenshot 2023-03-16 at 2.29.12 AM.png" descr="Screenshot 2023-03-16 at 2.29.12 AM.png"/>
          <p:cNvPicPr>
            <a:picLocks noChangeAspect="1"/>
          </p:cNvPicPr>
          <p:nvPr/>
        </p:nvPicPr>
        <p:blipFill>
          <a:blip r:embed="rId2">
            <a:extLst/>
          </a:blip>
          <a:stretch>
            <a:fillRect/>
          </a:stretch>
        </p:blipFill>
        <p:spPr>
          <a:xfrm>
            <a:off x="5607050" y="2866739"/>
            <a:ext cx="13169900" cy="79756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Machine Learning Models"/>
          <p:cNvSpPr txBox="1"/>
          <p:nvPr>
            <p:ph type="title"/>
          </p:nvPr>
        </p:nvSpPr>
        <p:spPr>
          <a:xfrm>
            <a:off x="754110" y="619670"/>
            <a:ext cx="21945601" cy="1727201"/>
          </a:xfrm>
          <a:prstGeom prst="rect">
            <a:avLst/>
          </a:prstGeom>
        </p:spPr>
        <p:txBody>
          <a:bodyPr/>
          <a:lstStyle/>
          <a:p>
            <a:pPr/>
            <a:r>
              <a:t>Machine Learning Models</a:t>
            </a:r>
          </a:p>
        </p:txBody>
      </p:sp>
      <p:sp>
        <p:nvSpPr>
          <p:cNvPr id="182" name="LogisticRegression…"/>
          <p:cNvSpPr txBox="1"/>
          <p:nvPr>
            <p:ph type="body" idx="1"/>
          </p:nvPr>
        </p:nvSpPr>
        <p:spPr>
          <a:xfrm>
            <a:off x="1484965" y="4009348"/>
            <a:ext cx="21948578" cy="8483601"/>
          </a:xfrm>
          <a:prstGeom prst="rect">
            <a:avLst/>
          </a:prstGeom>
        </p:spPr>
        <p:txBody>
          <a:bodyPr/>
          <a:lstStyle/>
          <a:p>
            <a:pPr/>
            <a:r>
              <a:t>LogisticRegression</a:t>
            </a:r>
          </a:p>
          <a:p>
            <a:pPr/>
            <a:r>
              <a:t>DecisionTreeClassifier</a:t>
            </a:r>
          </a:p>
          <a:p>
            <a:pPr/>
            <a:r>
              <a:t>RandomForestClassifier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andomForestClassifier"/>
          <p:cNvSpPr txBox="1"/>
          <p:nvPr>
            <p:ph type="title"/>
          </p:nvPr>
        </p:nvSpPr>
        <p:spPr>
          <a:xfrm>
            <a:off x="-43187" y="770025"/>
            <a:ext cx="21945601" cy="1727201"/>
          </a:xfrm>
          <a:prstGeom prst="rect">
            <a:avLst/>
          </a:prstGeom>
        </p:spPr>
        <p:txBody>
          <a:bodyPr/>
          <a:lstStyle/>
          <a:p>
            <a:pPr algn="just" defTabSz="2438338">
              <a:lnSpc>
                <a:spcPct val="90000"/>
              </a:lnSpc>
              <a:spcBef>
                <a:spcPts val="2400"/>
              </a:spcBef>
              <a:defRPr spc="0" sz="4400">
                <a:latin typeface="Canela Text Regular"/>
                <a:ea typeface="Canela Text Regular"/>
                <a:cs typeface="Canela Text Regular"/>
                <a:sym typeface="Canela Text Regular"/>
              </a:defRPr>
            </a:pPr>
            <a:r>
              <a:t>                                                   </a:t>
            </a:r>
            <a:r>
              <a:rPr spc="-84" sz="8400">
                <a:latin typeface="+mn-lt"/>
                <a:ea typeface="+mn-ea"/>
                <a:cs typeface="+mn-cs"/>
                <a:sym typeface="Canela Bold"/>
              </a:rPr>
              <a:t>RandomForestClassifier</a:t>
            </a:r>
          </a:p>
        </p:txBody>
      </p:sp>
      <p:pic>
        <p:nvPicPr>
          <p:cNvPr id="185" name="Screenshot 2023-03-16 at 2.46.41 AM.png" descr="Screenshot 2023-03-16 at 2.46.41 AM.png"/>
          <p:cNvPicPr>
            <a:picLocks noChangeAspect="1"/>
          </p:cNvPicPr>
          <p:nvPr/>
        </p:nvPicPr>
        <p:blipFill>
          <a:blip r:embed="rId2">
            <a:extLst/>
          </a:blip>
          <a:stretch>
            <a:fillRect/>
          </a:stretch>
        </p:blipFill>
        <p:spPr>
          <a:xfrm>
            <a:off x="5226961" y="5997289"/>
            <a:ext cx="13930078" cy="29429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