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A2B44D-002E-46E4-A4E4-C61AE0F6AF44}" type="slidenum">
              <a:rPr lang="en-IN" smtClean="0"/>
              <a:t>13</a:t>
            </a:fld>
            <a:endParaRPr lang="en-IN"/>
          </a:p>
        </p:txBody>
      </p:sp>
    </p:spTree>
    <p:extLst>
      <p:ext uri="{BB962C8B-B14F-4D97-AF65-F5344CB8AC3E}">
        <p14:creationId xmlns:p14="http://schemas.microsoft.com/office/powerpoint/2010/main" val="66410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URESH4985/suresh-cs-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4" y="2744790"/>
            <a:ext cx="9228776" cy="1368418"/>
            <a:chOff x="499197" y="2949978"/>
            <a:chExt cx="9228776" cy="1368418"/>
          </a:xfrm>
        </p:grpSpPr>
        <p:sp>
          <p:nvSpPr>
            <p:cNvPr id="3" name="object 3"/>
            <p:cNvSpPr/>
            <p:nvPr/>
          </p:nvSpPr>
          <p:spPr>
            <a:xfrm>
              <a:off x="499197" y="2949978"/>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9080264" y="3756426"/>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657600" y="44192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1600200" y="2209804"/>
            <a:ext cx="13625056" cy="1863332"/>
          </a:xfrm>
          <a:prstGeom prst="rect">
            <a:avLst/>
          </a:prstGeom>
        </p:spPr>
        <p:txBody>
          <a:bodyPr vert="horz" wrap="square" lIns="0" tIns="16510" rIns="0" bIns="0" rtlCol="0">
            <a:spAutoFit/>
          </a:bodyPr>
          <a:lstStyle/>
          <a:p>
            <a:pPr marL="3213738">
              <a:lnSpc>
                <a:spcPct val="100000"/>
              </a:lnSpc>
              <a:spcBef>
                <a:spcPts val="130"/>
              </a:spcBef>
            </a:pPr>
            <a:r>
              <a:rPr sz="4000">
                <a:solidFill>
                  <a:srgbClr val="FFFF00"/>
                </a:solidFill>
                <a:latin typeface="Times New Roman"/>
                <a:cs typeface="Times New Roman"/>
              </a:rPr>
              <a:t>                </a:t>
            </a:r>
            <a:r>
              <a:rPr sz="4000">
                <a:solidFill>
                  <a:schemeClr val="tx2"/>
                </a:solidFill>
                <a:latin typeface="Times New Roman"/>
                <a:cs typeface="Times New Roman"/>
              </a:rPr>
              <a:t>DEVADI SURESH</a:t>
            </a:r>
            <a:br>
              <a:rPr sz="4000">
                <a:cs typeface="Times New Roman"/>
              </a:rPr>
            </a:br>
            <a:r>
              <a:rPr sz="4000">
                <a:latin typeface="Times New Roman"/>
                <a:cs typeface="Times New Roman"/>
              </a:rPr>
              <a:t>KAKINADA INSTITUTE OF ENGINEERING AND TECHNOLOGY </a:t>
            </a:r>
          </a:p>
        </p:txBody>
      </p:sp>
      <p:sp>
        <p:nvSpPr>
          <p:cNvPr id="8" name="object 8"/>
          <p:cNvSpPr txBox="1"/>
          <p:nvPr/>
        </p:nvSpPr>
        <p:spPr>
          <a:xfrm>
            <a:off x="6923716" y="4290142"/>
            <a:ext cx="2362195" cy="443707"/>
          </a:xfrm>
          <a:prstGeom prst="rect">
            <a:avLst/>
          </a:prstGeom>
        </p:spPr>
        <p:txBody>
          <a:bodyPr vert="horz" wrap="square" lIns="0" tIns="12700" rIns="0" bIns="0" rtlCol="0">
            <a:spAutoFit/>
          </a:bodyPr>
          <a:lstStyle/>
          <a:p>
            <a:pPr marL="12696" algn="just">
              <a:lnSpc>
                <a:spcPct val="100000"/>
              </a:lnSpc>
              <a:spcBef>
                <a:spcPts val="100"/>
              </a:spcBef>
            </a:pPr>
            <a:r>
              <a:rPr b="1" sz="2800">
                <a:solidFill>
                  <a:srgbClr val="2D936B"/>
                </a:solidFill>
                <a:latin typeface="Trebuchet MS"/>
                <a:cs typeface="Trebuchet MS"/>
              </a:rPr>
              <a:t>Final</a:t>
            </a:r>
            <a:r>
              <a:rPr b="1" sz="2800">
                <a:solidFill>
                  <a:srgbClr val="2D936B"/>
                </a:solidFill>
                <a:latin typeface="Trebuchet MS"/>
                <a:cs typeface="Trebuchet MS"/>
              </a:rPr>
              <a:t> </a:t>
            </a:r>
            <a:r>
              <a:rPr b="1" sz="2800">
                <a:solidFill>
                  <a:srgbClr val="2D936B"/>
                </a:solidFill>
                <a:latin typeface="Trebuchet MS"/>
                <a:cs typeface="Trebuchet MS"/>
              </a:rPr>
              <a:t>Project</a:t>
            </a:r>
          </a:p>
        </p:txBody>
      </p:sp>
      <p:pic>
        <p:nvPicPr>
          <p:cNvPr id="9" name="object 9"/>
          <p:cNvPicPr/>
          <p:nvPr/>
        </p:nvPicPr>
        <p:blipFill>
          <a:blip r:embed="rId2"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4"/>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228600" y="455860"/>
            <a:ext cx="9763120" cy="575309"/>
          </a:xfrm>
          <a:prstGeom prst="rect">
            <a:avLst/>
          </a:prstGeom>
        </p:spPr>
        <p:txBody>
          <a:bodyPr vert="horz" wrap="square" lIns="0" tIns="13335" rIns="0" bIns="0" rtlCol="0">
            <a:spAutoFit/>
          </a:bodyPr>
          <a:lstStyle/>
          <a:p>
            <a:pPr marL="12696">
              <a:lnSpc>
                <a:spcPct val="100000"/>
              </a:lnSpc>
              <a:spcBef>
                <a:spcPts val="105"/>
              </a:spcBef>
            </a:pPr>
            <a:r>
              <a:rPr sz="3600">
                <a:solidFill>
                  <a:schemeClr val="accent4"/>
                </a:solidFill>
              </a:rPr>
              <a:t>Y</a:t>
            </a:r>
            <a:r>
              <a:rPr sz="3600">
                <a:solidFill>
                  <a:schemeClr val="accent4"/>
                </a:solidFill>
              </a:rPr>
              <a:t>O</a:t>
            </a:r>
            <a:r>
              <a:rPr sz="3600">
                <a:solidFill>
                  <a:schemeClr val="accent4"/>
                </a:solidFill>
              </a:rPr>
              <a:t>U</a:t>
            </a:r>
            <a:r>
              <a:rPr sz="3600">
                <a:solidFill>
                  <a:schemeClr val="accent4"/>
                </a:solidFill>
              </a:rPr>
              <a:t>R</a:t>
            </a:r>
            <a:r>
              <a:rPr sz="3600">
                <a:solidFill>
                  <a:schemeClr val="accent4"/>
                </a:solidFill>
              </a:rPr>
              <a:t> </a:t>
            </a:r>
            <a:r>
              <a:rPr sz="3600">
                <a:solidFill>
                  <a:schemeClr val="accent4"/>
                </a:solidFill>
              </a:rPr>
              <a:t>S</a:t>
            </a:r>
            <a:r>
              <a:rPr sz="3600">
                <a:solidFill>
                  <a:schemeClr val="accent4"/>
                </a:solidFill>
              </a:rPr>
              <a:t>O</a:t>
            </a:r>
            <a:r>
              <a:rPr sz="3600">
                <a:solidFill>
                  <a:schemeClr val="accent4"/>
                </a:solidFill>
              </a:rPr>
              <a:t>LU</a:t>
            </a:r>
            <a:r>
              <a:rPr sz="3600">
                <a:solidFill>
                  <a:schemeClr val="accent4"/>
                </a:solidFill>
              </a:rPr>
              <a:t>T</a:t>
            </a:r>
            <a:r>
              <a:rPr sz="3600">
                <a:solidFill>
                  <a:schemeClr val="accent4"/>
                </a:solidFill>
              </a:rPr>
              <a:t>I</a:t>
            </a:r>
            <a:r>
              <a:rPr sz="3600">
                <a:solidFill>
                  <a:schemeClr val="accent4"/>
                </a:solidFill>
              </a:rPr>
              <a:t>O</a:t>
            </a:r>
            <a:r>
              <a:rPr sz="3600">
                <a:solidFill>
                  <a:schemeClr val="accent4"/>
                </a:solidFill>
              </a:rPr>
              <a:t>N</a:t>
            </a:r>
            <a:r>
              <a:rPr sz="3600">
                <a:solidFill>
                  <a:schemeClr val="accent4"/>
                </a:solidFill>
              </a:rPr>
              <a:t> </a:t>
            </a:r>
            <a:r>
              <a:rPr sz="3600">
                <a:solidFill>
                  <a:schemeClr val="accent4"/>
                </a:solidFill>
              </a:rPr>
              <a:t>A</a:t>
            </a:r>
            <a:r>
              <a:rPr sz="3600">
                <a:solidFill>
                  <a:schemeClr val="accent4"/>
                </a:solidFill>
              </a:rPr>
              <a:t>N</a:t>
            </a:r>
            <a:r>
              <a:rPr sz="3600">
                <a:solidFill>
                  <a:schemeClr val="accent4"/>
                </a:solidFill>
              </a:rPr>
              <a:t>D</a:t>
            </a:r>
            <a:r>
              <a:rPr sz="3600">
                <a:solidFill>
                  <a:schemeClr val="accent4"/>
                </a:solidFill>
              </a:rPr>
              <a:t> </a:t>
            </a:r>
            <a:r>
              <a:rPr sz="3600">
                <a:solidFill>
                  <a:schemeClr val="accent4"/>
                </a:solidFill>
              </a:rPr>
              <a:t>I</a:t>
            </a:r>
            <a:r>
              <a:rPr sz="3600">
                <a:solidFill>
                  <a:schemeClr val="accent4"/>
                </a:solidFill>
              </a:rPr>
              <a:t>T</a:t>
            </a:r>
            <a:r>
              <a:rPr sz="3600">
                <a:solidFill>
                  <a:schemeClr val="accent4"/>
                </a:solidFill>
              </a:rPr>
              <a:t>S</a:t>
            </a:r>
            <a:r>
              <a:rPr sz="3600">
                <a:solidFill>
                  <a:schemeClr val="accent4"/>
                </a:solidFill>
              </a:rPr>
              <a:t> </a:t>
            </a:r>
            <a:r>
              <a:rPr sz="3600">
                <a:solidFill>
                  <a:schemeClr val="accent4"/>
                </a:solidFill>
              </a:rPr>
              <a:t>V</a:t>
            </a:r>
            <a:r>
              <a:rPr sz="3600">
                <a:solidFill>
                  <a:schemeClr val="accent4"/>
                </a:solidFill>
              </a:rPr>
              <a:t>A</a:t>
            </a:r>
            <a:r>
              <a:rPr sz="3600">
                <a:solidFill>
                  <a:schemeClr val="accent4"/>
                </a:solidFill>
              </a:rPr>
              <a:t>LU</a:t>
            </a:r>
            <a:r>
              <a:rPr sz="3600">
                <a:solidFill>
                  <a:schemeClr val="accent4"/>
                </a:solidFill>
              </a:rPr>
              <a:t>E</a:t>
            </a:r>
            <a:r>
              <a:rPr sz="3600">
                <a:solidFill>
                  <a:schemeClr val="accent4"/>
                </a:solidFill>
              </a:rPr>
              <a:t> </a:t>
            </a:r>
            <a:r>
              <a:rPr sz="3600">
                <a:solidFill>
                  <a:schemeClr val="accent4"/>
                </a:solidFill>
              </a:rPr>
              <a:t>P</a:t>
            </a:r>
            <a:r>
              <a:rPr sz="3600">
                <a:solidFill>
                  <a:schemeClr val="accent4"/>
                </a:solidFill>
              </a:rPr>
              <a:t>R</a:t>
            </a:r>
            <a:r>
              <a:rPr sz="3600">
                <a:solidFill>
                  <a:schemeClr val="accent4"/>
                </a:solidFill>
              </a:rPr>
              <a:t>O</a:t>
            </a:r>
            <a:r>
              <a:rPr sz="3600">
                <a:solidFill>
                  <a:schemeClr val="accent4"/>
                </a:solidFill>
              </a:rPr>
              <a:t>P</a:t>
            </a:r>
            <a:r>
              <a:rPr sz="3600">
                <a:solidFill>
                  <a:schemeClr val="accent4"/>
                </a:solidFill>
              </a:rPr>
              <a:t>O</a:t>
            </a:r>
            <a:r>
              <a:rPr sz="3600">
                <a:solidFill>
                  <a:schemeClr val="accent4"/>
                </a:solidFill>
              </a:rPr>
              <a:t>S</a:t>
            </a:r>
            <a:r>
              <a:rPr sz="3600">
                <a:solidFill>
                  <a:schemeClr val="accent4"/>
                </a:solidFill>
              </a:rPr>
              <a:t>I</a:t>
            </a:r>
            <a:r>
              <a:rPr sz="3600">
                <a:solidFill>
                  <a:schemeClr val="accent4"/>
                </a:solidFill>
              </a:rPr>
              <a:t>T</a:t>
            </a:r>
            <a:r>
              <a:rPr sz="3600">
                <a:solidFill>
                  <a:schemeClr val="accent4"/>
                </a:solidFill>
              </a:rPr>
              <a:t>I</a:t>
            </a:r>
            <a:r>
              <a:rPr sz="3600">
                <a:solidFill>
                  <a:schemeClr val="accent4"/>
                </a:solidFill>
              </a:rPr>
              <a:t>O</a:t>
            </a:r>
            <a:r>
              <a:rPr sz="3600">
                <a:solidFill>
                  <a:schemeClr val="accent4"/>
                </a:solidFill>
              </a:rPr>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10</a:t>
            </a:r>
          </a:p>
        </p:txBody>
      </p:sp>
      <p:sp>
        <p:nvSpPr>
          <p:cNvPr id="10" name="TextBox 9">
            <a:extLst>
              <a:ext uri="{FF2B5EF4-FFF2-40B4-BE49-F238E27FC236}">
                <a16:creationId xmlns:a16="http://schemas.microsoft.com/office/drawing/2014/main" id="{0A84D729-0161-F502-C541-2719F422CACC}"/>
              </a:ext>
            </a:extLst>
          </p:cNvPr>
          <p:cNvSpPr txBox="1"/>
          <p:nvPr/>
        </p:nvSpPr>
        <p:spPr>
          <a:xfrm>
            <a:off x="1762762" y="1348661"/>
            <a:ext cx="7934320" cy="4801311"/>
          </a:xfrm>
          <a:prstGeom prst="rect">
            <a:avLst/>
          </a:prstGeom>
          <a:noFill/>
        </p:spPr>
        <p:txBody>
          <a:bodyPr wrap="square" rtlCol="0">
            <a:spAutoFit/>
          </a:bodyPr>
          <a:lstStyle/>
          <a:p>
            <a:pPr marL="285750" algn="just" indent="-285750">
              <a:buFont typeface="Wingdings"/>
              <a:buChar char="v"/>
            </a:pPr>
            <a:r>
              <a:rPr>
                <a:latin typeface="Times New Roman"/>
                <a:cs typeface="Times New Roman"/>
              </a:rPr>
              <a:t>Anti-Key-logger – As the name suggest these are the software which are anti / against key loggers and main task is to detect key-logger from a computer system.</a:t>
            </a:r>
          </a:p>
          <a:p>
            <a:pPr marL="285750" algn="just" indent="-285750">
              <a:buFont typeface="Wingdings"/>
              <a:buChar char="v"/>
            </a:pPr>
            <a:r>
              <a:rPr>
                <a:latin typeface="Times New Roman"/>
                <a:cs typeface="Times New Roman"/>
              </a:rPr>
              <a:t>Anti-Virus – Many anti-virus software also detect key loggers and delete them from the computer system. These are software anti-software so these can not get rid from the hardware key-loggers.</a:t>
            </a:r>
          </a:p>
          <a:p>
            <a:pPr marL="285750" algn="just" indent="-285750">
              <a:buFont typeface="Wingdings"/>
              <a:buChar char="v"/>
            </a:pPr>
            <a:r>
              <a:rPr>
                <a:latin typeface="Times New Roman"/>
                <a:cs typeface="Times New Roman"/>
              </a:rPr>
              <a:t>Automatic form filler – This technique can be used by the user to not fill forms on regular bases instead use automatic form filler which will give a shield against key-loggers as keys will not be pressed .</a:t>
            </a:r>
          </a:p>
          <a:p>
            <a:pPr marL="285750" algn="just" indent="-285750">
              <a:buFont typeface="Wingdings"/>
              <a:buChar char="v"/>
            </a:pPr>
            <a:r>
              <a:rPr>
                <a:latin typeface="Times New Roman"/>
                <a:cs typeface="Times New Roman"/>
              </a:rPr>
              <a:t>One-Time-Passwords – Using OTP’s as password may be safe as every time we login we have to use a new password.</a:t>
            </a:r>
          </a:p>
          <a:p>
            <a:pPr marL="285750" algn="just" indent="-285750">
              <a:buFont typeface="Wingdings"/>
              <a:buChar char="v"/>
            </a:pPr>
            <a:r>
              <a:rPr>
                <a:latin typeface="Times New Roman"/>
                <a:cs typeface="Times New Roman"/>
              </a:rPr>
              <a:t>Patterns or mouse-recognition – On android devices used pattern as a password of applications and on PC use mouse recognition, mouse program uses mouse gestures instead of stylus.</a:t>
            </a:r>
          </a:p>
          <a:p>
            <a:pPr marL="285750" algn="just" indent="-285750">
              <a:buFont typeface="Wingdings"/>
              <a:buChar char="v"/>
            </a:pPr>
            <a:r>
              <a:rPr>
                <a:latin typeface="Times New Roman"/>
                <a:cs typeface="Times New Roman"/>
              </a:rPr>
              <a:t>Voice to Text Converter – This software helps to prevent Keylogging which targets a specific part of our keyboard.</a:t>
            </a:r>
          </a:p>
          <a:p>
            <a:pPr marL="285750" algn="just" indent="-285750">
              <a:buFont typeface="Wingdings"/>
              <a:buChar char="v"/>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45916" y="3505195"/>
            <a:ext cx="2466979" cy="3419470"/>
          </a:xfrm>
          <a:prstGeom prst="rect">
            <a:avLst/>
          </a:prstGeom>
        </p:spPr>
      </p:pic>
      <p:sp>
        <p:nvSpPr>
          <p:cNvPr id="7" name="object 7"/>
          <p:cNvSpPr txBox="1">
            <a:spLocks noGrp="1"/>
          </p:cNvSpPr>
          <p:nvPr>
            <p:ph type="title"/>
          </p:nvPr>
        </p:nvSpPr>
        <p:spPr>
          <a:xfrm>
            <a:off x="609604" y="457200"/>
            <a:ext cx="7543158" cy="678181"/>
          </a:xfrm>
          <a:prstGeom prst="rect">
            <a:avLst/>
          </a:prstGeom>
        </p:spPr>
        <p:txBody>
          <a:bodyPr vert="horz" wrap="square" lIns="0" tIns="16510" rIns="0" bIns="0" rtlCol="0">
            <a:spAutoFit/>
          </a:bodyPr>
          <a:lstStyle/>
          <a:p>
            <a:pPr marL="12696">
              <a:lnSpc>
                <a:spcPct val="100000"/>
              </a:lnSpc>
              <a:spcBef>
                <a:spcPts val="130"/>
              </a:spcBef>
            </a:pPr>
            <a:r>
              <a:rPr sz="4250">
                <a:solidFill>
                  <a:schemeClr val="accent4"/>
                </a:solidFill>
              </a:rPr>
              <a:t>THE</a:t>
            </a:r>
            <a:r>
              <a:rPr sz="4250">
                <a:solidFill>
                  <a:schemeClr val="accent4"/>
                </a:solidFill>
              </a:rPr>
              <a:t> </a:t>
            </a:r>
            <a:r>
              <a:rPr sz="4250">
                <a:solidFill>
                  <a:schemeClr val="accent4"/>
                </a:solidFill>
              </a:rPr>
              <a:t>WOW</a:t>
            </a:r>
            <a:r>
              <a:rPr sz="4250">
                <a:solidFill>
                  <a:schemeClr val="accent4"/>
                </a:solidFill>
              </a:rPr>
              <a:t> </a:t>
            </a:r>
            <a:r>
              <a:rPr sz="4250">
                <a:solidFill>
                  <a:schemeClr val="accent4"/>
                </a:solidFill>
              </a:rPr>
              <a:t>IN</a:t>
            </a:r>
            <a:r>
              <a:rPr sz="4250">
                <a:solidFill>
                  <a:schemeClr val="accent4"/>
                </a:solidFill>
              </a:rPr>
              <a:t> </a:t>
            </a:r>
            <a:r>
              <a:rPr sz="4250">
                <a:solidFill>
                  <a:schemeClr val="accent4"/>
                </a:solidFill>
              </a:rPr>
              <a:t>YOUR</a:t>
            </a:r>
            <a:r>
              <a:rPr sz="4250">
                <a:solidFill>
                  <a:schemeClr val="accent4"/>
                </a:solidFill>
              </a:rPr>
              <a:t> </a:t>
            </a:r>
            <a:r>
              <a:rPr sz="4250">
                <a:solidFill>
                  <a:schemeClr val="accent4"/>
                </a:solidFill>
              </a:rPr>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6" y="1884805"/>
            <a:ext cx="7829550" cy="3416317"/>
          </a:xfrm>
          <a:prstGeom prst="rect">
            <a:avLst/>
          </a:prstGeom>
          <a:noFill/>
        </p:spPr>
        <p:txBody>
          <a:bodyPr wrap="square" rtlCol="0">
            <a:spAutoFit/>
          </a:bodyPr>
          <a:lstStyle/>
          <a:p>
            <a:pPr marL="285750" algn="just" indent="-285750">
              <a:buFont typeface="Wingdings"/>
              <a:buChar char="v"/>
            </a:pPr>
            <a:r>
              <a:rPr b="1">
                <a:latin typeface="Times New Roman"/>
                <a:cs typeface="Times New Roman"/>
              </a:rPr>
              <a:t>Revolutionary AI-Powered Detection:</a:t>
            </a:r>
            <a:r>
              <a:rPr>
                <a:latin typeface="Times New Roman"/>
                <a:cs typeface="Times New Roman"/>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p>
          <a:p>
            <a:pPr marL="285750" algn="just" indent="-285750">
              <a:buFont typeface="Wingdings"/>
              <a:buChar char="v"/>
            </a:pPr>
            <a:r>
              <a:rPr b="1">
                <a:latin typeface="Times New Roman"/>
                <a:cs typeface="Times New Roman"/>
              </a:rPr>
              <a:t>Predictive Behavioral Analysis and Auto-Remediation:</a:t>
            </a:r>
            <a:r>
              <a:rPr>
                <a:latin typeface="Times New Roman"/>
                <a:cs typeface="Times New Roman"/>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3"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solidFill>
                  <a:schemeClr val="accent4"/>
                </a:solidFill>
                <a:latin typeface="Trebuchet MS"/>
                <a:cs typeface="Trebuchet MS"/>
              </a:rPr>
              <a:t>M</a:t>
            </a:r>
            <a:r>
              <a:rPr b="1" sz="4800">
                <a:solidFill>
                  <a:schemeClr val="accent4"/>
                </a:solidFill>
                <a:latin typeface="Trebuchet MS"/>
                <a:cs typeface="Trebuchet MS"/>
              </a:rPr>
              <a:t>O</a:t>
            </a:r>
            <a:r>
              <a:rPr b="1" sz="4800">
                <a:solidFill>
                  <a:schemeClr val="accent4"/>
                </a:solidFill>
                <a:latin typeface="Trebuchet MS"/>
                <a:cs typeface="Trebuchet MS"/>
              </a:rPr>
              <a:t>D</a:t>
            </a:r>
            <a:r>
              <a:rPr b="1" sz="4800">
                <a:solidFill>
                  <a:schemeClr val="accent4"/>
                </a:solidFill>
                <a:latin typeface="Trebuchet MS"/>
                <a:cs typeface="Trebuchet MS"/>
              </a:rPr>
              <a:t>E</a:t>
            </a:r>
            <a:r>
              <a:rPr b="1" sz="4800">
                <a:solidFill>
                  <a:schemeClr val="accent4"/>
                </a:solidFill>
                <a:latin typeface="Trebuchet MS"/>
                <a:cs typeface="Trebuchet MS"/>
              </a:rPr>
              <a:t>LL</a:t>
            </a:r>
            <a:r>
              <a:rPr b="1" sz="4800">
                <a:solidFill>
                  <a:schemeClr val="accent4"/>
                </a:solidFill>
                <a:latin typeface="Trebuchet MS"/>
                <a:cs typeface="Trebuchet MS"/>
              </a:rPr>
              <a:t>I</a:t>
            </a:r>
            <a:r>
              <a:rPr b="1" sz="4800">
                <a:solidFill>
                  <a:schemeClr val="accent4"/>
                </a:solidFill>
                <a:latin typeface="Trebuchet MS"/>
                <a:cs typeface="Trebuchet MS"/>
              </a:rPr>
              <a:t>N</a:t>
            </a:r>
            <a:r>
              <a:rPr b="1" sz="4800">
                <a:solidFill>
                  <a:schemeClr val="accent4"/>
                </a:solidFill>
                <a:latin typeface="Trebuchet MS"/>
                <a:cs typeface="Trebuchet MS"/>
              </a:rPr>
              <a:t>G</a:t>
            </a: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4" y="1096426"/>
            <a:ext cx="12191995" cy="203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indent="0">
              <a:lnSpc>
                <a:spcPct val="100000"/>
              </a:lnSpc>
              <a:spcBef>
                <a:spcPct val="0"/>
              </a:spcBef>
              <a:spcAft>
                <a:spcPct val="0"/>
              </a:spcAft>
              <a:buNone/>
            </a:pPr>
            <a:r>
              <a:rPr b="1" cap="none" sz="1800" baseline="0">
                <a:solidFill>
                  <a:schemeClr val="tx1"/>
                </a:solidFill>
                <a:latin typeface="Times New Roman"/>
                <a:cs typeface="Times New Roman"/>
              </a:rPr>
              <a:t>Import Required Modules:</a:t>
            </a:r>
          </a:p>
          <a:p>
            <a:pPr marL="285750" marR="0" algn="just" indent="-285750">
              <a:lnSpc>
                <a:spcPct val="100000"/>
              </a:lnSpc>
              <a:spcBef>
                <a:spcPct val="0"/>
              </a:spcBef>
              <a:spcAft>
                <a:spcPct val="0"/>
              </a:spcAft>
              <a:buFont typeface="Arial"/>
              <a:buChar char="•"/>
            </a:pPr>
            <a:r>
              <a:rPr cap="none" sz="1800" baseline="0">
                <a:solidFill>
                  <a:schemeClr val="tx1"/>
                </a:solidFill>
                <a:latin typeface="Times New Roman"/>
                <a:cs typeface="Times New Roman"/>
              </a:rPr>
              <a:t>Use Python's </a:t>
            </a:r>
            <a:r>
              <a:rPr cap="none" baseline="0">
                <a:solidFill>
                  <a:schemeClr val="tx1"/>
                </a:solidFill>
                <a:latin typeface="Times New Roman"/>
                <a:cs typeface="Times New Roman"/>
              </a:rPr>
              <a:t>keyboard module to capture keystrokes.</a:t>
            </a:r>
          </a:p>
          <a:p>
            <a:pPr marL="285750" marR="0" algn="just" indent="-285750">
              <a:lnSpc>
                <a:spcPct val="100000"/>
              </a:lnSpc>
              <a:spcBef>
                <a:spcPct val="0"/>
              </a:spcBef>
              <a:spcAft>
                <a:spcPct val="0"/>
              </a:spcAft>
              <a:buFont typeface="Arial"/>
              <a:buChar char="•"/>
            </a:pPr>
            <a:r>
              <a:rPr cap="none" sz="1800" baseline="0">
                <a:solidFill>
                  <a:schemeClr val="tx1"/>
                </a:solidFill>
                <a:latin typeface="Times New Roman"/>
                <a:cs typeface="Times New Roman"/>
              </a:rPr>
              <a:t>Optionally, use other modules for logging, encryption, or network communication</a:t>
            </a:r>
            <a:r>
              <a:rPr cap="none" sz="1800" baseline="0">
                <a:solidFill>
                  <a:schemeClr val="tx1"/>
                </a:solidFill>
                <a:latin typeface="Arial"/>
              </a:rPr>
              <a:t>.</a:t>
            </a:r>
          </a:p>
          <a:p>
            <a:pPr marL="0" marR="0" algn="just" indent="0">
              <a:lnSpc>
                <a:spcPct val="100000"/>
              </a:lnSpc>
              <a:spcBef>
                <a:spcPct val="0"/>
              </a:spcBef>
              <a:spcAft>
                <a:spcPct val="0"/>
              </a:spcAft>
            </a:pPr>
          </a:p>
          <a:p>
            <a:pPr algn="just"/>
            <a:r>
              <a:rPr b="1">
                <a:latin typeface="Times New Roman"/>
                <a:cs typeface="Times New Roman"/>
              </a:rPr>
              <a:t>Set Up Logging:</a:t>
            </a:r>
          </a:p>
          <a:p>
            <a:pPr marL="285750" algn="just" indent="-285750">
              <a:buFont typeface="Arial"/>
              <a:buChar char="•"/>
            </a:pPr>
            <a:r>
              <a:rPr>
                <a:latin typeface="Times New Roman"/>
                <a:cs typeface="Times New Roman"/>
              </a:rPr>
              <a:t>Configure logging settings to specify the format and destination of log files.</a:t>
            </a:r>
          </a:p>
          <a:p>
            <a:pPr algn="just"/>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5" y="3047995"/>
            <a:ext cx="10896213" cy="313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b="1" cap="none" sz="1800" baseline="0">
                <a:solidFill>
                  <a:schemeClr val="tx1"/>
                </a:solidFill>
                <a:latin typeface="Times New Roman"/>
                <a:cs typeface="Times New Roman"/>
              </a:rPr>
              <a:t>Define Keylogger Function:</a:t>
            </a:r>
          </a:p>
          <a:p>
            <a:pPr marL="285750" marR="0" indent="-285750">
              <a:lnSpc>
                <a:spcPct val="100000"/>
              </a:lnSpc>
              <a:spcBef>
                <a:spcPct val="0"/>
              </a:spcBef>
              <a:spcAft>
                <a:spcPct val="0"/>
              </a:spcAft>
              <a:buFont typeface="Arial"/>
              <a:buChar char="•"/>
            </a:pPr>
            <a:r>
              <a:rPr cap="none" sz="1800" baseline="0">
                <a:solidFill>
                  <a:schemeClr val="tx1"/>
                </a:solidFill>
                <a:latin typeface="Times New Roman"/>
                <a:cs typeface="Times New Roman"/>
              </a:rPr>
              <a:t>Create a function to capture and log keystrokes.</a:t>
            </a:r>
          </a:p>
          <a:p>
            <a:pPr marL="285750" marR="0" indent="-285750">
              <a:lnSpc>
                <a:spcPct val="100000"/>
              </a:lnSpc>
              <a:spcBef>
                <a:spcPct val="0"/>
              </a:spcBef>
              <a:spcAft>
                <a:spcPct val="0"/>
              </a:spcAft>
              <a:buFont typeface="Arial"/>
              <a:buChar char="•"/>
            </a:pPr>
            <a:r>
              <a:rPr cap="none" sz="1800" baseline="0">
                <a:solidFill>
                  <a:schemeClr val="tx1"/>
                </a:solidFill>
                <a:latin typeface="Times New Roman"/>
                <a:cs typeface="Times New Roman"/>
              </a:rPr>
              <a:t>Use the </a:t>
            </a:r>
            <a:r>
              <a:rPr cap="none" baseline="0">
                <a:solidFill>
                  <a:schemeClr val="tx1"/>
                </a:solidFill>
                <a:latin typeface="Times New Roman"/>
                <a:cs typeface="Times New Roman"/>
              </a:rPr>
              <a:t>keyboard.on_press</a:t>
            </a:r>
            <a:r>
              <a:rPr cap="none" baseline="0">
                <a:solidFill>
                  <a:schemeClr val="tx1"/>
                </a:solidFill>
                <a:latin typeface="Times New Roman"/>
                <a:cs typeface="Times New Roman"/>
              </a:rPr>
              <a:t>() method to register a callback function to capture each key press event.</a:t>
            </a:r>
          </a:p>
          <a:p>
            <a:pPr/>
          </a:p>
          <a:p>
            <a:pPr/>
            <a:r>
              <a:rPr b="1">
                <a:latin typeface="Times New Roman"/>
                <a:cs typeface="Times New Roman"/>
              </a:rPr>
              <a:t>Main Function:</a:t>
            </a:r>
          </a:p>
          <a:p>
            <a:pPr marL="285750" indent="-285750">
              <a:buFont typeface="Arial"/>
              <a:buChar char="•"/>
            </a:pPr>
            <a:r>
              <a:rPr>
                <a:latin typeface="Times New Roman"/>
                <a:cs typeface="Times New Roman"/>
              </a:rPr>
              <a:t>Create a main function to start the keylogger and keep it running indefinitely.</a:t>
            </a:r>
          </a:p>
          <a:p>
            <a:pPr/>
          </a:p>
          <a:p>
            <a:pPr/>
            <a:r>
              <a:rPr b="1">
                <a:latin typeface="Times New Roman"/>
                <a:cs typeface="Times New Roman"/>
              </a:rPr>
              <a:t>Testing and Deployment:</a:t>
            </a:r>
          </a:p>
          <a:p>
            <a:pPr marL="285750" indent="-285750">
              <a:buFont typeface="Arial"/>
              <a:buChar char="•"/>
            </a:pPr>
            <a:r>
              <a:rPr>
                <a:latin typeface="Times New Roman"/>
                <a:cs typeface="Times New Roman"/>
              </a:rPr>
              <a:t>Test the keylogger program to ensure it captures keystrokes correctly.</a:t>
            </a:r>
          </a:p>
          <a:p>
            <a:pPr marL="285750" algn="just" indent="-285750">
              <a:buFont typeface="Arial"/>
              <a:buChar char="•"/>
            </a:pPr>
            <a:r>
              <a:rPr>
                <a:latin typeface="Times New Roman"/>
                <a:cs typeface="Times New Roman"/>
              </a:rPr>
              <a:t>Deploy the keylogger on target systems if necessary, ensuring compliance with legal and ethical considerations.</a:t>
            </a:r>
          </a:p>
          <a:p>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3"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609604" y="212721"/>
            <a:ext cx="2437134" cy="629012"/>
          </a:xfrm>
          <a:prstGeom prst="rect">
            <a:avLst/>
          </a:prstGeom>
        </p:spPr>
        <p:txBody>
          <a:bodyPr vert="horz" wrap="square" lIns="0" tIns="13335" rIns="0" bIns="0" rtlCol="0">
            <a:spAutoFit/>
          </a:bodyPr>
          <a:lstStyle/>
          <a:p>
            <a:pPr marL="12696">
              <a:lnSpc>
                <a:spcPct val="100000"/>
              </a:lnSpc>
              <a:spcBef>
                <a:spcPts val="105"/>
              </a:spcBef>
            </a:pPr>
            <a:r>
              <a:rPr sz="4000">
                <a:solidFill>
                  <a:srgbClr val="7030A0"/>
                </a:solidFill>
              </a:rPr>
              <a:t>RESULTS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13</a:t>
            </a: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6214" y="982893"/>
            <a:ext cx="2910129" cy="3123562"/>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42" y="982893"/>
            <a:ext cx="3115749" cy="3123562"/>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4300" y="984456"/>
            <a:ext cx="2720220" cy="3122000"/>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88" y="4362975"/>
            <a:ext cx="9682306" cy="1754320"/>
          </a:xfrm>
          <a:prstGeom prst="rect">
            <a:avLst/>
          </a:prstGeom>
          <a:noFill/>
        </p:spPr>
        <p:txBody>
          <a:bodyPr wrap="square" rtlCol="0">
            <a:spAutoFit/>
          </a:bodyPr>
          <a:lstStyle/>
          <a:p>
            <a:pPr algn="just"/>
            <a:r>
              <a:rPr>
                <a:latin typeface="Times New Roman"/>
                <a:cs typeface="Times New Roman"/>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FFB3-BE76-E6A4-21B4-EDBD78743AE8}"/>
              </a:ext>
            </a:extLst>
          </p:cNvPr>
          <p:cNvSpPr>
            <a:spLocks noGrp="1"/>
          </p:cNvSpPr>
          <p:nvPr>
            <p:ph type="title"/>
          </p:nvPr>
        </p:nvSpPr>
        <p:spPr>
          <a:xfrm>
            <a:off x="76195" y="385441"/>
            <a:ext cx="11360460" cy="758186"/>
          </a:xfrm>
        </p:spPr>
        <p:txBody>
          <a:bodyPr/>
          <a:lstStyle/>
          <a:p>
            <a:pPr/>
            <a:r>
              <a:rPr>
                <a:solidFill>
                  <a:schemeClr val="accent4">
                    <a:lumMod val="60000"/>
                    <a:lumOff val="40000"/>
                  </a:schemeClr>
                </a:solidFill>
              </a:rPr>
              <a:t>PROJECT LINK</a:t>
            </a:r>
          </a:p>
        </p:txBody>
      </p:sp>
      <p:sp>
        <p:nvSpPr>
          <p:cNvPr id="4" name="TextBox 3">
            <a:hlinkClick r:id="rId2"/>
            <a:extLst>
              <a:ext uri="{FF2B5EF4-FFF2-40B4-BE49-F238E27FC236}">
                <a16:creationId xmlns:a16="http://schemas.microsoft.com/office/drawing/2014/main" id="{418E47EA-17FC-23FA-4FC4-5E4C7A131EBD}"/>
              </a:ext>
            </a:extLst>
          </p:cNvPr>
          <p:cNvSpPr txBox="1"/>
          <p:nvPr/>
        </p:nvSpPr>
        <p:spPr>
          <a:xfrm>
            <a:off x="2829231" y="3251703"/>
            <a:ext cx="6248395" cy="369326"/>
          </a:xfrm>
          <a:prstGeom prst="rect">
            <a:avLst/>
          </a:prstGeom>
          <a:noFill/>
        </p:spPr>
        <p:txBody>
          <a:bodyPr wrap="square">
            <a:spAutoFit/>
          </a:bodyPr>
          <a:lstStyle/>
          <a:p>
            <a:pPr/>
            <a:r>
              <a:rPr b="1" sz="2100"/>
              <a:t>https://github.com/SURESH4985/suresh-cs-project.git</a:t>
            </a:r>
          </a:p>
        </p:txBody>
      </p:sp>
    </p:spTree>
    <p:extLst>
      <p:ext uri="{BB962C8B-B14F-4D97-AF65-F5344CB8AC3E}">
        <p14:creationId xmlns:p14="http://schemas.microsoft.com/office/powerpoint/2010/main" val="8328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4" y="-109542"/>
            <a:ext cx="12191995" cy="696754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a:p>
            <a:pPr/>
          </a:p>
          <a:p>
            <a:pPr/>
          </a:p>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4390478C-E085-B8BE-342F-7973EEEEED6E}"/>
              </a:ext>
            </a:extLst>
          </p:cNvPr>
          <p:cNvSpPr txBox="1"/>
          <p:nvPr/>
        </p:nvSpPr>
        <p:spPr>
          <a:xfrm>
            <a:off x="739768" y="409733"/>
            <a:ext cx="6176483" cy="830991"/>
          </a:xfrm>
          <a:prstGeom prst="rect">
            <a:avLst/>
          </a:prstGeom>
          <a:noFill/>
        </p:spPr>
        <p:txBody>
          <a:bodyPr wrap="square" rtlCol="0">
            <a:spAutoFit/>
          </a:bodyPr>
          <a:lstStyle/>
          <a:p>
            <a:pPr/>
            <a:r>
              <a:rPr b="1" i="1" sz="4800">
                <a:solidFill>
                  <a:schemeClr val="accent6">
                    <a:lumMod val="50000"/>
                  </a:schemeClr>
                </a:solidFill>
                <a:latin typeface="Times New Roman"/>
                <a:cs typeface="Times New Roman"/>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5" y="1787207"/>
            <a:ext cx="8780338" cy="3693318"/>
          </a:xfrm>
          <a:prstGeom prst="rect">
            <a:avLst/>
          </a:prstGeom>
          <a:noFill/>
        </p:spPr>
        <p:txBody>
          <a:bodyPr wrap="square" rtlCol="0">
            <a:spAutoFit/>
          </a:bodyPr>
          <a:lstStyle/>
          <a:p>
            <a:pPr algn="just"/>
            <a:r>
              <a:rPr/>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p>
          <a:p>
            <a:pPr algn="jus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395" y="381004"/>
            <a:ext cx="8762995" cy="2308324"/>
          </a:xfrm>
          <a:prstGeom prst="rect">
            <a:avLst/>
          </a:prstGeom>
          <a:noFill/>
        </p:spPr>
        <p:txBody>
          <a:bodyPr wrap="square" rtlCol="0">
            <a:spAutoFit/>
          </a:bodyPr>
          <a:lstStyle/>
          <a:p>
            <a:pPr algn="just"/>
            <a:r>
              <a:rPr>
                <a:latin typeface="Times New Roman"/>
                <a:cs typeface="Times New Roman"/>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995" y="2819395"/>
            <a:ext cx="5926131" cy="338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solidFill>
                  <a:schemeClr val="accent4"/>
                </a:solidFill>
              </a:rPr>
              <a:t>A</a:t>
            </a:r>
            <a:r>
              <a:rPr>
                <a:solidFill>
                  <a:schemeClr val="accent4"/>
                </a:solidFill>
              </a:rPr>
              <a:t>G</a:t>
            </a:r>
            <a:r>
              <a:rPr>
                <a:solidFill>
                  <a:schemeClr val="accent4"/>
                </a:solidFill>
              </a:rPr>
              <a:t>E</a:t>
            </a:r>
            <a:r>
              <a:rPr>
                <a:solidFill>
                  <a:schemeClr val="accent4"/>
                </a:solidFill>
              </a:rPr>
              <a:t>N</a:t>
            </a:r>
            <a:r>
              <a:rPr>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0" y="1480877"/>
            <a:ext cx="5953129" cy="3785657"/>
          </a:xfrm>
          <a:prstGeom prst="rect">
            <a:avLst/>
          </a:prstGeom>
          <a:noFill/>
        </p:spPr>
        <p:txBody>
          <a:bodyPr wrap="square" rtlCol="0">
            <a:spAutoFit/>
          </a:bodyPr>
          <a:lstStyle/>
          <a:p>
            <a:pPr marL="342900" algn="just" indent="-342900">
              <a:buAutoNum type="arabicPeriod"/>
            </a:pPr>
            <a:r>
              <a:rPr sz="2400">
                <a:latin typeface="Times New Roman"/>
                <a:cs typeface="Times New Roman"/>
              </a:rPr>
              <a:t>Introduction to Keyloggers</a:t>
            </a:r>
          </a:p>
          <a:p>
            <a:pPr marL="342900" algn="just" indent="-342900">
              <a:buAutoNum type="arabicPeriod"/>
            </a:pPr>
            <a:r>
              <a:rPr sz="2400">
                <a:latin typeface="Times New Roman"/>
                <a:cs typeface="Times New Roman"/>
              </a:rPr>
              <a:t>Problem statement</a:t>
            </a:r>
          </a:p>
          <a:p>
            <a:pPr marL="342900" algn="just" indent="-342900">
              <a:buAutoNum type="arabicPeriod"/>
            </a:pPr>
            <a:r>
              <a:rPr sz="2400">
                <a:latin typeface="Times New Roman"/>
                <a:cs typeface="Times New Roman"/>
              </a:rPr>
              <a:t>Project overview</a:t>
            </a:r>
          </a:p>
          <a:p>
            <a:pPr marL="342900" algn="just" indent="-342900">
              <a:buAutoNum type="arabicPeriod"/>
            </a:pPr>
            <a:r>
              <a:rPr sz="2400">
                <a:latin typeface="Times New Roman"/>
                <a:cs typeface="Times New Roman"/>
              </a:rPr>
              <a:t>Who are the end users?</a:t>
            </a:r>
          </a:p>
          <a:p>
            <a:pPr marL="342900" algn="just" indent="-342900">
              <a:buAutoNum type="arabicPeriod"/>
            </a:pPr>
            <a:r>
              <a:rPr sz="2400">
                <a:latin typeface="Times New Roman"/>
                <a:cs typeface="Times New Roman"/>
              </a:rPr>
              <a:t>Solution and its value proposition</a:t>
            </a:r>
          </a:p>
          <a:p>
            <a:pPr marL="342900" algn="just" indent="-342900">
              <a:buAutoNum type="arabicPeriod"/>
            </a:pPr>
            <a:r>
              <a:rPr sz="2400">
                <a:latin typeface="Times New Roman"/>
                <a:cs typeface="Times New Roman"/>
              </a:rPr>
              <a:t>The wow in your solution</a:t>
            </a:r>
          </a:p>
          <a:p>
            <a:pPr marL="342900" algn="just" indent="-342900">
              <a:buAutoNum type="arabicPeriod"/>
            </a:pPr>
            <a:r>
              <a:rPr sz="2400">
                <a:latin typeface="Times New Roman"/>
                <a:cs typeface="Times New Roman"/>
              </a:rPr>
              <a:t>Detection of Keyloggers</a:t>
            </a:r>
          </a:p>
          <a:p>
            <a:pPr marL="342900" algn="just" indent="-342900">
              <a:buAutoNum type="arabicPeriod"/>
            </a:pPr>
            <a:r>
              <a:rPr sz="2400">
                <a:latin typeface="Times New Roman"/>
                <a:cs typeface="Times New Roman"/>
              </a:rPr>
              <a:t>Prevention and Protection Strategies</a:t>
            </a:r>
          </a:p>
          <a:p>
            <a:pPr marL="342900" algn="just" indent="-342900">
              <a:buAutoNum type="arabicPeriod"/>
            </a:pPr>
            <a:r>
              <a:rPr sz="2400">
                <a:latin typeface="Times New Roman"/>
                <a:cs typeface="Times New Roman"/>
              </a:rPr>
              <a:t>Modelling</a:t>
            </a:r>
          </a:p>
          <a:p>
            <a:pPr marL="342900" algn="just" indent="-342900">
              <a:buAutoNum type="arabicPeriod"/>
            </a:pPr>
            <a:r>
              <a:rPr sz="2400">
                <a:latin typeface="Times New Roman"/>
                <a:cs typeface="Times New Roman"/>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solidFill>
                  <a:schemeClr val="accent4"/>
                </a:solidFill>
              </a:rPr>
              <a:t>P</a:t>
            </a:r>
            <a:r>
              <a:rPr sz="4250">
                <a:solidFill>
                  <a:schemeClr val="accent4"/>
                </a:solidFill>
              </a:rPr>
              <a:t>ROB</a:t>
            </a:r>
            <a:r>
              <a:rPr sz="4250">
                <a:solidFill>
                  <a:schemeClr val="accent4"/>
                </a:solidFill>
              </a:rPr>
              <a:t>L</a:t>
            </a:r>
            <a:r>
              <a:rPr sz="4250">
                <a:solidFill>
                  <a:schemeClr val="accent4"/>
                </a:solidFill>
              </a:rPr>
              <a:t>E</a:t>
            </a:r>
            <a:r>
              <a:rPr sz="4250">
                <a:solidFill>
                  <a:schemeClr val="accent4"/>
                </a:solidFill>
              </a:rPr>
              <a:t>M</a:t>
            </a:r>
            <a:r>
              <a:rPr sz="4250">
                <a:solidFill>
                  <a:schemeClr val="accent4"/>
                </a:solidFill>
              </a:rPr>
              <a:t>	</a:t>
            </a:r>
            <a:r>
              <a:rPr sz="4250">
                <a:solidFill>
                  <a:schemeClr val="accent4"/>
                </a:solidFill>
              </a:rPr>
              <a:t>S</a:t>
            </a:r>
            <a:r>
              <a:rPr sz="4250">
                <a:solidFill>
                  <a:schemeClr val="accent4"/>
                </a:solidFill>
              </a:rPr>
              <a:t>T</a:t>
            </a:r>
            <a:r>
              <a:rPr sz="4250">
                <a:solidFill>
                  <a:schemeClr val="accent4"/>
                </a:solidFill>
              </a:rPr>
              <a:t>A</a:t>
            </a:r>
            <a:r>
              <a:rPr sz="4250">
                <a:solidFill>
                  <a:schemeClr val="accent4"/>
                </a:solidFill>
              </a:rPr>
              <a:t>T</a:t>
            </a:r>
            <a:r>
              <a:rPr sz="4250">
                <a:solidFill>
                  <a:schemeClr val="accent4"/>
                </a:solidFill>
              </a:rPr>
              <a:t>E</a:t>
            </a:r>
            <a:r>
              <a:rPr sz="4250">
                <a:solidFill>
                  <a:schemeClr val="accent4"/>
                </a:solidFill>
              </a:rPr>
              <a:t>ME</a:t>
            </a:r>
            <a:r>
              <a:rPr sz="4250">
                <a:solidFill>
                  <a:schemeClr val="accent4"/>
                </a:solidFill>
              </a:rPr>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45"/>
            <a:ext cx="6858000" cy="4247322"/>
          </a:xfrm>
          <a:prstGeom prst="rect">
            <a:avLst/>
          </a:prstGeom>
          <a:noFill/>
        </p:spPr>
        <p:txBody>
          <a:bodyPr wrap="square" rtlCol="0">
            <a:spAutoFit/>
          </a:bodyPr>
          <a:lstStyle/>
          <a:p>
            <a:pPr marL="285750" algn="just" indent="-285750">
              <a:buFont typeface="Wingdings"/>
              <a:buChar char="v"/>
            </a:pPr>
            <a:r>
              <a:rPr>
                <a:latin typeface="Times New Roman"/>
                <a:cs typeface="Times New Roman"/>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p>
          <a:p>
            <a:pPr marL="285750" algn="just" indent="-285750">
              <a:buFont typeface="Wingdings"/>
              <a:buChar char="v"/>
            </a:pPr>
            <a:r>
              <a:rPr>
                <a:latin typeface="Times New Roman"/>
                <a:cs typeface="Times New Roman"/>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381004" y="228600"/>
            <a:ext cx="5111115" cy="632221"/>
          </a:xfrm>
          <a:prstGeom prst="rect">
            <a:avLst/>
          </a:prstGeom>
        </p:spPr>
        <p:txBody>
          <a:bodyPr vert="horz" wrap="square" lIns="0" tIns="16510" rIns="0" bIns="0" rtlCol="0">
            <a:spAutoFit/>
          </a:bodyPr>
          <a:lstStyle/>
          <a:p>
            <a:pPr marL="12696">
              <a:lnSpc>
                <a:spcPct val="100000"/>
              </a:lnSpc>
              <a:spcBef>
                <a:spcPts val="130"/>
              </a:spcBef>
            </a:pPr>
            <a:r>
              <a:rPr sz="4000">
                <a:solidFill>
                  <a:schemeClr val="accent4"/>
                </a:solidFill>
              </a:rPr>
              <a:t>PROJECT</a:t>
            </a:r>
            <a:r>
              <a:rPr sz="4000">
                <a:solidFill>
                  <a:schemeClr val="accent4"/>
                </a:solidFill>
              </a:rPr>
              <a:t> </a:t>
            </a:r>
            <a:r>
              <a:rPr sz="3600">
                <a:solidFill>
                  <a:schemeClr val="accent4"/>
                </a:solidFill>
              </a:rPr>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12" name="TextBox 11">
            <a:extLst>
              <a:ext uri="{FF2B5EF4-FFF2-40B4-BE49-F238E27FC236}">
                <a16:creationId xmlns:a16="http://schemas.microsoft.com/office/drawing/2014/main" id="{3FE40C2C-74AF-15F9-7972-5785AAF87368}"/>
              </a:ext>
            </a:extLst>
          </p:cNvPr>
          <p:cNvSpPr txBox="1"/>
          <p:nvPr/>
        </p:nvSpPr>
        <p:spPr>
          <a:xfrm>
            <a:off x="381004" y="1035146"/>
            <a:ext cx="8686800" cy="5355314"/>
          </a:xfrm>
          <a:prstGeom prst="rect">
            <a:avLst/>
          </a:prstGeom>
          <a:noFill/>
        </p:spPr>
        <p:txBody>
          <a:bodyPr wrap="square" rtlCol="0">
            <a:spAutoFit/>
          </a:bodyPr>
          <a:lstStyle/>
          <a:p>
            <a:pPr algn="just"/>
            <a:r>
              <a:rPr b="1">
                <a:latin typeface="Times New Roman"/>
                <a:cs typeface="Times New Roman"/>
              </a:rPr>
              <a:t>Keyloggers:</a:t>
            </a:r>
          </a:p>
          <a:p>
            <a:pPr algn="just">
              <a:buFont typeface="Arial"/>
              <a:buChar char="•"/>
            </a:pPr>
            <a:r>
              <a:rPr>
                <a:latin typeface="Times New Roman"/>
                <a:cs typeface="Times New Roman"/>
              </a:rPr>
              <a:t>Keyloggers are software or hardware tools designed to capture and record keystrokes made on a keyboard.</a:t>
            </a:r>
          </a:p>
          <a:p>
            <a:pPr algn="just">
              <a:buFont typeface="Arial"/>
              <a:buChar char="•"/>
            </a:pPr>
            <a:r>
              <a:rPr>
                <a:latin typeface="Times New Roman"/>
                <a:cs typeface="Times New Roman"/>
              </a:rPr>
              <a:t>They can be used for legitimate purposes such as monitoring employee activity or recovering lost data, but are often associated with malicious activities.</a:t>
            </a:r>
          </a:p>
          <a:p>
            <a:pPr algn="just">
              <a:buFont typeface="Arial"/>
              <a:buChar char="•"/>
            </a:pPr>
            <a:r>
              <a:rPr>
                <a:latin typeface="Times New Roman"/>
                <a:cs typeface="Times New Roman"/>
              </a:rPr>
              <a:t>Software keyloggers are installed covertly on a computer or mobile device and can capture a wide range of information including passwords, messages, and other personal data.</a:t>
            </a:r>
          </a:p>
          <a:p>
            <a:pPr algn="just">
              <a:buFont typeface="Arial"/>
              <a:buChar char="•"/>
            </a:pPr>
            <a:r>
              <a:rPr>
                <a:latin typeface="Times New Roman"/>
                <a:cs typeface="Times New Roman"/>
              </a:rPr>
              <a:t>Hardware keyloggers are physical devices connected to a computer that intercept and record keystrokes as they are typed.</a:t>
            </a:r>
          </a:p>
          <a:p>
            <a:pPr/>
          </a:p>
          <a:p>
            <a:pPr algn="just"/>
            <a:r>
              <a:rPr b="1">
                <a:latin typeface="Times New Roman"/>
                <a:cs typeface="Times New Roman"/>
              </a:rPr>
              <a:t>Security Measures:</a:t>
            </a:r>
          </a:p>
          <a:p>
            <a:pPr algn="just">
              <a:buFont typeface="Arial"/>
              <a:buChar char="•"/>
            </a:pPr>
            <a:r>
              <a:rPr>
                <a:latin typeface="Times New Roman"/>
                <a:cs typeface="Times New Roman"/>
              </a:rPr>
              <a:t>Security measures are protocols and tools implemented to protect against threats such as keyloggers and other forms of cyberattacks.</a:t>
            </a:r>
          </a:p>
          <a:p>
            <a:pPr algn="just">
              <a:buFont typeface="Arial"/>
              <a:buChar char="•"/>
            </a:pPr>
            <a:r>
              <a:rPr>
                <a:latin typeface="Times New Roman"/>
                <a:cs typeface="Times New Roman"/>
              </a:rPr>
              <a:t>Antivirus and anti-malware software can detect and remove keyloggers and other malicious software from a system.</a:t>
            </a:r>
          </a:p>
          <a:p>
            <a:pPr algn="just">
              <a:buFont typeface="Arial"/>
              <a:buChar char="•"/>
            </a:pPr>
            <a:r>
              <a:rPr>
                <a:latin typeface="Times New Roman"/>
                <a:cs typeface="Times New Roman"/>
              </a:rPr>
              <a:t>Regular system monitoring and audits help to identify any unauthorized access or suspicious activity.</a:t>
            </a:r>
          </a:p>
          <a:p>
            <a:pPr algn="just">
              <a:buFont typeface="Arial"/>
              <a:buChar char="•"/>
            </a:pPr>
            <a:r>
              <a:rPr>
                <a:latin typeface="Times New Roman"/>
                <a:cs typeface="Times New Roman"/>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4" y="5362570"/>
            <a:ext cx="457200" cy="714375"/>
            <a:chOff x="9353554" y="5362570"/>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a:extLst>
                <a:ext uri="{FF2B5EF4-FFF2-40B4-BE49-F238E27FC236}">
                  <a16:creationId xmlns:a16="http://schemas.microsoft.com/office/drawing/2014/main" id="{E9F117C9-B1CA-04BA-B8C4-8B2A7A4D18A9}"/>
                </a:ext>
              </a:extLst>
            </p:cNvPr>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795" y="684376"/>
            <a:ext cx="8534395" cy="4678207"/>
          </a:xfrm>
          <a:prstGeom prst="rect">
            <a:avLst/>
          </a:prstGeom>
          <a:noFill/>
        </p:spPr>
        <p:txBody>
          <a:bodyPr wrap="square" rtlCol="0">
            <a:spAutoFit/>
          </a:bodyPr>
          <a:lstStyle/>
          <a:p>
            <a:pPr/>
            <a:r>
              <a:rPr b="1" sz="3200">
                <a:solidFill>
                  <a:schemeClr val="accent4"/>
                </a:solidFill>
                <a:latin typeface="Times New Roman"/>
                <a:cs typeface="Times New Roman"/>
              </a:rPr>
              <a:t>Advantages of Keyloggers:</a:t>
            </a:r>
          </a:p>
          <a:p>
            <a:pPr algn="just"/>
          </a:p>
          <a:p>
            <a:pPr marL="285750" algn="just" indent="-285750">
              <a:buFont typeface="Wingdings"/>
              <a:buChar char="Ø"/>
            </a:pPr>
            <a:r>
              <a:rPr b="1">
                <a:latin typeface="Times New Roman"/>
                <a:cs typeface="Times New Roman"/>
              </a:rPr>
              <a:t>Monitoring and Surveillance:</a:t>
            </a:r>
            <a:r>
              <a:rPr>
                <a:latin typeface="Times New Roman"/>
                <a:cs typeface="Times New Roman"/>
              </a:rPr>
              <a:t> Keyloggers can be used for legitimate monitoring purposes, such as parental control to ensure children's online safety or employee monitoring to track productivity and adherence to company policies.</a:t>
            </a:r>
          </a:p>
          <a:p>
            <a:pPr algn="just"/>
          </a:p>
          <a:p>
            <a:pPr marL="285750" algn="just" indent="-285750">
              <a:buFont typeface="Wingdings"/>
              <a:buChar char="Ø"/>
            </a:pPr>
            <a:r>
              <a:rPr b="1">
                <a:latin typeface="Times New Roman"/>
                <a:cs typeface="Times New Roman"/>
              </a:rPr>
              <a:t>Data Recovery:</a:t>
            </a:r>
            <a:r>
              <a:rPr>
                <a:latin typeface="Times New Roman"/>
                <a:cs typeface="Times New Roman"/>
              </a:rPr>
              <a:t> In situations where data is accidentally lost, keyloggers can sometimes help recover the lost information by capturing keystrokes before they are deleted.</a:t>
            </a:r>
          </a:p>
          <a:p>
            <a:pPr algn="just"/>
          </a:p>
          <a:p>
            <a:pPr marL="285750" algn="just" indent="-285750">
              <a:buFont typeface="Wingdings"/>
              <a:buChar char="Ø"/>
            </a:pPr>
            <a:r>
              <a:rPr b="1">
                <a:latin typeface="Times New Roman"/>
                <a:cs typeface="Times New Roman"/>
              </a:rPr>
              <a:t>Investigative Tool:</a:t>
            </a:r>
            <a:r>
              <a:rPr>
                <a:latin typeface="Times New Roman"/>
                <a:cs typeface="Times New Roman"/>
              </a:rPr>
              <a:t> Law enforcement agencies and legal professionals can use keyloggers as part of their investigative toolkit to gather evidence in criminal cases or track suspicious activities.</a:t>
            </a:r>
          </a:p>
          <a:p>
            <a:pPr marL="285750" algn="just" indent="-285750">
              <a:buFont typeface="Wingdings"/>
              <a:buChar char="Ø"/>
            </a:pPr>
          </a:p>
          <a:p>
            <a:pPr marL="285750" algn="just" indent="-285750">
              <a:buFont typeface="Wingdings"/>
              <a:buChar char="Ø"/>
            </a:pPr>
            <a:r>
              <a:rPr b="1">
                <a:latin typeface="Times New Roman"/>
                <a:cs typeface="Times New Roman"/>
              </a:rPr>
              <a:t>System Diagnostics:</a:t>
            </a:r>
            <a:r>
              <a:rPr>
                <a:latin typeface="Times New Roman"/>
                <a:cs typeface="Times New Roman"/>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9"/>
            <a:ext cx="2466979" cy="3419470"/>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4" y="3022071"/>
            <a:ext cx="3533770" cy="3810004"/>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4" y="304795"/>
            <a:ext cx="8915400" cy="5847759"/>
          </a:xfrm>
          <a:prstGeom prst="rect">
            <a:avLst/>
          </a:prstGeom>
          <a:noFill/>
        </p:spPr>
        <p:txBody>
          <a:bodyPr wrap="square" rtlCol="0">
            <a:spAutoFit/>
          </a:bodyPr>
          <a:lstStyle/>
          <a:p>
            <a:pPr algn="just"/>
            <a:r>
              <a:rPr b="1" sz="3200">
                <a:solidFill>
                  <a:schemeClr val="accent4"/>
                </a:solidFill>
                <a:latin typeface="Times New Roman"/>
                <a:cs typeface="Times New Roman"/>
              </a:rPr>
              <a:t>Disadvantages of Keyloggers:</a:t>
            </a:r>
          </a:p>
          <a:p>
            <a:pPr algn="just"/>
          </a:p>
          <a:p>
            <a:pPr marL="285750" algn="just" indent="-285750">
              <a:buFont typeface="Wingdings"/>
              <a:buChar char="Ø"/>
            </a:pPr>
            <a:r>
              <a:rPr b="1">
                <a:latin typeface="Times New Roman"/>
                <a:cs typeface="Times New Roman"/>
              </a:rPr>
              <a:t>Privacy Invasion:</a:t>
            </a:r>
            <a:r>
              <a:rPr>
                <a:latin typeface="Times New Roman"/>
                <a:cs typeface="Times New Roman"/>
              </a:rPr>
              <a:t> Keyloggers have the potential to infringe on individuals' privacy by capturing sensitive information, such as passwords, personal messages, and browsing history, without their consent or knowledge.</a:t>
            </a:r>
          </a:p>
          <a:p>
            <a:pPr algn="just"/>
          </a:p>
          <a:p>
            <a:pPr marL="285750" algn="just" indent="-285750">
              <a:buFont typeface="Wingdings"/>
              <a:buChar char="Ø"/>
            </a:pPr>
            <a:r>
              <a:rPr b="1">
                <a:latin typeface="Times New Roman"/>
                <a:cs typeface="Times New Roman"/>
              </a:rPr>
              <a:t>Misuse and Abuse:</a:t>
            </a:r>
            <a:r>
              <a:rPr>
                <a:latin typeface="Times New Roman"/>
                <a:cs typeface="Times New Roman"/>
              </a:rPr>
              <a:t> Keyloggers can be misused for malicious purposes, such as stealing passwords, financial information, or intellectual property, leading to identity theft, financial fraud, or corporate espionage.</a:t>
            </a:r>
          </a:p>
          <a:p>
            <a:pPr algn="just"/>
          </a:p>
          <a:p>
            <a:pPr marL="285750" algn="just" indent="-285750">
              <a:buFont typeface="Wingdings"/>
              <a:buChar char="Ø"/>
            </a:pPr>
            <a:r>
              <a:rPr b="1">
                <a:latin typeface="Times New Roman"/>
                <a:cs typeface="Times New Roman"/>
              </a:rPr>
              <a:t>Legal and Ethical Concerns:</a:t>
            </a:r>
            <a:r>
              <a:rPr>
                <a:latin typeface="Times New Roman"/>
                <a:cs typeface="Times New Roman"/>
              </a:rPr>
              <a:t> The use of keyloggers without proper authorization or consent may violate privacy laws and ethical principles, resulting in legal repercussions and damage to reputation if discovered.</a:t>
            </a:r>
          </a:p>
          <a:p>
            <a:pPr marL="285750" algn="just" indent="-285750">
              <a:buFont typeface="Wingdings"/>
              <a:buChar char="Ø"/>
            </a:pPr>
            <a:r>
              <a:rPr b="1">
                <a:latin typeface="Times New Roman"/>
                <a:cs typeface="Times New Roman"/>
              </a:rPr>
              <a:t>Security Vulnerabilities:</a:t>
            </a:r>
            <a:r>
              <a:rPr>
                <a:latin typeface="Times New Roman"/>
                <a:cs typeface="Times New Roman"/>
              </a:rPr>
              <a:t> Keyloggers themselves can become targets for exploitation by cybercriminals, leading to security vulnerabilities and potential breaches if not properly secured or maintained.</a:t>
            </a:r>
          </a:p>
          <a:p>
            <a:pPr marL="285750" algn="just" indent="-285750">
              <a:buFont typeface="Wingdings"/>
              <a:buChar char="Ø"/>
            </a:pPr>
          </a:p>
          <a:p>
            <a:pPr marL="285750" algn="just" indent="-285750">
              <a:buFont typeface="Wingdings"/>
              <a:buChar char="Ø"/>
            </a:pPr>
            <a:r>
              <a:rPr b="1">
                <a:latin typeface="Times New Roman"/>
                <a:cs typeface="Times New Roman"/>
              </a:rPr>
              <a:t>Cost and Complexity:</a:t>
            </a:r>
            <a:r>
              <a:rPr>
                <a:latin typeface="Times New Roman"/>
                <a:cs typeface="Times New Roman"/>
              </a:rPr>
              <a:t> Implementing comprehensive security measures can be costly and complex, requiring investment in software, hardware, personnel training, and ongoing maintenance.</a:t>
            </a: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28600" y="381004"/>
            <a:ext cx="5014591" cy="518159"/>
          </a:xfrm>
          <a:prstGeom prst="rect">
            <a:avLst/>
          </a:prstGeom>
        </p:spPr>
        <p:txBody>
          <a:bodyPr vert="horz" wrap="square" lIns="0" tIns="16510" rIns="0" bIns="0" rtlCol="0">
            <a:spAutoFit/>
          </a:bodyPr>
          <a:lstStyle/>
          <a:p>
            <a:pPr marL="12696">
              <a:lnSpc>
                <a:spcPct val="100000"/>
              </a:lnSpc>
              <a:spcBef>
                <a:spcPts val="130"/>
              </a:spcBef>
            </a:pPr>
            <a:r>
              <a:rPr sz="3200">
                <a:solidFill>
                  <a:schemeClr val="accent4"/>
                </a:solidFill>
              </a:rPr>
              <a:t>W</a:t>
            </a:r>
            <a:r>
              <a:rPr sz="3200">
                <a:solidFill>
                  <a:schemeClr val="accent4"/>
                </a:solidFill>
              </a:rPr>
              <a:t>H</a:t>
            </a:r>
            <a:r>
              <a:rPr sz="3200">
                <a:solidFill>
                  <a:schemeClr val="accent4"/>
                </a:solidFill>
              </a:rPr>
              <a:t>O</a:t>
            </a:r>
            <a:r>
              <a:rPr sz="3200">
                <a:solidFill>
                  <a:schemeClr val="accent4"/>
                </a:solidFill>
              </a:rPr>
              <a:t> </a:t>
            </a:r>
            <a:r>
              <a:rPr sz="3200">
                <a:solidFill>
                  <a:schemeClr val="accent4"/>
                </a:solidFill>
              </a:rPr>
              <a:t>AR</a:t>
            </a:r>
            <a:r>
              <a:rPr sz="3200">
                <a:solidFill>
                  <a:schemeClr val="accent4"/>
                </a:solidFill>
              </a:rPr>
              <a:t>E</a:t>
            </a:r>
            <a:r>
              <a:rPr sz="3200">
                <a:solidFill>
                  <a:schemeClr val="accent4"/>
                </a:solidFill>
              </a:rPr>
              <a:t> </a:t>
            </a:r>
            <a:r>
              <a:rPr sz="3200">
                <a:solidFill>
                  <a:schemeClr val="accent4"/>
                </a:solidFill>
              </a:rPr>
              <a:t>T</a:t>
            </a:r>
            <a:r>
              <a:rPr sz="3200">
                <a:solidFill>
                  <a:schemeClr val="accent4"/>
                </a:solidFill>
              </a:rPr>
              <a:t>H</a:t>
            </a:r>
            <a:r>
              <a:rPr sz="3200">
                <a:solidFill>
                  <a:schemeClr val="accent4"/>
                </a:solidFill>
              </a:rPr>
              <a:t>E</a:t>
            </a:r>
            <a:r>
              <a:rPr sz="3200">
                <a:solidFill>
                  <a:schemeClr val="accent4"/>
                </a:solidFill>
              </a:rPr>
              <a:t> </a:t>
            </a:r>
            <a:r>
              <a:rPr sz="3200">
                <a:solidFill>
                  <a:schemeClr val="accent4"/>
                </a:solidFill>
              </a:rPr>
              <a:t>E</a:t>
            </a:r>
            <a:r>
              <a:rPr sz="3200">
                <a:solidFill>
                  <a:schemeClr val="accent4"/>
                </a:solidFill>
              </a:rPr>
              <a:t>N</a:t>
            </a:r>
            <a:r>
              <a:rPr sz="3200">
                <a:solidFill>
                  <a:schemeClr val="accent4"/>
                </a:solidFill>
              </a:rPr>
              <a:t>D</a:t>
            </a:r>
            <a:r>
              <a:rPr sz="3200">
                <a:solidFill>
                  <a:schemeClr val="accent4"/>
                </a:solidFill>
              </a:rPr>
              <a:t> </a:t>
            </a:r>
            <a:r>
              <a:rPr sz="3200">
                <a:solidFill>
                  <a:schemeClr val="accent4"/>
                </a:solidFill>
              </a:rPr>
              <a:t>U</a:t>
            </a:r>
            <a:r>
              <a:rPr sz="3200">
                <a:solidFill>
                  <a:schemeClr val="accent4"/>
                </a:solidFill>
              </a:rPr>
              <a:t>S</a:t>
            </a:r>
            <a:r>
              <a:rPr sz="3200">
                <a:solidFill>
                  <a:schemeClr val="accent4"/>
                </a:solidFill>
              </a:rPr>
              <a:t>E</a:t>
            </a:r>
            <a:r>
              <a:rPr sz="3200">
                <a:solidFill>
                  <a:schemeClr val="accent4"/>
                </a:solidFill>
              </a:rPr>
              <a:t>R</a:t>
            </a:r>
            <a:r>
              <a:rPr sz="3200">
                <a:solidFill>
                  <a:schemeClr val="accent4"/>
                </a:solidFill>
              </a:rPr>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9</a:t>
            </a:r>
          </a:p>
        </p:txBody>
      </p:sp>
      <p:sp>
        <p:nvSpPr>
          <p:cNvPr id="16" name="TextBox 15">
            <a:extLst>
              <a:ext uri="{FF2B5EF4-FFF2-40B4-BE49-F238E27FC236}">
                <a16:creationId xmlns:a16="http://schemas.microsoft.com/office/drawing/2014/main" id="{6336AF60-C650-A27B-9D07-0AB747924A5C}"/>
              </a:ext>
            </a:extLst>
          </p:cNvPr>
          <p:cNvSpPr txBox="1"/>
          <p:nvPr/>
        </p:nvSpPr>
        <p:spPr>
          <a:xfrm>
            <a:off x="408044" y="1143000"/>
            <a:ext cx="9126489" cy="4524309"/>
          </a:xfrm>
          <a:prstGeom prst="rect">
            <a:avLst/>
          </a:prstGeom>
          <a:noFill/>
        </p:spPr>
        <p:txBody>
          <a:bodyPr wrap="square" rtlCol="0">
            <a:spAutoFit/>
          </a:bodyPr>
          <a:lstStyle/>
          <a:p>
            <a:pPr algn="just"/>
            <a:r>
              <a:rPr b="1">
                <a:latin typeface="Times New Roman"/>
                <a:cs typeface="Times New Roman"/>
              </a:rPr>
              <a:t>Ethical Hackers and Security Professionals:</a:t>
            </a:r>
          </a:p>
          <a:p>
            <a:pPr algn="just">
              <a:buFont typeface="Arial"/>
              <a:buChar char="•"/>
            </a:pPr>
            <a:r>
              <a:rPr>
                <a:latin typeface="Times New Roman"/>
                <a:cs typeface="Times New Roman"/>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p>
          <a:p>
            <a:pPr algn="just"/>
            <a:r>
              <a:rPr b="1">
                <a:latin typeface="Times New Roman"/>
                <a:cs typeface="Times New Roman"/>
              </a:rPr>
              <a:t>IT Administrators:</a:t>
            </a:r>
          </a:p>
          <a:p>
            <a:pPr algn="just">
              <a:buFont typeface="Arial"/>
              <a:buChar char="•"/>
            </a:pPr>
            <a:r>
              <a:rPr>
                <a:latin typeface="Times New Roman"/>
                <a:cs typeface="Times New Roman"/>
              </a:rPr>
              <a:t>IT administrators may utilize keyloggers to troubleshoot technical issues, diagnose problems, or monitor system usage within their organization's network.</a:t>
            </a:r>
          </a:p>
          <a:p>
            <a:pPr algn="just"/>
          </a:p>
          <a:p>
            <a:pPr algn="just"/>
            <a:r>
              <a:rPr b="1">
                <a:latin typeface="Times New Roman"/>
                <a:cs typeface="Times New Roman"/>
              </a:rPr>
              <a:t>Cybercriminals:</a:t>
            </a:r>
          </a:p>
          <a:p>
            <a:pPr algn="just">
              <a:buFont typeface="Arial"/>
              <a:buChar char="•"/>
            </a:pPr>
            <a:r>
              <a:rPr>
                <a:latin typeface="Times New Roman"/>
                <a:cs typeface="Times New Roman"/>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1558</Words>
  <Application>Microsoft Office PowerPoint</Application>
  <PresentationFormat>Widescreen</PresentationFormat>
  <Paragraphs>107</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DEVADI SURESH KAKINADA INSTITUTE OF ENGINEERING AND TECHNOLOGY </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NANDIKOLLA SATYA SURYA KIRAN</dc:title>
  <dc:creator>dell</dc:creator>
  <cp:lastModifiedBy>Jeswanth Vinjarapu</cp:lastModifiedBy>
  <cp:revision>2</cp:revision>
  <dcterms:created xsi:type="dcterms:W3CDTF">2024-06-03T05:48:59Z</dcterms:created>
  <dcterms:modified xsi:type="dcterms:W3CDTF">2024-06-25T06:48:08Z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