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9191" y="35813"/>
            <a:ext cx="6304915" cy="624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39" y="1946590"/>
            <a:ext cx="6498590" cy="3101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eeexplore.ieee.org/document/9711889/" TargetMode="External"/><Relationship Id="rId3" Type="http://schemas.openxmlformats.org/officeDocument/2006/relationships/hyperlink" Target="https://ieeexplore.ieee.org/document/9155403/" TargetMode="External"/><Relationship Id="rId4" Type="http://schemas.openxmlformats.org/officeDocument/2006/relationships/hyperlink" Target="https://ieeexplore.ieee.org/document/8784472/" TargetMode="External"/><Relationship Id="rId5" Type="http://schemas.openxmlformats.org/officeDocument/2006/relationships/hyperlink" Target="https://ieeexplore.ieee.org/document/7014765/" TargetMode="Externa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9191" y="225932"/>
            <a:ext cx="630491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GOJAN</a:t>
            </a:r>
            <a:r>
              <a:rPr dirty="0" spc="-45"/>
              <a:t> </a:t>
            </a:r>
            <a:r>
              <a:rPr dirty="0"/>
              <a:t>SCHOOL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 spc="-10"/>
              <a:t>TECHNOLOGY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82216" y="532974"/>
            <a:ext cx="5443855" cy="66230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algn="ctr" marR="12700">
              <a:lnSpc>
                <a:spcPct val="100000"/>
              </a:lnSpc>
              <a:spcBef>
                <a:spcPts val="320"/>
              </a:spcBef>
            </a:pPr>
            <a:r>
              <a:rPr dirty="0" sz="1200" spc="-35" b="1">
                <a:latin typeface="Times New Roman"/>
                <a:cs typeface="Times New Roman"/>
              </a:rPr>
              <a:t>EDAPALAYAM,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REDHILLS,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CHENNAI-</a:t>
            </a:r>
            <a:r>
              <a:rPr dirty="0" sz="1200" spc="-25" b="1">
                <a:latin typeface="Times New Roman"/>
                <a:cs typeface="Times New Roman"/>
              </a:rPr>
              <a:t>52.</a:t>
            </a:r>
            <a:endParaRPr sz="1200">
              <a:latin typeface="Times New Roman"/>
              <a:cs typeface="Times New Roman"/>
            </a:endParaRPr>
          </a:p>
          <a:p>
            <a:pPr algn="ctr" marL="12700" marR="5080">
              <a:lnSpc>
                <a:spcPts val="1689"/>
              </a:lnSpc>
              <a:spcBef>
                <a:spcPts val="65"/>
              </a:spcBef>
            </a:pPr>
            <a:r>
              <a:rPr dirty="0" sz="1200" b="1">
                <a:latin typeface="Times New Roman"/>
                <a:cs typeface="Times New Roman"/>
              </a:rPr>
              <a:t>Approved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by</a:t>
            </a:r>
            <a:r>
              <a:rPr dirty="0" sz="1200" spc="-7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A.I.C.T.E,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New </a:t>
            </a:r>
            <a:r>
              <a:rPr dirty="0" sz="1200" spc="-10" b="1">
                <a:latin typeface="Times New Roman"/>
                <a:cs typeface="Times New Roman"/>
              </a:rPr>
              <a:t>Delhi,</a:t>
            </a:r>
            <a:r>
              <a:rPr dirty="0" sz="1200" spc="-7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Affiliated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to</a:t>
            </a:r>
            <a:r>
              <a:rPr dirty="0" sz="1200" spc="-8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Anna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University,</a:t>
            </a:r>
            <a:r>
              <a:rPr dirty="0" sz="1200" b="1">
                <a:latin typeface="Times New Roman"/>
                <a:cs typeface="Times New Roman"/>
              </a:rPr>
              <a:t> Chennai.</a:t>
            </a:r>
            <a:r>
              <a:rPr dirty="0" sz="1200" spc="26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(NAAC Accredited&amp;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ISO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9001:2015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Certified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Institution)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726" y="234365"/>
            <a:ext cx="990600" cy="1076401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47191" y="3553043"/>
            <a:ext cx="2982595" cy="63309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2000" b="1">
                <a:latin typeface="Times New Roman"/>
                <a:cs typeface="Times New Roman"/>
              </a:rPr>
              <a:t>UNDER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GUIDANCE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400" b="1">
                <a:latin typeface="Times New Roman"/>
                <a:cs typeface="Times New Roman"/>
              </a:rPr>
              <a:t>Mrs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70" b="1">
                <a:latin typeface="Times New Roman"/>
                <a:cs typeface="Times New Roman"/>
              </a:rPr>
              <a:t>LAVANYA.T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(</a:t>
            </a:r>
            <a:r>
              <a:rPr dirty="0" sz="1400" spc="-6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AP/CSE)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80735" y="3097784"/>
            <a:ext cx="2891155" cy="1430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 b="1">
                <a:latin typeface="Times New Roman"/>
                <a:cs typeface="Times New Roman"/>
              </a:rPr>
              <a:t>BATCH</a:t>
            </a:r>
            <a:r>
              <a:rPr dirty="0" sz="2000" spc="-10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MEMBERS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400" b="1">
                <a:latin typeface="Times New Roman"/>
                <a:cs typeface="Times New Roman"/>
              </a:rPr>
              <a:t>SURESH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KUMAR.D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(110521104049)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  <a:tabLst>
                <a:tab pos="1599565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VIMALESH.C</a:t>
            </a:r>
            <a:r>
              <a:rPr dirty="0" sz="1400" b="1">
                <a:latin typeface="Times New Roman"/>
                <a:cs typeface="Times New Roman"/>
              </a:rPr>
              <a:t>	</a:t>
            </a:r>
            <a:r>
              <a:rPr dirty="0" sz="1400" spc="-10" b="1">
                <a:latin typeface="Times New Roman"/>
                <a:cs typeface="Times New Roman"/>
              </a:rPr>
              <a:t>(110520106303)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dirty="0" sz="1400" b="1">
                <a:latin typeface="Times New Roman"/>
                <a:cs typeface="Times New Roman"/>
              </a:rPr>
              <a:t>YOGESH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BALAJI.K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(110520106303)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380735" y="4658969"/>
            <a:ext cx="29610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Times New Roman"/>
                <a:cs typeface="Times New Roman"/>
              </a:rPr>
              <a:t>RAMA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KRISHNAN.A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(110520106303)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39075" y="266750"/>
            <a:ext cx="1057198" cy="1076401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031239" y="1330578"/>
            <a:ext cx="6969759" cy="1529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305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latin typeface="Times New Roman"/>
                <a:cs typeface="Times New Roman"/>
              </a:rPr>
              <a:t>DEPARTMENT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-8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COMPUTER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SCIENCE</a:t>
            </a:r>
            <a:r>
              <a:rPr dirty="0" sz="1800" spc="-9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ENGINEERING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Project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Title: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Secure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Web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HTTPS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Microsoft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Azure</a:t>
            </a:r>
            <a:endParaRPr sz="2000">
              <a:latin typeface="Times New Roman"/>
              <a:cs typeface="Times New Roman"/>
            </a:endParaRPr>
          </a:p>
          <a:p>
            <a:pPr algn="ctr" marR="238760">
              <a:lnSpc>
                <a:spcPct val="100000"/>
              </a:lnSpc>
              <a:spcBef>
                <a:spcPts val="1825"/>
              </a:spcBef>
            </a:pPr>
            <a:r>
              <a:rPr dirty="0" sz="1800" spc="-10" b="1">
                <a:latin typeface="Times New Roman"/>
                <a:cs typeface="Times New Roman"/>
              </a:rPr>
              <a:t>BATCH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-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spc="-50" b="1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5359" rIns="0" bIns="0" rtlCol="0" vert="horz">
            <a:spAutoFit/>
          </a:bodyPr>
          <a:lstStyle/>
          <a:p>
            <a:pPr marL="231267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REFERENCES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7644" y="821562"/>
            <a:ext cx="8561705" cy="3683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14629" indent="271780">
              <a:lnSpc>
                <a:spcPct val="100000"/>
              </a:lnSpc>
              <a:spcBef>
                <a:spcPts val="95"/>
              </a:spcBef>
              <a:buAutoNum type="arabicPlain"/>
              <a:tabLst>
                <a:tab pos="284480" algn="l"/>
              </a:tabLst>
            </a:pPr>
            <a:r>
              <a:rPr dirty="0" sz="1600" spc="-80">
                <a:latin typeface="Calibri"/>
                <a:cs typeface="Calibri"/>
              </a:rPr>
              <a:t>T.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Sheela,</a:t>
            </a:r>
            <a:r>
              <a:rPr dirty="0" sz="1600" spc="-90">
                <a:latin typeface="Calibri"/>
                <a:cs typeface="Calibri"/>
              </a:rPr>
              <a:t> V.</a:t>
            </a:r>
            <a:r>
              <a:rPr dirty="0" sz="1600">
                <a:latin typeface="Calibri"/>
                <a:cs typeface="Calibri"/>
              </a:rPr>
              <a:t> Kalya,</a:t>
            </a:r>
            <a:r>
              <a:rPr dirty="0" sz="1600" spc="-90">
                <a:latin typeface="Calibri"/>
                <a:cs typeface="Calibri"/>
              </a:rPr>
              <a:t> </a:t>
            </a:r>
            <a:r>
              <a:rPr dirty="0" sz="1600" spc="-80">
                <a:latin typeface="Calibri"/>
                <a:cs typeface="Calibri"/>
              </a:rPr>
              <a:t>T.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Bhavya,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80">
                <a:latin typeface="Calibri"/>
                <a:cs typeface="Calibri"/>
              </a:rPr>
              <a:t>T.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Harshitha,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“Secure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Online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Examination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System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Azure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Cloud </a:t>
            </a:r>
            <a:r>
              <a:rPr dirty="0" sz="1600">
                <a:latin typeface="Calibri"/>
                <a:cs typeface="Calibri"/>
              </a:rPr>
              <a:t>with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Load</a:t>
            </a:r>
            <a:r>
              <a:rPr dirty="0" sz="1600" spc="-30">
                <a:latin typeface="Calibri"/>
                <a:cs typeface="Calibri"/>
              </a:rPr>
              <a:t> Balancer,”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2021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4th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International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Conference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Computing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Communications </a:t>
            </a:r>
            <a:r>
              <a:rPr dirty="0" sz="1600" spc="-20">
                <a:latin typeface="Calibri"/>
                <a:cs typeface="Calibri"/>
              </a:rPr>
              <a:t>Technologies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(ICCCT),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2021,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pp.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170–174.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u="sng" sz="1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IEEE</a:t>
            </a:r>
            <a:r>
              <a:rPr dirty="0" u="sng" sz="16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sng" sz="16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Xplore</a:t>
            </a:r>
            <a:endParaRPr sz="1600">
              <a:latin typeface="Calibri"/>
              <a:cs typeface="Calibri"/>
            </a:endParaRPr>
          </a:p>
          <a:p>
            <a:pPr marL="12700" marR="301625" indent="272415">
              <a:lnSpc>
                <a:spcPct val="100000"/>
              </a:lnSpc>
              <a:spcBef>
                <a:spcPts val="1920"/>
              </a:spcBef>
              <a:buAutoNum type="arabicPlain"/>
              <a:tabLst>
                <a:tab pos="285115" algn="l"/>
              </a:tabLst>
            </a:pPr>
            <a:r>
              <a:rPr dirty="0" sz="1600" spc="-85">
                <a:latin typeface="Calibri"/>
                <a:cs typeface="Calibri"/>
              </a:rPr>
              <a:t>T.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Benjapanplotak,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M.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Karakate,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K.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Sripanidkulchai,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“Enabling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Live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Migration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10">
                <a:latin typeface="Calibri"/>
                <a:cs typeface="Calibri"/>
              </a:rPr>
              <a:t> Containerized Applications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Across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Clouds,”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IEEE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INFOCOM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2020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-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IEEE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Conference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Computer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Communications, </a:t>
            </a:r>
            <a:r>
              <a:rPr dirty="0" sz="1600">
                <a:latin typeface="Calibri"/>
                <a:cs typeface="Calibri"/>
              </a:rPr>
              <a:t>2020,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pp.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1952–1961.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u="sng" sz="1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IEEE</a:t>
            </a:r>
            <a:r>
              <a:rPr dirty="0" u="sng" sz="16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dirty="0" u="sng" sz="16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Xplore</a:t>
            </a:r>
            <a:endParaRPr sz="1600">
              <a:latin typeface="Calibri"/>
              <a:cs typeface="Calibri"/>
            </a:endParaRPr>
          </a:p>
          <a:p>
            <a:pPr marL="12700" marR="5080" indent="272415">
              <a:lnSpc>
                <a:spcPct val="100000"/>
              </a:lnSpc>
              <a:spcBef>
                <a:spcPts val="1925"/>
              </a:spcBef>
              <a:buAutoNum type="arabicPlain"/>
              <a:tabLst>
                <a:tab pos="285115" algn="l"/>
              </a:tabLst>
            </a:pPr>
            <a:r>
              <a:rPr dirty="0" sz="1600">
                <a:latin typeface="Calibri"/>
                <a:cs typeface="Calibri"/>
              </a:rPr>
              <a:t>Q.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Jacquemart,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C.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Pigout,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G.</a:t>
            </a:r>
            <a:r>
              <a:rPr dirty="0" sz="1600" spc="-20">
                <a:latin typeface="Calibri"/>
                <a:cs typeface="Calibri"/>
              </a:rPr>
              <a:t> Urvoy-Keller,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“Inferring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Deployment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35">
                <a:latin typeface="Calibri"/>
                <a:cs typeface="Calibri"/>
              </a:rPr>
              <a:t> Top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Domains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over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Public </a:t>
            </a:r>
            <a:r>
              <a:rPr dirty="0" sz="1600">
                <a:latin typeface="Calibri"/>
                <a:cs typeface="Calibri"/>
              </a:rPr>
              <a:t>Clouds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using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DNS</a:t>
            </a:r>
            <a:r>
              <a:rPr dirty="0" sz="1600" spc="-25">
                <a:latin typeface="Calibri"/>
                <a:cs typeface="Calibri"/>
              </a:rPr>
              <a:t> Data,”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2019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Network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Traffic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Measurement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Analysis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Conference </a:t>
            </a:r>
            <a:r>
              <a:rPr dirty="0" sz="1600">
                <a:latin typeface="Calibri"/>
                <a:cs typeface="Calibri"/>
              </a:rPr>
              <a:t>(TMA),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2019,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pp. </a:t>
            </a:r>
            <a:r>
              <a:rPr dirty="0" sz="1600">
                <a:latin typeface="Calibri"/>
                <a:cs typeface="Calibri"/>
              </a:rPr>
              <a:t>67–72.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u="sng" sz="1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IEEE</a:t>
            </a:r>
            <a:r>
              <a:rPr dirty="0" u="sng" sz="1600" spc="-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dirty="0" u="sng" sz="16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Xplore</a:t>
            </a:r>
            <a:endParaRPr sz="1600">
              <a:latin typeface="Calibri"/>
              <a:cs typeface="Calibri"/>
            </a:endParaRPr>
          </a:p>
          <a:p>
            <a:pPr marL="285115" indent="-272415">
              <a:lnSpc>
                <a:spcPct val="100000"/>
              </a:lnSpc>
              <a:spcBef>
                <a:spcPts val="1920"/>
              </a:spcBef>
              <a:buAutoNum type="arabicPlain"/>
              <a:tabLst>
                <a:tab pos="285115" algn="l"/>
              </a:tabLst>
            </a:pPr>
            <a:r>
              <a:rPr dirty="0" sz="1600">
                <a:latin typeface="Calibri"/>
                <a:cs typeface="Calibri"/>
              </a:rPr>
              <a:t>N.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Mangla,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J.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Singh,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M.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Singh,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“Improving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Performance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Web </a:t>
            </a:r>
            <a:r>
              <a:rPr dirty="0" sz="1600" spc="-10">
                <a:latin typeface="Calibri"/>
                <a:cs typeface="Calibri"/>
              </a:rPr>
              <a:t>Applications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Using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Cloud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20">
                <a:latin typeface="Calibri"/>
                <a:cs typeface="Calibri"/>
              </a:rPr>
              <a:t>Resources,”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2014 </a:t>
            </a:r>
            <a:r>
              <a:rPr dirty="0" sz="1600" spc="-10">
                <a:latin typeface="Calibri"/>
                <a:cs typeface="Calibri"/>
              </a:rPr>
              <a:t>International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Conference</a:t>
            </a:r>
            <a:r>
              <a:rPr dirty="0" sz="1600">
                <a:latin typeface="Calibri"/>
                <a:cs typeface="Calibri"/>
              </a:rPr>
              <a:t> on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Reliability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Optimization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Information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Technology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Calibri"/>
                <a:cs typeface="Calibri"/>
              </a:rPr>
              <a:t>(ICROIT),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2014,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pp.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267–270.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u="sng" sz="1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IEEE</a:t>
            </a:r>
            <a:r>
              <a:rPr dirty="0" u="sng" sz="1600" spc="-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dirty="0" u="sng" sz="16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Xplore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191" y="1525981"/>
            <a:ext cx="6629400" cy="13665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800" b="0">
                <a:latin typeface="Times New Roman"/>
                <a:cs typeface="Times New Roman"/>
              </a:rPr>
              <a:t>THANK</a:t>
            </a:r>
            <a:r>
              <a:rPr dirty="0" sz="8800" spc="-45" b="0">
                <a:latin typeface="Times New Roman"/>
                <a:cs typeface="Times New Roman"/>
              </a:rPr>
              <a:t> </a:t>
            </a:r>
            <a:r>
              <a:rPr dirty="0" sz="8800" spc="-25" b="0">
                <a:latin typeface="Times New Roman"/>
                <a:cs typeface="Times New Roman"/>
              </a:rPr>
              <a:t>YOU</a:t>
            </a:r>
            <a:endParaRPr sz="8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742899"/>
            <a:ext cx="8880475" cy="4211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99085" marR="5397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300355" algn="l"/>
              </a:tabLst>
            </a:pPr>
            <a:r>
              <a:rPr dirty="0" sz="1600">
                <a:latin typeface="Times New Roman"/>
                <a:cs typeface="Times New Roman"/>
              </a:rPr>
              <a:t>	In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digital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era,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securing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web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applications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crucial to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protect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sensitive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data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ensure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user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trust</a:t>
            </a:r>
            <a:r>
              <a:rPr dirty="0" sz="1600" spc="-10">
                <a:latin typeface="Times New Roman"/>
                <a:cs typeface="Times New Roman"/>
              </a:rPr>
              <a:t>. </a:t>
            </a:r>
            <a:r>
              <a:rPr dirty="0" sz="1600" b="1">
                <a:latin typeface="Times New Roman"/>
                <a:cs typeface="Times New Roman"/>
              </a:rPr>
              <a:t>Microsoft</a:t>
            </a:r>
            <a:r>
              <a:rPr dirty="0" sz="1600" spc="38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Azure</a:t>
            </a:r>
            <a:r>
              <a:rPr dirty="0" sz="1600" spc="390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provides</a:t>
            </a:r>
            <a:r>
              <a:rPr dirty="0" sz="1600" spc="3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390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robust</a:t>
            </a:r>
            <a:r>
              <a:rPr dirty="0" sz="1600" spc="38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cloud</a:t>
            </a:r>
            <a:r>
              <a:rPr dirty="0" sz="1600" spc="38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platform</a:t>
            </a:r>
            <a:r>
              <a:rPr dirty="0" sz="1600" spc="38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for</a:t>
            </a:r>
            <a:r>
              <a:rPr dirty="0" sz="1600" spc="35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hosting</a:t>
            </a:r>
            <a:r>
              <a:rPr dirty="0" sz="1600" spc="38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web</a:t>
            </a:r>
            <a:r>
              <a:rPr dirty="0" sz="1600" spc="38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applications</a:t>
            </a:r>
            <a:r>
              <a:rPr dirty="0" sz="1600" spc="385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380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built-</a:t>
            </a:r>
            <a:r>
              <a:rPr dirty="0" sz="1600" spc="-25" b="1">
                <a:latin typeface="Times New Roman"/>
                <a:cs typeface="Times New Roman"/>
              </a:rPr>
              <a:t>in </a:t>
            </a:r>
            <a:r>
              <a:rPr dirty="0" sz="1600" b="1">
                <a:latin typeface="Times New Roman"/>
                <a:cs typeface="Times New Roman"/>
              </a:rPr>
              <a:t>security</a:t>
            </a:r>
            <a:r>
              <a:rPr dirty="0" sz="1600" spc="9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features</a:t>
            </a:r>
            <a:r>
              <a:rPr dirty="0" sz="1600">
                <a:latin typeface="Times New Roman"/>
                <a:cs typeface="Times New Roman"/>
              </a:rPr>
              <a:t>.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One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key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aspects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secure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hosting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enabling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HTTPS</a:t>
            </a:r>
            <a:r>
              <a:rPr dirty="0" sz="1600">
                <a:latin typeface="Times New Roman"/>
                <a:cs typeface="Times New Roman"/>
              </a:rPr>
              <a:t>,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which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encrypts</a:t>
            </a:r>
            <a:r>
              <a:rPr dirty="0" sz="1600" spc="85" b="1">
                <a:latin typeface="Times New Roman"/>
                <a:cs typeface="Times New Roman"/>
              </a:rPr>
              <a:t> </a:t>
            </a:r>
            <a:r>
              <a:rPr dirty="0" sz="1600" spc="-20" b="1">
                <a:latin typeface="Times New Roman"/>
                <a:cs typeface="Times New Roman"/>
              </a:rPr>
              <a:t>data </a:t>
            </a:r>
            <a:r>
              <a:rPr dirty="0" sz="1600" b="1">
                <a:latin typeface="Times New Roman"/>
                <a:cs typeface="Times New Roman"/>
              </a:rPr>
              <a:t>transmission</a:t>
            </a:r>
            <a:r>
              <a:rPr dirty="0" sz="1600" spc="-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and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prevents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cyber</a:t>
            </a:r>
            <a:r>
              <a:rPr dirty="0" sz="1600" spc="-5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threats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like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25" b="1">
                <a:latin typeface="Times New Roman"/>
                <a:cs typeface="Times New Roman"/>
              </a:rPr>
              <a:t>man-</a:t>
            </a:r>
            <a:r>
              <a:rPr dirty="0" sz="1600" spc="-10" b="1">
                <a:latin typeface="Times New Roman"/>
                <a:cs typeface="Times New Roman"/>
              </a:rPr>
              <a:t>in-the-</a:t>
            </a:r>
            <a:r>
              <a:rPr dirty="0" sz="1600" b="1">
                <a:latin typeface="Times New Roman"/>
                <a:cs typeface="Times New Roman"/>
              </a:rPr>
              <a:t>middle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attacks.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Font typeface="Arial MT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algn="just" marL="299085" marR="5270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300355" algn="l"/>
              </a:tabLst>
            </a:pPr>
            <a:r>
              <a:rPr dirty="0" sz="1600">
                <a:latin typeface="Times New Roman"/>
                <a:cs typeface="Times New Roman"/>
              </a:rPr>
              <a:t>	Azure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makes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it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easy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secure</a:t>
            </a:r>
            <a:r>
              <a:rPr dirty="0" sz="1600" spc="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web</a:t>
            </a:r>
            <a:r>
              <a:rPr dirty="0" sz="1600" spc="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hosting</a:t>
            </a:r>
            <a:r>
              <a:rPr dirty="0" sz="1600" spc="50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by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integrating</a:t>
            </a:r>
            <a:r>
              <a:rPr dirty="0" sz="1600" spc="7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HTTPS</a:t>
            </a:r>
            <a:r>
              <a:rPr dirty="0" sz="1600" spc="3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with</a:t>
            </a:r>
            <a:r>
              <a:rPr dirty="0" sz="1600" spc="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SSL/TLS</a:t>
            </a:r>
            <a:r>
              <a:rPr dirty="0" sz="1600" spc="5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certificates.</a:t>
            </a:r>
            <a:r>
              <a:rPr dirty="0" sz="1600" spc="40" b="1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Users </a:t>
            </a:r>
            <a:r>
              <a:rPr dirty="0" sz="1600">
                <a:latin typeface="Times New Roman"/>
                <a:cs typeface="Times New Roman"/>
              </a:rPr>
              <a:t>can</a:t>
            </a:r>
            <a:r>
              <a:rPr dirty="0" sz="1600" spc="3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configure</a:t>
            </a:r>
            <a:r>
              <a:rPr dirty="0" sz="1600" spc="390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free</a:t>
            </a:r>
            <a:r>
              <a:rPr dirty="0" sz="1600" spc="36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SSL</a:t>
            </a:r>
            <a:r>
              <a:rPr dirty="0" sz="1600" spc="28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certificates</a:t>
            </a:r>
            <a:r>
              <a:rPr dirty="0" sz="1600" spc="38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using</a:t>
            </a:r>
            <a:r>
              <a:rPr dirty="0" sz="1600" spc="37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Azure</a:t>
            </a:r>
            <a:r>
              <a:rPr dirty="0" sz="1600" spc="36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App</a:t>
            </a:r>
            <a:r>
              <a:rPr dirty="0" sz="1600" spc="36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Service</a:t>
            </a:r>
            <a:r>
              <a:rPr dirty="0" sz="1600" spc="37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Managed</a:t>
            </a:r>
            <a:r>
              <a:rPr dirty="0" sz="1600" spc="37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Certificates</a:t>
            </a:r>
            <a:r>
              <a:rPr dirty="0" sz="1600" spc="385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365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upload </a:t>
            </a:r>
            <a:r>
              <a:rPr dirty="0" sz="1600" b="1">
                <a:latin typeface="Times New Roman"/>
                <a:cs typeface="Times New Roman"/>
              </a:rPr>
              <a:t>custom</a:t>
            </a:r>
            <a:r>
              <a:rPr dirty="0" sz="1600" spc="35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certificates</a:t>
            </a:r>
            <a:r>
              <a:rPr dirty="0" sz="1600" spc="360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enhanced</a:t>
            </a:r>
            <a:r>
              <a:rPr dirty="0" sz="1600" spc="3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security.</a:t>
            </a:r>
            <a:r>
              <a:rPr dirty="0" sz="1600" spc="350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Azure</a:t>
            </a:r>
            <a:r>
              <a:rPr dirty="0" sz="1600" spc="36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Front</a:t>
            </a:r>
            <a:r>
              <a:rPr dirty="0" sz="1600" spc="3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Door</a:t>
            </a:r>
            <a:r>
              <a:rPr dirty="0" sz="1600" spc="3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and</a:t>
            </a:r>
            <a:r>
              <a:rPr dirty="0" sz="1600" spc="35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Application</a:t>
            </a:r>
            <a:r>
              <a:rPr dirty="0" sz="1600" spc="36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Gateway</a:t>
            </a:r>
            <a:r>
              <a:rPr dirty="0" sz="1600" spc="365" b="1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further </a:t>
            </a:r>
            <a:r>
              <a:rPr dirty="0" sz="1600" b="1">
                <a:latin typeface="Times New Roman"/>
                <a:cs typeface="Times New Roman"/>
              </a:rPr>
              <a:t>strengthen</a:t>
            </a:r>
            <a:r>
              <a:rPr dirty="0" sz="1600" spc="25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security</a:t>
            </a:r>
            <a:r>
              <a:rPr dirty="0" sz="1600" spc="254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by</a:t>
            </a:r>
            <a:r>
              <a:rPr dirty="0" sz="1600" spc="2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providing</a:t>
            </a:r>
            <a:r>
              <a:rPr dirty="0" sz="1600" spc="265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global</a:t>
            </a:r>
            <a:r>
              <a:rPr dirty="0" sz="1600" spc="254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load</a:t>
            </a:r>
            <a:r>
              <a:rPr dirty="0" sz="1600" spc="25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balancing,</a:t>
            </a:r>
            <a:r>
              <a:rPr dirty="0" sz="1600" spc="254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Web</a:t>
            </a:r>
            <a:r>
              <a:rPr dirty="0" sz="1600" spc="25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Application</a:t>
            </a:r>
            <a:r>
              <a:rPr dirty="0" sz="1600" spc="26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Firewall</a:t>
            </a:r>
            <a:r>
              <a:rPr dirty="0" sz="1600" spc="254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(WAF),</a:t>
            </a:r>
            <a:r>
              <a:rPr dirty="0" sz="1600" spc="250" b="1">
                <a:latin typeface="Times New Roman"/>
                <a:cs typeface="Times New Roman"/>
              </a:rPr>
              <a:t> </a:t>
            </a:r>
            <a:r>
              <a:rPr dirty="0" sz="1600" spc="-25" b="1">
                <a:latin typeface="Times New Roman"/>
                <a:cs typeface="Times New Roman"/>
              </a:rPr>
              <a:t>and </a:t>
            </a:r>
            <a:r>
              <a:rPr dirty="0" sz="1600" b="1">
                <a:latin typeface="Times New Roman"/>
                <a:cs typeface="Times New Roman"/>
              </a:rPr>
              <a:t>DDoS</a:t>
            </a:r>
            <a:r>
              <a:rPr dirty="0" sz="1600" spc="-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protection.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Font typeface="Arial MT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algn="just" marL="299085" marR="52069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300355" algn="l"/>
              </a:tabLst>
            </a:pPr>
            <a:r>
              <a:rPr dirty="0" sz="1600">
                <a:latin typeface="Times New Roman"/>
                <a:cs typeface="Times New Roman"/>
              </a:rPr>
              <a:t>	By</a:t>
            </a:r>
            <a:r>
              <a:rPr dirty="0" sz="1600" spc="2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leveraging</a:t>
            </a:r>
            <a:r>
              <a:rPr dirty="0" sz="1600" spc="295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Azure’s</a:t>
            </a:r>
            <a:r>
              <a:rPr dirty="0" sz="1600" spc="29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security</a:t>
            </a:r>
            <a:r>
              <a:rPr dirty="0" sz="1600" spc="29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features</a:t>
            </a:r>
            <a:r>
              <a:rPr dirty="0" sz="1600">
                <a:latin typeface="Times New Roman"/>
                <a:cs typeface="Times New Roman"/>
              </a:rPr>
              <a:t>,</a:t>
            </a:r>
            <a:r>
              <a:rPr dirty="0" sz="1600" spc="2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businesses</a:t>
            </a:r>
            <a:r>
              <a:rPr dirty="0" sz="1600" spc="2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can</a:t>
            </a:r>
            <a:r>
              <a:rPr dirty="0" sz="1600" spc="285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ensure</a:t>
            </a:r>
            <a:r>
              <a:rPr dirty="0" sz="1600" spc="27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</a:t>
            </a:r>
            <a:r>
              <a:rPr dirty="0" sz="1600" spc="28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safe</a:t>
            </a:r>
            <a:r>
              <a:rPr dirty="0" sz="1600" spc="27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and</a:t>
            </a:r>
            <a:r>
              <a:rPr dirty="0" sz="1600" spc="28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reliable</a:t>
            </a:r>
            <a:r>
              <a:rPr dirty="0" sz="1600" spc="30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web</a:t>
            </a:r>
            <a:r>
              <a:rPr dirty="0" sz="1600" spc="28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hosting </a:t>
            </a:r>
            <a:r>
              <a:rPr dirty="0" sz="1600" b="1">
                <a:latin typeface="Times New Roman"/>
                <a:cs typeface="Times New Roman"/>
              </a:rPr>
              <a:t>environment.</a:t>
            </a:r>
            <a:r>
              <a:rPr dirty="0" sz="1600" spc="15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Automated</a:t>
            </a:r>
            <a:r>
              <a:rPr dirty="0" sz="1600" spc="16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certificate</a:t>
            </a:r>
            <a:r>
              <a:rPr dirty="0" sz="1600" spc="16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renewal,</a:t>
            </a:r>
            <a:r>
              <a:rPr dirty="0" sz="1600" spc="15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compliance</a:t>
            </a:r>
            <a:r>
              <a:rPr dirty="0" sz="1600" spc="16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with</a:t>
            </a:r>
            <a:r>
              <a:rPr dirty="0" sz="1600" spc="16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industry</a:t>
            </a:r>
            <a:r>
              <a:rPr dirty="0" sz="1600" spc="16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standards,</a:t>
            </a:r>
            <a:r>
              <a:rPr dirty="0" sz="1600" spc="15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and</a:t>
            </a:r>
            <a:r>
              <a:rPr dirty="0" sz="1600" spc="15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seamless </a:t>
            </a:r>
            <a:r>
              <a:rPr dirty="0" sz="1600" b="1">
                <a:latin typeface="Times New Roman"/>
                <a:cs typeface="Times New Roman"/>
              </a:rPr>
              <a:t>integration</a:t>
            </a:r>
            <a:r>
              <a:rPr dirty="0" sz="1600" spc="130" b="1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13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DevOps</a:t>
            </a:r>
            <a:r>
              <a:rPr dirty="0" sz="1600" spc="13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pipelines</a:t>
            </a:r>
            <a:r>
              <a:rPr dirty="0" sz="1600" spc="14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make</a:t>
            </a:r>
            <a:r>
              <a:rPr dirty="0" sz="1600" spc="13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Azure</a:t>
            </a:r>
            <a:r>
              <a:rPr dirty="0" sz="1600" spc="13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12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preferred</a:t>
            </a:r>
            <a:r>
              <a:rPr dirty="0" sz="1600" spc="13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choice</a:t>
            </a:r>
            <a:r>
              <a:rPr dirty="0" sz="1600" spc="13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125">
                <a:latin typeface="Times New Roman"/>
                <a:cs typeface="Times New Roman"/>
              </a:rPr>
              <a:t>  </a:t>
            </a:r>
            <a:r>
              <a:rPr dirty="0" sz="1600" b="1">
                <a:latin typeface="Times New Roman"/>
                <a:cs typeface="Times New Roman"/>
              </a:rPr>
              <a:t>secure</a:t>
            </a:r>
            <a:r>
              <a:rPr dirty="0" sz="1600" spc="120" b="1">
                <a:latin typeface="Times New Roman"/>
                <a:cs typeface="Times New Roman"/>
              </a:rPr>
              <a:t>  </a:t>
            </a:r>
            <a:r>
              <a:rPr dirty="0" sz="1600" b="1">
                <a:latin typeface="Times New Roman"/>
                <a:cs typeface="Times New Roman"/>
              </a:rPr>
              <a:t>web</a:t>
            </a:r>
            <a:r>
              <a:rPr dirty="0" sz="1600" spc="130" b="1">
                <a:latin typeface="Times New Roman"/>
                <a:cs typeface="Times New Roman"/>
              </a:rPr>
              <a:t>  </a:t>
            </a:r>
            <a:r>
              <a:rPr dirty="0" sz="1600" spc="-10" b="1">
                <a:latin typeface="Times New Roman"/>
                <a:cs typeface="Times New Roman"/>
              </a:rPr>
              <a:t>hosting</a:t>
            </a:r>
            <a:r>
              <a:rPr dirty="0" sz="1600" spc="-10">
                <a:latin typeface="Times New Roman"/>
                <a:cs typeface="Times New Roman"/>
              </a:rPr>
              <a:t>. </a:t>
            </a:r>
            <a:r>
              <a:rPr dirty="0" sz="1600" b="1">
                <a:latin typeface="Times New Roman"/>
                <a:cs typeface="Times New Roman"/>
              </a:rPr>
              <a:t>Implementing</a:t>
            </a:r>
            <a:r>
              <a:rPr dirty="0" sz="1600" spc="60" b="1">
                <a:latin typeface="Times New Roman"/>
                <a:cs typeface="Times New Roman"/>
              </a:rPr>
              <a:t>  </a:t>
            </a:r>
            <a:r>
              <a:rPr dirty="0" sz="1600" b="1">
                <a:latin typeface="Times New Roman"/>
                <a:cs typeface="Times New Roman"/>
              </a:rPr>
              <a:t>HTTPS</a:t>
            </a:r>
            <a:r>
              <a:rPr dirty="0" sz="1600" spc="49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not</a:t>
            </a:r>
            <a:r>
              <a:rPr dirty="0" sz="1600" spc="50" b="1">
                <a:latin typeface="Times New Roman"/>
                <a:cs typeface="Times New Roman"/>
              </a:rPr>
              <a:t>  </a:t>
            </a:r>
            <a:r>
              <a:rPr dirty="0" sz="1600" b="1">
                <a:latin typeface="Times New Roman"/>
                <a:cs typeface="Times New Roman"/>
              </a:rPr>
              <a:t>only</a:t>
            </a:r>
            <a:r>
              <a:rPr dirty="0" sz="1600" spc="55" b="1">
                <a:latin typeface="Times New Roman"/>
                <a:cs typeface="Times New Roman"/>
              </a:rPr>
              <a:t>  </a:t>
            </a:r>
            <a:r>
              <a:rPr dirty="0" sz="1600" b="1">
                <a:latin typeface="Times New Roman"/>
                <a:cs typeface="Times New Roman"/>
              </a:rPr>
              <a:t>improves</a:t>
            </a:r>
            <a:r>
              <a:rPr dirty="0" sz="1600" spc="50" b="1">
                <a:latin typeface="Times New Roman"/>
                <a:cs typeface="Times New Roman"/>
              </a:rPr>
              <a:t>  </a:t>
            </a:r>
            <a:r>
              <a:rPr dirty="0" sz="1600" b="1">
                <a:latin typeface="Times New Roman"/>
                <a:cs typeface="Times New Roman"/>
              </a:rPr>
              <a:t>security</a:t>
            </a:r>
            <a:r>
              <a:rPr dirty="0" sz="1600" spc="50" b="1">
                <a:latin typeface="Times New Roman"/>
                <a:cs typeface="Times New Roman"/>
              </a:rPr>
              <a:t>  </a:t>
            </a:r>
            <a:r>
              <a:rPr dirty="0" sz="1600" b="1">
                <a:latin typeface="Times New Roman"/>
                <a:cs typeface="Times New Roman"/>
              </a:rPr>
              <a:t>but</a:t>
            </a:r>
            <a:r>
              <a:rPr dirty="0" sz="1600" spc="50" b="1">
                <a:latin typeface="Times New Roman"/>
                <a:cs typeface="Times New Roman"/>
              </a:rPr>
              <a:t>  </a:t>
            </a:r>
            <a:r>
              <a:rPr dirty="0" sz="1600" b="1">
                <a:latin typeface="Times New Roman"/>
                <a:cs typeface="Times New Roman"/>
              </a:rPr>
              <a:t>also</a:t>
            </a:r>
            <a:r>
              <a:rPr dirty="0" sz="1600" spc="50" b="1">
                <a:latin typeface="Times New Roman"/>
                <a:cs typeface="Times New Roman"/>
              </a:rPr>
              <a:t>  </a:t>
            </a:r>
            <a:r>
              <a:rPr dirty="0" sz="1600" b="1">
                <a:latin typeface="Times New Roman"/>
                <a:cs typeface="Times New Roman"/>
              </a:rPr>
              <a:t>boosts</a:t>
            </a:r>
            <a:r>
              <a:rPr dirty="0" sz="1600" spc="50" b="1">
                <a:latin typeface="Times New Roman"/>
                <a:cs typeface="Times New Roman"/>
              </a:rPr>
              <a:t>  </a:t>
            </a:r>
            <a:r>
              <a:rPr dirty="0" sz="1600" b="1">
                <a:latin typeface="Times New Roman"/>
                <a:cs typeface="Times New Roman"/>
              </a:rPr>
              <a:t>SEO</a:t>
            </a:r>
            <a:r>
              <a:rPr dirty="0" sz="1600" spc="50" b="1">
                <a:latin typeface="Times New Roman"/>
                <a:cs typeface="Times New Roman"/>
              </a:rPr>
              <a:t>  </a:t>
            </a:r>
            <a:r>
              <a:rPr dirty="0" sz="1600" b="1">
                <a:latin typeface="Times New Roman"/>
                <a:cs typeface="Times New Roman"/>
              </a:rPr>
              <a:t>rankings</a:t>
            </a:r>
            <a:r>
              <a:rPr dirty="0" sz="1600" spc="60" b="1">
                <a:latin typeface="Times New Roman"/>
                <a:cs typeface="Times New Roman"/>
              </a:rPr>
              <a:t>  </a:t>
            </a:r>
            <a:r>
              <a:rPr dirty="0" sz="1600" b="1">
                <a:latin typeface="Times New Roman"/>
                <a:cs typeface="Times New Roman"/>
              </a:rPr>
              <a:t>and</a:t>
            </a:r>
            <a:r>
              <a:rPr dirty="0" sz="1600" spc="495" b="1">
                <a:latin typeface="Times New Roman"/>
                <a:cs typeface="Times New Roman"/>
              </a:rPr>
              <a:t> </a:t>
            </a:r>
            <a:r>
              <a:rPr dirty="0" sz="1600" spc="-20" b="1">
                <a:latin typeface="Times New Roman"/>
                <a:cs typeface="Times New Roman"/>
              </a:rPr>
              <a:t>user </a:t>
            </a:r>
            <a:r>
              <a:rPr dirty="0" sz="1600" spc="-10" b="1">
                <a:latin typeface="Times New Roman"/>
                <a:cs typeface="Times New Roman"/>
              </a:rPr>
              <a:t>confidence.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1095"/>
              </a:spcBef>
            </a:pPr>
            <a:r>
              <a:rPr dirty="0" sz="950" spc="-50">
                <a:solidFill>
                  <a:srgbClr val="565656"/>
                </a:solidFill>
                <a:latin typeface="Arial MT"/>
                <a:cs typeface="Arial MT"/>
              </a:rPr>
              <a:t>2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299" rIns="0" bIns="0" rtlCol="0" vert="horz">
            <a:spAutoFit/>
          </a:bodyPr>
          <a:lstStyle/>
          <a:p>
            <a:pPr marL="2326640">
              <a:lnSpc>
                <a:spcPct val="100000"/>
              </a:lnSpc>
              <a:spcBef>
                <a:spcPts val="95"/>
              </a:spcBef>
            </a:pPr>
            <a:r>
              <a:rPr dirty="0" sz="2200" spc="-10"/>
              <a:t>ABSTRACT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1469" y="101549"/>
            <a:ext cx="225488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/>
              <a:t>INTRODUCTION</a:t>
            </a:r>
            <a:endParaRPr sz="2200"/>
          </a:p>
        </p:txBody>
      </p:sp>
      <p:sp>
        <p:nvSpPr>
          <p:cNvPr id="3" name="object 3" descr=""/>
          <p:cNvSpPr txBox="1"/>
          <p:nvPr/>
        </p:nvSpPr>
        <p:spPr>
          <a:xfrm>
            <a:off x="139090" y="434994"/>
            <a:ext cx="8794750" cy="455676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710"/>
              </a:spcBef>
            </a:pPr>
            <a:r>
              <a:rPr dirty="0" sz="1700" b="1">
                <a:latin typeface="Times New Roman"/>
                <a:cs typeface="Times New Roman"/>
              </a:rPr>
              <a:t>BACKGROUND</a:t>
            </a:r>
            <a:r>
              <a:rPr dirty="0" sz="1700" spc="-80" b="1">
                <a:latin typeface="Times New Roman"/>
                <a:cs typeface="Times New Roman"/>
              </a:rPr>
              <a:t> </a:t>
            </a:r>
            <a:r>
              <a:rPr dirty="0" sz="1700" spc="-10" b="1">
                <a:latin typeface="Times New Roman"/>
                <a:cs typeface="Times New Roman"/>
              </a:rPr>
              <a:t>OF</a:t>
            </a:r>
            <a:r>
              <a:rPr dirty="0" sz="1700" spc="-1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THE</a:t>
            </a:r>
            <a:r>
              <a:rPr dirty="0" sz="1700" spc="-20" b="1">
                <a:latin typeface="Times New Roman"/>
                <a:cs typeface="Times New Roman"/>
              </a:rPr>
              <a:t> </a:t>
            </a:r>
            <a:r>
              <a:rPr dirty="0" sz="1700" spc="-10" b="1">
                <a:latin typeface="Times New Roman"/>
                <a:cs typeface="Times New Roman"/>
              </a:rPr>
              <a:t>PROBLEM</a:t>
            </a:r>
            <a:endParaRPr sz="1700">
              <a:latin typeface="Times New Roman"/>
              <a:cs typeface="Times New Roman"/>
            </a:endParaRPr>
          </a:p>
          <a:p>
            <a:pPr marL="20320" marR="5080" indent="800100">
              <a:lnSpc>
                <a:spcPct val="101299"/>
              </a:lnSpc>
              <a:spcBef>
                <a:spcPts val="545"/>
              </a:spcBef>
            </a:pP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digital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age</a:t>
            </a:r>
            <a:r>
              <a:rPr dirty="0" sz="1600" b="1">
                <a:latin typeface="Times New Roman"/>
                <a:cs typeface="Times New Roman"/>
              </a:rPr>
              <a:t>,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securing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web</a:t>
            </a:r>
            <a:r>
              <a:rPr dirty="0" sz="1600" spc="-5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applications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critical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challenge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due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increasing</a:t>
            </a:r>
            <a:r>
              <a:rPr dirty="0" sz="1600" spc="-10" b="1">
                <a:latin typeface="Times New Roman"/>
                <a:cs typeface="Times New Roman"/>
              </a:rPr>
              <a:t> cyber </a:t>
            </a:r>
            <a:r>
              <a:rPr dirty="0" sz="1600" b="1">
                <a:latin typeface="Times New Roman"/>
                <a:cs typeface="Times New Roman"/>
              </a:rPr>
              <a:t>threats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like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data</a:t>
            </a:r>
            <a:r>
              <a:rPr dirty="0" sz="1600" spc="-5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breaches,</a:t>
            </a:r>
            <a:r>
              <a:rPr dirty="0" sz="1600" spc="-5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phishing,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and</a:t>
            </a:r>
            <a:r>
              <a:rPr dirty="0" sz="1600" spc="-60" b="1">
                <a:latin typeface="Times New Roman"/>
                <a:cs typeface="Times New Roman"/>
              </a:rPr>
              <a:t> </a:t>
            </a:r>
            <a:r>
              <a:rPr dirty="0" sz="1600" spc="-20" b="1">
                <a:latin typeface="Times New Roman"/>
                <a:cs typeface="Times New Roman"/>
              </a:rPr>
              <a:t>man-in-</a:t>
            </a:r>
            <a:r>
              <a:rPr dirty="0" sz="1600" spc="-10" b="1">
                <a:latin typeface="Times New Roman"/>
                <a:cs typeface="Times New Roman"/>
              </a:rPr>
              <a:t>the-</a:t>
            </a:r>
            <a:r>
              <a:rPr dirty="0" sz="1600" b="1">
                <a:latin typeface="Times New Roman"/>
                <a:cs typeface="Times New Roman"/>
              </a:rPr>
              <a:t>middle attacks</a:t>
            </a:r>
            <a:r>
              <a:rPr dirty="0" sz="1600">
                <a:latin typeface="Times New Roman"/>
                <a:cs typeface="Times New Roman"/>
              </a:rPr>
              <a:t>.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Traditional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hosting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solutions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often </a:t>
            </a:r>
            <a:r>
              <a:rPr dirty="0" sz="1600" b="1">
                <a:latin typeface="Times New Roman"/>
                <a:cs typeface="Times New Roman"/>
              </a:rPr>
              <a:t>lack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built-</a:t>
            </a:r>
            <a:r>
              <a:rPr dirty="0" sz="1600" b="1">
                <a:latin typeface="Times New Roman"/>
                <a:cs typeface="Times New Roman"/>
              </a:rPr>
              <a:t>in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security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measures,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exposing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applications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to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vulnerabilities.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750" spc="-45" b="1">
                <a:latin typeface="Times New Roman"/>
                <a:cs typeface="Times New Roman"/>
              </a:rPr>
              <a:t>MOTIVATION</a:t>
            </a:r>
            <a:r>
              <a:rPr dirty="0" sz="1750" spc="-40" b="1">
                <a:latin typeface="Times New Roman"/>
                <a:cs typeface="Times New Roman"/>
              </a:rPr>
              <a:t> </a:t>
            </a:r>
            <a:r>
              <a:rPr dirty="0" sz="1750" spc="-10" b="1">
                <a:latin typeface="Times New Roman"/>
                <a:cs typeface="Times New Roman"/>
              </a:rPr>
              <a:t>OF</a:t>
            </a:r>
            <a:r>
              <a:rPr dirty="0" sz="1750" spc="-100" b="1">
                <a:latin typeface="Times New Roman"/>
                <a:cs typeface="Times New Roman"/>
              </a:rPr>
              <a:t> </a:t>
            </a:r>
            <a:r>
              <a:rPr dirty="0" sz="1750" b="1">
                <a:latin typeface="Times New Roman"/>
                <a:cs typeface="Times New Roman"/>
              </a:rPr>
              <a:t>THE</a:t>
            </a:r>
            <a:r>
              <a:rPr dirty="0" sz="1750" spc="-25" b="1">
                <a:latin typeface="Times New Roman"/>
                <a:cs typeface="Times New Roman"/>
              </a:rPr>
              <a:t> </a:t>
            </a:r>
            <a:r>
              <a:rPr dirty="0" sz="1750" spc="-10" b="1">
                <a:latin typeface="Times New Roman"/>
                <a:cs typeface="Times New Roman"/>
              </a:rPr>
              <a:t>PROJECT</a:t>
            </a:r>
            <a:endParaRPr sz="1750">
              <a:latin typeface="Times New Roman"/>
              <a:cs typeface="Times New Roman"/>
            </a:endParaRPr>
          </a:p>
          <a:p>
            <a:pPr algn="just" marL="12700" marR="53975" indent="741680">
              <a:lnSpc>
                <a:spcPct val="101299"/>
              </a:lnSpc>
              <a:spcBef>
                <a:spcPts val="545"/>
              </a:spcBef>
            </a:pP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rise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cloud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computing,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businesses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are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shifting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towards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platforms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like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Microsoft</a:t>
            </a:r>
            <a:r>
              <a:rPr dirty="0" sz="1600" spc="-9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Azure </a:t>
            </a:r>
            <a:r>
              <a:rPr dirty="0" sz="1600" b="1">
                <a:latin typeface="Times New Roman"/>
                <a:cs typeface="Times New Roman"/>
              </a:rPr>
              <a:t>for</a:t>
            </a:r>
            <a:r>
              <a:rPr dirty="0" sz="1600" spc="-6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scalability,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reliability,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and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security. </a:t>
            </a:r>
            <a:r>
              <a:rPr dirty="0" sz="1600" b="1">
                <a:latin typeface="Times New Roman"/>
                <a:cs typeface="Times New Roman"/>
              </a:rPr>
              <a:t>HTTPS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(SSL/TLS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encryption)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essential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data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protection, </a:t>
            </a:r>
            <a:r>
              <a:rPr dirty="0" sz="1600" b="1">
                <a:latin typeface="Times New Roman"/>
                <a:cs typeface="Times New Roman"/>
              </a:rPr>
              <a:t>SEO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ranking,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and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user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trust</a:t>
            </a:r>
            <a:r>
              <a:rPr dirty="0" sz="1600" spc="-1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dirty="0" sz="1700" spc="-10" b="1">
                <a:latin typeface="Times New Roman"/>
                <a:cs typeface="Times New Roman"/>
              </a:rPr>
              <a:t>OBJECTIVES</a:t>
            </a:r>
            <a:r>
              <a:rPr dirty="0" sz="1700" spc="-7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AND </a:t>
            </a:r>
            <a:r>
              <a:rPr dirty="0" sz="1700" spc="-10" b="1">
                <a:latin typeface="Times New Roman"/>
                <a:cs typeface="Times New Roman"/>
              </a:rPr>
              <a:t>SCOPES</a:t>
            </a:r>
            <a:endParaRPr sz="17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latin typeface="Times New Roman"/>
                <a:cs typeface="Times New Roman"/>
              </a:rPr>
              <a:t>Enable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HTTPS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secure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data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transmission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on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Azure.</a:t>
            </a:r>
            <a:endParaRPr sz="1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latin typeface="Times New Roman"/>
                <a:cs typeface="Times New Roman"/>
              </a:rPr>
              <a:t>Implement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SSL/TLS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certificates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(Azure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App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Service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Managed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Certificates or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custom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SSL).</a:t>
            </a:r>
            <a:endParaRPr sz="1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latin typeface="Times New Roman"/>
                <a:cs typeface="Times New Roman"/>
              </a:rPr>
              <a:t>Utilize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Azure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security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services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(Web </a:t>
            </a:r>
            <a:r>
              <a:rPr dirty="0" sz="1600">
                <a:latin typeface="Times New Roman"/>
                <a:cs typeface="Times New Roman"/>
              </a:rPr>
              <a:t>Application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Firewall,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DDoS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Protection).</a:t>
            </a:r>
            <a:endParaRPr sz="1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latin typeface="Times New Roman"/>
                <a:cs typeface="Times New Roman"/>
              </a:rPr>
              <a:t>Ensure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automated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certificate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renewal</a:t>
            </a:r>
            <a:r>
              <a:rPr dirty="0" sz="1600" spc="-75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seamless</a:t>
            </a:r>
            <a:r>
              <a:rPr dirty="0" sz="1600" spc="-10">
                <a:latin typeface="Times New Roman"/>
                <a:cs typeface="Times New Roman"/>
              </a:rPr>
              <a:t> security.</a:t>
            </a:r>
            <a:endParaRPr sz="1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latin typeface="Times New Roman"/>
                <a:cs typeface="Times New Roman"/>
              </a:rPr>
              <a:t>Scope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includes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web</a:t>
            </a:r>
            <a:r>
              <a:rPr dirty="0" sz="1600" spc="-7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hosting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setup,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security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configurations,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and</a:t>
            </a:r>
            <a:r>
              <a:rPr dirty="0" sz="1600" spc="-5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performance </a:t>
            </a:r>
            <a:r>
              <a:rPr dirty="0" sz="1600" spc="-10" b="1">
                <a:latin typeface="Times New Roman"/>
                <a:cs typeface="Times New Roman"/>
              </a:rPr>
              <a:t>optimization</a:t>
            </a:r>
            <a:r>
              <a:rPr dirty="0" sz="1500" spc="-10" b="1">
                <a:latin typeface="Times New Roman"/>
                <a:cs typeface="Times New Roman"/>
              </a:rPr>
              <a:t>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7169" y="159257"/>
            <a:ext cx="282194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LITERATURE</a:t>
            </a:r>
            <a:r>
              <a:rPr dirty="0" spc="-95"/>
              <a:t> </a:t>
            </a:r>
            <a:r>
              <a:rPr dirty="0" spc="-10"/>
              <a:t>SURVEY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3779" y="521321"/>
            <a:ext cx="8651875" cy="4464685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dirty="0" sz="1700" b="1">
                <a:latin typeface="Times New Roman"/>
                <a:cs typeface="Times New Roman"/>
              </a:rPr>
              <a:t>EXISTING</a:t>
            </a:r>
            <a:r>
              <a:rPr dirty="0" sz="1700" spc="-20" b="1">
                <a:latin typeface="Times New Roman"/>
                <a:cs typeface="Times New Roman"/>
              </a:rPr>
              <a:t> </a:t>
            </a:r>
            <a:r>
              <a:rPr dirty="0" sz="1700" spc="-10" b="1">
                <a:latin typeface="Times New Roman"/>
                <a:cs typeface="Times New Roman"/>
              </a:rPr>
              <a:t>RESEARCH/WORK</a:t>
            </a:r>
            <a:endParaRPr sz="17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95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500">
                <a:latin typeface="Times New Roman"/>
                <a:cs typeface="Times New Roman"/>
              </a:rPr>
              <a:t>Many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studies</a:t>
            </a:r>
            <a:r>
              <a:rPr dirty="0" sz="1500" spc="-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emphasize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importance</a:t>
            </a:r>
            <a:r>
              <a:rPr dirty="0" sz="1500" spc="-3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of</a:t>
            </a:r>
            <a:r>
              <a:rPr dirty="0" sz="1500" spc="-2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HTTPS</a:t>
            </a:r>
            <a:r>
              <a:rPr dirty="0" sz="1500" spc="-10" b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for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securing</a:t>
            </a:r>
            <a:r>
              <a:rPr dirty="0" sz="1500" spc="-2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web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traffic.</a:t>
            </a:r>
            <a:endParaRPr sz="1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500" spc="-10" b="1">
                <a:latin typeface="Times New Roman"/>
                <a:cs typeface="Times New Roman"/>
              </a:rPr>
              <a:t>Traditional</a:t>
            </a:r>
            <a:r>
              <a:rPr dirty="0" sz="1500" spc="-8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hosting</a:t>
            </a:r>
            <a:r>
              <a:rPr dirty="0" sz="1500" spc="-5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solutions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require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manual</a:t>
            </a:r>
            <a:r>
              <a:rPr dirty="0" sz="1500" spc="-25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SSL</a:t>
            </a:r>
            <a:r>
              <a:rPr dirty="0" sz="1500" spc="-9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certificate</a:t>
            </a:r>
            <a:r>
              <a:rPr dirty="0" sz="1500" spc="-4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setup</a:t>
            </a:r>
            <a:r>
              <a:rPr dirty="0" sz="1500" spc="-2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and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complex</a:t>
            </a:r>
            <a:r>
              <a:rPr dirty="0" sz="1500" spc="-1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security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configurations</a:t>
            </a:r>
            <a:r>
              <a:rPr dirty="0" sz="1500" spc="-10">
                <a:latin typeface="Times New Roman"/>
                <a:cs typeface="Times New Roman"/>
              </a:rPr>
              <a:t>.</a:t>
            </a:r>
            <a:endParaRPr sz="1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500">
                <a:latin typeface="Times New Roman"/>
                <a:cs typeface="Times New Roman"/>
              </a:rPr>
              <a:t>Cloud</a:t>
            </a:r>
            <a:r>
              <a:rPr dirty="0" sz="1500" spc="-6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providers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like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 spc="-35" b="1">
                <a:latin typeface="Times New Roman"/>
                <a:cs typeface="Times New Roman"/>
              </a:rPr>
              <a:t>AWS,</a:t>
            </a:r>
            <a:r>
              <a:rPr dirty="0" sz="1500" spc="-15" b="1">
                <a:latin typeface="Times New Roman"/>
                <a:cs typeface="Times New Roman"/>
              </a:rPr>
              <a:t> </a:t>
            </a:r>
            <a:r>
              <a:rPr dirty="0" sz="1500" spc="-20" b="1">
                <a:latin typeface="Times New Roman"/>
                <a:cs typeface="Times New Roman"/>
              </a:rPr>
              <a:t>GCP, </a:t>
            </a:r>
            <a:r>
              <a:rPr dirty="0" sz="1500" spc="-10" b="1">
                <a:latin typeface="Times New Roman"/>
                <a:cs typeface="Times New Roman"/>
              </a:rPr>
              <a:t>and</a:t>
            </a:r>
            <a:r>
              <a:rPr dirty="0" sz="1500" spc="-9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Azure</a:t>
            </a:r>
            <a:r>
              <a:rPr dirty="0" sz="1500" spc="-3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offer</a:t>
            </a:r>
            <a:r>
              <a:rPr dirty="0" sz="1500" spc="-5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built-in</a:t>
            </a:r>
            <a:r>
              <a:rPr dirty="0" sz="1500" spc="-3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security</a:t>
            </a:r>
            <a:r>
              <a:rPr dirty="0" sz="1500" spc="-5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services</a:t>
            </a:r>
            <a:r>
              <a:rPr dirty="0" sz="1500" spc="-2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and</a:t>
            </a:r>
            <a:r>
              <a:rPr dirty="0" sz="1500" spc="-3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lot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of</a:t>
            </a:r>
            <a:r>
              <a:rPr dirty="0" sz="1500" spc="-30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steps</a:t>
            </a:r>
            <a:r>
              <a:rPr dirty="0" sz="1400" spc="-1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dirty="0" sz="1700" spc="-30" b="1">
                <a:latin typeface="Times New Roman"/>
                <a:cs typeface="Times New Roman"/>
              </a:rPr>
              <a:t>LIMITATION</a:t>
            </a:r>
            <a:r>
              <a:rPr dirty="0" sz="1700" spc="-3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OF</a:t>
            </a:r>
            <a:r>
              <a:rPr dirty="0" sz="1700" spc="-5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CURRENT</a:t>
            </a:r>
            <a:r>
              <a:rPr dirty="0" sz="1700" spc="-75" b="1">
                <a:latin typeface="Times New Roman"/>
                <a:cs typeface="Times New Roman"/>
              </a:rPr>
              <a:t> </a:t>
            </a:r>
            <a:r>
              <a:rPr dirty="0" sz="1700" spc="-10" b="1">
                <a:latin typeface="Times New Roman"/>
                <a:cs typeface="Times New Roman"/>
              </a:rPr>
              <a:t>SOLUTIONS</a:t>
            </a:r>
            <a:endParaRPr sz="17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95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500" b="1">
                <a:latin typeface="Times New Roman"/>
                <a:cs typeface="Times New Roman"/>
              </a:rPr>
              <a:t>Manual</a:t>
            </a:r>
            <a:r>
              <a:rPr dirty="0" sz="1500" spc="-65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SSL</a:t>
            </a:r>
            <a:r>
              <a:rPr dirty="0" sz="1500" spc="-9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management</a:t>
            </a:r>
            <a:r>
              <a:rPr dirty="0" sz="1500" spc="30" b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is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time-</a:t>
            </a:r>
            <a:r>
              <a:rPr dirty="0" sz="1500" b="1">
                <a:latin typeface="Times New Roman"/>
                <a:cs typeface="Times New Roman"/>
              </a:rPr>
              <a:t>consuming</a:t>
            </a:r>
            <a:r>
              <a:rPr dirty="0" sz="1500" spc="-5" b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prone</a:t>
            </a:r>
            <a:r>
              <a:rPr dirty="0" sz="1500" spc="-3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to</a:t>
            </a:r>
            <a:r>
              <a:rPr dirty="0" sz="1500" spc="-30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errors</a:t>
            </a:r>
            <a:r>
              <a:rPr dirty="0" sz="1500" spc="-10">
                <a:latin typeface="Times New Roman"/>
                <a:cs typeface="Times New Roman"/>
              </a:rPr>
              <a:t>.</a:t>
            </a:r>
            <a:endParaRPr sz="1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90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500" b="1">
                <a:latin typeface="Times New Roman"/>
                <a:cs typeface="Times New Roman"/>
              </a:rPr>
              <a:t>Many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small</a:t>
            </a:r>
            <a:r>
              <a:rPr dirty="0" sz="1500" spc="-1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businesses</a:t>
            </a:r>
            <a:r>
              <a:rPr dirty="0" sz="1500" spc="-5" b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do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not</a:t>
            </a:r>
            <a:r>
              <a:rPr dirty="0" sz="1500" spc="-3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enable</a:t>
            </a:r>
            <a:r>
              <a:rPr dirty="0" sz="1500" spc="-3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HTTPS</a:t>
            </a:r>
            <a:r>
              <a:rPr dirty="0" sz="1500" spc="-25" b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due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to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complexity</a:t>
            </a:r>
            <a:r>
              <a:rPr dirty="0" sz="1500" spc="-1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and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cost.</a:t>
            </a:r>
            <a:endParaRPr sz="1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500">
                <a:latin typeface="Times New Roman"/>
                <a:cs typeface="Times New Roman"/>
              </a:rPr>
              <a:t>Existing</a:t>
            </a:r>
            <a:r>
              <a:rPr dirty="0" sz="1500" spc="-5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methods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lack</a:t>
            </a:r>
            <a:r>
              <a:rPr dirty="0" sz="1500" spc="-3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automation</a:t>
            </a:r>
            <a:r>
              <a:rPr dirty="0" sz="1500" spc="-3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and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integrated</a:t>
            </a:r>
            <a:r>
              <a:rPr dirty="0" sz="1500" spc="-4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security</a:t>
            </a:r>
            <a:r>
              <a:rPr dirty="0" sz="1500" spc="15" b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at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cloud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level</a:t>
            </a:r>
            <a:r>
              <a:rPr dirty="0" sz="1800" spc="-1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Font typeface="Arial MT"/>
              <a:buChar char="•"/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700" spc="-10" b="1">
                <a:latin typeface="Times New Roman"/>
                <a:cs typeface="Times New Roman"/>
              </a:rPr>
              <a:t>IMPROVEMENT</a:t>
            </a:r>
            <a:r>
              <a:rPr dirty="0" sz="1700" spc="-6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OF</a:t>
            </a:r>
            <a:r>
              <a:rPr dirty="0" sz="1700" spc="-4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OUR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-10" b="1">
                <a:latin typeface="Times New Roman"/>
                <a:cs typeface="Times New Roman"/>
              </a:rPr>
              <a:t>PROJECT</a:t>
            </a:r>
            <a:endParaRPr sz="17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500" b="1">
                <a:latin typeface="Times New Roman"/>
                <a:cs typeface="Times New Roman"/>
              </a:rPr>
              <a:t>Automates</a:t>
            </a:r>
            <a:r>
              <a:rPr dirty="0" sz="1500" spc="-95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SSL</a:t>
            </a:r>
            <a:r>
              <a:rPr dirty="0" sz="1500" spc="-8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certificate</a:t>
            </a:r>
            <a:r>
              <a:rPr dirty="0" sz="1500" spc="-8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management</a:t>
            </a:r>
            <a:r>
              <a:rPr dirty="0" sz="1500" spc="20" b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using</a:t>
            </a:r>
            <a:r>
              <a:rPr dirty="0" sz="1500" spc="-105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Azure</a:t>
            </a:r>
            <a:r>
              <a:rPr dirty="0" sz="1500" spc="-5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Managed</a:t>
            </a:r>
            <a:r>
              <a:rPr dirty="0" sz="1500" spc="-60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Certificates.</a:t>
            </a:r>
            <a:endParaRPr sz="1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500" b="1">
                <a:latin typeface="Times New Roman"/>
                <a:cs typeface="Times New Roman"/>
              </a:rPr>
              <a:t>Enhances</a:t>
            </a:r>
            <a:r>
              <a:rPr dirty="0" sz="1500" spc="-6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security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with</a:t>
            </a:r>
            <a:r>
              <a:rPr dirty="0" sz="1500" spc="-45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Azure</a:t>
            </a:r>
            <a:r>
              <a:rPr dirty="0" sz="1500" spc="-65" b="1">
                <a:latin typeface="Times New Roman"/>
                <a:cs typeface="Times New Roman"/>
              </a:rPr>
              <a:t> </a:t>
            </a:r>
            <a:r>
              <a:rPr dirty="0" sz="1500" spc="-40" b="1">
                <a:latin typeface="Times New Roman"/>
                <a:cs typeface="Times New Roman"/>
              </a:rPr>
              <a:t>Web</a:t>
            </a:r>
            <a:r>
              <a:rPr dirty="0" sz="1500" spc="-8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Application</a:t>
            </a:r>
            <a:r>
              <a:rPr dirty="0" sz="1500" spc="-6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Firewall</a:t>
            </a:r>
            <a:r>
              <a:rPr dirty="0" sz="1500" spc="-75" b="1">
                <a:latin typeface="Times New Roman"/>
                <a:cs typeface="Times New Roman"/>
              </a:rPr>
              <a:t> </a:t>
            </a:r>
            <a:r>
              <a:rPr dirty="0" sz="1500" spc="-20" b="1">
                <a:latin typeface="Times New Roman"/>
                <a:cs typeface="Times New Roman"/>
              </a:rPr>
              <a:t>(WAF)</a:t>
            </a:r>
            <a:r>
              <a:rPr dirty="0" sz="1500" spc="-10" b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DDoS</a:t>
            </a:r>
            <a:r>
              <a:rPr dirty="0" sz="1500" spc="-30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protection</a:t>
            </a:r>
            <a:r>
              <a:rPr dirty="0" sz="1500" spc="-10">
                <a:latin typeface="Times New Roman"/>
                <a:cs typeface="Times New Roman"/>
              </a:rPr>
              <a:t>.</a:t>
            </a:r>
            <a:endParaRPr sz="1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500" b="1">
                <a:latin typeface="Times New Roman"/>
                <a:cs typeface="Times New Roman"/>
              </a:rPr>
              <a:t>Reduces</a:t>
            </a:r>
            <a:r>
              <a:rPr dirty="0" sz="1500" spc="-2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complexity</a:t>
            </a:r>
            <a:r>
              <a:rPr dirty="0" sz="1500" spc="-20" b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by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providing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</a:t>
            </a:r>
            <a:r>
              <a:rPr dirty="0" sz="1500" spc="-55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step-by-</a:t>
            </a:r>
            <a:r>
              <a:rPr dirty="0" sz="1500" b="1">
                <a:latin typeface="Times New Roman"/>
                <a:cs typeface="Times New Roman"/>
              </a:rPr>
              <a:t>step</a:t>
            </a:r>
            <a:r>
              <a:rPr dirty="0" sz="1500" spc="-5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deployment</a:t>
            </a:r>
            <a:r>
              <a:rPr dirty="0" sz="1500" spc="-30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strategy.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414" y="35813"/>
            <a:ext cx="251968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PROPOSED</a:t>
            </a:r>
            <a:r>
              <a:rPr dirty="0" spc="-45"/>
              <a:t> </a:t>
            </a:r>
            <a:r>
              <a:rPr dirty="0" spc="-10"/>
              <a:t>SYSTEM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71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/>
              <a:t>KEY</a:t>
            </a:r>
            <a:r>
              <a:rPr dirty="0" spc="-100"/>
              <a:t> </a:t>
            </a:r>
            <a:r>
              <a:rPr dirty="0" spc="-10"/>
              <a:t>TECHNOLOGIES</a:t>
            </a:r>
            <a:r>
              <a:rPr dirty="0"/>
              <a:t> </a:t>
            </a:r>
            <a:r>
              <a:rPr dirty="0" spc="-20"/>
              <a:t>USED</a:t>
            </a:r>
          </a:p>
          <a:p>
            <a:pPr marL="299085" indent="-286385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500" spc="-10"/>
              <a:t>Microsoft</a:t>
            </a:r>
            <a:r>
              <a:rPr dirty="0" sz="1500" spc="-105"/>
              <a:t> </a:t>
            </a:r>
            <a:r>
              <a:rPr dirty="0" sz="1500" spc="-20"/>
              <a:t>Azure</a:t>
            </a:r>
            <a:r>
              <a:rPr dirty="0" sz="1500" spc="-95"/>
              <a:t> </a:t>
            </a:r>
            <a:r>
              <a:rPr dirty="0" sz="1500"/>
              <a:t>App</a:t>
            </a:r>
            <a:r>
              <a:rPr dirty="0" sz="1500" spc="5"/>
              <a:t> </a:t>
            </a:r>
            <a:r>
              <a:rPr dirty="0" sz="1500"/>
              <a:t>Service</a:t>
            </a:r>
            <a:r>
              <a:rPr dirty="0" sz="1500" spc="5"/>
              <a:t> </a:t>
            </a:r>
            <a:r>
              <a:rPr dirty="0" sz="1500" b="0">
                <a:latin typeface="Times New Roman"/>
                <a:cs typeface="Times New Roman"/>
              </a:rPr>
              <a:t>(for</a:t>
            </a:r>
            <a:r>
              <a:rPr dirty="0" sz="1500" spc="-15" b="0">
                <a:latin typeface="Times New Roman"/>
                <a:cs typeface="Times New Roman"/>
              </a:rPr>
              <a:t> </a:t>
            </a:r>
            <a:r>
              <a:rPr dirty="0" sz="1500" b="0">
                <a:latin typeface="Times New Roman"/>
                <a:cs typeface="Times New Roman"/>
              </a:rPr>
              <a:t>web</a:t>
            </a:r>
            <a:r>
              <a:rPr dirty="0" sz="1500" spc="15" b="0">
                <a:latin typeface="Times New Roman"/>
                <a:cs typeface="Times New Roman"/>
              </a:rPr>
              <a:t> </a:t>
            </a:r>
            <a:r>
              <a:rPr dirty="0" sz="1500" spc="-10" b="0">
                <a:latin typeface="Times New Roman"/>
                <a:cs typeface="Times New Roman"/>
              </a:rPr>
              <a:t>hosting)</a:t>
            </a:r>
            <a:endParaRPr sz="1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500"/>
              <a:t>Azure</a:t>
            </a:r>
            <a:r>
              <a:rPr dirty="0" sz="1500" spc="-40"/>
              <a:t> </a:t>
            </a:r>
            <a:r>
              <a:rPr dirty="0" sz="1500"/>
              <a:t>Managed</a:t>
            </a:r>
            <a:r>
              <a:rPr dirty="0" sz="1500" spc="-50"/>
              <a:t> </a:t>
            </a:r>
            <a:r>
              <a:rPr dirty="0" sz="1500"/>
              <a:t>Certificates</a:t>
            </a:r>
            <a:r>
              <a:rPr dirty="0" sz="1500" spc="-25"/>
              <a:t> </a:t>
            </a:r>
            <a:r>
              <a:rPr dirty="0" sz="1500" b="0">
                <a:latin typeface="Times New Roman"/>
                <a:cs typeface="Times New Roman"/>
              </a:rPr>
              <a:t>(for</a:t>
            </a:r>
            <a:r>
              <a:rPr dirty="0" sz="1500" spc="-35" b="0">
                <a:latin typeface="Times New Roman"/>
                <a:cs typeface="Times New Roman"/>
              </a:rPr>
              <a:t> </a:t>
            </a:r>
            <a:r>
              <a:rPr dirty="0" sz="1500" b="0">
                <a:latin typeface="Times New Roman"/>
                <a:cs typeface="Times New Roman"/>
              </a:rPr>
              <a:t>free</a:t>
            </a:r>
            <a:r>
              <a:rPr dirty="0" sz="1500" spc="-35" b="0">
                <a:latin typeface="Times New Roman"/>
                <a:cs typeface="Times New Roman"/>
              </a:rPr>
              <a:t> </a:t>
            </a:r>
            <a:r>
              <a:rPr dirty="0" sz="1500" b="0">
                <a:latin typeface="Times New Roman"/>
                <a:cs typeface="Times New Roman"/>
              </a:rPr>
              <a:t>HTTPS</a:t>
            </a:r>
            <a:r>
              <a:rPr dirty="0" sz="1500" spc="-15" b="0">
                <a:latin typeface="Times New Roman"/>
                <a:cs typeface="Times New Roman"/>
              </a:rPr>
              <a:t> </a:t>
            </a:r>
            <a:r>
              <a:rPr dirty="0" sz="1500" spc="-10" b="0">
                <a:latin typeface="Times New Roman"/>
                <a:cs typeface="Times New Roman"/>
              </a:rPr>
              <a:t>setup)</a:t>
            </a:r>
            <a:endParaRPr sz="1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500"/>
              <a:t>Azure</a:t>
            </a:r>
            <a:r>
              <a:rPr dirty="0" sz="1500" spc="-40"/>
              <a:t> </a:t>
            </a:r>
            <a:r>
              <a:rPr dirty="0" sz="1500"/>
              <a:t>Front</a:t>
            </a:r>
            <a:r>
              <a:rPr dirty="0" sz="1500" spc="-35"/>
              <a:t> </a:t>
            </a:r>
            <a:r>
              <a:rPr dirty="0" sz="1500"/>
              <a:t>Door</a:t>
            </a:r>
            <a:r>
              <a:rPr dirty="0" sz="1500" spc="-55"/>
              <a:t> </a:t>
            </a:r>
            <a:r>
              <a:rPr dirty="0" sz="1500"/>
              <a:t>&amp;</a:t>
            </a:r>
            <a:r>
              <a:rPr dirty="0" sz="1500" spc="-95"/>
              <a:t> </a:t>
            </a:r>
            <a:r>
              <a:rPr dirty="0" sz="1500"/>
              <a:t>Application</a:t>
            </a:r>
            <a:r>
              <a:rPr dirty="0" sz="1500" spc="-60"/>
              <a:t> </a:t>
            </a:r>
            <a:r>
              <a:rPr dirty="0" sz="1500"/>
              <a:t>Gateway</a:t>
            </a:r>
            <a:r>
              <a:rPr dirty="0" sz="1500" spc="-25"/>
              <a:t> </a:t>
            </a:r>
            <a:r>
              <a:rPr dirty="0" sz="1500" b="0">
                <a:latin typeface="Times New Roman"/>
                <a:cs typeface="Times New Roman"/>
              </a:rPr>
              <a:t>(for</a:t>
            </a:r>
            <a:r>
              <a:rPr dirty="0" sz="1500" spc="-35" b="0">
                <a:latin typeface="Times New Roman"/>
                <a:cs typeface="Times New Roman"/>
              </a:rPr>
              <a:t> </a:t>
            </a:r>
            <a:r>
              <a:rPr dirty="0" sz="1500" b="0">
                <a:latin typeface="Times New Roman"/>
                <a:cs typeface="Times New Roman"/>
              </a:rPr>
              <a:t>security</a:t>
            </a:r>
            <a:r>
              <a:rPr dirty="0" sz="1500" spc="-45" b="0">
                <a:latin typeface="Times New Roman"/>
                <a:cs typeface="Times New Roman"/>
              </a:rPr>
              <a:t> </a:t>
            </a:r>
            <a:r>
              <a:rPr dirty="0" sz="1500" b="0">
                <a:latin typeface="Times New Roman"/>
                <a:cs typeface="Times New Roman"/>
              </a:rPr>
              <a:t>&amp;</a:t>
            </a:r>
            <a:r>
              <a:rPr dirty="0" sz="1500" spc="-25" b="0">
                <a:latin typeface="Times New Roman"/>
                <a:cs typeface="Times New Roman"/>
              </a:rPr>
              <a:t> </a:t>
            </a:r>
            <a:r>
              <a:rPr dirty="0" sz="1500" b="0">
                <a:latin typeface="Times New Roman"/>
                <a:cs typeface="Times New Roman"/>
              </a:rPr>
              <a:t>traffic</a:t>
            </a:r>
            <a:r>
              <a:rPr dirty="0" sz="1500" spc="-55" b="0">
                <a:latin typeface="Times New Roman"/>
                <a:cs typeface="Times New Roman"/>
              </a:rPr>
              <a:t> </a:t>
            </a:r>
            <a:r>
              <a:rPr dirty="0" sz="1500" spc="-10" b="0">
                <a:latin typeface="Times New Roman"/>
                <a:cs typeface="Times New Roman"/>
              </a:rPr>
              <a:t>management)</a:t>
            </a:r>
            <a:endParaRPr sz="1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500"/>
              <a:t>Azure</a:t>
            </a:r>
            <a:r>
              <a:rPr dirty="0" sz="1500" spc="-90"/>
              <a:t> </a:t>
            </a:r>
            <a:r>
              <a:rPr dirty="0" sz="1500" spc="-40"/>
              <a:t>Web</a:t>
            </a:r>
            <a:r>
              <a:rPr dirty="0" sz="1500" spc="-85"/>
              <a:t> </a:t>
            </a:r>
            <a:r>
              <a:rPr dirty="0" sz="1500"/>
              <a:t>Application</a:t>
            </a:r>
            <a:r>
              <a:rPr dirty="0" sz="1500" spc="-65"/>
              <a:t> </a:t>
            </a:r>
            <a:r>
              <a:rPr dirty="0" sz="1500"/>
              <a:t>Firewall</a:t>
            </a:r>
            <a:r>
              <a:rPr dirty="0" sz="1500" spc="-60"/>
              <a:t> </a:t>
            </a:r>
            <a:r>
              <a:rPr dirty="0" sz="1500" spc="-20"/>
              <a:t>(WAF)</a:t>
            </a:r>
            <a:r>
              <a:rPr dirty="0" sz="1500"/>
              <a:t> </a:t>
            </a:r>
            <a:r>
              <a:rPr dirty="0" sz="1500" b="0">
                <a:latin typeface="Times New Roman"/>
                <a:cs typeface="Times New Roman"/>
              </a:rPr>
              <a:t>(for</a:t>
            </a:r>
            <a:r>
              <a:rPr dirty="0" sz="1500" spc="-55" b="0">
                <a:latin typeface="Times New Roman"/>
                <a:cs typeface="Times New Roman"/>
              </a:rPr>
              <a:t> </a:t>
            </a:r>
            <a:r>
              <a:rPr dirty="0" sz="1500" b="0">
                <a:latin typeface="Times New Roman"/>
                <a:cs typeface="Times New Roman"/>
              </a:rPr>
              <a:t>protection</a:t>
            </a:r>
            <a:r>
              <a:rPr dirty="0" sz="1500" spc="-60" b="0">
                <a:latin typeface="Times New Roman"/>
                <a:cs typeface="Times New Roman"/>
              </a:rPr>
              <a:t> </a:t>
            </a:r>
            <a:r>
              <a:rPr dirty="0" sz="1500" b="0">
                <a:latin typeface="Times New Roman"/>
                <a:cs typeface="Times New Roman"/>
              </a:rPr>
              <a:t>against</a:t>
            </a:r>
            <a:r>
              <a:rPr dirty="0" sz="1500" spc="-55" b="0">
                <a:latin typeface="Times New Roman"/>
                <a:cs typeface="Times New Roman"/>
              </a:rPr>
              <a:t> </a:t>
            </a:r>
            <a:r>
              <a:rPr dirty="0" sz="1500" b="0">
                <a:latin typeface="Times New Roman"/>
                <a:cs typeface="Times New Roman"/>
              </a:rPr>
              <a:t>cyber</a:t>
            </a:r>
            <a:r>
              <a:rPr dirty="0" sz="1500" spc="-30" b="0">
                <a:latin typeface="Times New Roman"/>
                <a:cs typeface="Times New Roman"/>
              </a:rPr>
              <a:t> </a:t>
            </a:r>
            <a:r>
              <a:rPr dirty="0" sz="1500" spc="-10" b="0">
                <a:latin typeface="Times New Roman"/>
                <a:cs typeface="Times New Roman"/>
              </a:rPr>
              <a:t>attacks)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/>
              <a:t>EXPECTED</a:t>
            </a:r>
            <a:r>
              <a:rPr dirty="0" spc="-60"/>
              <a:t> </a:t>
            </a:r>
            <a:r>
              <a:rPr dirty="0" spc="-10"/>
              <a:t>BENEFITS</a:t>
            </a:r>
          </a:p>
          <a:p>
            <a:pPr marL="299085" indent="-286385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500"/>
              <a:t>Enhanced</a:t>
            </a:r>
            <a:r>
              <a:rPr dirty="0" sz="1500" spc="-25"/>
              <a:t> </a:t>
            </a:r>
            <a:r>
              <a:rPr dirty="0" sz="1500"/>
              <a:t>security</a:t>
            </a:r>
            <a:r>
              <a:rPr dirty="0" sz="1500" spc="-25"/>
              <a:t> </a:t>
            </a:r>
            <a:r>
              <a:rPr dirty="0" sz="1500" b="0">
                <a:latin typeface="Times New Roman"/>
                <a:cs typeface="Times New Roman"/>
              </a:rPr>
              <a:t>through</a:t>
            </a:r>
            <a:r>
              <a:rPr dirty="0" sz="1500" spc="-30" b="0">
                <a:latin typeface="Times New Roman"/>
                <a:cs typeface="Times New Roman"/>
              </a:rPr>
              <a:t> </a:t>
            </a:r>
            <a:r>
              <a:rPr dirty="0" sz="1500" spc="-10"/>
              <a:t>end-to-</a:t>
            </a:r>
            <a:r>
              <a:rPr dirty="0" sz="1500"/>
              <a:t>end</a:t>
            </a:r>
            <a:r>
              <a:rPr dirty="0" sz="1500" spc="-60"/>
              <a:t> </a:t>
            </a:r>
            <a:r>
              <a:rPr dirty="0" sz="1500" spc="-10"/>
              <a:t>encryption.</a:t>
            </a:r>
            <a:endParaRPr sz="1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500"/>
              <a:t>Easy</a:t>
            </a:r>
            <a:r>
              <a:rPr dirty="0" sz="1500" spc="-30"/>
              <a:t> </a:t>
            </a:r>
            <a:r>
              <a:rPr dirty="0" sz="1500"/>
              <a:t>HTTPS</a:t>
            </a:r>
            <a:r>
              <a:rPr dirty="0" sz="1500" spc="-30"/>
              <a:t> </a:t>
            </a:r>
            <a:r>
              <a:rPr dirty="0" sz="1500"/>
              <a:t>setup</a:t>
            </a:r>
            <a:r>
              <a:rPr dirty="0" sz="1500" spc="-25"/>
              <a:t> </a:t>
            </a:r>
            <a:r>
              <a:rPr dirty="0" sz="1500" b="0">
                <a:latin typeface="Times New Roman"/>
                <a:cs typeface="Times New Roman"/>
              </a:rPr>
              <a:t>with</a:t>
            </a:r>
            <a:r>
              <a:rPr dirty="0" sz="1500" spc="-45" b="0">
                <a:latin typeface="Times New Roman"/>
                <a:cs typeface="Times New Roman"/>
              </a:rPr>
              <a:t> </a:t>
            </a:r>
            <a:r>
              <a:rPr dirty="0" sz="1500"/>
              <a:t>automatic</a:t>
            </a:r>
            <a:r>
              <a:rPr dirty="0" sz="1500" spc="-40"/>
              <a:t> </a:t>
            </a:r>
            <a:r>
              <a:rPr dirty="0" sz="1500"/>
              <a:t>certificate</a:t>
            </a:r>
            <a:r>
              <a:rPr dirty="0" sz="1500" spc="-60"/>
              <a:t> </a:t>
            </a:r>
            <a:r>
              <a:rPr dirty="0" sz="1500" spc="-10"/>
              <a:t>renewal.</a:t>
            </a:r>
            <a:endParaRPr sz="1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500"/>
              <a:t>Better</a:t>
            </a:r>
            <a:r>
              <a:rPr dirty="0" sz="1500" spc="-60"/>
              <a:t> </a:t>
            </a:r>
            <a:r>
              <a:rPr dirty="0" sz="1500"/>
              <a:t>performance</a:t>
            </a:r>
            <a:r>
              <a:rPr dirty="0" sz="1500" spc="-5"/>
              <a:t> </a:t>
            </a:r>
            <a:r>
              <a:rPr dirty="0" sz="1500" b="0">
                <a:latin typeface="Times New Roman"/>
                <a:cs typeface="Times New Roman"/>
              </a:rPr>
              <a:t>with</a:t>
            </a:r>
            <a:r>
              <a:rPr dirty="0" sz="1500" spc="-40" b="0">
                <a:latin typeface="Times New Roman"/>
                <a:cs typeface="Times New Roman"/>
              </a:rPr>
              <a:t> </a:t>
            </a:r>
            <a:r>
              <a:rPr dirty="0" sz="1500"/>
              <a:t>load</a:t>
            </a:r>
            <a:r>
              <a:rPr dirty="0" sz="1500" spc="-40"/>
              <a:t> </a:t>
            </a:r>
            <a:r>
              <a:rPr dirty="0" sz="1500"/>
              <a:t>balancing</a:t>
            </a:r>
            <a:r>
              <a:rPr dirty="0" sz="1500" spc="-25"/>
              <a:t> </a:t>
            </a:r>
            <a:r>
              <a:rPr dirty="0" sz="1500" b="0">
                <a:latin typeface="Times New Roman"/>
                <a:cs typeface="Times New Roman"/>
              </a:rPr>
              <a:t>and</a:t>
            </a:r>
            <a:r>
              <a:rPr dirty="0" sz="1500" spc="-60" b="0">
                <a:latin typeface="Times New Roman"/>
                <a:cs typeface="Times New Roman"/>
              </a:rPr>
              <a:t> </a:t>
            </a:r>
            <a:r>
              <a:rPr dirty="0" sz="1500"/>
              <a:t>DDoS</a:t>
            </a:r>
            <a:r>
              <a:rPr dirty="0" sz="1500" spc="-15"/>
              <a:t> </a:t>
            </a:r>
            <a:r>
              <a:rPr dirty="0" sz="1500" spc="-10"/>
              <a:t>protection.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222" y="423799"/>
            <a:ext cx="3798570" cy="285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b="1">
                <a:latin typeface="Times New Roman"/>
                <a:cs typeface="Times New Roman"/>
              </a:rPr>
              <a:t>PROPOSED</a:t>
            </a:r>
            <a:r>
              <a:rPr dirty="0" sz="1700" spc="-10" b="1">
                <a:latin typeface="Times New Roman"/>
                <a:cs typeface="Times New Roman"/>
              </a:rPr>
              <a:t> SYSTEM</a:t>
            </a:r>
            <a:r>
              <a:rPr dirty="0" sz="1700" spc="-100" b="1">
                <a:latin typeface="Times New Roman"/>
                <a:cs typeface="Times New Roman"/>
              </a:rPr>
              <a:t> </a:t>
            </a:r>
            <a:r>
              <a:rPr dirty="0" sz="1700" spc="-10" b="1">
                <a:latin typeface="Times New Roman"/>
                <a:cs typeface="Times New Roman"/>
              </a:rPr>
              <a:t>ARHITECTURE</a:t>
            </a:r>
            <a:endParaRPr sz="17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8545" y="783069"/>
            <a:ext cx="4486909" cy="11761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961" y="146431"/>
            <a:ext cx="213106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METHODOLOGY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38150" y="586162"/>
            <a:ext cx="6949440" cy="4144010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dirty="0" sz="1600" spc="-10" b="1">
                <a:latin typeface="Times New Roman"/>
                <a:cs typeface="Times New Roman"/>
              </a:rPr>
              <a:t>MODULES</a:t>
            </a:r>
            <a:r>
              <a:rPr dirty="0" sz="1600" spc="-8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AND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FUNCTIONALITIES</a:t>
            </a:r>
            <a:endParaRPr sz="1600">
              <a:latin typeface="Times New Roman"/>
              <a:cs typeface="Times New Roman"/>
            </a:endParaRPr>
          </a:p>
          <a:p>
            <a:pPr marL="378460" indent="-285115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378460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Web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Hosting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Module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– </a:t>
            </a:r>
            <a:r>
              <a:rPr dirty="0" sz="1400">
                <a:latin typeface="Times New Roman"/>
                <a:cs typeface="Times New Roman"/>
              </a:rPr>
              <a:t>Deploy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web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apps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Azure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App</a:t>
            </a:r>
            <a:r>
              <a:rPr dirty="0" sz="1400" spc="-10" b="1">
                <a:latin typeface="Times New Roman"/>
                <a:cs typeface="Times New Roman"/>
              </a:rPr>
              <a:t> Service</a:t>
            </a:r>
            <a:r>
              <a:rPr dirty="0" sz="1400" spc="-1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378460" indent="-285115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378460" algn="l"/>
              </a:tabLst>
            </a:pPr>
            <a:r>
              <a:rPr dirty="0" sz="1400" b="1">
                <a:latin typeface="Times New Roman"/>
                <a:cs typeface="Times New Roman"/>
              </a:rPr>
              <a:t>SSL/TLS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Setup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Module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–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Configure</a:t>
            </a:r>
            <a:r>
              <a:rPr dirty="0" sz="1400" spc="-105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Azure Managed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Certificates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HTTPS.</a:t>
            </a:r>
            <a:endParaRPr sz="1400">
              <a:latin typeface="Times New Roman"/>
              <a:cs typeface="Times New Roman"/>
            </a:endParaRPr>
          </a:p>
          <a:p>
            <a:pPr marL="378460" indent="-285115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378460" algn="l"/>
              </a:tabLst>
            </a:pPr>
            <a:r>
              <a:rPr dirty="0" sz="1400" b="1">
                <a:latin typeface="Times New Roman"/>
                <a:cs typeface="Times New Roman"/>
              </a:rPr>
              <a:t>Security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Module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– </a:t>
            </a:r>
            <a:r>
              <a:rPr dirty="0" sz="1400" spc="-10">
                <a:latin typeface="Times New Roman"/>
                <a:cs typeface="Times New Roman"/>
              </a:rPr>
              <a:t>Implement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Azure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65" b="1">
                <a:latin typeface="Times New Roman"/>
                <a:cs typeface="Times New Roman"/>
              </a:rPr>
              <a:t>WAF</a:t>
            </a:r>
            <a:r>
              <a:rPr dirty="0" sz="1400" spc="-6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DDoS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Protection.</a:t>
            </a:r>
            <a:endParaRPr sz="1400">
              <a:latin typeface="Times New Roman"/>
              <a:cs typeface="Times New Roman"/>
            </a:endParaRPr>
          </a:p>
          <a:p>
            <a:pPr marL="378460" indent="-285115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378460" algn="l"/>
              </a:tabLst>
            </a:pPr>
            <a:r>
              <a:rPr dirty="0" sz="1400" b="1">
                <a:latin typeface="Times New Roman"/>
                <a:cs typeface="Times New Roman"/>
              </a:rPr>
              <a:t>Monitoring</a:t>
            </a:r>
            <a:r>
              <a:rPr dirty="0" sz="1400" spc="-5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&amp;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Maintenance</a:t>
            </a:r>
            <a:r>
              <a:rPr dirty="0" sz="1400" spc="-5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Module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–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Automate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certificate</a:t>
            </a:r>
            <a:r>
              <a:rPr dirty="0" sz="1400" spc="-5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renewal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security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audits.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10" b="1">
                <a:latin typeface="Times New Roman"/>
                <a:cs typeface="Times New Roman"/>
              </a:rPr>
              <a:t>IMPLEMENTATIONS</a:t>
            </a:r>
            <a:endParaRPr sz="1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400" b="1">
                <a:latin typeface="Times New Roman"/>
                <a:cs typeface="Times New Roman"/>
              </a:rPr>
              <a:t>Deploy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web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application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-95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Azure</a:t>
            </a:r>
            <a:r>
              <a:rPr dirty="0" sz="1400" spc="-7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App</a:t>
            </a:r>
            <a:r>
              <a:rPr dirty="0" sz="1400" spc="-10" b="1">
                <a:latin typeface="Times New Roman"/>
                <a:cs typeface="Times New Roman"/>
              </a:rPr>
              <a:t> Service.</a:t>
            </a:r>
            <a:endParaRPr sz="1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400" b="1">
                <a:latin typeface="Times New Roman"/>
                <a:cs typeface="Times New Roman"/>
              </a:rPr>
              <a:t>Enable</a:t>
            </a:r>
            <a:r>
              <a:rPr dirty="0" sz="1400" spc="-4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HTTPS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using</a:t>
            </a:r>
            <a:r>
              <a:rPr dirty="0" sz="1400" spc="-105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Azure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Managed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Certificates.</a:t>
            </a:r>
            <a:endParaRPr sz="1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400" b="1">
                <a:latin typeface="Times New Roman"/>
                <a:cs typeface="Times New Roman"/>
              </a:rPr>
              <a:t>Integrate</a:t>
            </a:r>
            <a:r>
              <a:rPr dirty="0" sz="1400" spc="-1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Azure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65" b="1">
                <a:latin typeface="Times New Roman"/>
                <a:cs typeface="Times New Roman"/>
              </a:rPr>
              <a:t>WAF</a:t>
            </a:r>
            <a:r>
              <a:rPr dirty="0" sz="1400" spc="-5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attack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prevention.</a:t>
            </a:r>
            <a:endParaRPr sz="1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Configure</a:t>
            </a:r>
            <a:r>
              <a:rPr dirty="0" sz="1400" spc="-114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Azure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Front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Door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load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balancing.</a:t>
            </a:r>
            <a:endParaRPr sz="1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400" b="1">
                <a:latin typeface="Times New Roman"/>
                <a:cs typeface="Times New Roman"/>
              </a:rPr>
              <a:t>Automate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SSL</a:t>
            </a:r>
            <a:r>
              <a:rPr dirty="0" sz="1400" spc="-9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renewal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maintain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security.</a:t>
            </a:r>
            <a:endParaRPr sz="1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400" b="1">
                <a:latin typeface="Times New Roman"/>
                <a:cs typeface="Times New Roman"/>
              </a:rPr>
              <a:t>Monitor</a:t>
            </a:r>
            <a:r>
              <a:rPr dirty="0" sz="1400" spc="-6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security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logs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optimize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performance.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5303" rIns="0" bIns="0" rtlCol="0" vert="horz">
            <a:spAutoFit/>
          </a:bodyPr>
          <a:lstStyle/>
          <a:p>
            <a:pPr marL="1697355">
              <a:lnSpc>
                <a:spcPct val="100000"/>
              </a:lnSpc>
              <a:spcBef>
                <a:spcPts val="105"/>
              </a:spcBef>
            </a:pPr>
            <a:r>
              <a:rPr dirty="0"/>
              <a:t>ARCHITECTURE</a:t>
            </a:r>
            <a:r>
              <a:rPr dirty="0" spc="355"/>
              <a:t> </a:t>
            </a:r>
            <a:r>
              <a:rPr dirty="0" spc="-10"/>
              <a:t>DIAGRAM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679" y="979871"/>
            <a:ext cx="7161636" cy="39194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7467" rIns="0" bIns="0" rtlCol="0" vert="horz">
            <a:spAutoFit/>
          </a:bodyPr>
          <a:lstStyle/>
          <a:p>
            <a:pPr marL="1431290">
              <a:lnSpc>
                <a:spcPct val="100000"/>
              </a:lnSpc>
              <a:spcBef>
                <a:spcPts val="105"/>
              </a:spcBef>
            </a:pPr>
            <a:r>
              <a:rPr dirty="0"/>
              <a:t>CHALLENGES</a:t>
            </a:r>
            <a:r>
              <a:rPr dirty="0" spc="-45"/>
              <a:t> </a:t>
            </a:r>
            <a:r>
              <a:rPr dirty="0"/>
              <a:t>&amp;</a:t>
            </a:r>
            <a:r>
              <a:rPr dirty="0" spc="-45"/>
              <a:t> </a:t>
            </a:r>
            <a:r>
              <a:rPr dirty="0"/>
              <a:t>FUTURE</a:t>
            </a:r>
            <a:r>
              <a:rPr dirty="0" spc="-35"/>
              <a:t> </a:t>
            </a:r>
            <a:r>
              <a:rPr dirty="0" spc="-10"/>
              <a:t>PLANS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0296" y="864870"/>
            <a:ext cx="8674735" cy="3613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b="1">
                <a:latin typeface="Times New Roman"/>
                <a:cs typeface="Times New Roman"/>
              </a:rPr>
              <a:t>CURRENT</a:t>
            </a:r>
            <a:r>
              <a:rPr dirty="0" sz="1700" spc="-80" b="1">
                <a:latin typeface="Times New Roman"/>
                <a:cs typeface="Times New Roman"/>
              </a:rPr>
              <a:t> </a:t>
            </a:r>
            <a:r>
              <a:rPr dirty="0" sz="1700" spc="-10" b="1">
                <a:latin typeface="Times New Roman"/>
                <a:cs typeface="Times New Roman"/>
              </a:rPr>
              <a:t>CHALLENGES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Times New Roman"/>
                <a:cs typeface="Times New Roman"/>
              </a:rPr>
              <a:t>Certificate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propagation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delay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when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enabling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HTTPS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for</a:t>
            </a:r>
            <a:r>
              <a:rPr dirty="0" sz="1600" spc="-5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the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first</a:t>
            </a:r>
            <a:r>
              <a:rPr dirty="0" sz="1600" spc="-10" b="1">
                <a:latin typeface="Times New Roman"/>
                <a:cs typeface="Times New Roman"/>
              </a:rPr>
              <a:t> time</a:t>
            </a:r>
            <a:r>
              <a:rPr dirty="0" sz="1600" spc="-1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Times New Roman"/>
                <a:cs typeface="Times New Roman"/>
              </a:rPr>
              <a:t>Cost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vs.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performance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trade-</a:t>
            </a:r>
            <a:r>
              <a:rPr dirty="0" sz="1600" b="1">
                <a:latin typeface="Times New Roman"/>
                <a:cs typeface="Times New Roman"/>
              </a:rPr>
              <a:t>off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using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Azure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Front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Door</a:t>
            </a:r>
            <a:r>
              <a:rPr dirty="0" sz="1600" spc="-75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global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content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delivery.</a:t>
            </a:r>
            <a:endParaRPr sz="1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Times New Roman"/>
                <a:cs typeface="Times New Roman"/>
              </a:rPr>
              <a:t>Integrating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additional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security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layers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(like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firewalls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&amp;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intrusion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detection) </a:t>
            </a:r>
            <a:r>
              <a:rPr dirty="0" sz="1600" b="1">
                <a:latin typeface="Times New Roman"/>
                <a:cs typeface="Times New Roman"/>
              </a:rPr>
              <a:t>without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latency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impact.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Font typeface="Arial MT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700" b="1">
                <a:latin typeface="Times New Roman"/>
                <a:cs typeface="Times New Roman"/>
              </a:rPr>
              <a:t>FUTURE</a:t>
            </a:r>
            <a:r>
              <a:rPr dirty="0" sz="1700" spc="-45" b="1">
                <a:latin typeface="Times New Roman"/>
                <a:cs typeface="Times New Roman"/>
              </a:rPr>
              <a:t> </a:t>
            </a:r>
            <a:r>
              <a:rPr dirty="0" sz="1700" spc="-10" b="1">
                <a:latin typeface="Times New Roman"/>
                <a:cs typeface="Times New Roman"/>
              </a:rPr>
              <a:t>PLANS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 spc="-20" b="1">
                <a:latin typeface="Times New Roman"/>
                <a:cs typeface="Times New Roman"/>
              </a:rPr>
              <a:t>Fine-</a:t>
            </a:r>
            <a:r>
              <a:rPr dirty="0" sz="1600" b="1">
                <a:latin typeface="Times New Roman"/>
                <a:cs typeface="Times New Roman"/>
              </a:rPr>
              <a:t>tune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SSL/TLS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settings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faster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HTTPS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setup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compatibility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checks.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Arial MT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spc="-10" b="1">
                <a:latin typeface="Times New Roman"/>
                <a:cs typeface="Times New Roman"/>
              </a:rPr>
              <a:t>Optimize</a:t>
            </a:r>
            <a:r>
              <a:rPr dirty="0" sz="1600" spc="-6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Azure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security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features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like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60" b="1">
                <a:latin typeface="Times New Roman"/>
                <a:cs typeface="Times New Roman"/>
              </a:rPr>
              <a:t>WAF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DDoS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protection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maximum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security.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Arial MT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latin typeface="Times New Roman"/>
                <a:cs typeface="Times New Roman"/>
              </a:rPr>
              <a:t>Conduct</a:t>
            </a:r>
            <a:r>
              <a:rPr dirty="0" sz="1600" spc="-75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performance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testing,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finalize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deployment</a:t>
            </a:r>
            <a:r>
              <a:rPr dirty="0" sz="1600">
                <a:latin typeface="Times New Roman"/>
                <a:cs typeface="Times New Roman"/>
              </a:rPr>
              <a:t>,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document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best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practices</a:t>
            </a:r>
            <a:r>
              <a:rPr dirty="0" sz="1600" spc="-1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66378" y="4784547"/>
            <a:ext cx="9271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50">
                <a:solidFill>
                  <a:srgbClr val="565656"/>
                </a:solidFill>
                <a:latin typeface="Arial MT"/>
                <a:cs typeface="Arial MT"/>
              </a:rPr>
              <a:t>9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64077" y="212216"/>
            <a:ext cx="175323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CONCLUSION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28396" y="615441"/>
            <a:ext cx="8352790" cy="409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10" b="1">
                <a:latin typeface="Times New Roman"/>
                <a:cs typeface="Times New Roman"/>
              </a:rPr>
              <a:t>SUMMARY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7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1600">
                <a:latin typeface="Times New Roman"/>
                <a:cs typeface="Times New Roman"/>
              </a:rPr>
              <a:t>Deploy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secure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web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application</a:t>
            </a:r>
            <a:r>
              <a:rPr dirty="0" sz="1600" spc="-5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HTTPS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enabled</a:t>
            </a:r>
            <a:r>
              <a:rPr dirty="0" sz="1600" spc="-1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0"/>
              </a:spcBef>
              <a:buFont typeface="Arial MT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1600" b="1">
                <a:latin typeface="Times New Roman"/>
                <a:cs typeface="Times New Roman"/>
              </a:rPr>
              <a:t>Automate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SSL/TLS</a:t>
            </a:r>
            <a:r>
              <a:rPr dirty="0" sz="1600" spc="-7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setup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which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it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reducing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manual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configuration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efforts.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5"/>
              </a:spcBef>
              <a:buFont typeface="Arial MT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1600" b="1">
                <a:latin typeface="Times New Roman"/>
                <a:cs typeface="Times New Roman"/>
              </a:rPr>
              <a:t>Enhance</a:t>
            </a:r>
            <a:r>
              <a:rPr dirty="0" sz="1600" spc="-8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security</a:t>
            </a:r>
            <a:r>
              <a:rPr dirty="0" sz="1600" spc="-5" b="1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using</a:t>
            </a:r>
            <a:r>
              <a:rPr dirty="0" sz="1600" spc="-95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Azure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security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tools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spc="-75" b="1">
                <a:latin typeface="Times New Roman"/>
                <a:cs typeface="Times New Roman"/>
              </a:rPr>
              <a:t>(WAF,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DDoS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protection,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and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traffic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encryption</a:t>
            </a:r>
            <a:r>
              <a:rPr dirty="0" sz="1600" spc="-10">
                <a:latin typeface="Times New Roman"/>
                <a:cs typeface="Times New Roman"/>
              </a:rPr>
              <a:t>).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0"/>
              </a:spcBef>
              <a:buFont typeface="Arial MT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700" b="1">
                <a:latin typeface="Times New Roman"/>
                <a:cs typeface="Times New Roman"/>
              </a:rPr>
              <a:t>EXPECTED</a:t>
            </a:r>
            <a:r>
              <a:rPr dirty="0" sz="1700" spc="-60" b="1">
                <a:latin typeface="Times New Roman"/>
                <a:cs typeface="Times New Roman"/>
              </a:rPr>
              <a:t> </a:t>
            </a:r>
            <a:r>
              <a:rPr dirty="0" sz="1700" spc="-10" b="1">
                <a:latin typeface="Times New Roman"/>
                <a:cs typeface="Times New Roman"/>
              </a:rPr>
              <a:t>IMPACTS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7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1600">
                <a:latin typeface="Times New Roman"/>
                <a:cs typeface="Times New Roman"/>
              </a:rPr>
              <a:t>Ensures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data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security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&amp;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user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trust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encrypted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communication</a:t>
            </a:r>
            <a:r>
              <a:rPr dirty="0" sz="1600" spc="-1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0"/>
              </a:spcBef>
              <a:buFont typeface="Arial MT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1600">
                <a:latin typeface="Times New Roman"/>
                <a:cs typeface="Times New Roman"/>
              </a:rPr>
              <a:t>Simplifies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HTTPS</a:t>
            </a:r>
            <a:r>
              <a:rPr dirty="0" sz="1600" spc="-6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adoption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with</a:t>
            </a:r>
            <a:r>
              <a:rPr dirty="0" sz="1600" spc="-7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automated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certificate</a:t>
            </a:r>
            <a:r>
              <a:rPr dirty="0" sz="1600" spc="-10" b="1">
                <a:latin typeface="Times New Roman"/>
                <a:cs typeface="Times New Roman"/>
              </a:rPr>
              <a:t> management.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5"/>
              </a:spcBef>
              <a:buFont typeface="Arial MT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1600">
                <a:latin typeface="Times New Roman"/>
                <a:cs typeface="Times New Roman"/>
              </a:rPr>
              <a:t>Improves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website</a:t>
            </a:r>
            <a:r>
              <a:rPr dirty="0" sz="1600" spc="-5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ranking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(SEO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boost)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compliance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industry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security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standards</a:t>
            </a:r>
            <a:r>
              <a:rPr dirty="0" sz="1600" spc="-1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Gojan School of Business And Technology</dc:title>
  <dcterms:created xsi:type="dcterms:W3CDTF">2025-06-11T06:08:16Z</dcterms:created>
  <dcterms:modified xsi:type="dcterms:W3CDTF">2025-06-11T06:08:16Z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2025-06-11T00:00:00Z</vt:filetime>
  </property>
  <property fmtid="{D5CDD505-2E9C-101B-9397-08002B2CF9AE}" pid="5" name="Producer">
    <vt:lpwstr>Microsoft® PowerPoint® 2019</vt:lpwstr>
  </property>
</Properties>
</file>