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83" r:id="rId2"/>
    <p:sldId id="257" r:id="rId3"/>
    <p:sldId id="276" r:id="rId4"/>
    <p:sldId id="277" r:id="rId5"/>
    <p:sldId id="262" r:id="rId6"/>
    <p:sldId id="290" r:id="rId7"/>
    <p:sldId id="289" r:id="rId8"/>
    <p:sldId id="288" r:id="rId9"/>
    <p:sldId id="292" r:id="rId10"/>
    <p:sldId id="293" r:id="rId11"/>
    <p:sldId id="294" r:id="rId12"/>
    <p:sldId id="28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EF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napToGrid="0">
      <p:cViewPr varScale="1">
        <p:scale>
          <a:sx n="72" d="100"/>
          <a:sy n="72" d="100"/>
        </p:scale>
        <p:origin x="5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33F3-FE53-4890-9CBF-21B04E75BE17}"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7C26D-3B68-4AA9-BBAF-22C027D53002}" type="slidenum">
              <a:rPr lang="en-IN" smtClean="0"/>
              <a:t>‹#›</a:t>
            </a:fld>
            <a:endParaRPr lang="en-IN"/>
          </a:p>
        </p:txBody>
      </p:sp>
    </p:spTree>
    <p:extLst>
      <p:ext uri="{BB962C8B-B14F-4D97-AF65-F5344CB8AC3E}">
        <p14:creationId xmlns:p14="http://schemas.microsoft.com/office/powerpoint/2010/main" val="2962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4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6385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69688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79908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79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2D31B1-08DB-4F3D-9822-89A674A157CA}"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52186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2390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2D31B1-08DB-4F3D-9822-89A674A157CA}" type="datetimeFigureOut">
              <a:rPr lang="en-IN" smtClean="0"/>
              <a:t>11-06-2025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80881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17584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2D31B1-08DB-4F3D-9822-89A674A157CA}" type="datetimeFigureOut">
              <a:rPr lang="en-IN" smtClean="0"/>
              <a:t>11-06-2025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B8712D-1C8E-45D1-8126-C516DC49C829}" type="slidenum">
              <a:rPr lang="en-IN" smtClean="0"/>
              <a:t>‹#›</a:t>
            </a:fld>
            <a:endParaRPr lang="en-IN"/>
          </a:p>
        </p:txBody>
      </p:sp>
    </p:spTree>
    <p:extLst>
      <p:ext uri="{BB962C8B-B14F-4D97-AF65-F5344CB8AC3E}">
        <p14:creationId xmlns:p14="http://schemas.microsoft.com/office/powerpoint/2010/main" val="50446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D31B1-08DB-4F3D-9822-89A674A157CA}"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89624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2D31B1-08DB-4F3D-9822-89A674A157CA}" type="datetimeFigureOut">
              <a:rPr lang="en-IN" smtClean="0"/>
              <a:t>11-06-2025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B8712D-1C8E-45D1-8126-C516DC49C82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41203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8638"/>
        <p:cNvGrpSpPr/>
        <p:nvPr/>
      </p:nvGrpSpPr>
      <p:grpSpPr>
        <a:xfrm>
          <a:off x="0" y="0"/>
          <a:ext cx="0" cy="0"/>
          <a:chOff x="0" y="0"/>
          <a:chExt cx="0" cy="0"/>
        </a:xfrm>
      </p:grpSpPr>
      <p:sp>
        <p:nvSpPr>
          <p:cNvPr id="1048639" name="Google Shape;1048639;p1"/>
          <p:cNvSpPr txBox="1">
            <a:spLocks noGrp="1"/>
          </p:cNvSpPr>
          <p:nvPr>
            <p:ph type="title"/>
          </p:nvPr>
        </p:nvSpPr>
        <p:spPr>
          <a:xfrm>
            <a:off x="1879252" y="312421"/>
            <a:ext cx="8572849" cy="428374"/>
          </a:xfrm>
          <a:prstGeom prst="rect">
            <a:avLst/>
          </a:prstGeom>
          <a:noFill/>
          <a:ln>
            <a:noFill/>
          </a:ln>
        </p:spPr>
        <p:txBody>
          <a:bodyPr spcFirstLastPara="1" vert="horz" wrap="square" lIns="0" tIns="17767" rIns="0" bIns="0" rtlCol="0" anchor="t" anchorCtr="0">
            <a:spAutoFit/>
          </a:bodyPr>
          <a:lstStyle/>
          <a:p>
            <a:pPr marL="16933">
              <a:lnSpc>
                <a:spcPct val="100000"/>
              </a:lnSpc>
              <a:spcBef>
                <a:spcPts val="0"/>
              </a:spcBef>
            </a:pPr>
            <a:r>
              <a:rPr lang="en-US" sz="2667" dirty="0"/>
              <a:t>GOJAN SCHOOL OF BUSINESS AND TECHNOLOGY</a:t>
            </a:r>
            <a:endParaRPr sz="2667" dirty="0"/>
          </a:p>
        </p:txBody>
      </p:sp>
      <p:sp>
        <p:nvSpPr>
          <p:cNvPr id="1048640" name="Google Shape;1048640;p1"/>
          <p:cNvSpPr txBox="1"/>
          <p:nvPr/>
        </p:nvSpPr>
        <p:spPr>
          <a:xfrm>
            <a:off x="1879252" y="749694"/>
            <a:ext cx="8572849" cy="1284733"/>
          </a:xfrm>
          <a:prstGeom prst="rect">
            <a:avLst/>
          </a:prstGeom>
          <a:noFill/>
          <a:ln>
            <a:noFill/>
          </a:ln>
        </p:spPr>
        <p:txBody>
          <a:bodyPr spcFirstLastPara="1" wrap="square" lIns="0" tIns="21167" rIns="0" bIns="0" anchor="t" anchorCtr="0">
            <a:spAutoFit/>
          </a:bodyPr>
          <a:lstStyle/>
          <a:p>
            <a:pPr marL="185415" algn="ctr"/>
            <a:r>
              <a:rPr lang="en-US"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EDAPALAYAM, REDHILLS, CHENNAI-52.</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54361" marR="541006" algn="ctr">
              <a:lnSpc>
                <a:spcPct val="118000"/>
              </a:lnSpc>
              <a:spcBef>
                <a:spcPts val="173"/>
              </a:spcBef>
            </a:pPr>
            <a:r>
              <a:rPr lang="en-US"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Approved by A.I.C.T.E, New Delhi, Affiliated to Anna University, Chennai.  (NAAC Accredited&amp; An ISO 9001:2015 Certified Institution)</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7"/>
              </a:spcBef>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667"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1" name="Google Shape;1048641;p1"/>
          <p:cNvSpPr/>
          <p:nvPr/>
        </p:nvSpPr>
        <p:spPr>
          <a:xfrm>
            <a:off x="330300" y="312420"/>
            <a:ext cx="1320800" cy="1435200"/>
          </a:xfrm>
          <a:prstGeom prst="rect">
            <a:avLst/>
          </a:prstGeom>
          <a:blipFill rotWithShape="1">
            <a:blip r:embed="rId2"/>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048642;p1"/>
          <p:cNvSpPr txBox="1"/>
          <p:nvPr/>
        </p:nvSpPr>
        <p:spPr>
          <a:xfrm>
            <a:off x="816187" y="2634008"/>
            <a:ext cx="10537613" cy="511309"/>
          </a:xfrm>
          <a:prstGeom prst="rect">
            <a:avLst/>
          </a:prstGeom>
          <a:solidFill>
            <a:schemeClr val="bg1"/>
          </a:solidFill>
          <a:ln>
            <a:noFill/>
          </a:ln>
        </p:spPr>
        <p:txBody>
          <a:bodyPr spcFirstLastPara="1" wrap="square" lIns="0" tIns="99900" rIns="0" bIns="0" anchor="t" anchorCtr="0">
            <a:spAutoFit/>
          </a:bodyPr>
          <a:lstStyle/>
          <a:p>
            <a:pPr marR="234521" algn="ctr"/>
            <a:r>
              <a:rPr lang="en-US" sz="2667" dirty="0">
                <a:latin typeface="Times New Roman" panose="02020603050405020304" pitchFamily="18" charset="0"/>
                <a:cs typeface="Times New Roman" panose="02020603050405020304" pitchFamily="18" charset="0"/>
              </a:rPr>
              <a:t>Project Title: Secure Web Hosting with HTTPS on Microsoft Azure</a:t>
            </a:r>
            <a:endParaRPr lang="en-IN" sz="2667" dirty="0"/>
          </a:p>
        </p:txBody>
      </p:sp>
      <p:sp>
        <p:nvSpPr>
          <p:cNvPr id="1048643" name="Google Shape;1048643;p1"/>
          <p:cNvSpPr txBox="1"/>
          <p:nvPr/>
        </p:nvSpPr>
        <p:spPr>
          <a:xfrm>
            <a:off x="863601" y="4762510"/>
            <a:ext cx="4114800" cy="1242349"/>
          </a:xfrm>
          <a:prstGeom prst="rect">
            <a:avLst/>
          </a:prstGeom>
          <a:noFill/>
          <a:ln>
            <a:noFill/>
          </a:ln>
        </p:spPr>
        <p:txBody>
          <a:bodyPr spcFirstLastPara="1" wrap="square" lIns="0" tIns="71967" rIns="0" bIns="0" anchor="t" anchorCtr="0">
            <a:spAutoFit/>
          </a:bodyPr>
          <a:lstStyle/>
          <a:p>
            <a:pPr marL="16933"/>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373"/>
              </a:spcBef>
            </a:pPr>
            <a:r>
              <a:rPr lang="en-US" sz="1867"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a:t>
            </a:r>
            <a:r>
              <a:rPr lang="en-IN"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IN"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LI.S</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AP/CSE)</a:t>
            </a:r>
            <a:r>
              <a:rPr lang="en-IN"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M.E.</a:t>
            </a:r>
            <a:endParaRPr sz="2400" dirty="0"/>
          </a:p>
          <a:p>
            <a:pPr marL="16933">
              <a:spcBef>
                <a:spcPts val="373"/>
              </a:spcBef>
            </a:pP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4" name="Google Shape;1048644;p1"/>
          <p:cNvSpPr txBox="1"/>
          <p:nvPr/>
        </p:nvSpPr>
        <p:spPr>
          <a:xfrm>
            <a:off x="7646993" y="3808469"/>
            <a:ext cx="4214707" cy="3763432"/>
          </a:xfrm>
          <a:prstGeom prst="rect">
            <a:avLst/>
          </a:prstGeom>
          <a:noFill/>
          <a:ln>
            <a:noFill/>
          </a:ln>
        </p:spPr>
        <p:txBody>
          <a:bodyPr spcFirstLastPara="1" wrap="square" lIns="0" tIns="22000" rIns="0" bIns="0" anchor="t" anchorCtr="0">
            <a:spAutoFit/>
          </a:bodyPr>
          <a:lstStyle/>
          <a:p>
            <a:pPr marL="50799">
              <a:lnSpc>
                <a:spcPct val="118000"/>
              </a:lnSpc>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MEMBERS</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SURESH KUMAR.D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4049</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VIMALESH.C          (1105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303</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dirty="0"/>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YOGESH BALAJI.K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104058</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RAMA KRISHNAN.A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104032</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67" dirty="0"/>
          </a:p>
          <a:p>
            <a:pPr marL="50799">
              <a:lnSpc>
                <a:spcPct val="168000"/>
              </a:lnSpc>
              <a:spcBef>
                <a:spcPts val="173"/>
              </a:spcBef>
            </a:pPr>
            <a:endPar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5" name="Google Shape;1048645;p1"/>
          <p:cNvSpPr txBox="1"/>
          <p:nvPr/>
        </p:nvSpPr>
        <p:spPr>
          <a:xfrm>
            <a:off x="5105993" y="3421197"/>
            <a:ext cx="1716193" cy="387272"/>
          </a:xfrm>
          <a:prstGeom prst="rect">
            <a:avLst/>
          </a:prstGeom>
          <a:noFill/>
          <a:ln>
            <a:noFill/>
          </a:ln>
        </p:spPr>
        <p:txBody>
          <a:bodyPr spcFirstLastPara="1" wrap="square" lIns="0" tIns="17767" rIns="0" bIns="0" anchor="t" anchorCtr="0">
            <a:spAutoFit/>
          </a:bodyPr>
          <a:lstStyle/>
          <a:p>
            <a:pPr marL="16933"/>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a:t>
            </a: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a:t>
            </a:r>
            <a:endParaRPr lang="en-IN" alt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6" name="Google Shape;1048646;p1"/>
          <p:cNvSpPr/>
          <p:nvPr/>
        </p:nvSpPr>
        <p:spPr>
          <a:xfrm>
            <a:off x="10452100" y="355600"/>
            <a:ext cx="1409600" cy="1435200"/>
          </a:xfrm>
          <a:prstGeom prst="rect">
            <a:avLst/>
          </a:prstGeom>
          <a:blipFill rotWithShape="1">
            <a:blip r:embed="rId3"/>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Box 2">
            <a:extLst>
              <a:ext uri="{FF2B5EF4-FFF2-40B4-BE49-F238E27FC236}">
                <a16:creationId xmlns:a16="http://schemas.microsoft.com/office/drawing/2014/main" id="{37C7F9E6-C8F3-CA16-1B8C-2B3A06DE2451}"/>
              </a:ext>
            </a:extLst>
          </p:cNvPr>
          <p:cNvSpPr txBox="1"/>
          <p:nvPr/>
        </p:nvSpPr>
        <p:spPr>
          <a:xfrm>
            <a:off x="1617771" y="1885536"/>
            <a:ext cx="9539129" cy="461665"/>
          </a:xfrm>
          <a:prstGeom prst="rect">
            <a:avLst/>
          </a:prstGeom>
          <a:noFill/>
        </p:spPr>
        <p:txBody>
          <a:bodyPr wrap="square">
            <a:spAutoFit/>
          </a:bodyPr>
          <a:lstStyle/>
          <a:p>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360E-40A5-63A0-8F82-3DD7B55D6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0B289-69CA-3DC7-1E85-B1A23E92A17D}"/>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MS Mincho" panose="02020609040205080304" pitchFamily="49" charset="-128"/>
              </a:rPr>
              <a:t>Challenges Faced &amp; Solutions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8DDE8-829F-6C3D-C0E5-965EAFA6DFE9}"/>
              </a:ext>
            </a:extLst>
          </p:cNvPr>
          <p:cNvSpPr>
            <a:spLocks noGrp="1"/>
          </p:cNvSpPr>
          <p:nvPr>
            <p:ph sz="half" idx="1"/>
          </p:nvPr>
        </p:nvSpPr>
        <p:spPr/>
        <p:txBody>
          <a:bodyPr>
            <a:noAutofit/>
          </a:bodyPr>
          <a:lstStyle/>
          <a:p>
            <a:pPr marL="0" marR="0">
              <a:lnSpc>
                <a:spcPct val="115000"/>
              </a:lnSpc>
              <a:spcAft>
                <a:spcPts val="1000"/>
              </a:spcAft>
              <a:buNone/>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Challenges:</a:t>
            </a:r>
            <a:endParaRPr lang="en-IN" b="1"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Configuring IIS manually on Windows Server for Python app</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SSL auto-renewal on a self-managed VM without native Azure App Service</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Handling DNS propagation and domain verification </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Content Placeholder 3">
            <a:extLst>
              <a:ext uri="{FF2B5EF4-FFF2-40B4-BE49-F238E27FC236}">
                <a16:creationId xmlns:a16="http://schemas.microsoft.com/office/drawing/2014/main" id="{1B234A33-1153-E0A6-E8A6-71516D4814C5}"/>
              </a:ext>
            </a:extLst>
          </p:cNvPr>
          <p:cNvSpPr>
            <a:spLocks noGrp="1"/>
          </p:cNvSpPr>
          <p:nvPr>
            <p:ph sz="half" idx="2"/>
          </p:nvPr>
        </p:nvSpPr>
        <p:spPr/>
        <p:txBody>
          <a:bodyPr/>
          <a:lstStyle/>
          <a:p>
            <a:pPr marL="0" marR="0">
              <a:lnSpc>
                <a:spcPct val="115000"/>
              </a:lnSpc>
              <a:spcAft>
                <a:spcPts val="1000"/>
              </a:spcAft>
              <a:buNone/>
            </a:pPr>
            <a:r>
              <a:rPr lang="en-US" sz="2400" b="1" dirty="0">
                <a:effectLst/>
                <a:latin typeface="Times New Roman" panose="02020603050405020304" pitchFamily="18" charset="0"/>
                <a:ea typeface="MS Mincho" panose="02020609040205080304" pitchFamily="49" charset="-128"/>
                <a:cs typeface="Times New Roman" panose="02020603050405020304" pitchFamily="18" charset="0"/>
              </a:rPr>
              <a:t>Solutions:</a:t>
            </a:r>
            <a:endParaRPr lang="en-IN" sz="2400" b="1"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Flask with Waitress + IIS reverse proxy for deployment</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Scheduled PowerShell scripts or used Win-ACME for SSL renewals</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Azure DNS or GoDaddy for faster verification with CNAME/A records</a:t>
            </a:r>
            <a:endParaRPr lang="en-IN" dirty="0"/>
          </a:p>
        </p:txBody>
      </p:sp>
    </p:spTree>
    <p:extLst>
      <p:ext uri="{BB962C8B-B14F-4D97-AF65-F5344CB8AC3E}">
        <p14:creationId xmlns:p14="http://schemas.microsoft.com/office/powerpoint/2010/main" val="356160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C1DCF-DE1B-101E-1DE2-EAFB891F0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CD6B7-FB2F-2381-C275-56683E2A18B0}"/>
              </a:ext>
            </a:extLst>
          </p:cNvPr>
          <p:cNvSpPr>
            <a:spLocks noGrp="1"/>
          </p:cNvSpPr>
          <p:nvPr>
            <p:ph type="title"/>
          </p:nvPr>
        </p:nvSpPr>
        <p:spPr>
          <a:xfrm>
            <a:off x="838200" y="1064150"/>
            <a:ext cx="10515600" cy="788320"/>
          </a:xfrm>
        </p:spPr>
        <p:txBody>
          <a:bodyPr>
            <a:normAutofit/>
          </a:bodyPr>
          <a:lstStyle/>
          <a:p>
            <a:pPr algn="ctr"/>
            <a:r>
              <a:rPr lang="en-US" b="1" dirty="0">
                <a:effectLst/>
                <a:latin typeface="Times New Roman" panose="02020603050405020304" pitchFamily="18" charset="0"/>
                <a:ea typeface="MS Mincho" panose="02020609040205080304" pitchFamily="49" charset="-128"/>
              </a:rPr>
              <a:t>Future work &amp; Remaining Tasks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257D57-B49E-83DB-6099-E20DDF094C32}"/>
              </a:ext>
            </a:extLst>
          </p:cNvPr>
          <p:cNvSpPr>
            <a:spLocks noGrp="1"/>
          </p:cNvSpPr>
          <p:nvPr>
            <p:ph idx="1"/>
          </p:nvPr>
        </p:nvSpPr>
        <p:spPr>
          <a:xfrm>
            <a:off x="838200" y="1981199"/>
            <a:ext cx="10515600" cy="4195763"/>
          </a:xfrm>
        </p:spPr>
        <p:txBody>
          <a:bodyPr>
            <a:noAutofit/>
          </a:bodyPr>
          <a:lstStyle/>
          <a:p>
            <a:pPr marL="194310" marR="0" indent="-28575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Integrate a full-stack Python web app with database support</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Extend WAF rules to include geofencing and custom bot filtering</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Enable Azure Sentinel or Defender for advanced threat analytics</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Add user access authentication (e.g., Azure Active Directory) </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Document the full deployment steps in a technical guide</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87726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77C52-7D30-21D4-1799-33F25256A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19801-1735-4EEF-8C63-B20A94B3A464}"/>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418ED-66EF-3692-97D2-879540D3602B}"/>
              </a:ext>
            </a:extLst>
          </p:cNvPr>
          <p:cNvSpPr>
            <a:spLocks noGrp="1"/>
          </p:cNvSpPr>
          <p:nvPr>
            <p:ph idx="1"/>
          </p:nvPr>
        </p:nvSpPr>
        <p:spPr>
          <a:xfrm>
            <a:off x="838200" y="1981199"/>
            <a:ext cx="10515600" cy="4195763"/>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conclusion, this project successfully demonstrates the creation of a robust cloud-based web hosting architecture on Microsoft Azure that prioritizes security, operational automation, and optimal performance. By strategically integrating Azure’s comprehensive suite of services, including App Service for hosting, Managed SSL for simplified HTTPS, WAF and DDoS Protection for layered security, and Front Door for enhanced global delivery, the resulting solution offers a reliable, fast, and secure platform for serving web content. This approach effectively addresses common vulnerabilities and complexities associated with conventional hosting environments and presents a scalable and adaptable model for real-world, production-grade web applications.</a:t>
            </a:r>
          </a:p>
        </p:txBody>
      </p:sp>
    </p:spTree>
    <p:extLst>
      <p:ext uri="{BB962C8B-B14F-4D97-AF65-F5344CB8AC3E}">
        <p14:creationId xmlns:p14="http://schemas.microsoft.com/office/powerpoint/2010/main" val="181747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7111-86D6-D3FA-2AAA-F8FC3423C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A820E-FC23-0EE9-9389-59E52A7CF53C}"/>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4DADF-4C28-41A9-6284-9E369D92CB92}"/>
              </a:ext>
            </a:extLst>
          </p:cNvPr>
          <p:cNvSpPr>
            <a:spLocks noGrp="1"/>
          </p:cNvSpPr>
          <p:nvPr>
            <p:ph idx="1"/>
          </p:nvPr>
        </p:nvSpPr>
        <p:spPr>
          <a:xfrm>
            <a:off x="838200" y="1981199"/>
            <a:ext cx="10515600" cy="4195763"/>
          </a:xfrm>
        </p:spPr>
        <p:txBody>
          <a:bodyPr>
            <a:normAutofit fontScale="92500" lnSpcReduction="20000"/>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Sheela et al., “Secure Online Examination System on Azure Cloud,” IEEE ICCCT 2021.</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a:t>
            </a:r>
            <a:r>
              <a:rPr lang="en-US" sz="2000" dirty="0" err="1">
                <a:latin typeface="Times New Roman" panose="02020603050405020304" pitchFamily="18" charset="0"/>
                <a:cs typeface="Times New Roman" panose="02020603050405020304" pitchFamily="18" charset="0"/>
              </a:rPr>
              <a:t>Benjaponpitak</a:t>
            </a:r>
            <a:r>
              <a:rPr lang="en-US" sz="2000" dirty="0">
                <a:latin typeface="Times New Roman" panose="02020603050405020304" pitchFamily="18" charset="0"/>
                <a:cs typeface="Times New Roman" panose="02020603050405020304" pitchFamily="18" charset="0"/>
              </a:rPr>
              <a:t> et al., “Containerized App Migration Across Clouds,” IEEE INFOCOM 2020.</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Q. </a:t>
            </a:r>
            <a:r>
              <a:rPr lang="en-US" sz="2000" dirty="0" err="1">
                <a:latin typeface="Times New Roman" panose="02020603050405020304" pitchFamily="18" charset="0"/>
                <a:cs typeface="Times New Roman" panose="02020603050405020304" pitchFamily="18" charset="0"/>
              </a:rPr>
              <a:t>Jacquemart</a:t>
            </a:r>
            <a:r>
              <a:rPr lang="en-US" sz="2000" dirty="0">
                <a:latin typeface="Times New Roman" panose="02020603050405020304" pitchFamily="18" charset="0"/>
                <a:cs typeface="Times New Roman" panose="02020603050405020304" pitchFamily="18" charset="0"/>
              </a:rPr>
              <a:t> et al., “DNS Data for Cloud Deployment Analysis,” IEEE TMA 2019.</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Microsoft Azure Official Documentation (App Service, Front Door, SSL/TLS, WAF)</a:t>
            </a:r>
          </a:p>
        </p:txBody>
      </p:sp>
    </p:spTree>
    <p:extLst>
      <p:ext uri="{BB962C8B-B14F-4D97-AF65-F5344CB8AC3E}">
        <p14:creationId xmlns:p14="http://schemas.microsoft.com/office/powerpoint/2010/main" val="13505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81199"/>
            <a:ext cx="10515600" cy="419576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In today’s fast-paced digital world, traditional systems often struggle to meet the growing demands of efficient information access, secure data handling, and real-time user interaction. Many existing solutions lack centralized access, automation, and a modern user interface, leading to inefficiencies, data inconsistency, and poor user experience. There is a need for a comprehensive platform that can provide streamlined operations, user-friendly interaction, and reliable data processing in a secure, scalable environment. The absence of dynamic web applications capable of offering seamless access, advanced features such as real-time monitoring, role-based access control, and integration with cloud services hinders operational efficiency in various domains. This project aims to bridge that gap by developing a secure, visually enhanced, and performance-oriented Python-based application, hosted on a virtual server, offering an advanced, interactive solution tailored to meet modern digital expectations.</a:t>
            </a:r>
          </a:p>
        </p:txBody>
      </p:sp>
    </p:spTree>
    <p:extLst>
      <p:ext uri="{BB962C8B-B14F-4D97-AF65-F5344CB8AC3E}">
        <p14:creationId xmlns:p14="http://schemas.microsoft.com/office/powerpoint/2010/main" val="359055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6C36-B54E-E714-7D78-254474816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3749-1EA4-76ED-3CB0-C2660F6D2524}"/>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7251B-7A7E-05F0-ABB7-7F191FAA8B76}"/>
              </a:ext>
            </a:extLst>
          </p:cNvPr>
          <p:cNvSpPr>
            <a:spLocks noGrp="1"/>
          </p:cNvSpPr>
          <p:nvPr>
            <p:ph idx="1"/>
          </p:nvPr>
        </p:nvSpPr>
        <p:spPr>
          <a:xfrm>
            <a:off x="838200" y="1981199"/>
            <a:ext cx="10515600" cy="4195763"/>
          </a:xfrm>
        </p:spPr>
        <p:txBody>
          <a:bodyPr>
            <a:normAutofit lnSpcReduction="10000"/>
          </a:bodyPr>
          <a:lstStyle/>
          <a:p>
            <a:pPr algn="just">
              <a:lnSpc>
                <a:spcPct val="12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architect and deploy a </a:t>
            </a:r>
            <a:r>
              <a:rPr lang="en-US" sz="2200" b="1" dirty="0">
                <a:latin typeface="Times New Roman" panose="02020603050405020304" pitchFamily="18" charset="0"/>
                <a:cs typeface="Times New Roman" panose="02020603050405020304" pitchFamily="18" charset="0"/>
              </a:rPr>
              <a:t>secure and scalable web hosting</a:t>
            </a:r>
            <a:r>
              <a:rPr lang="en-US" sz="2200" dirty="0">
                <a:latin typeface="Times New Roman" panose="02020603050405020304" pitchFamily="18" charset="0"/>
                <a:cs typeface="Times New Roman" panose="02020603050405020304" pitchFamily="18" charset="0"/>
              </a:rPr>
              <a:t> environment utilizing the </a:t>
            </a:r>
            <a:r>
              <a:rPr lang="en-US" sz="2200" b="1" dirty="0">
                <a:latin typeface="Times New Roman" panose="02020603050405020304" pitchFamily="18" charset="0"/>
                <a:cs typeface="Times New Roman" panose="02020603050405020304" pitchFamily="18" charset="0"/>
              </a:rPr>
              <a:t>Microsoft Azure platform.</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seamlessly </a:t>
            </a:r>
            <a:r>
              <a:rPr lang="en-US" sz="2200" b="1" dirty="0">
                <a:latin typeface="Times New Roman" panose="02020603050405020304" pitchFamily="18" charset="0"/>
                <a:cs typeface="Times New Roman" panose="02020603050405020304" pitchFamily="18" charset="0"/>
              </a:rPr>
              <a:t>enable HTTPS </a:t>
            </a:r>
            <a:r>
              <a:rPr lang="en-US" sz="2200" dirty="0">
                <a:latin typeface="Times New Roman" panose="02020603050405020304" pitchFamily="18" charset="0"/>
                <a:cs typeface="Times New Roman" panose="02020603050405020304" pitchFamily="18" charset="0"/>
              </a:rPr>
              <a:t>for the hosted web application by leveraging </a:t>
            </a:r>
            <a:r>
              <a:rPr lang="en-US" sz="2200" b="1" dirty="0">
                <a:latin typeface="Times New Roman" panose="02020603050405020304" pitchFamily="18" charset="0"/>
                <a:cs typeface="Times New Roman" panose="02020603050405020304" pitchFamily="18" charset="0"/>
              </a:rPr>
              <a:t>Azure’s Managed SSL certificates,</a:t>
            </a:r>
            <a:r>
              <a:rPr lang="en-US" sz="2200" dirty="0">
                <a:latin typeface="Times New Roman" panose="02020603050405020304" pitchFamily="18" charset="0"/>
                <a:cs typeface="Times New Roman" panose="02020603050405020304" pitchFamily="18" charset="0"/>
              </a:rPr>
              <a:t> ensuring automatic renewal and simplified management.</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fortify the application’s security posture through the strategic implementation of </a:t>
            </a:r>
            <a:r>
              <a:rPr lang="en-US" sz="2200" b="1" dirty="0">
                <a:latin typeface="Times New Roman" panose="02020603050405020304" pitchFamily="18" charset="0"/>
                <a:cs typeface="Times New Roman" panose="02020603050405020304" pitchFamily="18" charset="0"/>
              </a:rPr>
              <a:t>Azure Web Application Firewall (WAF)</a:t>
            </a:r>
            <a:r>
              <a:rPr lang="en-US" sz="2200" dirty="0">
                <a:latin typeface="Times New Roman" panose="02020603050405020304" pitchFamily="18" charset="0"/>
                <a:cs typeface="Times New Roman" panose="02020603050405020304" pitchFamily="18" charset="0"/>
              </a:rPr>
              <a:t> to mitigate application-layer vulnerabilities and </a:t>
            </a:r>
            <a:r>
              <a:rPr lang="en-US" sz="2200" b="1" dirty="0">
                <a:latin typeface="Times New Roman" panose="02020603050405020304" pitchFamily="18" charset="0"/>
                <a:cs typeface="Times New Roman" panose="02020603050405020304" pitchFamily="18" charset="0"/>
              </a:rPr>
              <a:t>DDoS Protection </a:t>
            </a:r>
            <a:r>
              <a:rPr lang="en-US" sz="2200" dirty="0">
                <a:latin typeface="Times New Roman" panose="02020603050405020304" pitchFamily="18" charset="0"/>
                <a:cs typeface="Times New Roman" panose="02020603050405020304" pitchFamily="18" charset="0"/>
              </a:rPr>
              <a:t>to defend against volumetric denial-of-service attacks.</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optimize the web application’s global accessibility and performance by strategically employing </a:t>
            </a:r>
            <a:r>
              <a:rPr lang="en-US" sz="2200" b="1" dirty="0">
                <a:latin typeface="Times New Roman" panose="02020603050405020304" pitchFamily="18" charset="0"/>
                <a:cs typeface="Times New Roman" panose="02020603050405020304" pitchFamily="18" charset="0"/>
              </a:rPr>
              <a:t>Azure Front Door </a:t>
            </a:r>
            <a:r>
              <a:rPr lang="en-US" sz="2200" dirty="0">
                <a:latin typeface="Times New Roman" panose="02020603050405020304" pitchFamily="18" charset="0"/>
                <a:cs typeface="Times New Roman" panose="02020603050405020304" pitchFamily="18" charset="0"/>
              </a:rPr>
              <a:t>for intelligent traffic routing and enhanced content delivery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58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2543-9480-AE46-B0E6-4315610B6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FA1A5-C72E-DCAE-BEB5-02E0034CFA3E}"/>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DAF38-D87C-B924-1E9F-8740ED0CC306}"/>
              </a:ext>
            </a:extLst>
          </p:cNvPr>
          <p:cNvSpPr>
            <a:spLocks noGrp="1"/>
          </p:cNvSpPr>
          <p:nvPr>
            <p:ph idx="1"/>
          </p:nvPr>
        </p:nvSpPr>
        <p:spPr>
          <a:xfrm>
            <a:off x="838200" y="1981199"/>
            <a:ext cx="10515600" cy="4195763"/>
          </a:xfrm>
        </p:spPr>
        <p:txBody>
          <a:bodyPr>
            <a:normAutofit/>
          </a:bodyPr>
          <a:lstStyle/>
          <a:p>
            <a:pPr marL="0" marR="0">
              <a:lnSpc>
                <a:spcPct val="150000"/>
              </a:lnSpc>
              <a:spcAft>
                <a:spcPts val="1000"/>
              </a:spcAft>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Related Works: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Many systems currently employ traditional methods for resource management with limited automation and poor UI.</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Technologies Studied:</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Python Flask for web application development.</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HTML5, CSS3, and JavaScript for frontend.</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SSL/TLS for secure communication.</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Improvement Over Existing Systems: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Unlike conventional systems, our solution is highly secure, cloud-compatible, and optimized for real-time response.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77482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normAutofit/>
          </a:bodyPr>
          <a:lstStyle/>
          <a:p>
            <a:pPr algn="ctr"/>
            <a:r>
              <a:rPr lang="en-US" b="1" dirty="0">
                <a:latin typeface="Times New Roman" panose="02020603050405020304" pitchFamily="18" charset="0"/>
                <a:cs typeface="Times New Roman" panose="02020603050405020304" pitchFamily="18" charset="0"/>
              </a:rPr>
              <a:t>Proposed Architecture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9DA4EB-F2ED-15AA-7074-510CA805BABD}"/>
              </a:ext>
            </a:extLst>
          </p:cNvPr>
          <p:cNvPicPr>
            <a:picLocks noChangeAspect="1"/>
          </p:cNvPicPr>
          <p:nvPr/>
        </p:nvPicPr>
        <p:blipFill>
          <a:blip r:embed="rId2"/>
          <a:srcRect b="2952"/>
          <a:stretch/>
        </p:blipFill>
        <p:spPr>
          <a:xfrm>
            <a:off x="838200" y="1928122"/>
            <a:ext cx="10515600" cy="4114869"/>
          </a:xfrm>
          <a:prstGeom prst="rect">
            <a:avLst/>
          </a:prstGeom>
        </p:spPr>
      </p:pic>
    </p:spTree>
    <p:extLst>
      <p:ext uri="{BB962C8B-B14F-4D97-AF65-F5344CB8AC3E}">
        <p14:creationId xmlns:p14="http://schemas.microsoft.com/office/powerpoint/2010/main" val="316056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19107-120E-78FA-42E1-A56BC1D3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50E51-01D9-377D-F040-1DD6993315BF}"/>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Technology Stack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18DD8F-1B4F-1C01-5F2B-2B312C313317}"/>
              </a:ext>
            </a:extLst>
          </p:cNvPr>
          <p:cNvSpPr>
            <a:spLocks noGrp="1"/>
          </p:cNvSpPr>
          <p:nvPr>
            <p:ph idx="1"/>
          </p:nvPr>
        </p:nvSpPr>
        <p:spPr>
          <a:xfrm>
            <a:off x="838200" y="1981199"/>
            <a:ext cx="10515600" cy="4340088"/>
          </a:xfrm>
        </p:spPr>
        <p:txBody>
          <a:bodyPr>
            <a:noAutofit/>
          </a:bodyPr>
          <a:lstStyle/>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Operating System: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Windows Server 2016 (VM-based setup for manual deployment and security configurations)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Languages:</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Python (for backend web applications)</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HTML, CSS, JavaScript (for static/dynamic frontend)</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PowerShell (for automation and Windows-based scripting)</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Web &amp; App Technologies:</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Flask (Python lightweight web framework for optional app)</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App Service / IIS (Internet Information Services for manual deployment)</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ecurity &amp; Networking:</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SSL/TLS for encryption</a:t>
            </a:r>
            <a:r>
              <a:rPr lang="en-IN"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Web Application Firewall (WAF)</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DDoS Protection</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Front Door (for global load balancing &amp; HTTPS)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Monitoring &amp; Automation: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Monitor and Application Insights</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Custom PowerShell scripts or Azure Automation for certificate renewal and scheduled audits.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6612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EAB2-402B-9887-D8F3-BE1D86AA2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72F19-BA42-B756-C004-D871D9CBD172}"/>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Implementation Details</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325C4F-9C0F-04B5-0D23-2CA1DE3A4278}"/>
              </a:ext>
            </a:extLst>
          </p:cNvPr>
          <p:cNvSpPr>
            <a:spLocks noGrp="1"/>
          </p:cNvSpPr>
          <p:nvPr>
            <p:ph type="body" idx="1"/>
          </p:nvPr>
        </p:nvSpPr>
        <p:spPr/>
        <p:txBody>
          <a:bodyPr/>
          <a:lstStyle/>
          <a:p>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Core Features Developed:</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F7A4E83C-8D51-4438-8B20-0CBAF91C03A1}"/>
              </a:ext>
            </a:extLst>
          </p:cNvPr>
          <p:cNvSpPr>
            <a:spLocks noGrp="1"/>
          </p:cNvSpPr>
          <p:nvPr>
            <p:ph sz="half" idx="2"/>
          </p:nvPr>
        </p:nvSpPr>
        <p:spPr>
          <a:xfrm>
            <a:off x="1256306" y="2412816"/>
            <a:ext cx="9997440" cy="3725701"/>
          </a:xfrm>
        </p:spPr>
        <p:txBody>
          <a:bodyPr>
            <a:noAutofit/>
          </a:bodyPr>
          <a:lstStyle/>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A virtualized secure hosting environment on Azure VM (Windows Server 2016)</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Python Flask app deployment</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Enabled HTTPS with Azure Managed Certificates and/or Let's Encrypt</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Configured Azure Front Door for global traffic routing and load balancing</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Set up WAF policies for OWASP-based threat mitigation and DDoS protection</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Built automation scripts for SSL certificate renewal and logging</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17803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C1D6E-2218-2DBE-3E54-59BAFDC1C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AA359-889B-AD34-1CAF-190970798BAD}"/>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Progress since First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CA261-119B-12DF-D061-AF2C94000528}"/>
              </a:ext>
            </a:extLst>
          </p:cNvPr>
          <p:cNvSpPr>
            <a:spLocks noGrp="1"/>
          </p:cNvSpPr>
          <p:nvPr>
            <p:ph idx="1"/>
          </p:nvPr>
        </p:nvSpPr>
        <p:spPr>
          <a:xfrm>
            <a:off x="838200" y="1981199"/>
            <a:ext cx="10515600" cy="4195763"/>
          </a:xfrm>
        </p:spPr>
        <p:txBody>
          <a:bodyPr>
            <a:noAutofit/>
          </a:bodyPr>
          <a:lstStyle/>
          <a:p>
            <a:pPr marL="0" marR="0">
              <a:lnSpc>
                <a:spcPct val="115000"/>
              </a:lnSpc>
              <a:spcAft>
                <a:spcPts val="1000"/>
              </a:spcAft>
              <a:buNone/>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Major Tasks Completed:</a:t>
            </a:r>
            <a:endParaRPr lang="en-IN" b="1" dirty="0">
              <a:effectLst/>
              <a:latin typeface="Cambria" panose="020405030504060302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VM deployed with Windows Server 2016 and configured IIS.</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Front Door and WAF integrated with basic and custom security rules.</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HTML/CSS animated webpage designed and hosted manually.</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Logging and monitoring scripts implemented for real-time alerting.</a:t>
            </a:r>
          </a:p>
          <a:p>
            <a:pPr marL="0" marR="0" indent="0">
              <a:lnSpc>
                <a:spcPct val="115000"/>
              </a:lnSpc>
              <a:spcAft>
                <a:spcPts val="1000"/>
              </a:spcAft>
              <a:buNone/>
            </a:pP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0533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8476-3886-9AA8-D2D4-1653A4AE6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965EE-65B8-B041-2BB7-C900CEA357F9}"/>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Result and Testing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DAE25-2048-59C1-B619-D8528D77479B}"/>
              </a:ext>
            </a:extLst>
          </p:cNvPr>
          <p:cNvSpPr>
            <a:spLocks noGrp="1"/>
          </p:cNvSpPr>
          <p:nvPr>
            <p:ph idx="1"/>
          </p:nvPr>
        </p:nvSpPr>
        <p:spPr>
          <a:xfrm>
            <a:off x="838200" y="1981199"/>
            <a:ext cx="10515600" cy="4195763"/>
          </a:xfrm>
        </p:spPr>
        <p:txBody>
          <a:bodyPr>
            <a:noAutofit/>
          </a:bodyPr>
          <a:lstStyle/>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Functional Testing:</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Confirmed HTTPS padlock with valid certificate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Tested WAF blocking common web attacks (SQLi, XSS)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Performance Evaluation:</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Page load tested with online tools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Gtmetrix</a:t>
            </a:r>
            <a:r>
              <a:rPr lang="en-US" sz="1800" dirty="0">
                <a:latin typeface="Times New Roman" panose="02020603050405020304" pitchFamily="18" charset="0"/>
                <a:ea typeface="MS Mincho" panose="02020609040205080304" pitchFamily="49" charset="-128"/>
                <a:cs typeface="Times New Roman" panose="02020603050405020304" pitchFamily="18" charset="0"/>
              </a:rPr>
              <a:t> and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Google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PageSpeed</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Azure Monitor shows uptime and resource usage.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993029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404</TotalTime>
  <Words>1070</Words>
  <Application>Microsoft Office PowerPoint</Application>
  <PresentationFormat>Widescreen</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GOJAN SCHOOL OF BUSINESS AND TECHNOLOGY</vt:lpstr>
      <vt:lpstr>Problem Statement</vt:lpstr>
      <vt:lpstr>Objective</vt:lpstr>
      <vt:lpstr>Literature Survey</vt:lpstr>
      <vt:lpstr>Proposed Architecture Diagram</vt:lpstr>
      <vt:lpstr>Technology Stack</vt:lpstr>
      <vt:lpstr>Implementation Details</vt:lpstr>
      <vt:lpstr>Progress since First Review</vt:lpstr>
      <vt:lpstr>Result and Testing</vt:lpstr>
      <vt:lpstr>Challenges Faced &amp; Solutions</vt:lpstr>
      <vt:lpstr>Future work &amp; Remaining Tasks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dc:title>
  <dc:creator>Babu</dc:creator>
  <cp:lastModifiedBy>SURESH KUMAR</cp:lastModifiedBy>
  <cp:revision>58</cp:revision>
  <dcterms:created xsi:type="dcterms:W3CDTF">2023-04-17T03:16:52Z</dcterms:created>
  <dcterms:modified xsi:type="dcterms:W3CDTF">2025-06-11T06:11:03Z</dcterms:modified>
</cp:coreProperties>
</file>