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21"/>
  </p:notesMasterIdLst>
  <p:sldIdLst>
    <p:sldId id="283" r:id="rId2"/>
    <p:sldId id="257" r:id="rId3"/>
    <p:sldId id="276" r:id="rId4"/>
    <p:sldId id="277" r:id="rId5"/>
    <p:sldId id="262" r:id="rId6"/>
    <p:sldId id="290" r:id="rId7"/>
    <p:sldId id="289" r:id="rId8"/>
    <p:sldId id="297" r:id="rId9"/>
    <p:sldId id="299" r:id="rId10"/>
    <p:sldId id="296" r:id="rId11"/>
    <p:sldId id="301" r:id="rId12"/>
    <p:sldId id="303" r:id="rId13"/>
    <p:sldId id="305" r:id="rId14"/>
    <p:sldId id="292" r:id="rId15"/>
    <p:sldId id="293" r:id="rId16"/>
    <p:sldId id="294" r:id="rId17"/>
    <p:sldId id="280" r:id="rId18"/>
    <p:sldId id="281" r:id="rId19"/>
    <p:sldId id="30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EF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3" autoAdjust="0"/>
    <p:restoredTop sz="94660"/>
  </p:normalViewPr>
  <p:slideViewPr>
    <p:cSldViewPr snapToGrid="0">
      <p:cViewPr varScale="1">
        <p:scale>
          <a:sx n="72" d="100"/>
          <a:sy n="72" d="100"/>
        </p:scale>
        <p:origin x="56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F33F3-FE53-4890-9CBF-21B04E75BE17}" type="datetimeFigureOut">
              <a:rPr lang="en-IN" smtClean="0"/>
              <a:t>11-06-2025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7C26D-3B68-4AA9-BBAF-22C027D53002}" type="slidenum">
              <a:rPr lang="en-IN" smtClean="0"/>
              <a:t>‹#›</a:t>
            </a:fld>
            <a:endParaRPr lang="en-IN"/>
          </a:p>
        </p:txBody>
      </p:sp>
    </p:spTree>
    <p:extLst>
      <p:ext uri="{BB962C8B-B14F-4D97-AF65-F5344CB8AC3E}">
        <p14:creationId xmlns:p14="http://schemas.microsoft.com/office/powerpoint/2010/main" val="296228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D2D31B1-08DB-4F3D-9822-89A674A157CA}" type="datetimeFigureOut">
              <a:rPr lang="en-IN" smtClean="0"/>
              <a:t>11-06-2025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33288660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2D31B1-08DB-4F3D-9822-89A674A157CA}" type="datetimeFigureOut">
              <a:rPr lang="en-IN" smtClean="0"/>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308018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2D31B1-08DB-4F3D-9822-89A674A157CA}" type="datetimeFigureOut">
              <a:rPr lang="en-IN" smtClean="0"/>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1854845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2D31B1-08DB-4F3D-9822-89A674A157CA}" type="datetimeFigureOut">
              <a:rPr lang="en-IN" smtClean="0"/>
              <a:t>11-06-2025</a:t>
            </a:fld>
            <a:endParaRPr lang="en-IN"/>
          </a:p>
        </p:txBody>
      </p:sp>
      <p:sp>
        <p:nvSpPr>
          <p:cNvPr id="8" name="Footer Placeholder 7"/>
          <p:cNvSpPr>
            <a:spLocks noGrp="1"/>
          </p:cNvSpPr>
          <p:nvPr>
            <p:ph type="ftr" sz="quarter" idx="11"/>
          </p:nvPr>
        </p:nvSpPr>
        <p:spPr/>
        <p:txBody>
          <a:bodyPr/>
          <a:lstStyle/>
          <a:p>
            <a:endParaRPr lang="en-IN"/>
          </a:p>
        </p:txBody>
      </p:sp>
      <p:sp>
        <p:nvSpPr>
          <p:cNvPr id="13" name="Slide Number Placeholder 5"/>
          <p:cNvSpPr>
            <a:spLocks noGrp="1"/>
          </p:cNvSpPr>
          <p:nvPr>
            <p:ph type="sldNum" sz="quarter" idx="12"/>
          </p:nvPr>
        </p:nvSpPr>
        <p:spPr>
          <a:xfrm>
            <a:off x="531812" y="787782"/>
            <a:ext cx="779767" cy="365125"/>
          </a:xfrm>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329734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2D31B1-08DB-4F3D-9822-89A674A157CA}" type="datetimeFigureOut">
              <a:rPr lang="en-IN" smtClean="0"/>
              <a:t>11-06-2025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1039642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D2D31B1-08DB-4F3D-9822-89A674A157CA}" type="datetimeFigureOut">
              <a:rPr lang="en-IN" smtClean="0"/>
              <a:t>11-06-2025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42308916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D2D31B1-08DB-4F3D-9822-89A674A157CA}" type="datetimeFigureOut">
              <a:rPr lang="en-IN" smtClean="0"/>
              <a:t>11-06-2025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2713048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D2D31B1-08DB-4F3D-9822-89A674A157CA}" type="datetimeFigureOut">
              <a:rPr lang="en-IN" smtClean="0"/>
              <a:t>11-06-2025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B8712D-1C8E-45D1-8126-C516DC49C829}"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0099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2D31B1-08DB-4F3D-9822-89A674A157CA}" type="datetimeFigureOut">
              <a:rPr lang="en-IN" smtClean="0"/>
              <a:t>11-06-2025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255322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2D31B1-08DB-4F3D-9822-89A674A157CA}" type="datetimeFigureOut">
              <a:rPr lang="en-IN" smtClean="0"/>
              <a:t>11-06-2025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70617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D2D31B1-08DB-4F3D-9822-89A674A157CA}" type="datetimeFigureOut">
              <a:rPr lang="en-IN" smtClean="0"/>
              <a:t>11-06-2025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2505260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D2D31B1-08DB-4F3D-9822-89A674A157CA}" type="datetimeFigureOut">
              <a:rPr lang="en-IN" smtClean="0"/>
              <a:t>11-06-2025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2B8712D-1C8E-45D1-8126-C516DC49C829}" type="slidenum">
              <a:rPr lang="en-IN" smtClean="0"/>
              <a:t>‹#›</a:t>
            </a:fld>
            <a:endParaRPr lang="en-IN"/>
          </a:p>
        </p:txBody>
      </p:sp>
    </p:spTree>
    <p:extLst>
      <p:ext uri="{BB962C8B-B14F-4D97-AF65-F5344CB8AC3E}">
        <p14:creationId xmlns:p14="http://schemas.microsoft.com/office/powerpoint/2010/main" val="2215428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D2D31B1-08DB-4F3D-9822-89A674A157CA}" type="datetimeFigureOut">
              <a:rPr lang="en-IN" smtClean="0"/>
              <a:t>11-06-2025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2B8712D-1C8E-45D1-8126-C516DC49C829}" type="slidenum">
              <a:rPr lang="en-IN" smtClean="0"/>
              <a:t>‹#›</a:t>
            </a:fld>
            <a:endParaRPr lang="en-IN"/>
          </a:p>
        </p:txBody>
      </p:sp>
    </p:spTree>
    <p:extLst>
      <p:ext uri="{BB962C8B-B14F-4D97-AF65-F5344CB8AC3E}">
        <p14:creationId xmlns:p14="http://schemas.microsoft.com/office/powerpoint/2010/main" val="21845555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8638"/>
        <p:cNvGrpSpPr/>
        <p:nvPr/>
      </p:nvGrpSpPr>
      <p:grpSpPr>
        <a:xfrm>
          <a:off x="0" y="0"/>
          <a:ext cx="0" cy="0"/>
          <a:chOff x="0" y="0"/>
          <a:chExt cx="0" cy="0"/>
        </a:xfrm>
      </p:grpSpPr>
      <p:sp>
        <p:nvSpPr>
          <p:cNvPr id="1048639" name="Google Shape;1048639;p1"/>
          <p:cNvSpPr txBox="1">
            <a:spLocks noGrp="1"/>
          </p:cNvSpPr>
          <p:nvPr>
            <p:ph type="title"/>
          </p:nvPr>
        </p:nvSpPr>
        <p:spPr>
          <a:xfrm>
            <a:off x="1879252" y="312421"/>
            <a:ext cx="8572849" cy="387272"/>
          </a:xfrm>
          <a:prstGeom prst="rect">
            <a:avLst/>
          </a:prstGeom>
          <a:noFill/>
          <a:ln>
            <a:noFill/>
          </a:ln>
        </p:spPr>
        <p:txBody>
          <a:bodyPr spcFirstLastPara="1" vert="horz" wrap="square" lIns="0" tIns="17767" rIns="0" bIns="0" rtlCol="0" anchor="t" anchorCtr="0">
            <a:spAutoFit/>
          </a:bodyPr>
          <a:lstStyle/>
          <a:p>
            <a:pPr marL="16933">
              <a:lnSpc>
                <a:spcPct val="100000"/>
              </a:lnSpc>
              <a:spcBef>
                <a:spcPts val="0"/>
              </a:spcBef>
            </a:pPr>
            <a:r>
              <a:rPr lang="en-US" sz="2400" b="1" dirty="0">
                <a:latin typeface="Times New Roman" panose="02020603050405020304" pitchFamily="18" charset="0"/>
                <a:cs typeface="Times New Roman" panose="02020603050405020304" pitchFamily="18" charset="0"/>
              </a:rPr>
              <a:t>GOJAN SCHOOL OF BUSINESS AND TECHNOLOGY</a:t>
            </a:r>
            <a:endParaRPr sz="2400" b="1" dirty="0">
              <a:latin typeface="Times New Roman" panose="02020603050405020304" pitchFamily="18" charset="0"/>
              <a:cs typeface="Times New Roman" panose="02020603050405020304" pitchFamily="18" charset="0"/>
            </a:endParaRPr>
          </a:p>
        </p:txBody>
      </p:sp>
      <p:sp>
        <p:nvSpPr>
          <p:cNvPr id="1048640" name="Google Shape;1048640;p1"/>
          <p:cNvSpPr txBox="1"/>
          <p:nvPr/>
        </p:nvSpPr>
        <p:spPr>
          <a:xfrm>
            <a:off x="1800076" y="776936"/>
            <a:ext cx="8572849" cy="1388223"/>
          </a:xfrm>
          <a:prstGeom prst="rect">
            <a:avLst/>
          </a:prstGeom>
          <a:noFill/>
          <a:ln>
            <a:noFill/>
          </a:ln>
        </p:spPr>
        <p:txBody>
          <a:bodyPr spcFirstLastPara="1" wrap="square" lIns="0" tIns="21167" rIns="0" bIns="0" anchor="t" anchorCtr="0">
            <a:spAutoFit/>
          </a:bodyPr>
          <a:lstStyle/>
          <a:p>
            <a:pPr marL="185415" algn="ctr"/>
            <a:r>
              <a:rPr lang="en-US"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EDAPALAYAM, REDHILLS, CHENNAI-52.</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54361" marR="541006" algn="ctr">
              <a:lnSpc>
                <a:spcPct val="118000"/>
              </a:lnSpc>
              <a:spcBef>
                <a:spcPts val="173"/>
              </a:spcBef>
            </a:pPr>
            <a:r>
              <a:rPr lang="en-US"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Approved by A.I.C.T.E, New Delhi, Affiliated to Anna University, Chennai.  (NAAC Accredited&amp; An ISO 9001:2015 Certified Institution)</a:t>
            </a:r>
            <a:endParaRPr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6933">
              <a:spcBef>
                <a:spcPts val="7"/>
              </a:spcBef>
            </a:pPr>
            <a:r>
              <a:rPr lang="en-US" sz="26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667"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41" name="Google Shape;1048641;p1"/>
          <p:cNvSpPr/>
          <p:nvPr/>
        </p:nvSpPr>
        <p:spPr>
          <a:xfrm>
            <a:off x="203201" y="312421"/>
            <a:ext cx="1320800" cy="1435200"/>
          </a:xfrm>
          <a:prstGeom prst="rect">
            <a:avLst/>
          </a:prstGeom>
          <a:blipFill rotWithShape="1">
            <a:blip r:embed="rId2"/>
            <a:stretch>
              <a:fillRect/>
            </a:stretch>
          </a:blipFill>
          <a:ln>
            <a:noFill/>
          </a:ln>
        </p:spPr>
        <p:txBody>
          <a:bodyPr spcFirstLastPara="1" wrap="square" lIns="0" tIns="0" rIns="0" bIns="0" anchor="t" anchorCtr="0">
            <a:noAutofit/>
          </a:bodyPr>
          <a:lstStyle/>
          <a:p>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8642" name="Google Shape;1048642;p1"/>
          <p:cNvSpPr txBox="1"/>
          <p:nvPr/>
        </p:nvSpPr>
        <p:spPr>
          <a:xfrm>
            <a:off x="816187" y="2634008"/>
            <a:ext cx="10537613" cy="511309"/>
          </a:xfrm>
          <a:prstGeom prst="rect">
            <a:avLst/>
          </a:prstGeom>
          <a:solidFill>
            <a:schemeClr val="bg1"/>
          </a:solidFill>
          <a:ln>
            <a:noFill/>
          </a:ln>
        </p:spPr>
        <p:txBody>
          <a:bodyPr spcFirstLastPara="1" wrap="square" lIns="0" tIns="99900" rIns="0" bIns="0" anchor="t" anchorCtr="0">
            <a:spAutoFit/>
          </a:bodyPr>
          <a:lstStyle/>
          <a:p>
            <a:pPr marR="234521" algn="ctr"/>
            <a:r>
              <a:rPr lang="en-US" sz="2667" dirty="0">
                <a:latin typeface="Times New Roman" panose="02020603050405020304" pitchFamily="18" charset="0"/>
                <a:cs typeface="Times New Roman" panose="02020603050405020304" pitchFamily="18" charset="0"/>
              </a:rPr>
              <a:t>Project Title: Secure Web Hosting with HTTPS on Microsoft Azure</a:t>
            </a:r>
            <a:endParaRPr lang="en-IN" sz="2667" dirty="0"/>
          </a:p>
        </p:txBody>
      </p:sp>
      <p:sp>
        <p:nvSpPr>
          <p:cNvPr id="1048643" name="Google Shape;1048643;p1"/>
          <p:cNvSpPr txBox="1"/>
          <p:nvPr/>
        </p:nvSpPr>
        <p:spPr>
          <a:xfrm>
            <a:off x="863601" y="4762510"/>
            <a:ext cx="4114800" cy="1242349"/>
          </a:xfrm>
          <a:prstGeom prst="rect">
            <a:avLst/>
          </a:prstGeom>
          <a:noFill/>
          <a:ln>
            <a:noFill/>
          </a:ln>
        </p:spPr>
        <p:txBody>
          <a:bodyPr spcFirstLastPara="1" wrap="square" lIns="0" tIns="71967" rIns="0" bIns="0" anchor="t" anchorCtr="0">
            <a:spAutoFit/>
          </a:bodyPr>
          <a:lstStyle/>
          <a:p>
            <a:pPr marL="16933"/>
            <a:r>
              <a:rPr lang="en-US" sz="26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UNDER THE GUIDANCE</a:t>
            </a:r>
            <a:endParaRPr sz="2667"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6933">
              <a:spcBef>
                <a:spcPts val="373"/>
              </a:spcBef>
            </a:pPr>
            <a:r>
              <a:rPr lang="en-US" sz="1867" b="1"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Mrs</a:t>
            </a:r>
            <a:r>
              <a:rPr lang="en-US" sz="1867" b="1">
                <a:solidFill>
                  <a:schemeClr val="dk1"/>
                </a:solidFill>
                <a:latin typeface="Times New Roman" panose="02020603050405020304"/>
                <a:ea typeface="Times New Roman" panose="02020603050405020304"/>
                <a:cs typeface="Times New Roman" panose="02020603050405020304"/>
                <a:sym typeface="Times New Roman" panose="02020603050405020304"/>
              </a:rPr>
              <a:t> ANJALI. </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 ( AP/CSE)</a:t>
            </a:r>
            <a:endParaRPr sz="2400" dirty="0"/>
          </a:p>
          <a:p>
            <a:pPr marL="16933">
              <a:spcBef>
                <a:spcPts val="373"/>
              </a:spcBef>
            </a:pPr>
            <a:endParaRPr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44" name="Google Shape;1048644;p1"/>
          <p:cNvSpPr txBox="1"/>
          <p:nvPr/>
        </p:nvSpPr>
        <p:spPr>
          <a:xfrm>
            <a:off x="7646993" y="3704527"/>
            <a:ext cx="4214707" cy="3763432"/>
          </a:xfrm>
          <a:prstGeom prst="rect">
            <a:avLst/>
          </a:prstGeom>
          <a:noFill/>
          <a:ln>
            <a:noFill/>
          </a:ln>
        </p:spPr>
        <p:txBody>
          <a:bodyPr spcFirstLastPara="1" wrap="square" lIns="0" tIns="22000" rIns="0" bIns="0" anchor="t" anchorCtr="0">
            <a:spAutoFit/>
          </a:bodyPr>
          <a:lstStyle/>
          <a:p>
            <a:pPr marL="50799">
              <a:lnSpc>
                <a:spcPct val="118000"/>
              </a:lnSpc>
            </a:pPr>
            <a:r>
              <a:rPr lang="en-US" sz="26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BATCH MEMBERS</a:t>
            </a:r>
            <a:endParaRPr sz="2667"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0799">
              <a:lnSpc>
                <a:spcPct val="168000"/>
              </a:lnSpc>
              <a:spcBef>
                <a:spcPts val="173"/>
              </a:spcBef>
            </a:pP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SURESH KUMAR.D </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(1105</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a:t>
            </a: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4049</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a:p>
            <a:pPr marL="50799">
              <a:lnSpc>
                <a:spcPct val="168000"/>
              </a:lnSpc>
              <a:spcBef>
                <a:spcPts val="173"/>
              </a:spcBef>
            </a:pP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VIMALESH.C          (1105</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6</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303</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400" dirty="0"/>
          </a:p>
          <a:p>
            <a:pPr marL="50799">
              <a:lnSpc>
                <a:spcPct val="168000"/>
              </a:lnSpc>
              <a:spcBef>
                <a:spcPts val="173"/>
              </a:spcBef>
            </a:pP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YOGESH BALAJI.K </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(1105</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104058</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a:p>
            <a:pPr marL="50799">
              <a:lnSpc>
                <a:spcPct val="168000"/>
              </a:lnSpc>
              <a:spcBef>
                <a:spcPts val="173"/>
              </a:spcBef>
            </a:pP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RAMA KRISHNAN.A </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(1105</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a:t>
            </a:r>
            <a:r>
              <a:rPr lang="en-US"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IN" alt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104032</a:t>
            </a:r>
            <a:r>
              <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867" dirty="0"/>
          </a:p>
          <a:p>
            <a:pPr marL="50799">
              <a:lnSpc>
                <a:spcPct val="168000"/>
              </a:lnSpc>
              <a:spcBef>
                <a:spcPts val="173"/>
              </a:spcBef>
            </a:pPr>
            <a:endParaRPr lang="en-US" sz="1867"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0799">
              <a:lnSpc>
                <a:spcPct val="168000"/>
              </a:lnSpc>
              <a:spcBef>
                <a:spcPts val="173"/>
              </a:spcBef>
            </a:pPr>
            <a:endParaRPr sz="2667"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45" name="Google Shape;1048645;p1"/>
          <p:cNvSpPr txBox="1"/>
          <p:nvPr/>
        </p:nvSpPr>
        <p:spPr>
          <a:xfrm>
            <a:off x="5105993" y="3421197"/>
            <a:ext cx="1716193" cy="387272"/>
          </a:xfrm>
          <a:prstGeom prst="rect">
            <a:avLst/>
          </a:prstGeom>
          <a:noFill/>
          <a:ln>
            <a:noFill/>
          </a:ln>
        </p:spPr>
        <p:txBody>
          <a:bodyPr spcFirstLastPara="1" wrap="square" lIns="0" tIns="17767" rIns="0" bIns="0" anchor="t" anchorCtr="0">
            <a:spAutoFit/>
          </a:bodyPr>
          <a:lstStyle/>
          <a:p>
            <a:pPr marL="16933"/>
            <a:r>
              <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BATCH -</a:t>
            </a:r>
            <a:r>
              <a:rPr lang="en-IN"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4</a:t>
            </a:r>
            <a:endParaRPr lang="en-IN" alt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46" name="Google Shape;1048646;p1"/>
          <p:cNvSpPr/>
          <p:nvPr/>
        </p:nvSpPr>
        <p:spPr>
          <a:xfrm>
            <a:off x="10649000" y="268343"/>
            <a:ext cx="1409600" cy="1435200"/>
          </a:xfrm>
          <a:prstGeom prst="rect">
            <a:avLst/>
          </a:prstGeom>
          <a:blipFill rotWithShape="1">
            <a:blip r:embed="rId3"/>
            <a:stretch>
              <a:fillRect/>
            </a:stretch>
          </a:blipFill>
          <a:ln>
            <a:noFill/>
          </a:ln>
        </p:spPr>
        <p:txBody>
          <a:bodyPr spcFirstLastPara="1" wrap="square" lIns="0" tIns="0" rIns="0" bIns="0" anchor="t" anchorCtr="0">
            <a:noAutofit/>
          </a:bodyPr>
          <a:lstStyle/>
          <a:p>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TextBox 2">
            <a:extLst>
              <a:ext uri="{FF2B5EF4-FFF2-40B4-BE49-F238E27FC236}">
                <a16:creationId xmlns:a16="http://schemas.microsoft.com/office/drawing/2014/main" id="{37C7F9E6-C8F3-CA16-1B8C-2B3A06DE2451}"/>
              </a:ext>
            </a:extLst>
          </p:cNvPr>
          <p:cNvSpPr txBox="1"/>
          <p:nvPr/>
        </p:nvSpPr>
        <p:spPr>
          <a:xfrm>
            <a:off x="1617771" y="1885536"/>
            <a:ext cx="9539129" cy="461665"/>
          </a:xfrm>
          <a:prstGeom prst="rect">
            <a:avLst/>
          </a:prstGeom>
          <a:noFill/>
        </p:spPr>
        <p:txBody>
          <a:bodyPr wrap="square">
            <a:spAutoFit/>
          </a:bodyPr>
          <a:lstStyle/>
          <a:p>
            <a:r>
              <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6B4D437-6C2C-C13E-2122-BF7971014160}"/>
              </a:ext>
            </a:extLst>
          </p:cNvPr>
          <p:cNvSpPr>
            <a:spLocks noGrp="1"/>
          </p:cNvSpPr>
          <p:nvPr>
            <p:ph sz="half" idx="2"/>
          </p:nvPr>
        </p:nvSpPr>
        <p:spPr>
          <a:xfrm>
            <a:off x="689114" y="596348"/>
            <a:ext cx="11012556" cy="5306678"/>
          </a:xfrm>
        </p:spPr>
        <p:txBody>
          <a:bodyPr>
            <a:noAutofit/>
          </a:bodyPr>
          <a:lstStyle/>
          <a:p>
            <a:pPr marL="0" indent="0">
              <a:buNone/>
            </a:pPr>
            <a:r>
              <a:rPr lang="en-IN" sz="1500" dirty="0">
                <a:latin typeface="Times New Roman" panose="02020603050405020304" pitchFamily="18" charset="0"/>
                <a:cs typeface="Times New Roman" panose="02020603050405020304" pitchFamily="18" charset="0"/>
              </a:rPr>
              <a:t>"location": {</a:t>
            </a:r>
          </a:p>
          <a:p>
            <a:pPr marL="0" indent="0">
              <a:buNone/>
            </a:pPr>
            <a:r>
              <a:rPr lang="en-IN" sz="1500" dirty="0">
                <a:latin typeface="Times New Roman" panose="02020603050405020304" pitchFamily="18" charset="0"/>
                <a:cs typeface="Times New Roman" panose="02020603050405020304" pitchFamily="18" charset="0"/>
              </a:rPr>
              <a:t>      "type": "string",</a:t>
            </a:r>
          </a:p>
          <a:p>
            <a:pPr marL="0" indent="0">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defaultValue</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resourceGroup</a:t>
            </a:r>
            <a:r>
              <a:rPr lang="en-IN" sz="1500" dirty="0">
                <a:latin typeface="Times New Roman" panose="02020603050405020304" pitchFamily="18" charset="0"/>
                <a:cs typeface="Times New Roman" panose="02020603050405020304" pitchFamily="18" charset="0"/>
              </a:rPr>
              <a:t>().location]",</a:t>
            </a:r>
          </a:p>
          <a:p>
            <a:pPr marL="0" indent="0">
              <a:buNone/>
            </a:pPr>
            <a:r>
              <a:rPr lang="en-IN" sz="1500" dirty="0">
                <a:latin typeface="Times New Roman" panose="02020603050405020304" pitchFamily="18" charset="0"/>
                <a:cs typeface="Times New Roman" panose="02020603050405020304" pitchFamily="18" charset="0"/>
              </a:rPr>
              <a:t>      "metadata": {</a:t>
            </a:r>
          </a:p>
          <a:p>
            <a:pPr marL="0" indent="0">
              <a:buNone/>
            </a:pPr>
            <a:r>
              <a:rPr lang="en-IN" sz="1500" dirty="0">
                <a:latin typeface="Times New Roman" panose="02020603050405020304" pitchFamily="18" charset="0"/>
                <a:cs typeface="Times New Roman" panose="02020603050405020304" pitchFamily="18" charset="0"/>
              </a:rPr>
              <a:t>        "description": "Location for all resources." }}},</a:t>
            </a:r>
          </a:p>
          <a:p>
            <a:pPr marL="0" indent="0">
              <a:buNone/>
            </a:pPr>
            <a:r>
              <a:rPr lang="en-IN" sz="1500" dirty="0">
                <a:latin typeface="Times New Roman" panose="02020603050405020304" pitchFamily="18" charset="0"/>
                <a:cs typeface="Times New Roman" panose="02020603050405020304" pitchFamily="18" charset="0"/>
              </a:rPr>
              <a:t>  "resources": [{</a:t>
            </a:r>
          </a:p>
          <a:p>
            <a:pPr marL="0" indent="0">
              <a:buNone/>
            </a:pPr>
            <a:r>
              <a:rPr lang="en-IN" sz="1500" dirty="0">
                <a:latin typeface="Times New Roman" panose="02020603050405020304" pitchFamily="18" charset="0"/>
                <a:cs typeface="Times New Roman" panose="02020603050405020304" pitchFamily="18" charset="0"/>
              </a:rPr>
              <a:t>      "type": "</a:t>
            </a:r>
            <a:r>
              <a:rPr lang="en-IN" sz="1500" dirty="0" err="1">
                <a:latin typeface="Times New Roman" panose="02020603050405020304" pitchFamily="18" charset="0"/>
                <a:cs typeface="Times New Roman" panose="02020603050405020304" pitchFamily="18" charset="0"/>
              </a:rPr>
              <a:t>Microsoft.Web</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serverfarms</a:t>
            </a:r>
            <a:r>
              <a:rPr lang="en-IN" sz="1500" dirty="0">
                <a:latin typeface="Times New Roman" panose="02020603050405020304" pitchFamily="18" charset="0"/>
                <a:cs typeface="Times New Roman" panose="02020603050405020304" pitchFamily="18" charset="0"/>
              </a:rPr>
              <a:t>",</a:t>
            </a:r>
          </a:p>
          <a:p>
            <a:pPr marL="0" indent="0">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apiVersion</a:t>
            </a:r>
            <a:r>
              <a:rPr lang="en-IN" sz="1500" dirty="0">
                <a:latin typeface="Times New Roman" panose="02020603050405020304" pitchFamily="18" charset="0"/>
                <a:cs typeface="Times New Roman" panose="02020603050405020304" pitchFamily="18" charset="0"/>
              </a:rPr>
              <a:t>": "2022-03-01",</a:t>
            </a:r>
          </a:p>
          <a:p>
            <a:pPr marL="0" indent="0">
              <a:buNone/>
            </a:pPr>
            <a:r>
              <a:rPr lang="en-IN" sz="1500" dirty="0">
                <a:latin typeface="Times New Roman" panose="02020603050405020304" pitchFamily="18" charset="0"/>
                <a:cs typeface="Times New Roman" panose="02020603050405020304" pitchFamily="18" charset="0"/>
              </a:rPr>
              <a:t>      "name": "[parameters('</a:t>
            </a:r>
            <a:r>
              <a:rPr lang="en-IN" sz="1500" dirty="0" err="1">
                <a:latin typeface="Times New Roman" panose="02020603050405020304" pitchFamily="18" charset="0"/>
                <a:cs typeface="Times New Roman" panose="02020603050405020304" pitchFamily="18" charset="0"/>
              </a:rPr>
              <a:t>hostingPlanName</a:t>
            </a:r>
            <a:r>
              <a:rPr lang="en-IN" sz="1500" dirty="0">
                <a:latin typeface="Times New Roman" panose="02020603050405020304" pitchFamily="18" charset="0"/>
                <a:cs typeface="Times New Roman" panose="02020603050405020304" pitchFamily="18" charset="0"/>
              </a:rPr>
              <a:t>')]",</a:t>
            </a:r>
          </a:p>
          <a:p>
            <a:pPr marL="0" indent="0">
              <a:buNone/>
            </a:pPr>
            <a:r>
              <a:rPr lang="en-IN" sz="1500" dirty="0">
                <a:latin typeface="Times New Roman" panose="02020603050405020304" pitchFamily="18" charset="0"/>
                <a:cs typeface="Times New Roman" panose="02020603050405020304" pitchFamily="18" charset="0"/>
              </a:rPr>
              <a:t>      "location": "[parameters('location')]",</a:t>
            </a:r>
          </a:p>
          <a:p>
            <a:pPr marL="0" indent="0">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sku</a:t>
            </a:r>
            <a:r>
              <a:rPr lang="en-IN" sz="1500" dirty="0">
                <a:latin typeface="Times New Roman" panose="02020603050405020304" pitchFamily="18" charset="0"/>
                <a:cs typeface="Times New Roman" panose="02020603050405020304" pitchFamily="18" charset="0"/>
              </a:rPr>
              <a:t>": {</a:t>
            </a:r>
          </a:p>
          <a:p>
            <a:pPr marL="0" indent="0">
              <a:buNone/>
            </a:pPr>
            <a:r>
              <a:rPr lang="en-IN" sz="1500" dirty="0">
                <a:latin typeface="Times New Roman" panose="02020603050405020304" pitchFamily="18" charset="0"/>
                <a:cs typeface="Times New Roman" panose="02020603050405020304" pitchFamily="18" charset="0"/>
              </a:rPr>
              <a:t>        "name": "[parameters('</a:t>
            </a:r>
            <a:r>
              <a:rPr lang="en-IN" sz="1500" dirty="0" err="1">
                <a:latin typeface="Times New Roman" panose="02020603050405020304" pitchFamily="18" charset="0"/>
                <a:cs typeface="Times New Roman" panose="02020603050405020304" pitchFamily="18" charset="0"/>
              </a:rPr>
              <a:t>skuName</a:t>
            </a:r>
            <a:r>
              <a:rPr lang="en-IN" sz="1500" dirty="0">
                <a:latin typeface="Times New Roman" panose="02020603050405020304" pitchFamily="18" charset="0"/>
                <a:cs typeface="Times New Roman" panose="02020603050405020304" pitchFamily="18" charset="0"/>
              </a:rPr>
              <a:t>')]",</a:t>
            </a:r>
          </a:p>
          <a:p>
            <a:pPr marL="0" indent="0">
              <a:buNone/>
            </a:pPr>
            <a:r>
              <a:rPr lang="en-IN" sz="1500" dirty="0">
                <a:latin typeface="Times New Roman" panose="02020603050405020304" pitchFamily="18" charset="0"/>
                <a:cs typeface="Times New Roman" panose="02020603050405020304" pitchFamily="18" charset="0"/>
              </a:rPr>
              <a:t>        "tier": "Free"},</a:t>
            </a:r>
          </a:p>
          <a:p>
            <a:pPr marL="0" indent="0">
              <a:buNone/>
            </a:pPr>
            <a:r>
              <a:rPr lang="en-IN" sz="1500" dirty="0">
                <a:latin typeface="Times New Roman" panose="02020603050405020304" pitchFamily="18" charset="0"/>
                <a:cs typeface="Times New Roman" panose="02020603050405020304" pitchFamily="18" charset="0"/>
              </a:rPr>
              <a:t>      "properties": {"reserved": false,"</a:t>
            </a:r>
            <a:r>
              <a:rPr lang="en-IN" sz="1500" dirty="0" err="1">
                <a:latin typeface="Times New Roman" panose="02020603050405020304" pitchFamily="18" charset="0"/>
                <a:cs typeface="Times New Roman" panose="02020603050405020304" pitchFamily="18" charset="0"/>
              </a:rPr>
              <a:t>isXenon</a:t>
            </a:r>
            <a:r>
              <a:rPr lang="en-IN" sz="1500" dirty="0">
                <a:latin typeface="Times New Roman" panose="02020603050405020304" pitchFamily="18" charset="0"/>
                <a:cs typeface="Times New Roman" panose="02020603050405020304" pitchFamily="18" charset="0"/>
              </a:rPr>
              <a:t>": false}</a:t>
            </a:r>
          </a:p>
          <a:p>
            <a:pPr marL="0" indent="0">
              <a:buNone/>
            </a:pPr>
            <a:r>
              <a:rPr lang="en-IN" sz="1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860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0757D-2068-E74E-8797-9CC6606CFDF4}"/>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E0B872D-9917-C5EE-4D21-A75F0B843E36}"/>
              </a:ext>
            </a:extLst>
          </p:cNvPr>
          <p:cNvSpPr>
            <a:spLocks noGrp="1"/>
          </p:cNvSpPr>
          <p:nvPr>
            <p:ph sz="half" idx="2"/>
          </p:nvPr>
        </p:nvSpPr>
        <p:spPr>
          <a:xfrm>
            <a:off x="689114" y="596348"/>
            <a:ext cx="11012556" cy="5658678"/>
          </a:xfrm>
        </p:spPr>
        <p:txBody>
          <a:bodyPr>
            <a:noAutofit/>
          </a:bodyPr>
          <a:lstStyle/>
          <a:p>
            <a:pPr marL="0" indent="0">
              <a:buNone/>
            </a:pPr>
            <a:r>
              <a:rPr lang="en-IN" sz="1500" dirty="0">
                <a:latin typeface="Times New Roman" panose="02020603050405020304" pitchFamily="18" charset="0"/>
                <a:cs typeface="Times New Roman" panose="02020603050405020304" pitchFamily="18" charset="0"/>
              </a:rPr>
              <a:t> {</a:t>
            </a:r>
          </a:p>
          <a:p>
            <a:pPr marL="0" indent="0">
              <a:buNone/>
            </a:pPr>
            <a:r>
              <a:rPr lang="en-IN" sz="1500" dirty="0">
                <a:latin typeface="Times New Roman" panose="02020603050405020304" pitchFamily="18" charset="0"/>
                <a:cs typeface="Times New Roman" panose="02020603050405020304" pitchFamily="18" charset="0"/>
              </a:rPr>
              <a:t>      "type": "</a:t>
            </a:r>
            <a:r>
              <a:rPr lang="en-IN" sz="1500" dirty="0" err="1">
                <a:latin typeface="Times New Roman" panose="02020603050405020304" pitchFamily="18" charset="0"/>
                <a:cs typeface="Times New Roman" panose="02020603050405020304" pitchFamily="18" charset="0"/>
              </a:rPr>
              <a:t>Microsoft.Web</a:t>
            </a:r>
            <a:r>
              <a:rPr lang="en-IN" sz="1500" dirty="0">
                <a:latin typeface="Times New Roman" panose="02020603050405020304" pitchFamily="18" charset="0"/>
                <a:cs typeface="Times New Roman" panose="02020603050405020304" pitchFamily="18" charset="0"/>
              </a:rPr>
              <a:t>/sites",</a:t>
            </a:r>
          </a:p>
          <a:p>
            <a:pPr marL="0" indent="0">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apiVersion</a:t>
            </a:r>
            <a:r>
              <a:rPr lang="en-IN" sz="1500" dirty="0">
                <a:latin typeface="Times New Roman" panose="02020603050405020304" pitchFamily="18" charset="0"/>
                <a:cs typeface="Times New Roman" panose="02020603050405020304" pitchFamily="18" charset="0"/>
              </a:rPr>
              <a:t>": "2022-03-01",</a:t>
            </a:r>
          </a:p>
          <a:p>
            <a:pPr marL="0" indent="0">
              <a:buNone/>
            </a:pPr>
            <a:r>
              <a:rPr lang="en-IN" sz="1500" dirty="0">
                <a:latin typeface="Times New Roman" panose="02020603050405020304" pitchFamily="18" charset="0"/>
                <a:cs typeface="Times New Roman" panose="02020603050405020304" pitchFamily="18" charset="0"/>
              </a:rPr>
              <a:t>      "name": "[parameters('</a:t>
            </a:r>
            <a:r>
              <a:rPr lang="en-IN" sz="1500" dirty="0" err="1">
                <a:latin typeface="Times New Roman" panose="02020603050405020304" pitchFamily="18" charset="0"/>
                <a:cs typeface="Times New Roman" panose="02020603050405020304" pitchFamily="18" charset="0"/>
              </a:rPr>
              <a:t>webAppName</a:t>
            </a:r>
            <a:r>
              <a:rPr lang="en-IN" sz="1500" dirty="0">
                <a:latin typeface="Times New Roman" panose="02020603050405020304" pitchFamily="18" charset="0"/>
                <a:cs typeface="Times New Roman" panose="02020603050405020304" pitchFamily="18" charset="0"/>
              </a:rPr>
              <a:t>')]",</a:t>
            </a:r>
          </a:p>
          <a:p>
            <a:pPr marL="0" indent="0">
              <a:buNone/>
            </a:pPr>
            <a:r>
              <a:rPr lang="en-IN" sz="1500" dirty="0">
                <a:latin typeface="Times New Roman" panose="02020603050405020304" pitchFamily="18" charset="0"/>
                <a:cs typeface="Times New Roman" panose="02020603050405020304" pitchFamily="18" charset="0"/>
              </a:rPr>
              <a:t>      "location": "[parameters('location')]",</a:t>
            </a:r>
          </a:p>
          <a:p>
            <a:pPr marL="0" indent="0">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dependsOn</a:t>
            </a:r>
            <a:r>
              <a:rPr lang="en-IN" sz="1500" dirty="0">
                <a:latin typeface="Times New Roman" panose="02020603050405020304" pitchFamily="18" charset="0"/>
                <a:cs typeface="Times New Roman" panose="02020603050405020304" pitchFamily="18" charset="0"/>
              </a:rPr>
              <a:t>": [</a:t>
            </a:r>
          </a:p>
          <a:p>
            <a:pPr marL="0" indent="0">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resourceId</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Microsoft.Web</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serverfarms</a:t>
            </a:r>
            <a:r>
              <a:rPr lang="en-IN" sz="1500" dirty="0">
                <a:latin typeface="Times New Roman" panose="02020603050405020304" pitchFamily="18" charset="0"/>
                <a:cs typeface="Times New Roman" panose="02020603050405020304" pitchFamily="18" charset="0"/>
              </a:rPr>
              <a:t>', parameters('</a:t>
            </a:r>
            <a:r>
              <a:rPr lang="en-IN" sz="1500" dirty="0" err="1">
                <a:latin typeface="Times New Roman" panose="02020603050405020304" pitchFamily="18" charset="0"/>
                <a:cs typeface="Times New Roman" panose="02020603050405020304" pitchFamily="18" charset="0"/>
              </a:rPr>
              <a:t>hostingPlanName</a:t>
            </a:r>
            <a:r>
              <a:rPr lang="en-IN" sz="1500" dirty="0">
                <a:latin typeface="Times New Roman" panose="02020603050405020304" pitchFamily="18" charset="0"/>
                <a:cs typeface="Times New Roman" panose="02020603050405020304" pitchFamily="18" charset="0"/>
              </a:rPr>
              <a:t>'))]"],</a:t>
            </a:r>
          </a:p>
          <a:p>
            <a:pPr marL="0" indent="0">
              <a:buNone/>
            </a:pPr>
            <a:r>
              <a:rPr lang="en-IN" sz="1500" dirty="0">
                <a:latin typeface="Times New Roman" panose="02020603050405020304" pitchFamily="18" charset="0"/>
                <a:cs typeface="Times New Roman" panose="02020603050405020304" pitchFamily="18" charset="0"/>
              </a:rPr>
              <a:t>      "properties": {</a:t>
            </a:r>
          </a:p>
          <a:p>
            <a:pPr marL="0" indent="0">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serverFarmId</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resourceId</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Microsoft.Web</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serverfarms</a:t>
            </a:r>
            <a:r>
              <a:rPr lang="en-IN" sz="1500" dirty="0">
                <a:latin typeface="Times New Roman" panose="02020603050405020304" pitchFamily="18" charset="0"/>
                <a:cs typeface="Times New Roman" panose="02020603050405020304" pitchFamily="18" charset="0"/>
              </a:rPr>
              <a:t>', parameters('</a:t>
            </a:r>
            <a:r>
              <a:rPr lang="en-IN" sz="1500" dirty="0" err="1">
                <a:latin typeface="Times New Roman" panose="02020603050405020304" pitchFamily="18" charset="0"/>
                <a:cs typeface="Times New Roman" panose="02020603050405020304" pitchFamily="18" charset="0"/>
              </a:rPr>
              <a:t>hostingPlanName</a:t>
            </a:r>
            <a:r>
              <a:rPr lang="en-IN" sz="1500" dirty="0">
                <a:latin typeface="Times New Roman" panose="02020603050405020304" pitchFamily="18" charset="0"/>
                <a:cs typeface="Times New Roman" panose="02020603050405020304" pitchFamily="18" charset="0"/>
              </a:rPr>
              <a:t>'))]",</a:t>
            </a:r>
          </a:p>
          <a:p>
            <a:pPr marL="0" indent="0">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httpsOnly</a:t>
            </a:r>
            <a:r>
              <a:rPr lang="en-IN" sz="1500" dirty="0">
                <a:latin typeface="Times New Roman" panose="02020603050405020304" pitchFamily="18" charset="0"/>
                <a:cs typeface="Times New Roman" panose="02020603050405020304" pitchFamily="18" charset="0"/>
              </a:rPr>
              <a:t>": true } }],</a:t>
            </a:r>
          </a:p>
          <a:p>
            <a:pPr marL="0" indent="0">
              <a:buNone/>
            </a:pPr>
            <a:r>
              <a:rPr lang="en-IN" sz="1500" dirty="0">
                <a:latin typeface="Times New Roman" panose="02020603050405020304" pitchFamily="18" charset="0"/>
                <a:cs typeface="Times New Roman" panose="02020603050405020304" pitchFamily="18" charset="0"/>
              </a:rPr>
              <a:t>  "outputs": {</a:t>
            </a:r>
          </a:p>
          <a:p>
            <a:pPr marL="0" indent="0">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webAppUrl</a:t>
            </a:r>
            <a:r>
              <a:rPr lang="en-IN" sz="1500" dirty="0">
                <a:latin typeface="Times New Roman" panose="02020603050405020304" pitchFamily="18" charset="0"/>
                <a:cs typeface="Times New Roman" panose="02020603050405020304" pitchFamily="18" charset="0"/>
              </a:rPr>
              <a:t>": {</a:t>
            </a:r>
          </a:p>
          <a:p>
            <a:pPr marL="0" indent="0">
              <a:buNone/>
            </a:pPr>
            <a:r>
              <a:rPr lang="en-IN" sz="1500" dirty="0">
                <a:latin typeface="Times New Roman" panose="02020603050405020304" pitchFamily="18" charset="0"/>
                <a:cs typeface="Times New Roman" panose="02020603050405020304" pitchFamily="18" charset="0"/>
              </a:rPr>
              <a:t>      "type": "string",</a:t>
            </a:r>
          </a:p>
          <a:p>
            <a:pPr marL="0" indent="0">
              <a:buNone/>
            </a:pPr>
            <a:r>
              <a:rPr lang="en-IN" sz="1500" dirty="0">
                <a:latin typeface="Times New Roman" panose="02020603050405020304" pitchFamily="18" charset="0"/>
                <a:cs typeface="Times New Roman" panose="02020603050405020304" pitchFamily="18" charset="0"/>
              </a:rPr>
              <a:t>      "value": "[</a:t>
            </a:r>
            <a:r>
              <a:rPr lang="en-IN" sz="1500" dirty="0" err="1">
                <a:latin typeface="Times New Roman" panose="02020603050405020304" pitchFamily="18" charset="0"/>
                <a:cs typeface="Times New Roman" panose="02020603050405020304" pitchFamily="18" charset="0"/>
              </a:rPr>
              <a:t>concat</a:t>
            </a:r>
            <a:r>
              <a:rPr lang="en-IN" sz="1500" dirty="0">
                <a:latin typeface="Times New Roman" panose="02020603050405020304" pitchFamily="18" charset="0"/>
                <a:cs typeface="Times New Roman" panose="02020603050405020304" pitchFamily="18" charset="0"/>
              </a:rPr>
              <a:t>('https://', parameters('</a:t>
            </a:r>
            <a:r>
              <a:rPr lang="en-IN" sz="1500" dirty="0" err="1">
                <a:latin typeface="Times New Roman" panose="02020603050405020304" pitchFamily="18" charset="0"/>
                <a:cs typeface="Times New Roman" panose="02020603050405020304" pitchFamily="18" charset="0"/>
              </a:rPr>
              <a:t>webAppName</a:t>
            </a:r>
            <a:r>
              <a:rPr lang="en-IN" sz="1500" dirty="0">
                <a:latin typeface="Times New Roman" panose="02020603050405020304" pitchFamily="18" charset="0"/>
                <a:cs typeface="Times New Roman" panose="02020603050405020304" pitchFamily="18" charset="0"/>
              </a:rPr>
              <a:t>'), '.azurewebsites.net')]"</a:t>
            </a:r>
          </a:p>
          <a:p>
            <a:pPr marL="0" indent="0">
              <a:buNone/>
            </a:pPr>
            <a:r>
              <a:rPr lang="en-IN" sz="1500" dirty="0">
                <a:latin typeface="Times New Roman" panose="02020603050405020304" pitchFamily="18" charset="0"/>
                <a:cs typeface="Times New Roman" panose="02020603050405020304" pitchFamily="18" charset="0"/>
              </a:rPr>
              <a:t>    }}</a:t>
            </a:r>
          </a:p>
          <a:p>
            <a:pPr marL="0" indent="0">
              <a:buNone/>
            </a:pPr>
            <a:r>
              <a:rPr lang="en-IN" sz="1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80240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6AED6-5F54-8C5C-3827-554DF4360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5C4E00-C24B-AFF8-27CE-509285EA8D7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CLOUD DEPLOYMENT</a:t>
            </a:r>
            <a:r>
              <a:rPr lang="en-US" b="1" dirty="0"/>
              <a:t> </a:t>
            </a:r>
            <a:endParaRPr lang="en-IN" b="1" dirty="0"/>
          </a:p>
        </p:txBody>
      </p:sp>
      <p:sp>
        <p:nvSpPr>
          <p:cNvPr id="4" name="Content Placeholder 3">
            <a:extLst>
              <a:ext uri="{FF2B5EF4-FFF2-40B4-BE49-F238E27FC236}">
                <a16:creationId xmlns:a16="http://schemas.microsoft.com/office/drawing/2014/main" id="{1895755E-83FC-80E8-5BE4-5B4B80149DC3}"/>
              </a:ext>
            </a:extLst>
          </p:cNvPr>
          <p:cNvSpPr>
            <a:spLocks noGrp="1"/>
          </p:cNvSpPr>
          <p:nvPr>
            <p:ph sz="half" idx="2"/>
          </p:nvPr>
        </p:nvSpPr>
        <p:spPr>
          <a:xfrm>
            <a:off x="2133600" y="2548966"/>
            <a:ext cx="8825948" cy="3354060"/>
          </a:xfrm>
        </p:spPr>
        <p:txBody>
          <a:bodyPr>
            <a:normAutofit/>
          </a:bodyPr>
          <a:lstStyle/>
          <a:p>
            <a:pPr marL="0" indent="0">
              <a:buNone/>
            </a:pPr>
            <a:r>
              <a:rPr lang="en-IN" sz="4000" dirty="0"/>
              <a:t>Deploy using Azure CLI:</a:t>
            </a:r>
            <a:endParaRPr lang="en-US" sz="4000" dirty="0">
              <a:latin typeface="Times New Roman" panose="02020603050405020304" pitchFamily="18" charset="0"/>
              <a:cs typeface="Times New Roman" panose="02020603050405020304" pitchFamily="18" charset="0"/>
            </a:endParaRPr>
          </a:p>
          <a:p>
            <a:pPr marL="457200" lvl="2" indent="0">
              <a:buNone/>
            </a:pPr>
            <a:endParaRPr lang="en-US" sz="1800" dirty="0">
              <a:latin typeface="Times New Roman" panose="02020603050405020304" pitchFamily="18" charset="0"/>
              <a:cs typeface="Times New Roman" panose="02020603050405020304" pitchFamily="18" charset="0"/>
            </a:endParaRPr>
          </a:p>
          <a:p>
            <a:pPr marL="457200" lvl="2" indent="0">
              <a:buNone/>
            </a:pPr>
            <a:r>
              <a:rPr lang="en-US" sz="1800" dirty="0" err="1">
                <a:latin typeface="Times New Roman" panose="02020603050405020304" pitchFamily="18" charset="0"/>
                <a:cs typeface="Times New Roman" panose="02020603050405020304" pitchFamily="18" charset="0"/>
              </a:rPr>
              <a:t>az</a:t>
            </a:r>
            <a:r>
              <a:rPr lang="en-US" sz="1800" dirty="0">
                <a:latin typeface="Times New Roman" panose="02020603050405020304" pitchFamily="18" charset="0"/>
                <a:cs typeface="Times New Roman" panose="02020603050405020304" pitchFamily="18" charset="0"/>
              </a:rPr>
              <a:t> deployment group create \</a:t>
            </a:r>
          </a:p>
          <a:p>
            <a:pPr marL="457200" lvl="2" indent="0">
              <a:buNone/>
            </a:pPr>
            <a:r>
              <a:rPr lang="en-US" sz="1800" dirty="0">
                <a:latin typeface="Times New Roman" panose="02020603050405020304" pitchFamily="18" charset="0"/>
                <a:cs typeface="Times New Roman" panose="02020603050405020304" pitchFamily="18" charset="0"/>
              </a:rPr>
              <a:t>  --resource-group &lt;BATCH4-resource-group&gt; \</a:t>
            </a:r>
          </a:p>
          <a:p>
            <a:pPr marL="457200" lvl="2" indent="0">
              <a:buNone/>
            </a:pPr>
            <a:r>
              <a:rPr lang="en-US" sz="1800" dirty="0">
                <a:latin typeface="Times New Roman" panose="02020603050405020304" pitchFamily="18" charset="0"/>
                <a:cs typeface="Times New Roman" panose="02020603050405020304" pitchFamily="18" charset="0"/>
              </a:rPr>
              <a:t>  --template-file </a:t>
            </a:r>
            <a:r>
              <a:rPr lang="en-US" sz="1800" dirty="0" err="1">
                <a:latin typeface="Times New Roman" panose="02020603050405020304" pitchFamily="18" charset="0"/>
                <a:cs typeface="Times New Roman" panose="02020603050405020304" pitchFamily="18" charset="0"/>
              </a:rPr>
              <a:t>azuredeploy.json</a:t>
            </a:r>
            <a:r>
              <a:rPr lang="en-US" sz="1800" dirty="0">
                <a:latin typeface="Times New Roman" panose="02020603050405020304" pitchFamily="18" charset="0"/>
                <a:cs typeface="Times New Roman" panose="02020603050405020304" pitchFamily="18" charset="0"/>
              </a:rPr>
              <a:t> \</a:t>
            </a:r>
          </a:p>
          <a:p>
            <a:pPr marL="457200" lvl="2" indent="0">
              <a:buNone/>
            </a:pPr>
            <a:r>
              <a:rPr lang="en-US" sz="1800" dirty="0">
                <a:latin typeface="Times New Roman" panose="02020603050405020304" pitchFamily="18" charset="0"/>
                <a:cs typeface="Times New Roman" panose="02020603050405020304" pitchFamily="18" charset="0"/>
              </a:rPr>
              <a:t>  --parameters </a:t>
            </a:r>
            <a:r>
              <a:rPr lang="en-US" sz="1800" dirty="0" err="1">
                <a:latin typeface="Times New Roman" panose="02020603050405020304" pitchFamily="18" charset="0"/>
                <a:cs typeface="Times New Roman" panose="02020603050405020304" pitchFamily="18" charset="0"/>
              </a:rPr>
              <a:t>webAppName</a:t>
            </a:r>
            <a:r>
              <a:rPr lang="en-US" sz="1800" dirty="0">
                <a:latin typeface="Times New Roman" panose="02020603050405020304" pitchFamily="18" charset="0"/>
                <a:cs typeface="Times New Roman" panose="02020603050405020304" pitchFamily="18" charset="0"/>
              </a:rPr>
              <a:t>=&lt;TESTWEB-app-name&gt;</a:t>
            </a:r>
          </a:p>
        </p:txBody>
      </p:sp>
    </p:spTree>
    <p:extLst>
      <p:ext uri="{BB962C8B-B14F-4D97-AF65-F5344CB8AC3E}">
        <p14:creationId xmlns:p14="http://schemas.microsoft.com/office/powerpoint/2010/main" val="333333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FAD1-D1FA-2F10-0AF0-FECBBAB754D4}"/>
              </a:ext>
            </a:extLst>
          </p:cNvPr>
          <p:cNvSpPr>
            <a:spLocks noGrp="1"/>
          </p:cNvSpPr>
          <p:nvPr>
            <p:ph type="title"/>
          </p:nvPr>
        </p:nvSpPr>
        <p:spPr/>
        <p:txBody>
          <a:bodyPr/>
          <a:lstStyle/>
          <a:p>
            <a:r>
              <a:rPr lang="en-IN" dirty="0"/>
              <a:t>Sample OUTPUT </a:t>
            </a:r>
            <a:endParaRPr lang="en-US" dirty="0"/>
          </a:p>
        </p:txBody>
      </p:sp>
      <p:pic>
        <p:nvPicPr>
          <p:cNvPr id="5" name="Content Placeholder 4">
            <a:extLst>
              <a:ext uri="{FF2B5EF4-FFF2-40B4-BE49-F238E27FC236}">
                <a16:creationId xmlns:a16="http://schemas.microsoft.com/office/drawing/2014/main" id="{6EF55672-02A7-128D-81BA-8F897ACD1FB1}"/>
              </a:ext>
            </a:extLst>
          </p:cNvPr>
          <p:cNvPicPr>
            <a:picLocks noGrp="1" noChangeAspect="1"/>
          </p:cNvPicPr>
          <p:nvPr>
            <p:ph idx="1"/>
          </p:nvPr>
        </p:nvPicPr>
        <p:blipFill>
          <a:blip r:embed="rId2"/>
          <a:stretch>
            <a:fillRect/>
          </a:stretch>
        </p:blipFill>
        <p:spPr>
          <a:xfrm>
            <a:off x="2231136" y="2638425"/>
            <a:ext cx="7729728" cy="3849191"/>
          </a:xfrm>
          <a:prstGeom prst="rect">
            <a:avLst/>
          </a:prstGeom>
        </p:spPr>
      </p:pic>
    </p:spTree>
    <p:extLst>
      <p:ext uri="{BB962C8B-B14F-4D97-AF65-F5344CB8AC3E}">
        <p14:creationId xmlns:p14="http://schemas.microsoft.com/office/powerpoint/2010/main" val="2751857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08476-3886-9AA8-D2D4-1653A4AE63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A965EE-65B8-B041-2BB7-C900CEA357F9}"/>
              </a:ext>
            </a:extLst>
          </p:cNvPr>
          <p:cNvSpPr>
            <a:spLocks noGrp="1"/>
          </p:cNvSpPr>
          <p:nvPr>
            <p:ph type="title"/>
          </p:nvPr>
        </p:nvSpPr>
        <p:spPr>
          <a:xfrm>
            <a:off x="838200" y="106415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Result and Testing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DDAE25-2048-59C1-B619-D8528D77479B}"/>
              </a:ext>
            </a:extLst>
          </p:cNvPr>
          <p:cNvSpPr>
            <a:spLocks noGrp="1"/>
          </p:cNvSpPr>
          <p:nvPr>
            <p:ph idx="1"/>
          </p:nvPr>
        </p:nvSpPr>
        <p:spPr>
          <a:xfrm>
            <a:off x="838200" y="1981199"/>
            <a:ext cx="10515600" cy="4195763"/>
          </a:xfrm>
        </p:spPr>
        <p:txBody>
          <a:bodyPr>
            <a:noAutofit/>
          </a:bodyPr>
          <a:lstStyle/>
          <a:p>
            <a:pPr marL="0" marR="0">
              <a:lnSpc>
                <a:spcPct val="115000"/>
              </a:lnSpc>
              <a:spcAft>
                <a:spcPts val="1000"/>
              </a:spcAft>
              <a:buNone/>
            </a:pP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Functional Testing:</a:t>
            </a:r>
            <a:endParaRPr lang="en-IN" sz="20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Confirmed HTTPS padlock with valid certificate</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Tested WAF blocking common web attacks (SQLi, XSS)</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Performance Evaluation:</a:t>
            </a:r>
            <a:endParaRPr lang="en-IN" sz="20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Page load tested with online tools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Gtmetrix</a:t>
            </a:r>
            <a:r>
              <a:rPr lang="en-US" sz="2000" dirty="0">
                <a:latin typeface="Times New Roman" panose="02020603050405020304" pitchFamily="18" charset="0"/>
                <a:ea typeface="MS Mincho" panose="02020609040205080304" pitchFamily="49" charset="-128"/>
                <a:cs typeface="Times New Roman" panose="02020603050405020304" pitchFamily="18" charset="0"/>
              </a:rPr>
              <a:t> and </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Google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PageSpeed</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Azure Monitor shows uptime and resource usage.</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099302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5360E-40A5-63A0-8F82-3DD7B55D6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F0B289-69CA-3DC7-1E85-B1A23E92A17D}"/>
              </a:ext>
            </a:extLst>
          </p:cNvPr>
          <p:cNvSpPr>
            <a:spLocks noGrp="1"/>
          </p:cNvSpPr>
          <p:nvPr>
            <p:ph type="title"/>
          </p:nvPr>
        </p:nvSpPr>
        <p:spPr/>
        <p:txBody>
          <a:bodyPr>
            <a:normAutofit/>
          </a:bodyPr>
          <a:lstStyle/>
          <a:p>
            <a:pPr algn="ctr"/>
            <a:r>
              <a:rPr lang="en-US" b="1" dirty="0">
                <a:effectLst/>
                <a:latin typeface="Times New Roman" panose="02020603050405020304" pitchFamily="18" charset="0"/>
                <a:ea typeface="MS Mincho" panose="02020609040205080304" pitchFamily="49" charset="-128"/>
              </a:rPr>
              <a:t>Challenges Faced &amp; Solutions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18DDE8-829F-6C3D-C0E5-965EAFA6DFE9}"/>
              </a:ext>
            </a:extLst>
          </p:cNvPr>
          <p:cNvSpPr>
            <a:spLocks noGrp="1"/>
          </p:cNvSpPr>
          <p:nvPr>
            <p:ph sz="half" idx="1"/>
          </p:nvPr>
        </p:nvSpPr>
        <p:spPr>
          <a:xfrm>
            <a:off x="1581912" y="2638044"/>
            <a:ext cx="4271771" cy="3590478"/>
          </a:xfrm>
        </p:spPr>
        <p:txBody>
          <a:bodyPr>
            <a:noAutofit/>
          </a:bodyPr>
          <a:lstStyle/>
          <a:p>
            <a:pPr marL="0" marR="0">
              <a:lnSpc>
                <a:spcPct val="115000"/>
              </a:lnSpc>
              <a:spcAft>
                <a:spcPts val="1000"/>
              </a:spcAft>
              <a:buNone/>
            </a:pP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Challenges:</a:t>
            </a:r>
            <a:endParaRPr lang="en-IN" sz="2000" b="1"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Configuring IIS manually on Windows Server for Python app</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SSL auto-renewal on a self-managed VM without native Azure App Service</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Handling DNS propagation and domain verification </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4" name="Content Placeholder 3">
            <a:extLst>
              <a:ext uri="{FF2B5EF4-FFF2-40B4-BE49-F238E27FC236}">
                <a16:creationId xmlns:a16="http://schemas.microsoft.com/office/drawing/2014/main" id="{1B234A33-1153-E0A6-E8A6-71516D4814C5}"/>
              </a:ext>
            </a:extLst>
          </p:cNvPr>
          <p:cNvSpPr>
            <a:spLocks noGrp="1"/>
          </p:cNvSpPr>
          <p:nvPr>
            <p:ph sz="half" idx="2"/>
          </p:nvPr>
        </p:nvSpPr>
        <p:spPr>
          <a:xfrm>
            <a:off x="6338315" y="2638043"/>
            <a:ext cx="4270247" cy="3590477"/>
          </a:xfrm>
        </p:spPr>
        <p:txBody>
          <a:bodyPr>
            <a:normAutofit/>
          </a:bodyPr>
          <a:lstStyle/>
          <a:p>
            <a:pPr marL="0" marR="0">
              <a:lnSpc>
                <a:spcPct val="115000"/>
              </a:lnSpc>
              <a:spcAft>
                <a:spcPts val="1000"/>
              </a:spcAft>
              <a:buNone/>
            </a:pPr>
            <a:r>
              <a:rPr lang="en-US" sz="2400" b="1" dirty="0">
                <a:effectLst/>
                <a:latin typeface="Times New Roman" panose="02020603050405020304" pitchFamily="18" charset="0"/>
                <a:ea typeface="MS Mincho" panose="02020609040205080304" pitchFamily="49" charset="-128"/>
                <a:cs typeface="Times New Roman" panose="02020603050405020304" pitchFamily="18" charset="0"/>
              </a:rPr>
              <a:t>Solutions:</a:t>
            </a:r>
            <a:endParaRPr lang="en-IN" sz="2400" b="1"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Used Flask with Waitress + IIS reverse proxy for deployment</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Scheduled PowerShell scripts or used Win-ACME for SSL renewals</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Used Azure DNS or GoDaddy for faster verification with CNAME/A records</a:t>
            </a:r>
            <a:endParaRPr lang="en-IN" dirty="0"/>
          </a:p>
        </p:txBody>
      </p:sp>
    </p:spTree>
    <p:extLst>
      <p:ext uri="{BB962C8B-B14F-4D97-AF65-F5344CB8AC3E}">
        <p14:creationId xmlns:p14="http://schemas.microsoft.com/office/powerpoint/2010/main" val="3561602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C1DCF-DE1B-101E-1DE2-EAFB891F0E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ACD6B7-FB2F-2381-C275-56683E2A18B0}"/>
              </a:ext>
            </a:extLst>
          </p:cNvPr>
          <p:cNvSpPr>
            <a:spLocks noGrp="1"/>
          </p:cNvSpPr>
          <p:nvPr>
            <p:ph type="title"/>
          </p:nvPr>
        </p:nvSpPr>
        <p:spPr>
          <a:xfrm>
            <a:off x="838200" y="1064150"/>
            <a:ext cx="10515600" cy="788320"/>
          </a:xfrm>
        </p:spPr>
        <p:txBody>
          <a:bodyPr>
            <a:normAutofit/>
          </a:bodyPr>
          <a:lstStyle/>
          <a:p>
            <a:pPr algn="ctr"/>
            <a:r>
              <a:rPr lang="en-US" b="1" dirty="0">
                <a:effectLst/>
                <a:latin typeface="Times New Roman" panose="02020603050405020304" pitchFamily="18" charset="0"/>
                <a:ea typeface="MS Mincho" panose="02020609040205080304" pitchFamily="49" charset="-128"/>
              </a:rPr>
              <a:t>Future work &amp; Remaining Tasks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257D57-B49E-83DB-6099-E20DDF094C32}"/>
              </a:ext>
            </a:extLst>
          </p:cNvPr>
          <p:cNvSpPr>
            <a:spLocks noGrp="1"/>
          </p:cNvSpPr>
          <p:nvPr>
            <p:ph idx="1"/>
          </p:nvPr>
        </p:nvSpPr>
        <p:spPr>
          <a:xfrm>
            <a:off x="838200" y="2179982"/>
            <a:ext cx="10515600" cy="4195763"/>
          </a:xfrm>
        </p:spPr>
        <p:txBody>
          <a:bodyPr>
            <a:noAutofit/>
          </a:bodyPr>
          <a:lstStyle/>
          <a:p>
            <a:pPr marL="194310" marR="0" indent="-28575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Integrate a full-stack Python web app with database support</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194310" marR="0" indent="-28575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Extend WAF rules to include geofencing and custom bot filtering</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194310" marR="0" indent="-28575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Enable Azure Sentinel or Defender for advanced threat analytics</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194310" marR="0" indent="-28575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Add user access authentication (e.g., Azure Active Directory) </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194310" marR="0" indent="-28575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Document the full deployment steps in a technical guide</a:t>
            </a:r>
            <a:endParaRPr lang="en-IN" sz="20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a:lnSpc>
                <a:spcPct val="115000"/>
              </a:lnSpc>
              <a:spcAft>
                <a:spcPts val="1000"/>
              </a:spcAft>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187726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77C52-7D30-21D4-1799-33F25256A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19801-1735-4EEF-8C63-B20A94B3A464}"/>
              </a:ext>
            </a:extLst>
          </p:cNvPr>
          <p:cNvSpPr>
            <a:spLocks noGrp="1"/>
          </p:cNvSpPr>
          <p:nvPr>
            <p:ph type="title"/>
          </p:nvPr>
        </p:nvSpPr>
        <p:spPr>
          <a:xfrm>
            <a:off x="838200" y="106415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4418ED-66EF-3692-97D2-879540D3602B}"/>
              </a:ext>
            </a:extLst>
          </p:cNvPr>
          <p:cNvSpPr>
            <a:spLocks noGrp="1"/>
          </p:cNvSpPr>
          <p:nvPr>
            <p:ph idx="1"/>
          </p:nvPr>
        </p:nvSpPr>
        <p:spPr>
          <a:xfrm>
            <a:off x="838200" y="2140225"/>
            <a:ext cx="10515600" cy="4195763"/>
          </a:xfrm>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In conclusion, this project successfully demonstrates the creation of a robust cloud-based web hosting architecture on Microsoft Azure that prioritizes security, operational automation, and optimal performance. By strategically integrating Azure’s comprehensive suite of services, including App Service for hosting, Managed SSL for simplified HTTPS, WAF and DDoS Protection for layered security, and Front Door for enhanced global delivery, the resulting solution offers a reliable, fast, and secure platform for serving web content. This approach effectively addresses common vulnerabilities and complexities associated with conventional hosting environments and presents a scalable and adaptable model for real-world, production-grade web applications.</a:t>
            </a:r>
          </a:p>
        </p:txBody>
      </p:sp>
    </p:spTree>
    <p:extLst>
      <p:ext uri="{BB962C8B-B14F-4D97-AF65-F5344CB8AC3E}">
        <p14:creationId xmlns:p14="http://schemas.microsoft.com/office/powerpoint/2010/main" val="1817472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07111-86D6-D3FA-2AAA-F8FC3423C6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8A820E-FC23-0EE9-9389-59E52A7CF53C}"/>
              </a:ext>
            </a:extLst>
          </p:cNvPr>
          <p:cNvSpPr>
            <a:spLocks noGrp="1"/>
          </p:cNvSpPr>
          <p:nvPr>
            <p:ph type="title"/>
          </p:nvPr>
        </p:nvSpPr>
        <p:spPr>
          <a:xfrm>
            <a:off x="838200" y="106415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54DADF-4C28-41A9-6284-9E369D92CB92}"/>
              </a:ext>
            </a:extLst>
          </p:cNvPr>
          <p:cNvSpPr>
            <a:spLocks noGrp="1"/>
          </p:cNvSpPr>
          <p:nvPr>
            <p:ph idx="1"/>
          </p:nvPr>
        </p:nvSpPr>
        <p:spPr>
          <a:xfrm>
            <a:off x="838200" y="2166730"/>
            <a:ext cx="10515600" cy="4195763"/>
          </a:xfrm>
        </p:spPr>
        <p:txBody>
          <a:bodyPr>
            <a:normAutofit lnSpcReduction="10000"/>
          </a:bodyPr>
          <a:lstStyle/>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 Sheela et al., “Secure Online Examination System on Azure Cloud,” IEEE ICCCT 2021.</a:t>
            </a: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 </a:t>
            </a:r>
            <a:r>
              <a:rPr lang="en-US" sz="2000" dirty="0" err="1">
                <a:latin typeface="Times New Roman" panose="02020603050405020304" pitchFamily="18" charset="0"/>
                <a:cs typeface="Times New Roman" panose="02020603050405020304" pitchFamily="18" charset="0"/>
              </a:rPr>
              <a:t>Benjaponpitak</a:t>
            </a:r>
            <a:r>
              <a:rPr lang="en-US" sz="2000" dirty="0">
                <a:latin typeface="Times New Roman" panose="02020603050405020304" pitchFamily="18" charset="0"/>
                <a:cs typeface="Times New Roman" panose="02020603050405020304" pitchFamily="18" charset="0"/>
              </a:rPr>
              <a:t> et al., “Containerized App Migration Across Clouds,” IEEE INFOCOM 2020.</a:t>
            </a: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Q. </a:t>
            </a:r>
            <a:r>
              <a:rPr lang="en-US" sz="2000" dirty="0" err="1">
                <a:latin typeface="Times New Roman" panose="02020603050405020304" pitchFamily="18" charset="0"/>
                <a:cs typeface="Times New Roman" panose="02020603050405020304" pitchFamily="18" charset="0"/>
              </a:rPr>
              <a:t>Jacquemart</a:t>
            </a:r>
            <a:r>
              <a:rPr lang="en-US" sz="2000" dirty="0">
                <a:latin typeface="Times New Roman" panose="02020603050405020304" pitchFamily="18" charset="0"/>
                <a:cs typeface="Times New Roman" panose="02020603050405020304" pitchFamily="18" charset="0"/>
              </a:rPr>
              <a:t> et al., “DNS Data for Cloud Deployment Analysis,” IEEE TMA 2019.</a:t>
            </a: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Microsoft Azure Official Documentation (App Service, Front Door, SSL/TLS, WAF)</a:t>
            </a:r>
          </a:p>
        </p:txBody>
      </p:sp>
    </p:spTree>
    <p:extLst>
      <p:ext uri="{BB962C8B-B14F-4D97-AF65-F5344CB8AC3E}">
        <p14:creationId xmlns:p14="http://schemas.microsoft.com/office/powerpoint/2010/main" val="1350555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5A191-60DE-8731-5784-9CE5C45B741C}"/>
              </a:ext>
            </a:extLst>
          </p:cNvPr>
          <p:cNvSpPr>
            <a:spLocks noGrp="1"/>
          </p:cNvSpPr>
          <p:nvPr>
            <p:ph type="title"/>
          </p:nvPr>
        </p:nvSpPr>
        <p:spPr>
          <a:xfrm>
            <a:off x="2231136" y="2834640"/>
            <a:ext cx="7729728" cy="1188720"/>
          </a:xfrm>
        </p:spPr>
        <p:txBody>
          <a:bodyPr anchor="ctr"/>
          <a:lstStyle/>
          <a:p>
            <a:r>
              <a:rPr lang="en-IN" b="1" dirty="0"/>
              <a:t>THANK YOU </a:t>
            </a:r>
            <a:endParaRPr lang="en-US" b="1" dirty="0"/>
          </a:p>
        </p:txBody>
      </p:sp>
    </p:spTree>
    <p:extLst>
      <p:ext uri="{BB962C8B-B14F-4D97-AF65-F5344CB8AC3E}">
        <p14:creationId xmlns:p14="http://schemas.microsoft.com/office/powerpoint/2010/main" val="419284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8132"/>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81199"/>
            <a:ext cx="10515600" cy="4195763"/>
          </a:xfrm>
        </p:spPr>
        <p:txBody>
          <a:bodyPr>
            <a:normAutofit/>
          </a:bodyPr>
          <a:lstStyle/>
          <a:p>
            <a:pPr marL="0" indent="0" algn="just">
              <a:buNone/>
            </a:pPr>
            <a:r>
              <a:rPr lang="en-US" sz="2100" dirty="0">
                <a:latin typeface="Times New Roman" panose="02020603050405020304" pitchFamily="18" charset="0"/>
                <a:cs typeface="Times New Roman" panose="02020603050405020304" pitchFamily="18" charset="0"/>
              </a:rPr>
              <a:t>In today’s fast-paced digital world, traditional systems often struggle to meet the growing demands of efficient information access, secure data handling, and real-time user interaction. Many existing solutions lack centralized access, automation, and a modern user interface, leading to inefficiencies, data inconsistency, and poor user experience. There is a need for a comprehensive platform that can provide streamlined operations, user-friendly interaction, and reliable data processing in a secure, scalable environment. The absence of dynamic web applications capable of offering seamless access, advanced features such as real-time monitoring, role-based access control, and integration with cloud services hinders operational efficiency in various domains. This project aims to bridge that gap by developing a secure, visually enhanced application, hosted on a virtual server, offering an advanced, interactive solution tailored to meet modern digital expectations.</a:t>
            </a:r>
          </a:p>
        </p:txBody>
      </p:sp>
    </p:spTree>
    <p:extLst>
      <p:ext uri="{BB962C8B-B14F-4D97-AF65-F5344CB8AC3E}">
        <p14:creationId xmlns:p14="http://schemas.microsoft.com/office/powerpoint/2010/main" val="3590555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06C36-B54E-E714-7D78-254474816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853749-1EA4-76ED-3CB0-C2660F6D2524}"/>
              </a:ext>
            </a:extLst>
          </p:cNvPr>
          <p:cNvSpPr>
            <a:spLocks noGrp="1"/>
          </p:cNvSpPr>
          <p:nvPr>
            <p:ph type="title"/>
          </p:nvPr>
        </p:nvSpPr>
        <p:spPr>
          <a:xfrm>
            <a:off x="838200" y="971385"/>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97251B-7A7E-05F0-ABB7-7F191FAA8B76}"/>
              </a:ext>
            </a:extLst>
          </p:cNvPr>
          <p:cNvSpPr>
            <a:spLocks noGrp="1"/>
          </p:cNvSpPr>
          <p:nvPr>
            <p:ph idx="1"/>
          </p:nvPr>
        </p:nvSpPr>
        <p:spPr>
          <a:xfrm>
            <a:off x="838200" y="2047460"/>
            <a:ext cx="10515600" cy="4195763"/>
          </a:xfrm>
        </p:spPr>
        <p:txBody>
          <a:bodyPr>
            <a:normAutofit lnSpcReduction="10000"/>
          </a:bodyPr>
          <a:lstStyle/>
          <a:p>
            <a:pPr algn="just">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architect and deploy a </a:t>
            </a:r>
            <a:r>
              <a:rPr lang="en-US" sz="2200" b="1" dirty="0">
                <a:latin typeface="Times New Roman" panose="02020603050405020304" pitchFamily="18" charset="0"/>
                <a:cs typeface="Times New Roman" panose="02020603050405020304" pitchFamily="18" charset="0"/>
              </a:rPr>
              <a:t>secure and scalable web hosting</a:t>
            </a:r>
            <a:r>
              <a:rPr lang="en-US" sz="2200" dirty="0">
                <a:latin typeface="Times New Roman" panose="02020603050405020304" pitchFamily="18" charset="0"/>
                <a:cs typeface="Times New Roman" panose="02020603050405020304" pitchFamily="18" charset="0"/>
              </a:rPr>
              <a:t> environment utilizing the </a:t>
            </a:r>
            <a:r>
              <a:rPr lang="en-US" sz="2200" b="1" dirty="0">
                <a:latin typeface="Times New Roman" panose="02020603050405020304" pitchFamily="18" charset="0"/>
                <a:cs typeface="Times New Roman" panose="02020603050405020304" pitchFamily="18" charset="0"/>
              </a:rPr>
              <a:t>Microsoft Azure platform.</a:t>
            </a:r>
          </a:p>
          <a:p>
            <a:pPr algn="just">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To seamlessly </a:t>
            </a:r>
            <a:r>
              <a:rPr lang="en-US" sz="2200" b="1" dirty="0">
                <a:latin typeface="Times New Roman" panose="02020603050405020304" pitchFamily="18" charset="0"/>
                <a:cs typeface="Times New Roman" panose="02020603050405020304" pitchFamily="18" charset="0"/>
              </a:rPr>
              <a:t>enable HTTPS </a:t>
            </a:r>
            <a:r>
              <a:rPr lang="en-US" sz="2200" dirty="0">
                <a:latin typeface="Times New Roman" panose="02020603050405020304" pitchFamily="18" charset="0"/>
                <a:cs typeface="Times New Roman" panose="02020603050405020304" pitchFamily="18" charset="0"/>
              </a:rPr>
              <a:t>for the hosted web application by leveraging </a:t>
            </a:r>
            <a:r>
              <a:rPr lang="en-US" sz="2200" b="1" dirty="0">
                <a:latin typeface="Times New Roman" panose="02020603050405020304" pitchFamily="18" charset="0"/>
                <a:cs typeface="Times New Roman" panose="02020603050405020304" pitchFamily="18" charset="0"/>
              </a:rPr>
              <a:t>Azure’s Managed SSL certificates,</a:t>
            </a:r>
            <a:r>
              <a:rPr lang="en-US" sz="2200" dirty="0">
                <a:latin typeface="Times New Roman" panose="02020603050405020304" pitchFamily="18" charset="0"/>
                <a:cs typeface="Times New Roman" panose="02020603050405020304" pitchFamily="18" charset="0"/>
              </a:rPr>
              <a:t> ensuring automatic renewal and simplified management.</a:t>
            </a:r>
          </a:p>
          <a:p>
            <a:pPr algn="just">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To fortify the application’s security posture through the strategic implementation of </a:t>
            </a:r>
            <a:r>
              <a:rPr lang="en-US" sz="2200" b="1" dirty="0">
                <a:latin typeface="Times New Roman" panose="02020603050405020304" pitchFamily="18" charset="0"/>
                <a:cs typeface="Times New Roman" panose="02020603050405020304" pitchFamily="18" charset="0"/>
              </a:rPr>
              <a:t>Azure Web Application Firewall (WAF)</a:t>
            </a:r>
            <a:r>
              <a:rPr lang="en-US" sz="2200" dirty="0">
                <a:latin typeface="Times New Roman" panose="02020603050405020304" pitchFamily="18" charset="0"/>
                <a:cs typeface="Times New Roman" panose="02020603050405020304" pitchFamily="18" charset="0"/>
              </a:rPr>
              <a:t> to mitigate application-layer vulnerabilities and </a:t>
            </a:r>
            <a:r>
              <a:rPr lang="en-US" sz="2200" b="1" dirty="0">
                <a:latin typeface="Times New Roman" panose="02020603050405020304" pitchFamily="18" charset="0"/>
                <a:cs typeface="Times New Roman" panose="02020603050405020304" pitchFamily="18" charset="0"/>
              </a:rPr>
              <a:t>DDoS Protection </a:t>
            </a:r>
            <a:r>
              <a:rPr lang="en-US" sz="2200" dirty="0">
                <a:latin typeface="Times New Roman" panose="02020603050405020304" pitchFamily="18" charset="0"/>
                <a:cs typeface="Times New Roman" panose="02020603050405020304" pitchFamily="18" charset="0"/>
              </a:rPr>
              <a:t>to defend against volumetric denial-of-service attacks.</a:t>
            </a:r>
          </a:p>
          <a:p>
            <a:pPr algn="just">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To optimize the web application’s global accessibility and performance by strategically employing </a:t>
            </a:r>
            <a:r>
              <a:rPr lang="en-US" sz="2200" b="1" dirty="0">
                <a:latin typeface="Times New Roman" panose="02020603050405020304" pitchFamily="18" charset="0"/>
                <a:cs typeface="Times New Roman" panose="02020603050405020304" pitchFamily="18" charset="0"/>
              </a:rPr>
              <a:t>Azure Front Door </a:t>
            </a:r>
            <a:r>
              <a:rPr lang="en-US" sz="2200" dirty="0">
                <a:latin typeface="Times New Roman" panose="02020603050405020304" pitchFamily="18" charset="0"/>
                <a:cs typeface="Times New Roman" panose="02020603050405020304" pitchFamily="18" charset="0"/>
              </a:rPr>
              <a:t>for intelligent traffic routing and enhanced content delivery</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5581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52543-9480-AE46-B0E6-4315610B6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EFA1A5-C72E-DCAE-BEB5-02E0034CFA3E}"/>
              </a:ext>
            </a:extLst>
          </p:cNvPr>
          <p:cNvSpPr>
            <a:spLocks noGrp="1"/>
          </p:cNvSpPr>
          <p:nvPr>
            <p:ph type="title"/>
          </p:nvPr>
        </p:nvSpPr>
        <p:spPr>
          <a:xfrm>
            <a:off x="838200" y="94488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0DAF38-D87C-B924-1E9F-8740ED0CC306}"/>
              </a:ext>
            </a:extLst>
          </p:cNvPr>
          <p:cNvSpPr>
            <a:spLocks noGrp="1"/>
          </p:cNvSpPr>
          <p:nvPr>
            <p:ph idx="1"/>
          </p:nvPr>
        </p:nvSpPr>
        <p:spPr>
          <a:xfrm>
            <a:off x="838200" y="1981199"/>
            <a:ext cx="10515600" cy="4195763"/>
          </a:xfrm>
        </p:spPr>
        <p:txBody>
          <a:bodyPr>
            <a:normAutofit/>
          </a:bodyPr>
          <a:lstStyle/>
          <a:p>
            <a:pPr marL="0" indent="0">
              <a:lnSpc>
                <a:spcPct val="150000"/>
              </a:lnSpc>
              <a:spcAft>
                <a:spcPts val="1000"/>
              </a:spcAft>
              <a:buNone/>
            </a:pP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Related Works:</a:t>
            </a:r>
            <a:b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750" dirty="0">
                <a:effectLst/>
                <a:latin typeface="Times New Roman" panose="02020603050405020304" pitchFamily="18" charset="0"/>
                <a:ea typeface="MS Mincho" panose="02020609040205080304" pitchFamily="49" charset="-128"/>
                <a:cs typeface="Times New Roman" panose="02020603050405020304" pitchFamily="18" charset="0"/>
              </a:rPr>
              <a:t>Many systems currently employ traditional methods for resource management with limited automation and poor UI.</a:t>
            </a:r>
            <a:b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Technologies Studied:</a:t>
            </a:r>
            <a:b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1750" dirty="0">
                <a:effectLst/>
                <a:latin typeface="Times New Roman" panose="02020603050405020304" pitchFamily="18" charset="0"/>
                <a:ea typeface="MS Mincho" panose="02020609040205080304" pitchFamily="49" charset="-128"/>
                <a:cs typeface="Times New Roman" panose="02020603050405020304" pitchFamily="18" charset="0"/>
              </a:rPr>
              <a:t>Secure web application development with automated SSL.</a:t>
            </a:r>
            <a:br>
              <a:rPr lang="en-US" sz="175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750" dirty="0">
                <a:effectLst/>
                <a:latin typeface="Times New Roman" panose="02020603050405020304" pitchFamily="18" charset="0"/>
                <a:ea typeface="MS Mincho" panose="02020609040205080304" pitchFamily="49" charset="-128"/>
                <a:cs typeface="Times New Roman" panose="02020603050405020304" pitchFamily="18" charset="0"/>
              </a:rPr>
              <a:t>  HTML5, CSS3, and JavaScript for frontend.</a:t>
            </a:r>
            <a:br>
              <a:rPr lang="en-US" sz="175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750" dirty="0">
                <a:effectLst/>
                <a:latin typeface="Times New Roman" panose="02020603050405020304" pitchFamily="18" charset="0"/>
                <a:ea typeface="MS Mincho" panose="02020609040205080304" pitchFamily="49" charset="-128"/>
                <a:cs typeface="Times New Roman" panose="02020603050405020304" pitchFamily="18" charset="0"/>
              </a:rPr>
              <a:t>  SSL/TLS for secure communication.</a:t>
            </a:r>
            <a:br>
              <a:rPr lang="en-US" sz="175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75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Improvement Over Existing Systems:</a:t>
            </a:r>
            <a:b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Unlike conventional systems, our solution is highly secure, cloud-compatible, and optimized for real-time response.</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774824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5009"/>
            <a:ext cx="10515600" cy="801020"/>
          </a:xfrm>
        </p:spPr>
        <p:txBody>
          <a:bodyPr>
            <a:normAutofit/>
          </a:bodyPr>
          <a:lstStyle/>
          <a:p>
            <a:pPr algn="ctr"/>
            <a:r>
              <a:rPr lang="en-US" b="1" dirty="0">
                <a:latin typeface="Times New Roman" panose="02020603050405020304" pitchFamily="18" charset="0"/>
                <a:cs typeface="Times New Roman" panose="02020603050405020304" pitchFamily="18" charset="0"/>
              </a:rPr>
              <a:t>Proposed Architecture Diagram</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59DA4EB-F2ED-15AA-7074-510CA805BABD}"/>
              </a:ext>
            </a:extLst>
          </p:cNvPr>
          <p:cNvPicPr>
            <a:picLocks noChangeAspect="1"/>
          </p:cNvPicPr>
          <p:nvPr/>
        </p:nvPicPr>
        <p:blipFill>
          <a:blip r:embed="rId2"/>
          <a:srcRect b="2952"/>
          <a:stretch/>
        </p:blipFill>
        <p:spPr>
          <a:xfrm>
            <a:off x="838200" y="1928122"/>
            <a:ext cx="10515600" cy="4114869"/>
          </a:xfrm>
          <a:prstGeom prst="rect">
            <a:avLst/>
          </a:prstGeom>
        </p:spPr>
      </p:pic>
    </p:spTree>
    <p:extLst>
      <p:ext uri="{BB962C8B-B14F-4D97-AF65-F5344CB8AC3E}">
        <p14:creationId xmlns:p14="http://schemas.microsoft.com/office/powerpoint/2010/main" val="316056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19107-120E-78FA-42E1-A56BC1D37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750E51-01D9-377D-F040-1DD6993315BF}"/>
              </a:ext>
            </a:extLst>
          </p:cNvPr>
          <p:cNvSpPr>
            <a:spLocks noGrp="1"/>
          </p:cNvSpPr>
          <p:nvPr>
            <p:ph type="title"/>
          </p:nvPr>
        </p:nvSpPr>
        <p:spPr>
          <a:xfrm>
            <a:off x="838200" y="1064150"/>
            <a:ext cx="10515600" cy="788320"/>
          </a:xfrm>
        </p:spPr>
        <p:txBody>
          <a:bodyPr>
            <a:normAutofit/>
          </a:bodyPr>
          <a:lstStyle/>
          <a:p>
            <a:pPr algn="ctr"/>
            <a:r>
              <a:rPr lang="en-US" b="1" dirty="0">
                <a:latin typeface="Times New Roman" panose="02020603050405020304" pitchFamily="18" charset="0"/>
                <a:cs typeface="Times New Roman" panose="02020603050405020304" pitchFamily="18" charset="0"/>
              </a:rPr>
              <a:t>Technology Stack</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18DD8F-1B4F-1C01-5F2B-2B312C313317}"/>
              </a:ext>
            </a:extLst>
          </p:cNvPr>
          <p:cNvSpPr>
            <a:spLocks noGrp="1"/>
          </p:cNvSpPr>
          <p:nvPr>
            <p:ph idx="1"/>
          </p:nvPr>
        </p:nvSpPr>
        <p:spPr>
          <a:xfrm>
            <a:off x="838200" y="2047460"/>
            <a:ext cx="10515600" cy="4340088"/>
          </a:xfrm>
        </p:spPr>
        <p:txBody>
          <a:bodyPr>
            <a:noAutofit/>
          </a:bodyPr>
          <a:lstStyle/>
          <a:p>
            <a:pPr>
              <a:lnSpc>
                <a:spcPct val="100000"/>
              </a:lnSpc>
              <a:spcAft>
                <a:spcPts val="1000"/>
              </a:spcAft>
              <a:buFont typeface="Wingdings" panose="05000000000000000000" pitchFamily="2" charset="2"/>
              <a:buChar char="Ø"/>
            </a:pP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Operating System: </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Windows Server 2016 (VM-based setup for manual deployment and security configurations)</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00000"/>
              </a:lnSpc>
              <a:spcAft>
                <a:spcPts val="1000"/>
              </a:spcAft>
              <a:buFont typeface="Wingdings" panose="05000000000000000000" pitchFamily="2" charset="2"/>
              <a:buChar char="Ø"/>
            </a:pP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Languages:</a:t>
            </a:r>
            <a:r>
              <a:rPr lang="en-IN" b="1" dirty="0">
                <a:latin typeface="Times New Roman" panose="02020603050405020304" pitchFamily="18" charset="0"/>
                <a:ea typeface="MS Mincho" panose="02020609040205080304" pitchFamily="49" charset="-128"/>
                <a:cs typeface="Times New Roman" panose="02020603050405020304" pitchFamily="18" charset="0"/>
              </a:rPr>
              <a:t> </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HTML, CSS, JavaScript (for static/dynamic frontend)</a:t>
            </a:r>
            <a:r>
              <a:rPr lang="en-IN" dirty="0">
                <a:latin typeface="Times New Roman" panose="02020603050405020304" pitchFamily="18" charset="0"/>
                <a:ea typeface="MS Mincho" panose="02020609040205080304" pitchFamily="49" charset="-128"/>
                <a:cs typeface="Times New Roman" panose="02020603050405020304" pitchFamily="18" charset="0"/>
              </a:rPr>
              <a:t>,</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PowerShell (for automation and Windows-based scripting)</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00000"/>
              </a:lnSpc>
              <a:spcAft>
                <a:spcPts val="1000"/>
              </a:spcAft>
              <a:buFont typeface="Wingdings" panose="05000000000000000000" pitchFamily="2" charset="2"/>
              <a:buChar char="Ø"/>
            </a:pP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Web &amp; App Technologies:</a:t>
            </a:r>
            <a:r>
              <a:rPr lang="en-IN" b="1" dirty="0">
                <a:latin typeface="Times New Roman" panose="02020603050405020304" pitchFamily="18" charset="0"/>
                <a:ea typeface="MS Mincho" panose="02020609040205080304" pitchFamily="49" charset="-128"/>
                <a:cs typeface="Times New Roman" panose="02020603050405020304" pitchFamily="18" charset="0"/>
              </a:rPr>
              <a:t> </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Azure App Service / IIS (Internet Information Services for manual deployment)</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00000"/>
              </a:lnSpc>
              <a:spcAft>
                <a:spcPts val="1000"/>
              </a:spcAft>
              <a:buFont typeface="Wingdings" panose="05000000000000000000" pitchFamily="2" charset="2"/>
              <a:buChar char="Ø"/>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S</a:t>
            </a: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ecurity &amp; Networking:</a:t>
            </a:r>
            <a:r>
              <a:rPr lang="en-IN" b="1" dirty="0">
                <a:latin typeface="Times New Roman" panose="02020603050405020304" pitchFamily="18" charset="0"/>
                <a:ea typeface="MS Mincho" panose="02020609040205080304" pitchFamily="49" charset="-128"/>
                <a:cs typeface="Times New Roman" panose="02020603050405020304" pitchFamily="18" charset="0"/>
              </a:rPr>
              <a:t> </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SSL/TLS for encryption</a:t>
            </a:r>
            <a:r>
              <a:rPr lang="en-IN" dirty="0">
                <a:effectLst/>
                <a:latin typeface="Times New Roman" panose="02020603050405020304" pitchFamily="18" charset="0"/>
                <a:ea typeface="MS Mincho" panose="02020609040205080304" pitchFamily="49" charset="-128"/>
                <a:cs typeface="Times New Roman" panose="02020603050405020304" pitchFamily="18" charset="0"/>
              </a:rPr>
              <a:t>,</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Azure Web Application Firewall (WAF)</a:t>
            </a:r>
            <a:r>
              <a:rPr lang="en-IN" dirty="0">
                <a:latin typeface="Times New Roman" panose="02020603050405020304" pitchFamily="18" charset="0"/>
                <a:ea typeface="MS Mincho" panose="02020609040205080304" pitchFamily="49" charset="-128"/>
                <a:cs typeface="Times New Roman" panose="02020603050405020304" pitchFamily="18" charset="0"/>
              </a:rPr>
              <a:t>,</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Azure DDoS Protection</a:t>
            </a:r>
            <a:r>
              <a:rPr lang="en-IN" dirty="0">
                <a:latin typeface="Times New Roman" panose="02020603050405020304" pitchFamily="18" charset="0"/>
                <a:ea typeface="MS Mincho" panose="02020609040205080304" pitchFamily="49" charset="-128"/>
                <a:cs typeface="Times New Roman" panose="02020603050405020304" pitchFamily="18" charset="0"/>
              </a:rPr>
              <a:t>,</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Azure Front Door (for global load balancing &amp; HTTPS)</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00000"/>
              </a:lnSpc>
              <a:spcAft>
                <a:spcPts val="1000"/>
              </a:spcAft>
              <a:buFont typeface="Wingdings" panose="05000000000000000000" pitchFamily="2" charset="2"/>
              <a:buChar char="Ø"/>
            </a:pP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Monitoring &amp; Automation: </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Azure Monitor and Application Insights</a:t>
            </a:r>
            <a:r>
              <a:rPr lang="en-IN" dirty="0">
                <a:latin typeface="Times New Roman" panose="02020603050405020304" pitchFamily="18" charset="0"/>
                <a:ea typeface="MS Mincho" panose="02020609040205080304" pitchFamily="49" charset="-128"/>
                <a:cs typeface="Times New Roman" panose="02020603050405020304" pitchFamily="18" charset="0"/>
              </a:rPr>
              <a:t>,</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Custom PowerShell scripts or Azure Automation for certificate renewal and scheduled audits.</a:t>
            </a: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666125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FEAB2-402B-9887-D8F3-BE1D86AA2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72F19-BA42-B756-C004-D871D9CBD172}"/>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Implementation Details</a:t>
            </a:r>
            <a:endParaRPr lang="en-IN"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C325C4F-9C0F-04B5-0D23-2CA1DE3A4278}"/>
              </a:ext>
            </a:extLst>
          </p:cNvPr>
          <p:cNvSpPr>
            <a:spLocks noGrp="1"/>
          </p:cNvSpPr>
          <p:nvPr>
            <p:ph type="body" idx="1"/>
          </p:nvPr>
        </p:nvSpPr>
        <p:spPr>
          <a:xfrm>
            <a:off x="1653912" y="2153412"/>
            <a:ext cx="3992732" cy="576262"/>
          </a:xfrm>
        </p:spPr>
        <p:txBody>
          <a:bodyPr/>
          <a:lstStyle/>
          <a:p>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Core Features Developed:</a:t>
            </a:r>
            <a:endParaRPr lang="en-IN" sz="2000" b="1"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3" name="Content Placeholder 2">
            <a:extLst>
              <a:ext uri="{FF2B5EF4-FFF2-40B4-BE49-F238E27FC236}">
                <a16:creationId xmlns:a16="http://schemas.microsoft.com/office/drawing/2014/main" id="{F7A4E83C-8D51-4438-8B20-0CBAF91C03A1}"/>
              </a:ext>
            </a:extLst>
          </p:cNvPr>
          <p:cNvSpPr>
            <a:spLocks noGrp="1"/>
          </p:cNvSpPr>
          <p:nvPr>
            <p:ph sz="half" idx="2"/>
          </p:nvPr>
        </p:nvSpPr>
        <p:spPr>
          <a:xfrm>
            <a:off x="1282811" y="2841738"/>
            <a:ext cx="9997440" cy="3725701"/>
          </a:xfrm>
        </p:spPr>
        <p:txBody>
          <a:bodyPr>
            <a:noAutofit/>
          </a:bodyPr>
          <a:lstStyle/>
          <a:p>
            <a:pPr marL="251460" marR="0" indent="-34290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A virtualized secure hosting environment on </a:t>
            </a: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Azure VM (Windows Server 2016)</a:t>
            </a:r>
            <a:endParaRPr lang="en-IN" sz="20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marL="251460" marR="0" indent="-342900">
              <a:lnSpc>
                <a:spcPct val="115000"/>
              </a:lnSpc>
              <a:spcAft>
                <a:spcPts val="1000"/>
              </a:spcAft>
              <a:buFont typeface="Wingdings" panose="05000000000000000000" pitchFamily="2" charset="2"/>
              <a:buChar char="Ø"/>
            </a:pP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Enabled HTTPS</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with </a:t>
            </a: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Azure Managed Certificates.</a:t>
            </a:r>
            <a:endParaRPr lang="en-IN" sz="20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marL="251460" marR="0" indent="-34290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Configured </a:t>
            </a: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Azure Front Door </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for </a:t>
            </a: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global traffic routing and load balancing</a:t>
            </a:r>
            <a:endParaRPr lang="en-IN" sz="20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marL="251460" marR="0" indent="-34290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Set up </a:t>
            </a: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WAF policies </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for OWASP-based </a:t>
            </a: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threat mitigation and DDoS protection</a:t>
            </a:r>
            <a:endParaRPr lang="en-IN" sz="20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marL="251460" marR="0" indent="-342900">
              <a:lnSpc>
                <a:spcPct val="115000"/>
              </a:lnSpc>
              <a:spcAft>
                <a:spcPts val="1000"/>
              </a:spcAft>
              <a:buFont typeface="Wingdings" panose="05000000000000000000" pitchFamily="2" charset="2"/>
              <a:buChar char="Ø"/>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Built </a:t>
            </a: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automation scripts for SSL </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certificate </a:t>
            </a:r>
            <a:r>
              <a:rPr lang="en-US" sz="2000" b="1" dirty="0">
                <a:effectLst/>
                <a:latin typeface="Times New Roman" panose="02020603050405020304" pitchFamily="18" charset="0"/>
                <a:ea typeface="MS Mincho" panose="02020609040205080304" pitchFamily="49" charset="-128"/>
                <a:cs typeface="Times New Roman" panose="02020603050405020304" pitchFamily="18" charset="0"/>
              </a:rPr>
              <a:t>renewal and logging</a:t>
            </a:r>
            <a:endParaRPr lang="en-IN" sz="20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indent="0">
              <a:lnSpc>
                <a:spcPct val="115000"/>
              </a:lnSpc>
              <a:spcAft>
                <a:spcPts val="1000"/>
              </a:spcAft>
              <a:buNone/>
            </a:pPr>
            <a:endParaRPr lang="en-IN"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17803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A74F-F5CF-353C-9B54-582B129E4298}"/>
              </a:ext>
            </a:extLst>
          </p:cNvPr>
          <p:cNvSpPr>
            <a:spLocks noGrp="1"/>
          </p:cNvSpPr>
          <p:nvPr>
            <p:ph type="title"/>
          </p:nvPr>
        </p:nvSpPr>
        <p:spPr/>
        <p:txBody>
          <a:bodyPr/>
          <a:lstStyle/>
          <a:p>
            <a:r>
              <a:rPr lang="en-US" dirty="0"/>
              <a:t>Code </a:t>
            </a:r>
            <a:endParaRPr lang="en-IN" dirty="0"/>
          </a:p>
        </p:txBody>
      </p:sp>
      <p:sp>
        <p:nvSpPr>
          <p:cNvPr id="4" name="Content Placeholder 3">
            <a:extLst>
              <a:ext uri="{FF2B5EF4-FFF2-40B4-BE49-F238E27FC236}">
                <a16:creationId xmlns:a16="http://schemas.microsoft.com/office/drawing/2014/main" id="{E1175B50-6636-8D60-DE6C-879381F5F65A}"/>
              </a:ext>
            </a:extLst>
          </p:cNvPr>
          <p:cNvSpPr>
            <a:spLocks noGrp="1"/>
          </p:cNvSpPr>
          <p:nvPr>
            <p:ph sz="half" idx="2"/>
          </p:nvPr>
        </p:nvSpPr>
        <p:spPr>
          <a:xfrm>
            <a:off x="2133600" y="2548966"/>
            <a:ext cx="8825948" cy="3354060"/>
          </a:xfrm>
        </p:spPr>
        <p:txBody>
          <a:bodyPr>
            <a:normAutofit fontScale="32500" lnSpcReduction="20000"/>
          </a:bodyPr>
          <a:lstStyle/>
          <a:p>
            <a:pPr marL="0" indent="0">
              <a:buNone/>
            </a:pPr>
            <a:r>
              <a:rPr lang="en-IN" sz="6400" dirty="0">
                <a:latin typeface="Times New Roman" panose="02020603050405020304" pitchFamily="18" charset="0"/>
                <a:cs typeface="Times New Roman" panose="02020603050405020304" pitchFamily="18" charset="0"/>
              </a:rPr>
              <a:t>{</a:t>
            </a:r>
          </a:p>
          <a:p>
            <a:pPr marL="0" indent="0">
              <a:buNone/>
            </a:pPr>
            <a:r>
              <a:rPr lang="en-IN" sz="6400" dirty="0">
                <a:latin typeface="Times New Roman" panose="02020603050405020304" pitchFamily="18" charset="0"/>
                <a:cs typeface="Times New Roman" panose="02020603050405020304" pitchFamily="18" charset="0"/>
              </a:rPr>
              <a:t>  "$schema": "https://schema.management.azure.com/schemas/2019-04-01/</a:t>
            </a:r>
            <a:r>
              <a:rPr lang="en-IN" sz="6400" dirty="0" err="1">
                <a:latin typeface="Times New Roman" panose="02020603050405020304" pitchFamily="18" charset="0"/>
                <a:cs typeface="Times New Roman" panose="02020603050405020304" pitchFamily="18" charset="0"/>
              </a:rPr>
              <a:t>deploymentTemplate.json</a:t>
            </a:r>
            <a:r>
              <a:rPr lang="en-IN" sz="6400" dirty="0">
                <a:latin typeface="Times New Roman" panose="02020603050405020304" pitchFamily="18" charset="0"/>
                <a:cs typeface="Times New Roman" panose="02020603050405020304" pitchFamily="18" charset="0"/>
              </a:rPr>
              <a:t>#",</a:t>
            </a:r>
          </a:p>
          <a:p>
            <a:pPr marL="0" indent="0">
              <a:buNone/>
            </a:pPr>
            <a:r>
              <a:rPr lang="en-IN" sz="6400" dirty="0">
                <a:latin typeface="Times New Roman" panose="02020603050405020304" pitchFamily="18" charset="0"/>
                <a:cs typeface="Times New Roman" panose="02020603050405020304" pitchFamily="18" charset="0"/>
              </a:rPr>
              <a:t>  "</a:t>
            </a:r>
            <a:r>
              <a:rPr lang="en-IN" sz="6400" dirty="0" err="1">
                <a:latin typeface="Times New Roman" panose="02020603050405020304" pitchFamily="18" charset="0"/>
                <a:cs typeface="Times New Roman" panose="02020603050405020304" pitchFamily="18" charset="0"/>
              </a:rPr>
              <a:t>contentVersion</a:t>
            </a:r>
            <a:r>
              <a:rPr lang="en-IN" sz="6400" dirty="0">
                <a:latin typeface="Times New Roman" panose="02020603050405020304" pitchFamily="18" charset="0"/>
                <a:cs typeface="Times New Roman" panose="02020603050405020304" pitchFamily="18" charset="0"/>
              </a:rPr>
              <a:t>": "1.0.0.0",</a:t>
            </a:r>
          </a:p>
          <a:p>
            <a:pPr marL="0" indent="0">
              <a:buNone/>
            </a:pPr>
            <a:r>
              <a:rPr lang="en-IN" sz="6400" dirty="0">
                <a:latin typeface="Times New Roman" panose="02020603050405020304" pitchFamily="18" charset="0"/>
                <a:cs typeface="Times New Roman" panose="02020603050405020304" pitchFamily="18" charset="0"/>
              </a:rPr>
              <a:t>  "parameters": {"</a:t>
            </a:r>
            <a:r>
              <a:rPr lang="en-IN" sz="6400" dirty="0" err="1">
                <a:latin typeface="Times New Roman" panose="02020603050405020304" pitchFamily="18" charset="0"/>
                <a:cs typeface="Times New Roman" panose="02020603050405020304" pitchFamily="18" charset="0"/>
              </a:rPr>
              <a:t>webAppName</a:t>
            </a:r>
            <a:r>
              <a:rPr lang="en-IN" sz="6400" dirty="0">
                <a:latin typeface="Times New Roman" panose="02020603050405020304" pitchFamily="18" charset="0"/>
                <a:cs typeface="Times New Roman" panose="02020603050405020304" pitchFamily="18" charset="0"/>
              </a:rPr>
              <a:t>": "type": "string","</a:t>
            </a:r>
            <a:r>
              <a:rPr lang="en-IN" sz="6400" dirty="0" err="1">
                <a:latin typeface="Times New Roman" panose="02020603050405020304" pitchFamily="18" charset="0"/>
                <a:cs typeface="Times New Roman" panose="02020603050405020304" pitchFamily="18" charset="0"/>
              </a:rPr>
              <a:t>defaultValue</a:t>
            </a:r>
            <a:r>
              <a:rPr lang="en-IN" sz="6400" dirty="0">
                <a:latin typeface="Times New Roman" panose="02020603050405020304" pitchFamily="18" charset="0"/>
                <a:cs typeface="Times New Roman" panose="02020603050405020304" pitchFamily="18" charset="0"/>
              </a:rPr>
              <a:t>":"</a:t>
            </a:r>
            <a:r>
              <a:rPr lang="en-IN" sz="6400" dirty="0" err="1">
                <a:latin typeface="Times New Roman" panose="02020603050405020304" pitchFamily="18" charset="0"/>
                <a:cs typeface="Times New Roman" panose="02020603050405020304" pitchFamily="18" charset="0"/>
              </a:rPr>
              <a:t>securewebappdemo</a:t>
            </a:r>
            <a:r>
              <a:rPr lang="en-IN" sz="6400" dirty="0">
                <a:latin typeface="Times New Roman" panose="02020603050405020304" pitchFamily="18" charset="0"/>
                <a:cs typeface="Times New Roman" panose="02020603050405020304" pitchFamily="18" charset="0"/>
              </a:rPr>
              <a:t>",</a:t>
            </a:r>
          </a:p>
          <a:p>
            <a:pPr marL="0" indent="0">
              <a:buNone/>
            </a:pPr>
            <a:r>
              <a:rPr lang="en-IN" sz="6400" dirty="0">
                <a:latin typeface="Times New Roman" panose="02020603050405020304" pitchFamily="18" charset="0"/>
                <a:cs typeface="Times New Roman" panose="02020603050405020304" pitchFamily="18" charset="0"/>
              </a:rPr>
              <a:t>      "metadata": {</a:t>
            </a:r>
          </a:p>
          <a:p>
            <a:pPr marL="0" indent="0">
              <a:buNone/>
            </a:pPr>
            <a:r>
              <a:rPr lang="en-IN" sz="6400" dirty="0">
                <a:latin typeface="Times New Roman" panose="02020603050405020304" pitchFamily="18" charset="0"/>
                <a:cs typeface="Times New Roman" panose="02020603050405020304" pitchFamily="18" charset="0"/>
              </a:rPr>
              <a:t>        "description": "Name of the Web App."</a:t>
            </a:r>
          </a:p>
          <a:p>
            <a:pPr marL="0" indent="0">
              <a:buNone/>
            </a:pPr>
            <a:r>
              <a:rPr lang="en-IN" sz="64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156383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F1D40-BD83-CD35-A0C7-51967AE446CB}"/>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5779AB4-6282-FFCD-FD59-EF34D4377D98}"/>
              </a:ext>
            </a:extLst>
          </p:cNvPr>
          <p:cNvSpPr>
            <a:spLocks noGrp="1"/>
          </p:cNvSpPr>
          <p:nvPr>
            <p:ph sz="half" idx="2"/>
          </p:nvPr>
        </p:nvSpPr>
        <p:spPr>
          <a:xfrm>
            <a:off x="589722" y="775661"/>
            <a:ext cx="11012556" cy="5306678"/>
          </a:xfrm>
        </p:spPr>
        <p:txBody>
          <a:bodyPr>
            <a:noAutofit/>
          </a:bodyPr>
          <a:lstStyle/>
          <a:p>
            <a:pPr marL="0" indent="0">
              <a:buNone/>
            </a:pP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hostingPlanName</a:t>
            </a:r>
            <a:r>
              <a:rPr lang="en-IN" sz="1500" dirty="0">
                <a:latin typeface="Times New Roman" panose="02020603050405020304" pitchFamily="18" charset="0"/>
                <a:cs typeface="Times New Roman" panose="02020603050405020304" pitchFamily="18" charset="0"/>
              </a:rPr>
              <a:t>": {</a:t>
            </a:r>
          </a:p>
          <a:p>
            <a:pPr marL="0" indent="0">
              <a:buNone/>
            </a:pPr>
            <a:r>
              <a:rPr lang="en-IN" sz="1500" dirty="0">
                <a:latin typeface="Times New Roman" panose="02020603050405020304" pitchFamily="18" charset="0"/>
                <a:cs typeface="Times New Roman" panose="02020603050405020304" pitchFamily="18" charset="0"/>
              </a:rPr>
              <a:t>      "type": "string",</a:t>
            </a:r>
          </a:p>
          <a:p>
            <a:pPr marL="0" indent="0">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defaultValue</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securehostingplan</a:t>
            </a:r>
            <a:r>
              <a:rPr lang="en-IN" sz="1500" dirty="0">
                <a:latin typeface="Times New Roman" panose="02020603050405020304" pitchFamily="18" charset="0"/>
                <a:cs typeface="Times New Roman" panose="02020603050405020304" pitchFamily="18" charset="0"/>
              </a:rPr>
              <a:t>",</a:t>
            </a:r>
          </a:p>
          <a:p>
            <a:pPr marL="0" indent="0">
              <a:buNone/>
            </a:pPr>
            <a:r>
              <a:rPr lang="en-IN" sz="1500" dirty="0">
                <a:latin typeface="Times New Roman" panose="02020603050405020304" pitchFamily="18" charset="0"/>
                <a:cs typeface="Times New Roman" panose="02020603050405020304" pitchFamily="18" charset="0"/>
              </a:rPr>
              <a:t>      "metadata": {</a:t>
            </a:r>
          </a:p>
          <a:p>
            <a:pPr marL="0" indent="0">
              <a:buNone/>
            </a:pPr>
            <a:r>
              <a:rPr lang="en-IN" sz="1500" dirty="0">
                <a:latin typeface="Times New Roman" panose="02020603050405020304" pitchFamily="18" charset="0"/>
                <a:cs typeface="Times New Roman" panose="02020603050405020304" pitchFamily="18" charset="0"/>
              </a:rPr>
              <a:t>        "description": "Name of the App Service Plan."</a:t>
            </a:r>
          </a:p>
          <a:p>
            <a:pPr marL="0" indent="0">
              <a:buNone/>
            </a:pPr>
            <a:r>
              <a:rPr lang="en-IN" sz="1500" dirty="0">
                <a:latin typeface="Times New Roman" panose="02020603050405020304" pitchFamily="18" charset="0"/>
                <a:cs typeface="Times New Roman" panose="02020603050405020304" pitchFamily="18" charset="0"/>
              </a:rPr>
              <a:t>      }}, </a:t>
            </a:r>
          </a:p>
          <a:p>
            <a:pPr marL="0" indent="0">
              <a:buNone/>
            </a:pP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skuName</a:t>
            </a:r>
            <a:r>
              <a:rPr lang="en-IN" sz="1500" dirty="0">
                <a:latin typeface="Times New Roman" panose="02020603050405020304" pitchFamily="18" charset="0"/>
                <a:cs typeface="Times New Roman" panose="02020603050405020304" pitchFamily="18" charset="0"/>
              </a:rPr>
              <a:t>": {</a:t>
            </a:r>
          </a:p>
          <a:p>
            <a:pPr marL="0" indent="0">
              <a:buNone/>
            </a:pPr>
            <a:r>
              <a:rPr lang="en-IN" sz="1500" dirty="0">
                <a:latin typeface="Times New Roman" panose="02020603050405020304" pitchFamily="18" charset="0"/>
                <a:cs typeface="Times New Roman" panose="02020603050405020304" pitchFamily="18" charset="0"/>
              </a:rPr>
              <a:t>      "type": "string",</a:t>
            </a:r>
          </a:p>
          <a:p>
            <a:pPr marL="0" indent="0">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defaultValue</a:t>
            </a:r>
            <a:r>
              <a:rPr lang="en-IN" sz="1500" dirty="0">
                <a:latin typeface="Times New Roman" panose="02020603050405020304" pitchFamily="18" charset="0"/>
                <a:cs typeface="Times New Roman" panose="02020603050405020304" pitchFamily="18" charset="0"/>
              </a:rPr>
              <a:t>": "F1",</a:t>
            </a:r>
          </a:p>
          <a:p>
            <a:pPr marL="0" indent="0">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allowedValues</a:t>
            </a:r>
            <a:r>
              <a:rPr lang="en-IN" sz="1500" dirty="0">
                <a:latin typeface="Times New Roman" panose="02020603050405020304" pitchFamily="18" charset="0"/>
                <a:cs typeface="Times New Roman" panose="02020603050405020304" pitchFamily="18" charset="0"/>
              </a:rPr>
              <a:t>": ["F1", "B1", "B2", "S1", "S2", "P1V2"],</a:t>
            </a:r>
          </a:p>
          <a:p>
            <a:pPr marL="0" indent="0">
              <a:buNone/>
            </a:pPr>
            <a:r>
              <a:rPr lang="en-IN" sz="1500" dirty="0">
                <a:latin typeface="Times New Roman" panose="02020603050405020304" pitchFamily="18" charset="0"/>
                <a:cs typeface="Times New Roman" panose="02020603050405020304" pitchFamily="18" charset="0"/>
              </a:rPr>
              <a:t>      "metadata": {</a:t>
            </a:r>
          </a:p>
          <a:p>
            <a:pPr marL="0" indent="0">
              <a:buNone/>
            </a:pPr>
            <a:r>
              <a:rPr lang="en-IN" sz="1500" dirty="0">
                <a:latin typeface="Times New Roman" panose="02020603050405020304" pitchFamily="18" charset="0"/>
                <a:cs typeface="Times New Roman" panose="02020603050405020304" pitchFamily="18" charset="0"/>
              </a:rPr>
              <a:t>        "description": "Pricing tier for the hosting plan."</a:t>
            </a:r>
          </a:p>
          <a:p>
            <a:pPr marL="0" indent="0">
              <a:buNone/>
            </a:pPr>
            <a:r>
              <a:rPr lang="en-IN" sz="1500" dirty="0">
                <a:latin typeface="Times New Roman" panose="02020603050405020304" pitchFamily="18" charset="0"/>
                <a:cs typeface="Times New Roman" panose="02020603050405020304" pitchFamily="18" charset="0"/>
              </a:rPr>
              <a:t>      } },</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35906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447</TotalTime>
  <Words>1425</Words>
  <Application>Microsoft Office PowerPoint</Application>
  <PresentationFormat>Widescreen</PresentationFormat>
  <Paragraphs>134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Parcel</vt:lpstr>
      <vt:lpstr>GOJAN SCHOOL OF BUSINESS AND TECHNOLOGY</vt:lpstr>
      <vt:lpstr>Problem Statement</vt:lpstr>
      <vt:lpstr>Objective</vt:lpstr>
      <vt:lpstr>Literature Survey</vt:lpstr>
      <vt:lpstr>Proposed Architecture Diagram</vt:lpstr>
      <vt:lpstr>Technology Stack</vt:lpstr>
      <vt:lpstr>Implementation Details</vt:lpstr>
      <vt:lpstr>Code </vt:lpstr>
      <vt:lpstr>PowerPoint Presentation</vt:lpstr>
      <vt:lpstr>PowerPoint Presentation</vt:lpstr>
      <vt:lpstr>PowerPoint Presentation</vt:lpstr>
      <vt:lpstr>CLOUD DEPLOYMENT </vt:lpstr>
      <vt:lpstr>Sample OUTPUT </vt:lpstr>
      <vt:lpstr>Result and Testing</vt:lpstr>
      <vt:lpstr>Challenges Faced &amp; Solutions</vt:lpstr>
      <vt:lpstr>Future work &amp; Remaining Tasks</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paper</dc:title>
  <dc:creator>Babu</dc:creator>
  <cp:lastModifiedBy>SURESH KUMAR</cp:lastModifiedBy>
  <cp:revision>67</cp:revision>
  <dcterms:created xsi:type="dcterms:W3CDTF">2023-04-17T03:16:52Z</dcterms:created>
  <dcterms:modified xsi:type="dcterms:W3CDTF">2025-06-11T06:20:01Z</dcterms:modified>
</cp:coreProperties>
</file>