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5" r:id="rId4"/>
    <p:sldId id="276" r:id="rId5"/>
    <p:sldId id="277" r:id="rId6"/>
    <p:sldId id="278" r:id="rId7"/>
    <p:sldId id="262" r:id="rId8"/>
    <p:sldId id="279" r:id="rId9"/>
    <p:sldId id="280" r:id="rId10"/>
    <p:sldId id="281" r:id="rId11"/>
    <p:sldId id="28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EF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2" d="100"/>
          <a:sy n="72"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8F33F3-FE53-4890-9CBF-21B04E75BE17}" type="datetimeFigureOut">
              <a:rPr lang="en-IN" smtClean="0"/>
              <a:t>11-06-2025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97C26D-3B68-4AA9-BBAF-22C027D53002}" type="slidenum">
              <a:rPr lang="en-IN" smtClean="0"/>
              <a:t>‹#›</a:t>
            </a:fld>
            <a:endParaRPr lang="en-IN"/>
          </a:p>
        </p:txBody>
      </p:sp>
    </p:spTree>
    <p:extLst>
      <p:ext uri="{BB962C8B-B14F-4D97-AF65-F5344CB8AC3E}">
        <p14:creationId xmlns:p14="http://schemas.microsoft.com/office/powerpoint/2010/main" val="296228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F297C26D-3B68-4AA9-BBAF-22C027D53002}" type="slidenum">
              <a:rPr lang="en-IN" smtClean="0"/>
              <a:t>1</a:t>
            </a:fld>
            <a:endParaRPr lang="en-IN"/>
          </a:p>
        </p:txBody>
      </p:sp>
    </p:spTree>
    <p:extLst>
      <p:ext uri="{BB962C8B-B14F-4D97-AF65-F5344CB8AC3E}">
        <p14:creationId xmlns:p14="http://schemas.microsoft.com/office/powerpoint/2010/main" val="39542116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2479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4377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6477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97617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6801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446820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24276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469046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736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0622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33173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453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7113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59512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334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45226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920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115224259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4132" y="431991"/>
            <a:ext cx="9911876" cy="2846340"/>
          </a:xfrm>
        </p:spPr>
        <p:txBody>
          <a:bodyPr>
            <a:noAutofit/>
          </a:bodyPr>
          <a:lstStyle/>
          <a:p>
            <a:pPr algn="ctr">
              <a:spcBef>
                <a:spcPts val="1800"/>
              </a:spcBef>
              <a:spcAft>
                <a:spcPts val="18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Secure Web Hosting with HTTPS on Microsoft Azure</a:t>
            </a:r>
            <a:br>
              <a:rPr lang="en-US"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0F2F4A8-1625-4DBD-015B-FE27E36C8A13}"/>
              </a:ext>
            </a:extLst>
          </p:cNvPr>
          <p:cNvSpPr txBox="1"/>
          <p:nvPr/>
        </p:nvSpPr>
        <p:spPr>
          <a:xfrm>
            <a:off x="1145560" y="2688548"/>
            <a:ext cx="9900880" cy="2862322"/>
          </a:xfrm>
          <a:prstGeom prst="rect">
            <a:avLst/>
          </a:prstGeom>
          <a:noFill/>
        </p:spPr>
        <p:txBody>
          <a:bodyPr wrap="square" rtlCol="0">
            <a:spAutoFit/>
          </a:bodyPr>
          <a:lstStyle/>
          <a:p>
            <a:pPr algn="ct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Suresh Kumar D, Vimalesh C, Rama Krishnan A, Yogesh Balaji K</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UG Scholars</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Anjali S – Assistant Professor</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Lavanya T – Lecturer</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Gojan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School of Business and Technology,</a:t>
            </a:r>
            <a:b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Redhills</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Tamil Nadu, India – 600052</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749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07111-86D6-D3FA-2AAA-F8FC3423C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8A820E-FC23-0EE9-9389-59E52A7CF53C}"/>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54DADF-4C28-41A9-6284-9E369D92CB92}"/>
              </a:ext>
            </a:extLst>
          </p:cNvPr>
          <p:cNvSpPr>
            <a:spLocks noGrp="1"/>
          </p:cNvSpPr>
          <p:nvPr>
            <p:ph idx="1"/>
          </p:nvPr>
        </p:nvSpPr>
        <p:spPr>
          <a:xfrm>
            <a:off x="838200" y="1981199"/>
            <a:ext cx="10515600" cy="4195763"/>
          </a:xfrm>
        </p:spPr>
        <p:txBody>
          <a:bodyPr>
            <a:normAutofit lnSpcReduction="10000"/>
          </a:bodyPr>
          <a:lstStyle/>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Sheela et al., “Secure Online Examination System on Azure Cloud,” IEEE ICCCT 2021.</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T. </a:t>
            </a:r>
            <a:r>
              <a:rPr lang="en-US" sz="2000" dirty="0" err="1">
                <a:latin typeface="Times New Roman" panose="02020603050405020304" pitchFamily="18" charset="0"/>
                <a:cs typeface="Times New Roman" panose="02020603050405020304" pitchFamily="18" charset="0"/>
              </a:rPr>
              <a:t>Benjaponpitak</a:t>
            </a:r>
            <a:r>
              <a:rPr lang="en-US" sz="2000" dirty="0">
                <a:latin typeface="Times New Roman" panose="02020603050405020304" pitchFamily="18" charset="0"/>
                <a:cs typeface="Times New Roman" panose="02020603050405020304" pitchFamily="18" charset="0"/>
              </a:rPr>
              <a:t> et al., “Containerized App Migration Across Clouds,” IEEE INFOCOM 2020.</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Q. </a:t>
            </a:r>
            <a:r>
              <a:rPr lang="en-US" sz="2000" dirty="0" err="1">
                <a:latin typeface="Times New Roman" panose="02020603050405020304" pitchFamily="18" charset="0"/>
                <a:cs typeface="Times New Roman" panose="02020603050405020304" pitchFamily="18" charset="0"/>
              </a:rPr>
              <a:t>Jacquemart</a:t>
            </a:r>
            <a:r>
              <a:rPr lang="en-US" sz="2000" dirty="0">
                <a:latin typeface="Times New Roman" panose="02020603050405020304" pitchFamily="18" charset="0"/>
                <a:cs typeface="Times New Roman" panose="02020603050405020304" pitchFamily="18" charset="0"/>
              </a:rPr>
              <a:t> et al., “DNS Data for Cloud Deployment Analysis,” IEEE TMA 2019.</a:t>
            </a: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r>
              <a:rPr lang="en-US" sz="2000" dirty="0">
                <a:latin typeface="Times New Roman" panose="02020603050405020304" pitchFamily="18" charset="0"/>
                <a:cs typeface="Times New Roman" panose="02020603050405020304" pitchFamily="18" charset="0"/>
              </a:rPr>
              <a:t>Microsoft Azure Official Documentation (App Service, Front Door, SSL/TLS, WAF)</a:t>
            </a:r>
          </a:p>
        </p:txBody>
      </p:sp>
    </p:spTree>
    <p:extLst>
      <p:ext uri="{BB962C8B-B14F-4D97-AF65-F5344CB8AC3E}">
        <p14:creationId xmlns:p14="http://schemas.microsoft.com/office/powerpoint/2010/main" val="1350555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B7C84-2A19-62AE-933E-E45137228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418B0-7703-4F2D-815F-6538395E672F}"/>
              </a:ext>
            </a:extLst>
          </p:cNvPr>
          <p:cNvSpPr>
            <a:spLocks noGrp="1"/>
          </p:cNvSpPr>
          <p:nvPr>
            <p:ph type="title"/>
          </p:nvPr>
        </p:nvSpPr>
        <p:spPr>
          <a:xfrm>
            <a:off x="1010478" y="2866446"/>
            <a:ext cx="10515600" cy="788320"/>
          </a:xfrm>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110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981199"/>
            <a:ext cx="10515600" cy="41957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In the digital era, ensuring secure and reliable web hosting is essential for protecting sensitive user data and building trust. This project presents a comprehensive solution for secure web application deployment using Microsoft Azure, with a focus on enabling HTTPS through Azure Managed Certificates, ensuring automated SSL/TLS encryption and renewal. To enhance protection against cyber threats, we integrate Azure Web Application Firewall (WAF) and DDoS Protection, which defend against malicious traffic and attacks. Additionally, Azure Front Door is implemented to provide global load balancing, faster content delivery, and optimized traffic routing, improving both security and performance. This cloud-based approach reduces manual configuration, supports compliance with modern security standards, and delivers a scalable, automated, and secure web hosting environment suitable for real-world applications.</a:t>
            </a:r>
          </a:p>
        </p:txBody>
      </p:sp>
    </p:spTree>
    <p:extLst>
      <p:ext uri="{BB962C8B-B14F-4D97-AF65-F5344CB8AC3E}">
        <p14:creationId xmlns:p14="http://schemas.microsoft.com/office/powerpoint/2010/main" val="3590555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FC1FE-1402-57DB-0A83-0E42E15BF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84066-55A0-72A9-C295-5C6D92BDDC84}"/>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8A6F554-3BB7-0922-FEBB-406C198D3DC4}"/>
              </a:ext>
            </a:extLst>
          </p:cNvPr>
          <p:cNvSpPr>
            <a:spLocks noGrp="1"/>
          </p:cNvSpPr>
          <p:nvPr>
            <p:ph idx="1"/>
          </p:nvPr>
        </p:nvSpPr>
        <p:spPr>
          <a:xfrm>
            <a:off x="838200" y="1981199"/>
            <a:ext cx="10515600" cy="41957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escalating frequency and sophistication of cyber threats targeting web applications necessitate a proactive and robust approach to security and infrastructure. Secure communication is no longer optional but a fundamental requirement for maintaining user confidence and protecting sensitive information. HTTPS, employing SSL/TLS encryption, has become the universally accepted standard for ensuring the confidentiality and integrity of data exchanged between users and web servers. Microsoft Azure provides a comprehensive and versatile platform for deploying and managing secure websites, offering a rich ecosystem of integrated tools designed for encryption, continuous monitoring, and proactive threat mitigation. This project delves into the practical implementation of hosting web applications on Azure with a strong emphasis on security, demonstrating how to effectively utilize its built-in capabilities for encryption, performance optimization, and robust defense mechanisms</a:t>
            </a:r>
          </a:p>
        </p:txBody>
      </p:sp>
    </p:spTree>
    <p:extLst>
      <p:ext uri="{BB962C8B-B14F-4D97-AF65-F5344CB8AC3E}">
        <p14:creationId xmlns:p14="http://schemas.microsoft.com/office/powerpoint/2010/main" val="1425207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06C36-B54E-E714-7D78-2544748163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853749-1EA4-76ED-3CB0-C2660F6D2524}"/>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97251B-7A7E-05F0-ABB7-7F191FAA8B76}"/>
              </a:ext>
            </a:extLst>
          </p:cNvPr>
          <p:cNvSpPr>
            <a:spLocks noGrp="1"/>
          </p:cNvSpPr>
          <p:nvPr>
            <p:ph idx="1"/>
          </p:nvPr>
        </p:nvSpPr>
        <p:spPr>
          <a:xfrm>
            <a:off x="838200" y="1981199"/>
            <a:ext cx="10515600" cy="4195763"/>
          </a:xfrm>
        </p:spPr>
        <p:txBody>
          <a:bodyPr>
            <a:normAutofit fontScale="92500" lnSpcReduction="20000"/>
          </a:bodyPr>
          <a:lstStyle/>
          <a:p>
            <a:pPr algn="just">
              <a:lnSpc>
                <a:spcPct val="150000"/>
              </a:lnSpc>
            </a:pPr>
            <a:r>
              <a:rPr lang="en-US" sz="2200" dirty="0">
                <a:latin typeface="Times New Roman" panose="02020603050405020304" pitchFamily="18" charset="0"/>
                <a:cs typeface="Times New Roman" panose="02020603050405020304" pitchFamily="18" charset="0"/>
              </a:rPr>
              <a:t>To architect and deploy a </a:t>
            </a:r>
            <a:r>
              <a:rPr lang="en-US" sz="2200" b="1" dirty="0">
                <a:latin typeface="Times New Roman" panose="02020603050405020304" pitchFamily="18" charset="0"/>
                <a:cs typeface="Times New Roman" panose="02020603050405020304" pitchFamily="18" charset="0"/>
              </a:rPr>
              <a:t>secure and scalable web hosting</a:t>
            </a:r>
            <a:r>
              <a:rPr lang="en-US" sz="2200" dirty="0">
                <a:latin typeface="Times New Roman" panose="02020603050405020304" pitchFamily="18" charset="0"/>
                <a:cs typeface="Times New Roman" panose="02020603050405020304" pitchFamily="18" charset="0"/>
              </a:rPr>
              <a:t> environment utilizing the </a:t>
            </a:r>
            <a:r>
              <a:rPr lang="en-US" sz="2200" b="1" dirty="0">
                <a:latin typeface="Times New Roman" panose="02020603050405020304" pitchFamily="18" charset="0"/>
                <a:cs typeface="Times New Roman" panose="02020603050405020304" pitchFamily="18" charset="0"/>
              </a:rPr>
              <a:t>Microsoft Azure platform.</a:t>
            </a:r>
          </a:p>
          <a:p>
            <a:pPr algn="just">
              <a:lnSpc>
                <a:spcPct val="150000"/>
              </a:lnSpc>
            </a:pPr>
            <a:r>
              <a:rPr lang="en-US" sz="2200" dirty="0">
                <a:latin typeface="Times New Roman" panose="02020603050405020304" pitchFamily="18" charset="0"/>
                <a:cs typeface="Times New Roman" panose="02020603050405020304" pitchFamily="18" charset="0"/>
              </a:rPr>
              <a:t> To seamlessly </a:t>
            </a:r>
            <a:r>
              <a:rPr lang="en-US" sz="2200" b="1" dirty="0">
                <a:latin typeface="Times New Roman" panose="02020603050405020304" pitchFamily="18" charset="0"/>
                <a:cs typeface="Times New Roman" panose="02020603050405020304" pitchFamily="18" charset="0"/>
              </a:rPr>
              <a:t>enable HTTPS </a:t>
            </a:r>
            <a:r>
              <a:rPr lang="en-US" sz="2200" dirty="0">
                <a:latin typeface="Times New Roman" panose="02020603050405020304" pitchFamily="18" charset="0"/>
                <a:cs typeface="Times New Roman" panose="02020603050405020304" pitchFamily="18" charset="0"/>
              </a:rPr>
              <a:t>for the hosted web application by leveraging </a:t>
            </a:r>
            <a:r>
              <a:rPr lang="en-US" sz="2200" b="1" dirty="0">
                <a:latin typeface="Times New Roman" panose="02020603050405020304" pitchFamily="18" charset="0"/>
                <a:cs typeface="Times New Roman" panose="02020603050405020304" pitchFamily="18" charset="0"/>
              </a:rPr>
              <a:t>Azure’s Managed SSL certificates,</a:t>
            </a:r>
            <a:r>
              <a:rPr lang="en-US" sz="2200" dirty="0">
                <a:latin typeface="Times New Roman" panose="02020603050405020304" pitchFamily="18" charset="0"/>
                <a:cs typeface="Times New Roman" panose="02020603050405020304" pitchFamily="18" charset="0"/>
              </a:rPr>
              <a:t> ensuring automatic renewal and simplified management.</a:t>
            </a:r>
          </a:p>
          <a:p>
            <a:pPr algn="just">
              <a:lnSpc>
                <a:spcPct val="150000"/>
              </a:lnSpc>
            </a:pPr>
            <a:r>
              <a:rPr lang="en-US" sz="2200" dirty="0">
                <a:latin typeface="Times New Roman" panose="02020603050405020304" pitchFamily="18" charset="0"/>
                <a:cs typeface="Times New Roman" panose="02020603050405020304" pitchFamily="18" charset="0"/>
              </a:rPr>
              <a:t> To fortify the application’s security posture through the strategic implementation of </a:t>
            </a:r>
            <a:r>
              <a:rPr lang="en-US" sz="2200" b="1" dirty="0">
                <a:latin typeface="Times New Roman" panose="02020603050405020304" pitchFamily="18" charset="0"/>
                <a:cs typeface="Times New Roman" panose="02020603050405020304" pitchFamily="18" charset="0"/>
              </a:rPr>
              <a:t>Azure Web Application Firewall (WAF)</a:t>
            </a:r>
            <a:r>
              <a:rPr lang="en-US" sz="2200" dirty="0">
                <a:latin typeface="Times New Roman" panose="02020603050405020304" pitchFamily="18" charset="0"/>
                <a:cs typeface="Times New Roman" panose="02020603050405020304" pitchFamily="18" charset="0"/>
              </a:rPr>
              <a:t> to mitigate application-layer vulnerabilities and </a:t>
            </a:r>
            <a:r>
              <a:rPr lang="en-US" sz="2200" b="1" dirty="0">
                <a:latin typeface="Times New Roman" panose="02020603050405020304" pitchFamily="18" charset="0"/>
                <a:cs typeface="Times New Roman" panose="02020603050405020304" pitchFamily="18" charset="0"/>
              </a:rPr>
              <a:t>DDoS Protection </a:t>
            </a:r>
            <a:r>
              <a:rPr lang="en-US" sz="2200" dirty="0">
                <a:latin typeface="Times New Roman" panose="02020603050405020304" pitchFamily="18" charset="0"/>
                <a:cs typeface="Times New Roman" panose="02020603050405020304" pitchFamily="18" charset="0"/>
              </a:rPr>
              <a:t>to defend against volumetric denial-of-service attacks.</a:t>
            </a:r>
          </a:p>
          <a:p>
            <a:pPr algn="just">
              <a:lnSpc>
                <a:spcPct val="150000"/>
              </a:lnSpc>
            </a:pPr>
            <a:r>
              <a:rPr lang="en-US" sz="2200" dirty="0">
                <a:latin typeface="Times New Roman" panose="02020603050405020304" pitchFamily="18" charset="0"/>
                <a:cs typeface="Times New Roman" panose="02020603050405020304" pitchFamily="18" charset="0"/>
              </a:rPr>
              <a:t> To optimize the web application’s global accessibility and performance by strategically employing Azure Front Door for intelligent traffic routing and enhanced content delivery</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5581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2543-9480-AE46-B0E6-4315610B6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EFA1A5-C72E-DCAE-BEB5-02E0034CFA3E}"/>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Literature Survey/Existing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60DAF38-D87C-B924-1E9F-8740ED0CC306}"/>
              </a:ext>
            </a:extLst>
          </p:cNvPr>
          <p:cNvSpPr>
            <a:spLocks noGrp="1"/>
          </p:cNvSpPr>
          <p:nvPr>
            <p:ph idx="1"/>
          </p:nvPr>
        </p:nvSpPr>
        <p:spPr>
          <a:xfrm>
            <a:off x="838200" y="1981199"/>
            <a:ext cx="10515600" cy="4195763"/>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Conventional web hosting solutions often present limitations in terms of automated security management, particularly concerning the deployment and ongoing maintenance of SSL/TLS certificates, which frequently require manual intervention and can be prone to oversight. Prior academic and industry research consistently highlights the potential of cloud platforms like Azure to significantly enhance web application security when configured and managed effectively. However, many existing implementations may lack comprehensive automation in security protocols and real-time threat response capabilities, potentially leaving applications vulnerable to emerging cyber threats. Our proposed approach aims to address these identified gaps by deeply integrating automated HTTPS provisioning and renewal, intelligent traffic routing for enhanced security posture, and proactive multi-layered protection mechanisms directly within the Azure ecosystem, offering a more streamlined and resilient solution compared to traditional methods.</a:t>
            </a:r>
          </a:p>
        </p:txBody>
      </p:sp>
    </p:spTree>
    <p:extLst>
      <p:ext uri="{BB962C8B-B14F-4D97-AF65-F5344CB8AC3E}">
        <p14:creationId xmlns:p14="http://schemas.microsoft.com/office/powerpoint/2010/main" val="3774824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B783B-4C55-C41C-43F1-25D59A0D0A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81CA6-1422-3AA7-DC03-A56EDF2BF859}"/>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Proposed Methodology</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48ABDB-3C7F-95DB-A95A-4CEC583306D6}"/>
              </a:ext>
            </a:extLst>
          </p:cNvPr>
          <p:cNvSpPr>
            <a:spLocks noGrp="1"/>
          </p:cNvSpPr>
          <p:nvPr>
            <p:ph idx="1"/>
          </p:nvPr>
        </p:nvSpPr>
        <p:spPr>
          <a:xfrm>
            <a:off x="838200" y="1981199"/>
            <a:ext cx="10515600" cy="4195763"/>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Our methodology employs a layered approach to establish a secure and high-performing web hosting environment on Azure:</a:t>
            </a:r>
          </a:p>
          <a:p>
            <a:pPr algn="just">
              <a:lnSpc>
                <a:spcPct val="110000"/>
              </a:lnSpc>
            </a:pPr>
            <a:r>
              <a:rPr lang="en-US" sz="2000" b="1" dirty="0">
                <a:latin typeface="Times New Roman" panose="02020603050405020304" pitchFamily="18" charset="0"/>
                <a:cs typeface="Times New Roman" panose="02020603050405020304" pitchFamily="18" charset="0"/>
              </a:rPr>
              <a:t>Hosting Layer: </a:t>
            </a:r>
            <a:r>
              <a:rPr lang="en-US" sz="2000" dirty="0">
                <a:latin typeface="Times New Roman" panose="02020603050405020304" pitchFamily="18" charset="0"/>
                <a:cs typeface="Times New Roman" panose="02020603050405020304" pitchFamily="18" charset="0"/>
              </a:rPr>
              <a:t>The web application is deployed on </a:t>
            </a:r>
            <a:r>
              <a:rPr lang="en-US" sz="2000" b="1" dirty="0">
                <a:latin typeface="Times New Roman" panose="02020603050405020304" pitchFamily="18" charset="0"/>
                <a:cs typeface="Times New Roman" panose="02020603050405020304" pitchFamily="18" charset="0"/>
              </a:rPr>
              <a:t>Azure App Service</a:t>
            </a:r>
            <a:r>
              <a:rPr lang="en-US" sz="2000" dirty="0">
                <a:latin typeface="Times New Roman" panose="02020603050405020304" pitchFamily="18" charset="0"/>
                <a:cs typeface="Times New Roman" panose="02020603050405020304" pitchFamily="18" charset="0"/>
              </a:rPr>
              <a:t>, a fully managed </a:t>
            </a:r>
            <a:r>
              <a:rPr lang="en-US" sz="2000" b="1" dirty="0">
                <a:latin typeface="Times New Roman" panose="02020603050405020304" pitchFamily="18" charset="0"/>
                <a:cs typeface="Times New Roman" panose="02020603050405020304" pitchFamily="18" charset="0"/>
              </a:rPr>
              <a:t>Infrastructure-as-a-service (IaaS) </a:t>
            </a:r>
            <a:r>
              <a:rPr lang="en-US" sz="2000" dirty="0">
                <a:latin typeface="Times New Roman" panose="02020603050405020304" pitchFamily="18" charset="0"/>
                <a:cs typeface="Times New Roman" panose="02020603050405020304" pitchFamily="18" charset="0"/>
              </a:rPr>
              <a:t>offering scalability and reliability.</a:t>
            </a:r>
          </a:p>
          <a:p>
            <a:pPr algn="just">
              <a:lnSpc>
                <a:spcPct val="110000"/>
              </a:lnSpc>
            </a:pPr>
            <a:r>
              <a:rPr lang="en-US" sz="2000" b="1" dirty="0">
                <a:latin typeface="Times New Roman" panose="02020603050405020304" pitchFamily="18" charset="0"/>
                <a:cs typeface="Times New Roman" panose="02020603050405020304" pitchFamily="18" charset="0"/>
              </a:rPr>
              <a:t>Security Layer: </a:t>
            </a:r>
            <a:r>
              <a:rPr lang="en-US" sz="2000" dirty="0">
                <a:latin typeface="Times New Roman" panose="02020603050405020304" pitchFamily="18" charset="0"/>
                <a:cs typeface="Times New Roman" panose="02020603050405020304" pitchFamily="18" charset="0"/>
              </a:rPr>
              <a:t>Secure communication is enforced by enabling HTTPS using </a:t>
            </a:r>
            <a:r>
              <a:rPr lang="en-US" sz="2000" b="1" dirty="0">
                <a:latin typeface="Times New Roman" panose="02020603050405020304" pitchFamily="18" charset="0"/>
                <a:cs typeface="Times New Roman" panose="02020603050405020304" pitchFamily="18" charset="0"/>
              </a:rPr>
              <a:t>Azure Managed Certificates</a:t>
            </a:r>
            <a:r>
              <a:rPr lang="en-US" sz="2000" dirty="0">
                <a:latin typeface="Times New Roman" panose="02020603050405020304" pitchFamily="18" charset="0"/>
                <a:cs typeface="Times New Roman" panose="02020603050405020304" pitchFamily="18" charset="0"/>
              </a:rPr>
              <a:t>, which provides free </a:t>
            </a:r>
            <a:r>
              <a:rPr lang="en-US" sz="2000" b="1" dirty="0">
                <a:latin typeface="Times New Roman" panose="02020603050405020304" pitchFamily="18" charset="0"/>
                <a:cs typeface="Times New Roman" panose="02020603050405020304" pitchFamily="18" charset="0"/>
              </a:rPr>
              <a:t>SSL/TLS</a:t>
            </a:r>
            <a:r>
              <a:rPr lang="en-US" sz="2000" dirty="0">
                <a:latin typeface="Times New Roman" panose="02020603050405020304" pitchFamily="18" charset="0"/>
                <a:cs typeface="Times New Roman" panose="02020603050405020304" pitchFamily="18" charset="0"/>
              </a:rPr>
              <a:t> certificates that are automatically provisioned and renewed, simplifying the management overhead.</a:t>
            </a:r>
          </a:p>
          <a:p>
            <a:pPr algn="just">
              <a:lnSpc>
                <a:spcPct val="110000"/>
              </a:lnSpc>
            </a:pPr>
            <a:r>
              <a:rPr lang="en-US" sz="2000" b="1" dirty="0">
                <a:latin typeface="Times New Roman" panose="02020603050405020304" pitchFamily="18" charset="0"/>
                <a:cs typeface="Times New Roman" panose="02020603050405020304" pitchFamily="18" charset="0"/>
              </a:rPr>
              <a:t>Protection Layer: </a:t>
            </a:r>
            <a:r>
              <a:rPr lang="en-US" sz="2000" dirty="0">
                <a:latin typeface="Times New Roman" panose="02020603050405020304" pitchFamily="18" charset="0"/>
                <a:cs typeface="Times New Roman" panose="02020603050405020304" pitchFamily="18" charset="0"/>
              </a:rPr>
              <a:t>To safeguard the application from malicious attacks, </a:t>
            </a:r>
            <a:r>
              <a:rPr lang="en-US" sz="2000" b="1" dirty="0">
                <a:latin typeface="Times New Roman" panose="02020603050405020304" pitchFamily="18" charset="0"/>
                <a:cs typeface="Times New Roman" panose="02020603050405020304" pitchFamily="18" charset="0"/>
              </a:rPr>
              <a:t>Azure Web Application Firewall (WAF)</a:t>
            </a:r>
            <a:r>
              <a:rPr lang="en-US" sz="2000" dirty="0">
                <a:latin typeface="Times New Roman" panose="02020603050405020304" pitchFamily="18" charset="0"/>
                <a:cs typeface="Times New Roman" panose="02020603050405020304" pitchFamily="18" charset="0"/>
              </a:rPr>
              <a:t> is implemented to filter HTTP/HTTPS traffic and protect against common web exploits. Additionally, </a:t>
            </a:r>
            <a:r>
              <a:rPr lang="en-US" sz="2000" b="1" dirty="0">
                <a:latin typeface="Times New Roman" panose="02020603050405020304" pitchFamily="18" charset="0"/>
                <a:cs typeface="Times New Roman" panose="02020603050405020304" pitchFamily="18" charset="0"/>
              </a:rPr>
              <a:t>Azure DDoS Protection </a:t>
            </a:r>
            <a:r>
              <a:rPr lang="en-US" sz="2000" dirty="0">
                <a:latin typeface="Times New Roman" panose="02020603050405020304" pitchFamily="18" charset="0"/>
                <a:cs typeface="Times New Roman" panose="02020603050405020304" pitchFamily="18" charset="0"/>
              </a:rPr>
              <a:t>is configured to mitigate large-scale denial-of-service attacks that could impact application availability.</a:t>
            </a:r>
          </a:p>
          <a:p>
            <a:pPr algn="just">
              <a:lnSpc>
                <a:spcPct val="110000"/>
              </a:lnSpc>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Performance Layer: Azure Front Door</a:t>
            </a:r>
            <a:r>
              <a:rPr lang="en-US" sz="2000" dirty="0">
                <a:latin typeface="Times New Roman" panose="02020603050405020304" pitchFamily="18" charset="0"/>
                <a:cs typeface="Times New Roman" panose="02020603050405020304" pitchFamily="18" charset="0"/>
              </a:rPr>
              <a:t>, a global, scalable entry point, is utilized to intelligently route user requests to the nearest available App Service instance, optimizing response times and improving overall user experience.</a:t>
            </a:r>
          </a:p>
        </p:txBody>
      </p:sp>
    </p:spTree>
    <p:extLst>
      <p:ext uri="{BB962C8B-B14F-4D97-AF65-F5344CB8AC3E}">
        <p14:creationId xmlns:p14="http://schemas.microsoft.com/office/powerpoint/2010/main" val="41338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5068"/>
            <a:ext cx="10515600" cy="801020"/>
          </a:xfrm>
        </p:spPr>
        <p:txBody>
          <a:bodyPr>
            <a:normAutofit/>
          </a:bodyPr>
          <a:lstStyle/>
          <a:p>
            <a:pPr algn="ctr"/>
            <a:r>
              <a:rPr lang="en-US" b="1" dirty="0">
                <a:latin typeface="Times New Roman" panose="02020603050405020304" pitchFamily="18" charset="0"/>
                <a:cs typeface="Times New Roman" panose="02020603050405020304" pitchFamily="18" charset="0"/>
              </a:rPr>
              <a:t>Proposed Architecture Diagram</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475DAA6-AE82-61E5-2C8D-0F7B723959CA}"/>
              </a:ext>
            </a:extLst>
          </p:cNvPr>
          <p:cNvPicPr>
            <a:picLocks noChangeAspect="1"/>
          </p:cNvPicPr>
          <p:nvPr/>
        </p:nvPicPr>
        <p:blipFill>
          <a:blip r:embed="rId2"/>
          <a:stretch>
            <a:fillRect/>
          </a:stretch>
        </p:blipFill>
        <p:spPr>
          <a:xfrm>
            <a:off x="708991" y="1994038"/>
            <a:ext cx="10774017" cy="4292772"/>
          </a:xfrm>
          <a:prstGeom prst="rect">
            <a:avLst/>
          </a:prstGeom>
        </p:spPr>
      </p:pic>
    </p:spTree>
    <p:extLst>
      <p:ext uri="{BB962C8B-B14F-4D97-AF65-F5344CB8AC3E}">
        <p14:creationId xmlns:p14="http://schemas.microsoft.com/office/powerpoint/2010/main" val="316056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E57BA-3EED-AB60-16B2-17BFA3F336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54EC14-A0D7-8EC1-98D4-DE933AA47687}"/>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Findings/Results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635FE5-06C8-5E18-29DF-576AA241BBC9}"/>
              </a:ext>
            </a:extLst>
          </p:cNvPr>
          <p:cNvSpPr>
            <a:spLocks noGrp="1"/>
          </p:cNvSpPr>
          <p:nvPr>
            <p:ph idx="1"/>
          </p:nvPr>
        </p:nvSpPr>
        <p:spPr>
          <a:xfrm>
            <a:off x="838200" y="1981199"/>
            <a:ext cx="10515600" cy="4195763"/>
          </a:xfrm>
        </p:spPr>
        <p:txBody>
          <a:bodyPr>
            <a:normAutofit lnSpcReduction="10000"/>
          </a:bodyPr>
          <a:lstStyle/>
          <a:p>
            <a:pPr algn="just">
              <a:lnSpc>
                <a:spcPct val="110000"/>
              </a:lnSpc>
            </a:pPr>
            <a:r>
              <a:rPr lang="en-US" sz="2000" dirty="0">
                <a:latin typeface="Times New Roman" panose="02020603050405020304" pitchFamily="18" charset="0"/>
                <a:cs typeface="Times New Roman" panose="02020603050405020304" pitchFamily="18" charset="0"/>
              </a:rPr>
              <a:t>  The web application was successfully provisioned and is now securely accessible via HTTPS, confirming the successful deployment of the hosting environment on Azure App Service.</a:t>
            </a:r>
          </a:p>
          <a:p>
            <a:pPr algn="just">
              <a:lnSpc>
                <a:spcPct val="110000"/>
              </a:lnSpc>
            </a:pPr>
            <a:r>
              <a:rPr lang="en-US" sz="2000" dirty="0">
                <a:latin typeface="Times New Roman" panose="02020603050405020304" pitchFamily="18" charset="0"/>
                <a:cs typeface="Times New Roman" panose="02020603050405020304" pitchFamily="18" charset="0"/>
              </a:rPr>
              <a:t>  The integration of Azure Managed Certificates has been verified, with SSL/TLS certificates automatically issued and the successful logging of automated renewal processes, demonstrating the ease of maintaining secure connections.</a:t>
            </a:r>
          </a:p>
          <a:p>
            <a:pPr algn="just">
              <a:lnSpc>
                <a:spcPct val="110000"/>
              </a:lnSpc>
            </a:pPr>
            <a:r>
              <a:rPr lang="en-US" sz="2000" dirty="0">
                <a:latin typeface="Times New Roman" panose="02020603050405020304" pitchFamily="18" charset="0"/>
                <a:cs typeface="Times New Roman" panose="02020603050405020304" pitchFamily="18" charset="0"/>
              </a:rPr>
              <a:t>  Through rigorous testing using simulated attack vectors, including common web vulnerabilities such as SQL injection and Cross-Site Scripting (XSS), the configured Azure WAF policy effectively identified and blocked malicious requests, validating its role in protecting the application layer.</a:t>
            </a:r>
          </a:p>
          <a:p>
            <a:pPr algn="just">
              <a:lnSpc>
                <a:spcPct val="110000"/>
              </a:lnSpc>
            </a:pPr>
            <a:r>
              <a:rPr lang="en-US" sz="2000" dirty="0">
                <a:latin typeface="Times New Roman" panose="02020603050405020304" pitchFamily="18" charset="0"/>
                <a:cs typeface="Times New Roman" panose="02020603050405020304" pitchFamily="18" charset="0"/>
              </a:rPr>
              <a:t> The implementation of Azure Front Door resulted in a noticeable reduction in page loading times and a significant improvement in overall access times for users across different geographical regions, showcasing its effectiveness in optimizing global application delivery</a:t>
            </a:r>
          </a:p>
        </p:txBody>
      </p:sp>
    </p:spTree>
    <p:extLst>
      <p:ext uri="{BB962C8B-B14F-4D97-AF65-F5344CB8AC3E}">
        <p14:creationId xmlns:p14="http://schemas.microsoft.com/office/powerpoint/2010/main" val="3562522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77C52-7D30-21D4-1799-33F25256A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19801-1735-4EEF-8C63-B20A94B3A464}"/>
              </a:ext>
            </a:extLst>
          </p:cNvPr>
          <p:cNvSpPr>
            <a:spLocks noGrp="1"/>
          </p:cNvSpPr>
          <p:nvPr>
            <p:ph type="title"/>
          </p:nvPr>
        </p:nvSpPr>
        <p:spPr>
          <a:xfrm>
            <a:off x="838200" y="1064150"/>
            <a:ext cx="10515600" cy="788320"/>
          </a:xfrm>
        </p:spPr>
        <p:txBody>
          <a:bodyPr/>
          <a:lstStyle/>
          <a:p>
            <a:pPr algn="ctr"/>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94418ED-66EF-3692-97D2-879540D3602B}"/>
              </a:ext>
            </a:extLst>
          </p:cNvPr>
          <p:cNvSpPr>
            <a:spLocks noGrp="1"/>
          </p:cNvSpPr>
          <p:nvPr>
            <p:ph idx="1"/>
          </p:nvPr>
        </p:nvSpPr>
        <p:spPr>
          <a:xfrm>
            <a:off x="838200" y="1981199"/>
            <a:ext cx="10515600" cy="4195763"/>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In conclusion, this project successfully demonstrates the creation of a robust cloud-based web hosting architecture on Microsoft Azure that prioritizes security, operational automation, and optimal performance. By strategically integrating Azure’s comprehensive suite of services, including App Service for hosting, Managed SSL for simplified HTTPS, WAF and DDoS Protection for layered security, and Front Door for enhanced global delivery, the resulting solution offers a reliable, fast, and secure platform for serving web content. This approach effectively addresses common vulnerabilities and complexities associated with conventional hosting environments and presents a scalable and adaptable model for real-world, production-grade web applications.</a:t>
            </a:r>
          </a:p>
        </p:txBody>
      </p:sp>
    </p:spTree>
    <p:extLst>
      <p:ext uri="{BB962C8B-B14F-4D97-AF65-F5344CB8AC3E}">
        <p14:creationId xmlns:p14="http://schemas.microsoft.com/office/powerpoint/2010/main" val="1817472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TotalTime>
  <Words>1099</Words>
  <Application>Microsoft Office PowerPoint</Application>
  <PresentationFormat>Widescreen</PresentationFormat>
  <Paragraphs>40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Circuit</vt:lpstr>
      <vt:lpstr>Secure Web Hosting with HTTPS on Microsoft Azure </vt:lpstr>
      <vt:lpstr>Abstract</vt:lpstr>
      <vt:lpstr>Introduction</vt:lpstr>
      <vt:lpstr>Objective</vt:lpstr>
      <vt:lpstr>Literature Survey/Existing System</vt:lpstr>
      <vt:lpstr>Proposed Methodology</vt:lpstr>
      <vt:lpstr>Proposed Architecture Diagram</vt:lpstr>
      <vt:lpstr>Findings/Results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paper</dc:title>
  <dc:creator>Babu</dc:creator>
  <cp:lastModifiedBy>SURESH KUMAR</cp:lastModifiedBy>
  <cp:revision>55</cp:revision>
  <dcterms:created xsi:type="dcterms:W3CDTF">2023-04-17T03:16:52Z</dcterms:created>
  <dcterms:modified xsi:type="dcterms:W3CDTF">2025-06-11T06:05:53Z</dcterms:modified>
</cp:coreProperties>
</file>