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9" r:id="rId1"/>
  </p:sldMasterIdLst>
  <p:notesMasterIdLst>
    <p:notesMasterId r:id="rId23"/>
  </p:notesMasterIdLst>
  <p:sldIdLst>
    <p:sldId id="283" r:id="rId2"/>
    <p:sldId id="257" r:id="rId3"/>
    <p:sldId id="276" r:id="rId4"/>
    <p:sldId id="304" r:id="rId5"/>
    <p:sldId id="277" r:id="rId6"/>
    <p:sldId id="306" r:id="rId7"/>
    <p:sldId id="307" r:id="rId8"/>
    <p:sldId id="262" r:id="rId9"/>
    <p:sldId id="308" r:id="rId10"/>
    <p:sldId id="309" r:id="rId11"/>
    <p:sldId id="290" r:id="rId12"/>
    <p:sldId id="289" r:id="rId13"/>
    <p:sldId id="303" r:id="rId14"/>
    <p:sldId id="295" r:id="rId15"/>
    <p:sldId id="310" r:id="rId16"/>
    <p:sldId id="292" r:id="rId17"/>
    <p:sldId id="293" r:id="rId18"/>
    <p:sldId id="294" r:id="rId19"/>
    <p:sldId id="280" r:id="rId20"/>
    <p:sldId id="281" r:id="rId21"/>
    <p:sldId id="30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EF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3" autoAdjust="0"/>
    <p:restoredTop sz="94660"/>
  </p:normalViewPr>
  <p:slideViewPr>
    <p:cSldViewPr snapToGrid="0">
      <p:cViewPr varScale="1">
        <p:scale>
          <a:sx n="72" d="100"/>
          <a:sy n="72" d="100"/>
        </p:scale>
        <p:origin x="56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8F33F3-FE53-4890-9CBF-21B04E75BE17}" type="datetimeFigureOut">
              <a:rPr lang="en-IN" smtClean="0"/>
              <a:t>11-06-2025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97C26D-3B68-4AA9-BBAF-22C027D53002}" type="slidenum">
              <a:rPr lang="en-IN" smtClean="0"/>
              <a:t>‹#›</a:t>
            </a:fld>
            <a:endParaRPr lang="en-IN"/>
          </a:p>
        </p:txBody>
      </p:sp>
    </p:spTree>
    <p:extLst>
      <p:ext uri="{BB962C8B-B14F-4D97-AF65-F5344CB8AC3E}">
        <p14:creationId xmlns:p14="http://schemas.microsoft.com/office/powerpoint/2010/main" val="2962282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6/11/2025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364513131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750715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168288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760662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535896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6/11/2025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126052398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6/11/2025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846971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12757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187883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70771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6/11/2025</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3265415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6/11/2025</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23734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6/11/2025</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extLst>
      <p:ext uri="{BB962C8B-B14F-4D97-AF65-F5344CB8AC3E}">
        <p14:creationId xmlns:p14="http://schemas.microsoft.com/office/powerpoint/2010/main" val="82883557"/>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8638"/>
        <p:cNvGrpSpPr/>
        <p:nvPr/>
      </p:nvGrpSpPr>
      <p:grpSpPr>
        <a:xfrm>
          <a:off x="0" y="0"/>
          <a:ext cx="0" cy="0"/>
          <a:chOff x="0" y="0"/>
          <a:chExt cx="0" cy="0"/>
        </a:xfrm>
      </p:grpSpPr>
      <p:sp>
        <p:nvSpPr>
          <p:cNvPr id="1048639" name="Google Shape;1048639;p1"/>
          <p:cNvSpPr txBox="1">
            <a:spLocks noGrp="1"/>
          </p:cNvSpPr>
          <p:nvPr>
            <p:ph type="title"/>
          </p:nvPr>
        </p:nvSpPr>
        <p:spPr>
          <a:xfrm>
            <a:off x="1879252" y="312421"/>
            <a:ext cx="8572849" cy="387272"/>
          </a:xfrm>
          <a:prstGeom prst="rect">
            <a:avLst/>
          </a:prstGeom>
          <a:noFill/>
          <a:ln>
            <a:noFill/>
          </a:ln>
        </p:spPr>
        <p:txBody>
          <a:bodyPr spcFirstLastPara="1" vert="horz" wrap="square" lIns="0" tIns="17767" rIns="0" bIns="0" rtlCol="0" anchor="t" anchorCtr="0">
            <a:spAutoFit/>
          </a:bodyPr>
          <a:lstStyle/>
          <a:p>
            <a:pPr marL="16933">
              <a:lnSpc>
                <a:spcPct val="100000"/>
              </a:lnSpc>
              <a:spcBef>
                <a:spcPts val="0"/>
              </a:spcBef>
            </a:pPr>
            <a:r>
              <a:rPr lang="en-US" sz="2400" b="1" dirty="0">
                <a:latin typeface="Times New Roman" panose="02020603050405020304" pitchFamily="18" charset="0"/>
                <a:cs typeface="Times New Roman" panose="02020603050405020304" pitchFamily="18" charset="0"/>
              </a:rPr>
              <a:t>GOJAN SCHOOL OF BUSINESS AND TECHNOLOGY</a:t>
            </a:r>
            <a:endParaRPr sz="2400" b="1" dirty="0">
              <a:latin typeface="Times New Roman" panose="02020603050405020304" pitchFamily="18" charset="0"/>
              <a:cs typeface="Times New Roman" panose="02020603050405020304" pitchFamily="18" charset="0"/>
            </a:endParaRPr>
          </a:p>
        </p:txBody>
      </p:sp>
      <p:sp>
        <p:nvSpPr>
          <p:cNvPr id="1048640" name="Google Shape;1048640;p1"/>
          <p:cNvSpPr txBox="1"/>
          <p:nvPr/>
        </p:nvSpPr>
        <p:spPr>
          <a:xfrm>
            <a:off x="1800076" y="776936"/>
            <a:ext cx="8572849" cy="1388223"/>
          </a:xfrm>
          <a:prstGeom prst="rect">
            <a:avLst/>
          </a:prstGeom>
          <a:noFill/>
          <a:ln>
            <a:noFill/>
          </a:ln>
        </p:spPr>
        <p:txBody>
          <a:bodyPr spcFirstLastPara="1" wrap="square" lIns="0" tIns="21167" rIns="0" bIns="0" anchor="t" anchorCtr="0">
            <a:spAutoFit/>
          </a:bodyPr>
          <a:lstStyle/>
          <a:p>
            <a:pPr marL="185415" algn="ctr"/>
            <a:r>
              <a:rPr lang="en-US"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EDAPALAYAM, REDHILLS, CHENNAI-52.</a:t>
            </a:r>
            <a:endParaRPr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54361" marR="541006" algn="ctr">
              <a:lnSpc>
                <a:spcPct val="118000"/>
              </a:lnSpc>
              <a:spcBef>
                <a:spcPts val="173"/>
              </a:spcBef>
            </a:pPr>
            <a:r>
              <a:rPr lang="en-US"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Approved by A.I.C.T.E, New Delhi, Affiliated to Anna University, Chennai.  (NAAC Accredited&amp; An ISO 9001:2015 Certified Institution)</a:t>
            </a:r>
            <a:endParaRPr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6933">
              <a:spcBef>
                <a:spcPts val="7"/>
              </a:spcBef>
            </a:pPr>
            <a:r>
              <a:rPr lang="en-US" sz="26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2667"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8641" name="Google Shape;1048641;p1"/>
          <p:cNvSpPr/>
          <p:nvPr/>
        </p:nvSpPr>
        <p:spPr>
          <a:xfrm>
            <a:off x="203201" y="312421"/>
            <a:ext cx="1320800" cy="1435200"/>
          </a:xfrm>
          <a:prstGeom prst="rect">
            <a:avLst/>
          </a:prstGeom>
          <a:blipFill rotWithShape="1">
            <a:blip r:embed="rId2"/>
            <a:stretch>
              <a:fillRect/>
            </a:stretch>
          </a:blipFill>
          <a:ln>
            <a:noFill/>
          </a:ln>
        </p:spPr>
        <p:txBody>
          <a:bodyPr spcFirstLastPara="1" wrap="square" lIns="0" tIns="0" rIns="0" bIns="0" anchor="t" anchorCtr="0">
            <a:noAutofit/>
          </a:bodyPr>
          <a:lstStyle/>
          <a:p>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42" name="Google Shape;1048642;p1"/>
          <p:cNvSpPr txBox="1"/>
          <p:nvPr/>
        </p:nvSpPr>
        <p:spPr>
          <a:xfrm>
            <a:off x="816187" y="2634008"/>
            <a:ext cx="10537613" cy="511309"/>
          </a:xfrm>
          <a:prstGeom prst="rect">
            <a:avLst/>
          </a:prstGeom>
          <a:solidFill>
            <a:schemeClr val="bg1"/>
          </a:solidFill>
          <a:ln>
            <a:noFill/>
          </a:ln>
        </p:spPr>
        <p:txBody>
          <a:bodyPr spcFirstLastPara="1" wrap="square" lIns="0" tIns="99900" rIns="0" bIns="0" anchor="t" anchorCtr="0">
            <a:spAutoFit/>
          </a:bodyPr>
          <a:lstStyle/>
          <a:p>
            <a:pPr marR="234521" algn="ctr"/>
            <a:r>
              <a:rPr lang="en-US" sz="2667" dirty="0">
                <a:latin typeface="Times New Roman" panose="02020603050405020304" pitchFamily="18" charset="0"/>
                <a:cs typeface="Times New Roman" panose="02020603050405020304" pitchFamily="18" charset="0"/>
              </a:rPr>
              <a:t>Project Title: </a:t>
            </a:r>
            <a:r>
              <a:rPr lang="en-US" sz="2667" b="1" dirty="0">
                <a:latin typeface="Times New Roman" panose="02020603050405020304" pitchFamily="18" charset="0"/>
                <a:cs typeface="Times New Roman" panose="02020603050405020304" pitchFamily="18" charset="0"/>
              </a:rPr>
              <a:t>Secure Web Hosting with HTTPS on Microsoft Azure</a:t>
            </a:r>
            <a:endParaRPr lang="en-IN" sz="2667" b="1" dirty="0"/>
          </a:p>
        </p:txBody>
      </p:sp>
      <p:sp>
        <p:nvSpPr>
          <p:cNvPr id="1048643" name="Google Shape;1048643;p1"/>
          <p:cNvSpPr txBox="1"/>
          <p:nvPr/>
        </p:nvSpPr>
        <p:spPr>
          <a:xfrm>
            <a:off x="863601" y="4762510"/>
            <a:ext cx="4114800" cy="1242349"/>
          </a:xfrm>
          <a:prstGeom prst="rect">
            <a:avLst/>
          </a:prstGeom>
          <a:noFill/>
          <a:ln>
            <a:noFill/>
          </a:ln>
        </p:spPr>
        <p:txBody>
          <a:bodyPr spcFirstLastPara="1" wrap="square" lIns="0" tIns="71967" rIns="0" bIns="0" anchor="t" anchorCtr="0">
            <a:spAutoFit/>
          </a:bodyPr>
          <a:lstStyle/>
          <a:p>
            <a:pPr marL="16933"/>
            <a:r>
              <a:rPr lang="en-US" sz="26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UNDER THE GUIDANCE</a:t>
            </a:r>
            <a:endParaRPr sz="2667"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6933">
              <a:spcBef>
                <a:spcPts val="373"/>
              </a:spcBef>
            </a:pPr>
            <a:r>
              <a:rPr lang="en-US" sz="1867" b="1"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Mrs</a:t>
            </a:r>
            <a:r>
              <a:rPr 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ANJALI. S M.E. ( AP/CSE)</a:t>
            </a:r>
            <a:endParaRPr sz="2400" dirty="0"/>
          </a:p>
          <a:p>
            <a:pPr marL="16933">
              <a:spcBef>
                <a:spcPts val="373"/>
              </a:spcBef>
            </a:pPr>
            <a:endParaRPr sz="24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8644" name="Google Shape;1048644;p1"/>
          <p:cNvSpPr txBox="1"/>
          <p:nvPr/>
        </p:nvSpPr>
        <p:spPr>
          <a:xfrm>
            <a:off x="7646993" y="3704527"/>
            <a:ext cx="4214707" cy="3763432"/>
          </a:xfrm>
          <a:prstGeom prst="rect">
            <a:avLst/>
          </a:prstGeom>
          <a:noFill/>
          <a:ln>
            <a:noFill/>
          </a:ln>
        </p:spPr>
        <p:txBody>
          <a:bodyPr spcFirstLastPara="1" wrap="square" lIns="0" tIns="22000" rIns="0" bIns="0" anchor="t" anchorCtr="0">
            <a:spAutoFit/>
          </a:bodyPr>
          <a:lstStyle/>
          <a:p>
            <a:pPr marL="50799">
              <a:lnSpc>
                <a:spcPct val="118000"/>
              </a:lnSpc>
            </a:pPr>
            <a:r>
              <a:rPr lang="en-US" sz="26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BATCH MEMBERS</a:t>
            </a:r>
            <a:endParaRPr sz="2667"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0799">
              <a:lnSpc>
                <a:spcPct val="168000"/>
              </a:lnSpc>
              <a:spcBef>
                <a:spcPts val="173"/>
              </a:spcBef>
            </a:pPr>
            <a:r>
              <a:rPr lang="en-US" alt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SURESH KUMAR.D </a:t>
            </a:r>
            <a:r>
              <a:rPr 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(1105</a:t>
            </a:r>
            <a:r>
              <a:rPr lang="en-IN" alt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a:t>
            </a:r>
            <a:r>
              <a:rPr lang="en-US" alt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r>
              <a:rPr lang="en-IN" alt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10</a:t>
            </a:r>
            <a:r>
              <a:rPr lang="en-US" alt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4049</a:t>
            </a:r>
            <a:r>
              <a:rPr 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p>
          <a:p>
            <a:pPr marL="50799">
              <a:lnSpc>
                <a:spcPct val="168000"/>
              </a:lnSpc>
              <a:spcBef>
                <a:spcPts val="173"/>
              </a:spcBef>
            </a:pPr>
            <a:r>
              <a:rPr 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VIMALESH.C          (1105</a:t>
            </a:r>
            <a:r>
              <a:rPr lang="en-IN" alt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a:t>
            </a:r>
            <a:r>
              <a:rPr lang="en-US" alt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r>
              <a:rPr lang="en-IN" alt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10</a:t>
            </a:r>
            <a:r>
              <a:rPr 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6</a:t>
            </a:r>
            <a:r>
              <a:rPr lang="en-IN" alt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303</a:t>
            </a:r>
            <a:r>
              <a:rPr 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2400" dirty="0"/>
          </a:p>
          <a:p>
            <a:pPr marL="50799">
              <a:lnSpc>
                <a:spcPct val="168000"/>
              </a:lnSpc>
              <a:spcBef>
                <a:spcPts val="173"/>
              </a:spcBef>
            </a:pPr>
            <a:r>
              <a:rPr lang="en-US" alt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YOGESH BALAJI.K </a:t>
            </a:r>
            <a:r>
              <a:rPr 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(1105</a:t>
            </a:r>
            <a:r>
              <a:rPr lang="en-IN" alt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a:t>
            </a:r>
            <a:r>
              <a:rPr lang="en-US" alt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r>
              <a:rPr lang="en-IN" alt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104058</a:t>
            </a:r>
            <a:r>
              <a:rPr 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p>
          <a:p>
            <a:pPr marL="50799">
              <a:lnSpc>
                <a:spcPct val="168000"/>
              </a:lnSpc>
              <a:spcBef>
                <a:spcPts val="173"/>
              </a:spcBef>
            </a:pPr>
            <a:r>
              <a:rPr lang="en-US" alt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RAMA KRISHNAN.A </a:t>
            </a:r>
            <a:r>
              <a:rPr 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(1105</a:t>
            </a:r>
            <a:r>
              <a:rPr lang="en-IN" alt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a:t>
            </a:r>
            <a:r>
              <a:rPr lang="en-US" alt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r>
              <a:rPr lang="en-IN" alt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104032</a:t>
            </a:r>
            <a:r>
              <a:rPr 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867" dirty="0"/>
          </a:p>
          <a:p>
            <a:pPr marL="50799">
              <a:lnSpc>
                <a:spcPct val="168000"/>
              </a:lnSpc>
              <a:spcBef>
                <a:spcPts val="173"/>
              </a:spcBef>
            </a:pPr>
            <a:endParaRPr 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0799">
              <a:lnSpc>
                <a:spcPct val="168000"/>
              </a:lnSpc>
              <a:spcBef>
                <a:spcPts val="173"/>
              </a:spcBef>
            </a:pPr>
            <a:endParaRPr sz="2667"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8645" name="Google Shape;1048645;p1"/>
          <p:cNvSpPr txBox="1"/>
          <p:nvPr/>
        </p:nvSpPr>
        <p:spPr>
          <a:xfrm>
            <a:off x="5105993" y="3421197"/>
            <a:ext cx="1716193" cy="387272"/>
          </a:xfrm>
          <a:prstGeom prst="rect">
            <a:avLst/>
          </a:prstGeom>
          <a:noFill/>
          <a:ln>
            <a:noFill/>
          </a:ln>
        </p:spPr>
        <p:txBody>
          <a:bodyPr spcFirstLastPara="1" wrap="square" lIns="0" tIns="17767" rIns="0" bIns="0" anchor="t" anchorCtr="0">
            <a:spAutoFit/>
          </a:bodyPr>
          <a:lstStyle/>
          <a:p>
            <a:pPr marL="16933"/>
            <a:r>
              <a:rPr lang="en-US"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BATCH -</a:t>
            </a:r>
            <a:r>
              <a:rPr lang="en-IN"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4</a:t>
            </a:r>
            <a:endParaRPr lang="en-IN" altLang="en-US"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8646" name="Google Shape;1048646;p1"/>
          <p:cNvSpPr/>
          <p:nvPr/>
        </p:nvSpPr>
        <p:spPr>
          <a:xfrm>
            <a:off x="10649000" y="268343"/>
            <a:ext cx="1409600" cy="1435200"/>
          </a:xfrm>
          <a:prstGeom prst="rect">
            <a:avLst/>
          </a:prstGeom>
          <a:blipFill rotWithShape="1">
            <a:blip r:embed="rId3"/>
            <a:stretch>
              <a:fillRect/>
            </a:stretch>
          </a:blipFill>
          <a:ln>
            <a:noFill/>
          </a:ln>
        </p:spPr>
        <p:txBody>
          <a:bodyPr spcFirstLastPara="1" wrap="square" lIns="0" tIns="0" rIns="0" bIns="0" anchor="t" anchorCtr="0">
            <a:noAutofit/>
          </a:bodyPr>
          <a:lstStyle/>
          <a:p>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 name="TextBox 2">
            <a:extLst>
              <a:ext uri="{FF2B5EF4-FFF2-40B4-BE49-F238E27FC236}">
                <a16:creationId xmlns:a16="http://schemas.microsoft.com/office/drawing/2014/main" id="{37C7F9E6-C8F3-CA16-1B8C-2B3A06DE2451}"/>
              </a:ext>
            </a:extLst>
          </p:cNvPr>
          <p:cNvSpPr txBox="1"/>
          <p:nvPr/>
        </p:nvSpPr>
        <p:spPr>
          <a:xfrm>
            <a:off x="1617771" y="1885536"/>
            <a:ext cx="9539129" cy="461665"/>
          </a:xfrm>
          <a:prstGeom prst="rect">
            <a:avLst/>
          </a:prstGeom>
          <a:noFill/>
        </p:spPr>
        <p:txBody>
          <a:bodyPr wrap="square">
            <a:spAutoFit/>
          </a:bodyPr>
          <a:lstStyle/>
          <a:p>
            <a:r>
              <a:rPr lang="en-US"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DEPARTMENT OF COMPUTER SCIENCE AND ENGINEERING</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D4ECF7-A2C7-73AF-75B3-67A5D3B00BC6}"/>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809B6C8F-4400-2AD1-381A-29BEA84B453E}"/>
              </a:ext>
            </a:extLst>
          </p:cNvPr>
          <p:cNvSpPr txBox="1">
            <a:spLocks/>
          </p:cNvSpPr>
          <p:nvPr/>
        </p:nvSpPr>
        <p:spPr bwMode="black">
          <a:xfrm>
            <a:off x="838200" y="815009"/>
            <a:ext cx="10515600" cy="8010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b="1" dirty="0">
                <a:effectLst/>
                <a:latin typeface="Times New Roman" panose="02020603050405020304" pitchFamily="18" charset="0"/>
                <a:ea typeface="Times New Roman" panose="02020603050405020304" pitchFamily="18" charset="0"/>
              </a:rPr>
              <a:t>Three-way Handshake diagram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12801A-300E-02C0-FA3C-B3CDB150E064}"/>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F76FA5E6-0A39-065D-FCF0-DFB96C7E1F67}"/>
              </a:ext>
            </a:extLst>
          </p:cNvPr>
          <p:cNvPicPr>
            <a:picLocks noChangeAspect="1"/>
          </p:cNvPicPr>
          <p:nvPr/>
        </p:nvPicPr>
        <p:blipFill>
          <a:blip r:embed="rId2"/>
          <a:stretch>
            <a:fillRect/>
          </a:stretch>
        </p:blipFill>
        <p:spPr>
          <a:xfrm>
            <a:off x="838199" y="2043016"/>
            <a:ext cx="10515599" cy="4331280"/>
          </a:xfrm>
          <a:prstGeom prst="rect">
            <a:avLst/>
          </a:prstGeom>
        </p:spPr>
      </p:pic>
    </p:spTree>
    <p:extLst>
      <p:ext uri="{BB962C8B-B14F-4D97-AF65-F5344CB8AC3E}">
        <p14:creationId xmlns:p14="http://schemas.microsoft.com/office/powerpoint/2010/main" val="2907777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919107-120E-78FA-42E1-A56BC1D370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750E51-01D9-377D-F040-1DD6993315BF}"/>
              </a:ext>
            </a:extLst>
          </p:cNvPr>
          <p:cNvSpPr>
            <a:spLocks noGrp="1"/>
          </p:cNvSpPr>
          <p:nvPr>
            <p:ph type="title"/>
          </p:nvPr>
        </p:nvSpPr>
        <p:spPr>
          <a:xfrm>
            <a:off x="838200" y="1064150"/>
            <a:ext cx="10515600" cy="788320"/>
          </a:xfrm>
        </p:spPr>
        <p:txBody>
          <a:bodyPr>
            <a:normAutofit/>
          </a:bodyPr>
          <a:lstStyle/>
          <a:p>
            <a:pPr algn="ctr"/>
            <a:r>
              <a:rPr lang="en-US" b="1" dirty="0">
                <a:latin typeface="Times New Roman" panose="02020603050405020304" pitchFamily="18" charset="0"/>
                <a:cs typeface="Times New Roman" panose="02020603050405020304" pitchFamily="18" charset="0"/>
              </a:rPr>
              <a:t>Technology Stack</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18DD8F-1B4F-1C01-5F2B-2B312C313317}"/>
              </a:ext>
            </a:extLst>
          </p:cNvPr>
          <p:cNvSpPr>
            <a:spLocks noGrp="1"/>
          </p:cNvSpPr>
          <p:nvPr>
            <p:ph idx="1"/>
          </p:nvPr>
        </p:nvSpPr>
        <p:spPr>
          <a:xfrm>
            <a:off x="838200" y="2047460"/>
            <a:ext cx="10515600" cy="4340088"/>
          </a:xfrm>
        </p:spPr>
        <p:txBody>
          <a:bodyPr>
            <a:noAutofit/>
          </a:bodyPr>
          <a:lstStyle/>
          <a:p>
            <a:pPr>
              <a:lnSpc>
                <a:spcPct val="100000"/>
              </a:lnSpc>
              <a:spcAft>
                <a:spcPts val="1000"/>
              </a:spcAft>
              <a:buFont typeface="Wingdings" panose="05000000000000000000" pitchFamily="2" charset="2"/>
              <a:buChar char="Ø"/>
            </a:pPr>
            <a:r>
              <a:rPr lang="en-US" sz="2000" b="1" dirty="0">
                <a:effectLst/>
                <a:latin typeface="Times New Roman" panose="02020603050405020304" pitchFamily="18" charset="0"/>
                <a:ea typeface="MS Mincho" panose="02020609040205080304" pitchFamily="49" charset="-128"/>
                <a:cs typeface="Times New Roman" panose="02020603050405020304" pitchFamily="18" charset="0"/>
              </a:rPr>
              <a:t>Operating System: </a:t>
            </a: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Windows Server 2016 (VM-based setup for manual deployment and security configurations)</a:t>
            </a:r>
            <a:endParaRPr lang="en-IN" sz="2000" dirty="0">
              <a:effectLst/>
              <a:latin typeface="Times New Roman" panose="02020603050405020304" pitchFamily="18" charset="0"/>
              <a:ea typeface="MS Mincho" panose="02020609040205080304" pitchFamily="49" charset="-128"/>
              <a:cs typeface="Times New Roman" panose="02020603050405020304" pitchFamily="18" charset="0"/>
            </a:endParaRPr>
          </a:p>
          <a:p>
            <a:pPr>
              <a:lnSpc>
                <a:spcPct val="100000"/>
              </a:lnSpc>
              <a:spcAft>
                <a:spcPts val="1000"/>
              </a:spcAft>
              <a:buFont typeface="Wingdings" panose="05000000000000000000" pitchFamily="2" charset="2"/>
              <a:buChar char="Ø"/>
            </a:pPr>
            <a:r>
              <a:rPr lang="en-US" sz="2000" b="1" dirty="0">
                <a:effectLst/>
                <a:latin typeface="Times New Roman" panose="02020603050405020304" pitchFamily="18" charset="0"/>
                <a:ea typeface="MS Mincho" panose="02020609040205080304" pitchFamily="49" charset="-128"/>
                <a:cs typeface="Times New Roman" panose="02020603050405020304" pitchFamily="18" charset="0"/>
              </a:rPr>
              <a:t>Languages:</a:t>
            </a:r>
            <a:r>
              <a:rPr lang="en-IN" sz="2000" b="1" dirty="0">
                <a:latin typeface="Times New Roman" panose="02020603050405020304" pitchFamily="18" charset="0"/>
                <a:ea typeface="MS Mincho" panose="02020609040205080304" pitchFamily="49" charset="-128"/>
                <a:cs typeface="Times New Roman" panose="02020603050405020304" pitchFamily="18" charset="0"/>
              </a:rPr>
              <a:t> </a:t>
            </a: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HTML, CSS, JavaScript (for frontend)</a:t>
            </a:r>
            <a:r>
              <a:rPr lang="en-IN" sz="2000" dirty="0">
                <a:latin typeface="Times New Roman" panose="02020603050405020304" pitchFamily="18" charset="0"/>
                <a:ea typeface="MS Mincho" panose="02020609040205080304" pitchFamily="49" charset="-128"/>
                <a:cs typeface="Times New Roman" panose="02020603050405020304" pitchFamily="18" charset="0"/>
              </a:rPr>
              <a:t>,</a:t>
            </a: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PowerShell (for automation and Windows-based scripting)</a:t>
            </a:r>
            <a:endParaRPr lang="en-IN" sz="2000" dirty="0">
              <a:effectLst/>
              <a:latin typeface="Times New Roman" panose="02020603050405020304" pitchFamily="18" charset="0"/>
              <a:ea typeface="MS Mincho" panose="02020609040205080304" pitchFamily="49" charset="-128"/>
              <a:cs typeface="Times New Roman" panose="02020603050405020304" pitchFamily="18" charset="0"/>
            </a:endParaRPr>
          </a:p>
          <a:p>
            <a:pPr>
              <a:lnSpc>
                <a:spcPct val="100000"/>
              </a:lnSpc>
              <a:spcAft>
                <a:spcPts val="1000"/>
              </a:spcAft>
              <a:buFont typeface="Wingdings" panose="05000000000000000000" pitchFamily="2" charset="2"/>
              <a:buChar char="Ø"/>
            </a:pPr>
            <a:r>
              <a:rPr lang="en-US" sz="2000" b="1" dirty="0">
                <a:effectLst/>
                <a:latin typeface="Times New Roman" panose="02020603050405020304" pitchFamily="18" charset="0"/>
                <a:ea typeface="MS Mincho" panose="02020609040205080304" pitchFamily="49" charset="-128"/>
                <a:cs typeface="Times New Roman" panose="02020603050405020304" pitchFamily="18" charset="0"/>
              </a:rPr>
              <a:t>Web &amp; App Technologies:</a:t>
            </a:r>
            <a:r>
              <a:rPr lang="en-IN" sz="2000" b="1" dirty="0">
                <a:latin typeface="Times New Roman" panose="02020603050405020304" pitchFamily="18" charset="0"/>
                <a:ea typeface="MS Mincho" panose="02020609040205080304" pitchFamily="49" charset="-128"/>
                <a:cs typeface="Times New Roman" panose="02020603050405020304" pitchFamily="18" charset="0"/>
              </a:rPr>
              <a:t> </a:t>
            </a: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Azure App Service with IIS (Internet Information Services for deployment)</a:t>
            </a:r>
            <a:endParaRPr lang="en-IN" sz="2000" dirty="0">
              <a:effectLst/>
              <a:latin typeface="Times New Roman" panose="02020603050405020304" pitchFamily="18" charset="0"/>
              <a:ea typeface="MS Mincho" panose="02020609040205080304" pitchFamily="49" charset="-128"/>
              <a:cs typeface="Times New Roman" panose="02020603050405020304" pitchFamily="18" charset="0"/>
            </a:endParaRPr>
          </a:p>
          <a:p>
            <a:pPr>
              <a:lnSpc>
                <a:spcPct val="100000"/>
              </a:lnSpc>
              <a:spcAft>
                <a:spcPts val="1000"/>
              </a:spcAft>
              <a:buFont typeface="Wingdings" panose="05000000000000000000" pitchFamily="2" charset="2"/>
              <a:buChar char="Ø"/>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S</a:t>
            </a:r>
            <a:r>
              <a:rPr lang="en-US" sz="2000" b="1" dirty="0">
                <a:effectLst/>
                <a:latin typeface="Times New Roman" panose="02020603050405020304" pitchFamily="18" charset="0"/>
                <a:ea typeface="MS Mincho" panose="02020609040205080304" pitchFamily="49" charset="-128"/>
                <a:cs typeface="Times New Roman" panose="02020603050405020304" pitchFamily="18" charset="0"/>
              </a:rPr>
              <a:t>ecurity &amp; Networking:</a:t>
            </a:r>
            <a:r>
              <a:rPr lang="en-IN" sz="2000" b="1" dirty="0">
                <a:latin typeface="Times New Roman" panose="02020603050405020304" pitchFamily="18" charset="0"/>
                <a:ea typeface="MS Mincho" panose="02020609040205080304" pitchFamily="49" charset="-128"/>
                <a:cs typeface="Times New Roman" panose="02020603050405020304" pitchFamily="18" charset="0"/>
              </a:rPr>
              <a:t> </a:t>
            </a: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SSL for encryption</a:t>
            </a:r>
            <a:r>
              <a:rPr lang="en-IN" sz="2000" dirty="0">
                <a:effectLst/>
                <a:latin typeface="Times New Roman" panose="02020603050405020304" pitchFamily="18" charset="0"/>
                <a:ea typeface="MS Mincho" panose="02020609040205080304" pitchFamily="49" charset="-128"/>
                <a:cs typeface="Times New Roman" panose="02020603050405020304" pitchFamily="18" charset="0"/>
              </a:rPr>
              <a:t>,</a:t>
            </a: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Azure Web Application Firewall (WAF)</a:t>
            </a:r>
            <a:r>
              <a:rPr lang="en-IN" sz="2000" dirty="0">
                <a:latin typeface="Times New Roman" panose="02020603050405020304" pitchFamily="18" charset="0"/>
                <a:ea typeface="MS Mincho" panose="02020609040205080304" pitchFamily="49" charset="-128"/>
                <a:cs typeface="Times New Roman" panose="02020603050405020304" pitchFamily="18" charset="0"/>
              </a:rPr>
              <a:t>,</a:t>
            </a: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Azure DDoS Protection</a:t>
            </a:r>
            <a:r>
              <a:rPr lang="en-IN" sz="2000" dirty="0">
                <a:latin typeface="Times New Roman" panose="02020603050405020304" pitchFamily="18" charset="0"/>
                <a:ea typeface="MS Mincho" panose="02020609040205080304" pitchFamily="49" charset="-128"/>
                <a:cs typeface="Times New Roman" panose="02020603050405020304" pitchFamily="18" charset="0"/>
              </a:rPr>
              <a:t>,</a:t>
            </a: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Azure Front Door (for global load balancing &amp; HTTPS)</a:t>
            </a:r>
            <a:endParaRPr lang="en-IN" sz="2000" dirty="0">
              <a:effectLst/>
              <a:latin typeface="Times New Roman" panose="02020603050405020304" pitchFamily="18" charset="0"/>
              <a:ea typeface="MS Mincho" panose="02020609040205080304" pitchFamily="49" charset="-128"/>
              <a:cs typeface="Times New Roman" panose="02020603050405020304" pitchFamily="18" charset="0"/>
            </a:endParaRPr>
          </a:p>
          <a:p>
            <a:pPr>
              <a:lnSpc>
                <a:spcPct val="100000"/>
              </a:lnSpc>
              <a:spcAft>
                <a:spcPts val="1000"/>
              </a:spcAft>
              <a:buFont typeface="Wingdings" panose="05000000000000000000" pitchFamily="2" charset="2"/>
              <a:buChar char="Ø"/>
            </a:pPr>
            <a:r>
              <a:rPr lang="en-US" sz="2000" b="1" dirty="0">
                <a:effectLst/>
                <a:latin typeface="Times New Roman" panose="02020603050405020304" pitchFamily="18" charset="0"/>
                <a:ea typeface="MS Mincho" panose="02020609040205080304" pitchFamily="49" charset="-128"/>
                <a:cs typeface="Times New Roman" panose="02020603050405020304" pitchFamily="18" charset="0"/>
              </a:rPr>
              <a:t>Monitoring &amp; Automation: </a:t>
            </a: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Azure Monitor and Application Insights</a:t>
            </a:r>
            <a:r>
              <a:rPr lang="en-IN" sz="2000" dirty="0">
                <a:latin typeface="Times New Roman" panose="02020603050405020304" pitchFamily="18" charset="0"/>
                <a:ea typeface="MS Mincho" panose="02020609040205080304" pitchFamily="49" charset="-128"/>
                <a:cs typeface="Times New Roman" panose="02020603050405020304" pitchFamily="18" charset="0"/>
              </a:rPr>
              <a:t>,</a:t>
            </a: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Custom PowerShell scripts or Azure Automation for certificate renewal and scheduled audits.</a:t>
            </a:r>
            <a:endParaRPr lang="en-IN" sz="2000" dirty="0">
              <a:effectLst/>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1666125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1FEAB2-402B-9887-D8F3-BE1D86AA20E1}"/>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DC325C4F-9C0F-04B5-0D23-2CA1DE3A4278}"/>
              </a:ext>
            </a:extLst>
          </p:cNvPr>
          <p:cNvSpPr>
            <a:spLocks noGrp="1"/>
          </p:cNvSpPr>
          <p:nvPr>
            <p:ph type="body" idx="1"/>
          </p:nvPr>
        </p:nvSpPr>
        <p:spPr>
          <a:xfrm>
            <a:off x="1653912" y="2153412"/>
            <a:ext cx="3992732" cy="576262"/>
          </a:xfrm>
        </p:spPr>
        <p:txBody>
          <a:bodyPr/>
          <a:lstStyle/>
          <a:p>
            <a:r>
              <a:rPr lang="en-US" sz="2000" b="1" dirty="0">
                <a:effectLst/>
                <a:latin typeface="Times New Roman" panose="02020603050405020304" pitchFamily="18" charset="0"/>
                <a:ea typeface="MS Mincho" panose="02020609040205080304" pitchFamily="49" charset="-128"/>
                <a:cs typeface="Times New Roman" panose="02020603050405020304" pitchFamily="18" charset="0"/>
              </a:rPr>
              <a:t>Core Features Developed:</a:t>
            </a:r>
            <a:endParaRPr lang="en-IN" sz="2000" b="1" dirty="0">
              <a:effectLst/>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3" name="Content Placeholder 2">
            <a:extLst>
              <a:ext uri="{FF2B5EF4-FFF2-40B4-BE49-F238E27FC236}">
                <a16:creationId xmlns:a16="http://schemas.microsoft.com/office/drawing/2014/main" id="{F7A4E83C-8D51-4438-8B20-0CBAF91C03A1}"/>
              </a:ext>
            </a:extLst>
          </p:cNvPr>
          <p:cNvSpPr>
            <a:spLocks noGrp="1"/>
          </p:cNvSpPr>
          <p:nvPr>
            <p:ph sz="half" idx="2"/>
          </p:nvPr>
        </p:nvSpPr>
        <p:spPr>
          <a:xfrm>
            <a:off x="1282811" y="2841738"/>
            <a:ext cx="9997440" cy="3725701"/>
          </a:xfrm>
        </p:spPr>
        <p:txBody>
          <a:bodyPr>
            <a:noAutofit/>
          </a:bodyPr>
          <a:lstStyle/>
          <a:p>
            <a:pPr marL="251460" marR="0" indent="-342900">
              <a:lnSpc>
                <a:spcPct val="115000"/>
              </a:lnSpc>
              <a:spcAft>
                <a:spcPts val="1000"/>
              </a:spcAft>
              <a:buFont typeface="Wingdings" panose="05000000000000000000" pitchFamily="2" charset="2"/>
              <a:buChar char="Ø"/>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A virtualized secure hosting environment on </a:t>
            </a:r>
            <a:r>
              <a:rPr lang="en-US" sz="2000" b="1" dirty="0">
                <a:effectLst/>
                <a:latin typeface="Times New Roman" panose="02020603050405020304" pitchFamily="18" charset="0"/>
                <a:ea typeface="MS Mincho" panose="02020609040205080304" pitchFamily="49" charset="-128"/>
                <a:cs typeface="Times New Roman" panose="02020603050405020304" pitchFamily="18" charset="0"/>
              </a:rPr>
              <a:t>Azure VM (Windows Server 2016)</a:t>
            </a:r>
            <a:endParaRPr lang="en-IN" sz="2000" b="1" dirty="0">
              <a:effectLst/>
              <a:latin typeface="Times New Roman" panose="02020603050405020304" pitchFamily="18" charset="0"/>
              <a:ea typeface="MS Mincho" panose="02020609040205080304" pitchFamily="49" charset="-128"/>
              <a:cs typeface="Times New Roman" panose="02020603050405020304" pitchFamily="18" charset="0"/>
            </a:endParaRPr>
          </a:p>
          <a:p>
            <a:pPr marL="251460" marR="0" indent="-342900">
              <a:lnSpc>
                <a:spcPct val="115000"/>
              </a:lnSpc>
              <a:spcAft>
                <a:spcPts val="1000"/>
              </a:spcAft>
              <a:buFont typeface="Wingdings" panose="05000000000000000000" pitchFamily="2" charset="2"/>
              <a:buChar char="Ø"/>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Install the  IIS (Web server)</a:t>
            </a:r>
          </a:p>
          <a:p>
            <a:pPr marL="251460" marR="0" indent="-342900">
              <a:lnSpc>
                <a:spcPct val="115000"/>
              </a:lnSpc>
              <a:spcAft>
                <a:spcPts val="1000"/>
              </a:spcAft>
              <a:buFont typeface="Wingdings" panose="05000000000000000000" pitchFamily="2" charset="2"/>
              <a:buChar char="Ø"/>
            </a:pPr>
            <a:r>
              <a:rPr lang="en-US" sz="2000" b="1" dirty="0">
                <a:effectLst/>
                <a:latin typeface="Times New Roman" panose="02020603050405020304" pitchFamily="18" charset="0"/>
                <a:ea typeface="MS Mincho" panose="02020609040205080304" pitchFamily="49" charset="-128"/>
                <a:cs typeface="Times New Roman" panose="02020603050405020304" pitchFamily="18" charset="0"/>
              </a:rPr>
              <a:t>Enabled HTTPS</a:t>
            </a: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000" dirty="0">
                <a:latin typeface="Times New Roman" panose="02020603050405020304" pitchFamily="18" charset="0"/>
                <a:ea typeface="MS Mincho" panose="02020609040205080304" pitchFamily="49" charset="-128"/>
                <a:cs typeface="Times New Roman" panose="02020603050405020304" pitchFamily="18" charset="0"/>
              </a:rPr>
              <a:t>(Port no 443) </a:t>
            </a: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with </a:t>
            </a:r>
            <a:r>
              <a:rPr lang="en-US" sz="2000" b="1" dirty="0">
                <a:effectLst/>
                <a:latin typeface="Times New Roman" panose="02020603050405020304" pitchFamily="18" charset="0"/>
                <a:ea typeface="MS Mincho" panose="02020609040205080304" pitchFamily="49" charset="-128"/>
                <a:cs typeface="Times New Roman" panose="02020603050405020304" pitchFamily="18" charset="0"/>
              </a:rPr>
              <a:t>Azure Managed Certificates (SSL).</a:t>
            </a:r>
            <a:endParaRPr lang="en-IN" sz="2000" b="1" dirty="0">
              <a:effectLst/>
              <a:latin typeface="Times New Roman" panose="02020603050405020304" pitchFamily="18" charset="0"/>
              <a:ea typeface="MS Mincho" panose="02020609040205080304" pitchFamily="49" charset="-128"/>
              <a:cs typeface="Times New Roman" panose="02020603050405020304" pitchFamily="18" charset="0"/>
            </a:endParaRPr>
          </a:p>
          <a:p>
            <a:pPr marL="251460" marR="0" indent="-342900">
              <a:lnSpc>
                <a:spcPct val="115000"/>
              </a:lnSpc>
              <a:spcAft>
                <a:spcPts val="1000"/>
              </a:spcAft>
              <a:buFont typeface="Wingdings" panose="05000000000000000000" pitchFamily="2" charset="2"/>
              <a:buChar char="Ø"/>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Configured </a:t>
            </a:r>
            <a:r>
              <a:rPr lang="en-US" sz="2000" b="1" dirty="0">
                <a:effectLst/>
                <a:latin typeface="Times New Roman" panose="02020603050405020304" pitchFamily="18" charset="0"/>
                <a:ea typeface="MS Mincho" panose="02020609040205080304" pitchFamily="49" charset="-128"/>
                <a:cs typeface="Times New Roman" panose="02020603050405020304" pitchFamily="18" charset="0"/>
              </a:rPr>
              <a:t>Azure Front Door </a:t>
            </a: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for </a:t>
            </a:r>
            <a:r>
              <a:rPr lang="en-US" sz="2000" b="1" dirty="0">
                <a:effectLst/>
                <a:latin typeface="Times New Roman" panose="02020603050405020304" pitchFamily="18" charset="0"/>
                <a:ea typeface="MS Mincho" panose="02020609040205080304" pitchFamily="49" charset="-128"/>
                <a:cs typeface="Times New Roman" panose="02020603050405020304" pitchFamily="18" charset="0"/>
              </a:rPr>
              <a:t>global traffic routing and load balancing</a:t>
            </a:r>
            <a:endParaRPr lang="en-IN" sz="2000" b="1" dirty="0">
              <a:effectLst/>
              <a:latin typeface="Times New Roman" panose="02020603050405020304" pitchFamily="18" charset="0"/>
              <a:ea typeface="MS Mincho" panose="02020609040205080304" pitchFamily="49" charset="-128"/>
              <a:cs typeface="Times New Roman" panose="02020603050405020304" pitchFamily="18" charset="0"/>
            </a:endParaRPr>
          </a:p>
          <a:p>
            <a:pPr marL="251460" marR="0" indent="-342900">
              <a:lnSpc>
                <a:spcPct val="115000"/>
              </a:lnSpc>
              <a:spcAft>
                <a:spcPts val="1000"/>
              </a:spcAft>
              <a:buFont typeface="Wingdings" panose="05000000000000000000" pitchFamily="2" charset="2"/>
              <a:buChar char="Ø"/>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Set up </a:t>
            </a:r>
            <a:r>
              <a:rPr lang="en-US" sz="2000" b="1" dirty="0">
                <a:effectLst/>
                <a:latin typeface="Times New Roman" panose="02020603050405020304" pitchFamily="18" charset="0"/>
                <a:ea typeface="MS Mincho" panose="02020609040205080304" pitchFamily="49" charset="-128"/>
                <a:cs typeface="Times New Roman" panose="02020603050405020304" pitchFamily="18" charset="0"/>
              </a:rPr>
              <a:t>WAF policies </a:t>
            </a: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for OWASP-based </a:t>
            </a:r>
            <a:r>
              <a:rPr lang="en-US" sz="2000" b="1" dirty="0">
                <a:effectLst/>
                <a:latin typeface="Times New Roman" panose="02020603050405020304" pitchFamily="18" charset="0"/>
                <a:ea typeface="MS Mincho" panose="02020609040205080304" pitchFamily="49" charset="-128"/>
                <a:cs typeface="Times New Roman" panose="02020603050405020304" pitchFamily="18" charset="0"/>
              </a:rPr>
              <a:t>threat mitigation and DDoS protection</a:t>
            </a:r>
            <a:endParaRPr lang="en-IN" sz="2000" b="1" dirty="0">
              <a:effectLst/>
              <a:latin typeface="Times New Roman" panose="02020603050405020304" pitchFamily="18" charset="0"/>
              <a:ea typeface="MS Mincho" panose="02020609040205080304" pitchFamily="49" charset="-128"/>
              <a:cs typeface="Times New Roman" panose="02020603050405020304" pitchFamily="18" charset="0"/>
            </a:endParaRPr>
          </a:p>
          <a:p>
            <a:pPr marL="251460" marR="0" indent="-342900">
              <a:lnSpc>
                <a:spcPct val="115000"/>
              </a:lnSpc>
              <a:spcAft>
                <a:spcPts val="1000"/>
              </a:spcAft>
              <a:buFont typeface="Wingdings" panose="05000000000000000000" pitchFamily="2" charset="2"/>
              <a:buChar char="Ø"/>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Built </a:t>
            </a:r>
            <a:r>
              <a:rPr lang="en-US" sz="2000" b="1" dirty="0">
                <a:effectLst/>
                <a:latin typeface="Times New Roman" panose="02020603050405020304" pitchFamily="18" charset="0"/>
                <a:ea typeface="MS Mincho" panose="02020609040205080304" pitchFamily="49" charset="-128"/>
                <a:cs typeface="Times New Roman" panose="02020603050405020304" pitchFamily="18" charset="0"/>
              </a:rPr>
              <a:t>automation scripts for SSL </a:t>
            </a: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certificate </a:t>
            </a:r>
            <a:r>
              <a:rPr lang="en-US" sz="2000" b="1" dirty="0">
                <a:effectLst/>
                <a:latin typeface="Times New Roman" panose="02020603050405020304" pitchFamily="18" charset="0"/>
                <a:ea typeface="MS Mincho" panose="02020609040205080304" pitchFamily="49" charset="-128"/>
                <a:cs typeface="Times New Roman" panose="02020603050405020304" pitchFamily="18" charset="0"/>
              </a:rPr>
              <a:t>renewal and logging</a:t>
            </a:r>
          </a:p>
          <a:p>
            <a:pPr marL="251460" marR="0" indent="-342900">
              <a:lnSpc>
                <a:spcPct val="115000"/>
              </a:lnSpc>
              <a:spcAft>
                <a:spcPts val="1000"/>
              </a:spcAft>
              <a:buFont typeface="Wingdings" panose="05000000000000000000" pitchFamily="2" charset="2"/>
              <a:buChar char="Ø"/>
            </a:pPr>
            <a:endParaRPr lang="en-IN" sz="2000" b="1" dirty="0">
              <a:effectLst/>
              <a:latin typeface="Times New Roman" panose="02020603050405020304" pitchFamily="18" charset="0"/>
              <a:ea typeface="MS Mincho" panose="02020609040205080304" pitchFamily="49" charset="-128"/>
              <a:cs typeface="Times New Roman" panose="02020603050405020304" pitchFamily="18" charset="0"/>
            </a:endParaRPr>
          </a:p>
          <a:p>
            <a:pPr marL="0" marR="0" indent="0">
              <a:lnSpc>
                <a:spcPct val="115000"/>
              </a:lnSpc>
              <a:spcAft>
                <a:spcPts val="1000"/>
              </a:spcAft>
              <a:buNone/>
            </a:pPr>
            <a:endParaRPr lang="en-IN" dirty="0">
              <a:effectLst/>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5" name="Title 1">
            <a:extLst>
              <a:ext uri="{FF2B5EF4-FFF2-40B4-BE49-F238E27FC236}">
                <a16:creationId xmlns:a16="http://schemas.microsoft.com/office/drawing/2014/main" id="{19E22FC5-505D-DCA9-9741-F1726584EF19}"/>
              </a:ext>
            </a:extLst>
          </p:cNvPr>
          <p:cNvSpPr txBox="1">
            <a:spLocks/>
          </p:cNvSpPr>
          <p:nvPr/>
        </p:nvSpPr>
        <p:spPr bwMode="black">
          <a:xfrm>
            <a:off x="838200" y="1064150"/>
            <a:ext cx="10515600" cy="7883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IMPLEMENTATION </a:t>
            </a:r>
            <a:r>
              <a:rPr lang="en-US" b="1" dirty="0" err="1">
                <a:latin typeface="Times New Roman" panose="02020603050405020304" pitchFamily="18" charset="0"/>
                <a:cs typeface="Times New Roman" panose="02020603050405020304" pitchFamily="18" charset="0"/>
              </a:rPr>
              <a:t>dETAIL</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8033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56AED6-5F54-8C5C-3827-554DF436041E}"/>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DA5EC18B-76E1-92F8-C300-DCACE3D26F1A}"/>
              </a:ext>
            </a:extLst>
          </p:cNvPr>
          <p:cNvSpPr>
            <a:spLocks noGrp="1"/>
          </p:cNvSpPr>
          <p:nvPr>
            <p:ph type="title"/>
          </p:nvPr>
        </p:nvSpPr>
        <p:spPr>
          <a:xfrm>
            <a:off x="838200" y="1064150"/>
            <a:ext cx="10515600" cy="788320"/>
          </a:xfrm>
        </p:spPr>
        <p:txBody>
          <a:bodyPr>
            <a:normAutofit/>
          </a:bodyPr>
          <a:lstStyle/>
          <a:p>
            <a:pPr algn="ctr"/>
            <a:r>
              <a:rPr lang="en-US" b="1" dirty="0" err="1">
                <a:latin typeface="Times New Roman" panose="02020603050405020304" pitchFamily="18" charset="0"/>
                <a:cs typeface="Times New Roman" panose="02020603050405020304" pitchFamily="18" charset="0"/>
              </a:rPr>
              <a:t>Iis</a:t>
            </a:r>
            <a:r>
              <a:rPr lang="en-US" b="1" dirty="0">
                <a:latin typeface="Times New Roman" panose="02020603050405020304" pitchFamily="18" charset="0"/>
                <a:cs typeface="Times New Roman" panose="02020603050405020304" pitchFamily="18" charset="0"/>
              </a:rPr>
              <a:t> (web server) installation</a:t>
            </a:r>
            <a:endParaRPr lang="en-IN"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1895755E-83FC-80E8-5BE4-5B4B80149DC3}"/>
              </a:ext>
            </a:extLst>
          </p:cNvPr>
          <p:cNvSpPr>
            <a:spLocks noGrp="1"/>
          </p:cNvSpPr>
          <p:nvPr>
            <p:ph sz="half" idx="2"/>
          </p:nvPr>
        </p:nvSpPr>
        <p:spPr>
          <a:xfrm>
            <a:off x="838200" y="2548965"/>
            <a:ext cx="10515600" cy="3586791"/>
          </a:xfrm>
        </p:spPr>
        <p:txBody>
          <a:bodyPr>
            <a:noAutofit/>
          </a:bodyPr>
          <a:lstStyle/>
          <a:p>
            <a:pPr marL="800100" lvl="1" indent="-342900">
              <a:spcBef>
                <a:spcPts val="380"/>
              </a:spcBef>
              <a:buSzPts val="1400"/>
              <a:buFont typeface="+mj-lt"/>
              <a:buAutoNum type="arabicPeriod"/>
              <a:tabLst>
                <a:tab pos="1124585"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IIS INSTALLATION USING POWERSHELL </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13360" marR="649605" indent="0" algn="just">
              <a:lnSpc>
                <a:spcPct val="150000"/>
              </a:lnSpc>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To install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IIS (Internet Information Services)</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on a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Windows Virtual Machine (VM)</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using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PowerShell</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these commands can be run directly on the VM.</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13360" marR="649605" indent="0">
              <a:lnSpc>
                <a:spcPct val="150000"/>
              </a:lnSpc>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In Virtual machine </a:t>
            </a:r>
            <a:r>
              <a:rPr lang="en-US" b="1" i="1" dirty="0">
                <a:effectLst/>
                <a:latin typeface="Times New Roman" panose="02020603050405020304" pitchFamily="18" charset="0"/>
                <a:ea typeface="Times New Roman" panose="02020603050405020304" pitchFamily="18" charset="0"/>
                <a:cs typeface="Times New Roman" panose="02020603050405020304" pitchFamily="18" charset="0"/>
              </a:rPr>
              <a:t>overview – Operations -  Run Command – </a:t>
            </a:r>
            <a:r>
              <a:rPr lang="en-US" b="1" i="1" dirty="0" err="1">
                <a:effectLst/>
                <a:latin typeface="Times New Roman" panose="02020603050405020304" pitchFamily="18" charset="0"/>
                <a:ea typeface="Times New Roman" panose="02020603050405020304" pitchFamily="18" charset="0"/>
                <a:cs typeface="Times New Roman" panose="02020603050405020304" pitchFamily="18" charset="0"/>
              </a:rPr>
              <a:t>RunPowershellscript</a:t>
            </a:r>
            <a:r>
              <a:rPr lang="en-US" b="1" i="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43280" indent="0">
              <a:lnSpc>
                <a:spcPts val="1425"/>
              </a:lnSpc>
              <a:buNone/>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import-module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servermanager</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add-</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windowsfeature</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web-server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includeallsubfeature</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indent="0">
              <a:buNone/>
            </a:pPr>
            <a:endPar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Bef>
                <a:spcPts val="380"/>
              </a:spcBef>
              <a:buSzPts val="1400"/>
              <a:buFont typeface="+mj-lt"/>
              <a:buAutoNum type="arabicPeriod" startAt="2"/>
              <a:tabLst>
                <a:tab pos="974725" algn="l"/>
              </a:tabLst>
            </a:pPr>
            <a:r>
              <a:rPr lang="en-US" sz="1800" b="1" dirty="0">
                <a:effectLst/>
                <a:latin typeface="Times New Roman" panose="02020603050405020304" pitchFamily="18" charset="0"/>
                <a:ea typeface="Times New Roman" panose="02020603050405020304" pitchFamily="18" charset="0"/>
              </a:rPr>
              <a:t>IIS INSTALLATION USING SERVER MANAGER</a:t>
            </a:r>
            <a:endParaRPr lang="en-IN" sz="1800" b="1" dirty="0">
              <a:latin typeface="Times New Roman" panose="02020603050405020304" pitchFamily="18" charset="0"/>
              <a:ea typeface="Times New Roman" panose="02020603050405020304" pitchFamily="18" charset="0"/>
            </a:endParaRPr>
          </a:p>
          <a:p>
            <a:pPr indent="0" algn="just">
              <a:spcBef>
                <a:spcPts val="380"/>
              </a:spcBef>
              <a:buSzPts val="1400"/>
              <a:buNone/>
              <a:tabLst>
                <a:tab pos="974725" algn="l"/>
              </a:tabLst>
            </a:pPr>
            <a:r>
              <a:rPr lang="en-US" dirty="0">
                <a:effectLst/>
                <a:latin typeface="Times New Roman" panose="02020603050405020304" pitchFamily="18" charset="0"/>
                <a:ea typeface="Times New Roman" panose="02020603050405020304" pitchFamily="18" charset="0"/>
              </a:rPr>
              <a:t>To install </a:t>
            </a:r>
            <a:r>
              <a:rPr lang="en-US" b="1" dirty="0">
                <a:effectLst/>
                <a:latin typeface="Times New Roman" panose="02020603050405020304" pitchFamily="18" charset="0"/>
                <a:ea typeface="Times New Roman" panose="02020603050405020304" pitchFamily="18" charset="0"/>
              </a:rPr>
              <a:t>IIS (Internet Information Services)</a:t>
            </a:r>
            <a:r>
              <a:rPr lang="en-US" dirty="0">
                <a:effectLst/>
                <a:latin typeface="Times New Roman" panose="02020603050405020304" pitchFamily="18" charset="0"/>
                <a:ea typeface="Times New Roman" panose="02020603050405020304" pitchFamily="18" charset="0"/>
              </a:rPr>
              <a:t> on a </a:t>
            </a:r>
            <a:r>
              <a:rPr lang="en-US" b="1" dirty="0">
                <a:effectLst/>
                <a:latin typeface="Times New Roman" panose="02020603050405020304" pitchFamily="18" charset="0"/>
                <a:ea typeface="Times New Roman" panose="02020603050405020304" pitchFamily="18" charset="0"/>
              </a:rPr>
              <a:t>Windows Virtual Machine (VM)</a:t>
            </a:r>
            <a:r>
              <a:rPr lang="en-US" dirty="0">
                <a:effectLst/>
                <a:latin typeface="Times New Roman" panose="02020603050405020304" pitchFamily="18" charset="0"/>
                <a:ea typeface="Times New Roman" panose="02020603050405020304" pitchFamily="18" charset="0"/>
              </a:rPr>
              <a:t> using server manager.</a:t>
            </a:r>
            <a:endParaRPr lang="en-IN" dirty="0">
              <a:effectLst/>
              <a:latin typeface="Times New Roman" panose="02020603050405020304" pitchFamily="18" charset="0"/>
              <a:ea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3335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D5A86AB-94B2-6C9B-4238-47ECCE24D683}"/>
              </a:ext>
            </a:extLst>
          </p:cNvPr>
          <p:cNvSpPr>
            <a:spLocks noGrp="1"/>
          </p:cNvSpPr>
          <p:nvPr>
            <p:ph type="title"/>
          </p:nvPr>
        </p:nvSpPr>
        <p:spPr>
          <a:xfrm>
            <a:off x="838200" y="1064150"/>
            <a:ext cx="10515600" cy="788320"/>
          </a:xfrm>
        </p:spPr>
        <p:txBody>
          <a:bodyPr>
            <a:normAutofit/>
          </a:bodyPr>
          <a:lstStyle/>
          <a:p>
            <a:pPr algn="ctr"/>
            <a:r>
              <a:rPr lang="en-US" b="1" dirty="0">
                <a:latin typeface="Times New Roman" panose="02020603050405020304" pitchFamily="18" charset="0"/>
                <a:cs typeface="Times New Roman" panose="02020603050405020304" pitchFamily="18" charset="0"/>
              </a:rPr>
              <a:t>Default </a:t>
            </a:r>
            <a:r>
              <a:rPr lang="en-US" b="1" dirty="0" err="1">
                <a:latin typeface="Times New Roman" panose="02020603050405020304" pitchFamily="18" charset="0"/>
                <a:cs typeface="Times New Roman" panose="02020603050405020304" pitchFamily="18" charset="0"/>
              </a:rPr>
              <a:t>iis</a:t>
            </a:r>
            <a:r>
              <a:rPr lang="en-US" b="1" dirty="0">
                <a:latin typeface="Times New Roman" panose="02020603050405020304" pitchFamily="18" charset="0"/>
                <a:cs typeface="Times New Roman" panose="02020603050405020304" pitchFamily="18" charset="0"/>
              </a:rPr>
              <a:t> Output</a:t>
            </a:r>
            <a:endParaRPr lang="en-IN" b="1" dirty="0">
              <a:latin typeface="Times New Roman" panose="02020603050405020304" pitchFamily="18"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CC2A7087-23F5-B2C8-FC1A-4DDD0F7E0E38}"/>
              </a:ext>
            </a:extLst>
          </p:cNvPr>
          <p:cNvSpPr>
            <a:spLocks noGrp="1"/>
          </p:cNvSpPr>
          <p:nvPr>
            <p:ph idx="1"/>
          </p:nvPr>
        </p:nvSpPr>
        <p:spPr/>
        <p:txBody>
          <a:bodyPr/>
          <a:lstStyle/>
          <a:p>
            <a:endParaRPr lang="en-IN"/>
          </a:p>
        </p:txBody>
      </p:sp>
      <p:pic>
        <p:nvPicPr>
          <p:cNvPr id="12" name="Picture 11">
            <a:extLst>
              <a:ext uri="{FF2B5EF4-FFF2-40B4-BE49-F238E27FC236}">
                <a16:creationId xmlns:a16="http://schemas.microsoft.com/office/drawing/2014/main" id="{44ACDAD2-96D5-9978-4CB6-1CB14EE88686}"/>
              </a:ext>
            </a:extLst>
          </p:cNvPr>
          <p:cNvPicPr>
            <a:picLocks noChangeAspect="1"/>
          </p:cNvPicPr>
          <p:nvPr/>
        </p:nvPicPr>
        <p:blipFill>
          <a:blip r:embed="rId2"/>
          <a:stretch>
            <a:fillRect/>
          </a:stretch>
        </p:blipFill>
        <p:spPr>
          <a:xfrm>
            <a:off x="838200" y="2133600"/>
            <a:ext cx="10515600" cy="4326835"/>
          </a:xfrm>
          <a:prstGeom prst="rect">
            <a:avLst/>
          </a:prstGeom>
        </p:spPr>
      </p:pic>
    </p:spTree>
    <p:extLst>
      <p:ext uri="{BB962C8B-B14F-4D97-AF65-F5344CB8AC3E}">
        <p14:creationId xmlns:p14="http://schemas.microsoft.com/office/powerpoint/2010/main" val="3748718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D0C01-CE66-4DDC-3CBB-9CC09E523F7A}"/>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CB0B538B-21CB-4247-C73D-725F2A44931B}"/>
              </a:ext>
            </a:extLst>
          </p:cNvPr>
          <p:cNvSpPr>
            <a:spLocks noGrp="1"/>
          </p:cNvSpPr>
          <p:nvPr>
            <p:ph type="title"/>
          </p:nvPr>
        </p:nvSpPr>
        <p:spPr>
          <a:xfrm>
            <a:off x="838200" y="759350"/>
            <a:ext cx="10515600" cy="788320"/>
          </a:xfrm>
        </p:spPr>
        <p:txBody>
          <a:bodyPr>
            <a:normAutofit/>
          </a:bodyPr>
          <a:lstStyle/>
          <a:p>
            <a:pPr algn="ctr"/>
            <a:r>
              <a:rPr lang="en-US" b="1" dirty="0">
                <a:latin typeface="Times New Roman" panose="02020603050405020304" pitchFamily="18" charset="0"/>
                <a:cs typeface="Times New Roman" panose="02020603050405020304" pitchFamily="18" charset="0"/>
              </a:rPr>
              <a:t> modified Output Screenshot</a:t>
            </a:r>
            <a:endParaRPr lang="en-IN" b="1"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FE3BEC1E-0005-B8B2-0AF3-8225E29C8767}"/>
              </a:ext>
            </a:extLst>
          </p:cNvPr>
          <p:cNvPicPr>
            <a:picLocks noGrp="1" noChangeAspect="1"/>
          </p:cNvPicPr>
          <p:nvPr>
            <p:ph idx="1"/>
          </p:nvPr>
        </p:nvPicPr>
        <p:blipFill>
          <a:blip r:embed="rId2"/>
          <a:stretch>
            <a:fillRect/>
          </a:stretch>
        </p:blipFill>
        <p:spPr>
          <a:xfrm>
            <a:off x="838200" y="1937908"/>
            <a:ext cx="10515600" cy="4160742"/>
          </a:xfrm>
          <a:prstGeom prst="rect">
            <a:avLst/>
          </a:prstGeom>
        </p:spPr>
      </p:pic>
    </p:spTree>
    <p:extLst>
      <p:ext uri="{BB962C8B-B14F-4D97-AF65-F5344CB8AC3E}">
        <p14:creationId xmlns:p14="http://schemas.microsoft.com/office/powerpoint/2010/main" val="1424388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508476-3886-9AA8-D2D4-1653A4AE63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A965EE-65B8-B041-2BB7-C900CEA357F9}"/>
              </a:ext>
            </a:extLst>
          </p:cNvPr>
          <p:cNvSpPr>
            <a:spLocks noGrp="1"/>
          </p:cNvSpPr>
          <p:nvPr>
            <p:ph type="title"/>
          </p:nvPr>
        </p:nvSpPr>
        <p:spPr>
          <a:xfrm>
            <a:off x="838200" y="971385"/>
            <a:ext cx="10515600" cy="788320"/>
          </a:xfrm>
        </p:spPr>
        <p:txBody>
          <a:bodyPr>
            <a:normAutofit/>
          </a:bodyPr>
          <a:lstStyle/>
          <a:p>
            <a:pPr algn="ctr"/>
            <a:r>
              <a:rPr lang="en-US" b="1" dirty="0">
                <a:latin typeface="Times New Roman" panose="02020603050405020304" pitchFamily="18" charset="0"/>
                <a:cs typeface="Times New Roman" panose="02020603050405020304" pitchFamily="18" charset="0"/>
              </a:rPr>
              <a:t>Result and Testing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DDAE25-2048-59C1-B619-D8528D77479B}"/>
              </a:ext>
            </a:extLst>
          </p:cNvPr>
          <p:cNvSpPr>
            <a:spLocks noGrp="1"/>
          </p:cNvSpPr>
          <p:nvPr>
            <p:ph idx="1"/>
          </p:nvPr>
        </p:nvSpPr>
        <p:spPr>
          <a:xfrm>
            <a:off x="838200" y="1994452"/>
            <a:ext cx="10515600" cy="4195763"/>
          </a:xfrm>
        </p:spPr>
        <p:txBody>
          <a:bodyPr>
            <a:noAutofit/>
          </a:bodyPr>
          <a:lstStyle/>
          <a:p>
            <a:pPr marL="0" marR="0">
              <a:lnSpc>
                <a:spcPct val="115000"/>
              </a:lnSpc>
              <a:spcAft>
                <a:spcPts val="1000"/>
              </a:spcAft>
              <a:buNone/>
            </a:pPr>
            <a:r>
              <a:rPr lang="en-US" sz="2000" b="1" dirty="0">
                <a:effectLst/>
                <a:latin typeface="Times New Roman" panose="02020603050405020304" pitchFamily="18" charset="0"/>
                <a:ea typeface="MS Mincho" panose="02020609040205080304" pitchFamily="49" charset="-128"/>
                <a:cs typeface="Times New Roman" panose="02020603050405020304" pitchFamily="18" charset="0"/>
              </a:rPr>
              <a:t>Functional Testing:</a:t>
            </a:r>
            <a:endParaRPr lang="en-IN" sz="2000" b="1" dirty="0">
              <a:effectLst/>
              <a:latin typeface="Times New Roman" panose="02020603050405020304" pitchFamily="18" charset="0"/>
              <a:ea typeface="MS Mincho" panose="02020609040205080304" pitchFamily="49" charset="-128"/>
              <a:cs typeface="Times New Roman" panose="02020603050405020304" pitchFamily="18" charset="0"/>
            </a:endParaRPr>
          </a:p>
          <a:p>
            <a:pPr marL="0" marR="0">
              <a:lnSpc>
                <a:spcPct val="115000"/>
              </a:lnSpc>
              <a:spcAft>
                <a:spcPts val="1000"/>
              </a:spcAft>
              <a:buNone/>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Confirmed HTTPS padlock with valid certificate</a:t>
            </a:r>
            <a:endParaRPr lang="en-IN" sz="2000" dirty="0">
              <a:effectLst/>
              <a:latin typeface="Times New Roman" panose="02020603050405020304" pitchFamily="18" charset="0"/>
              <a:ea typeface="MS Mincho" panose="02020609040205080304" pitchFamily="49" charset="-128"/>
              <a:cs typeface="Times New Roman" panose="02020603050405020304" pitchFamily="18" charset="0"/>
            </a:endParaRPr>
          </a:p>
          <a:p>
            <a:pPr marL="0" marR="0">
              <a:lnSpc>
                <a:spcPct val="115000"/>
              </a:lnSpc>
              <a:spcAft>
                <a:spcPts val="1000"/>
              </a:spcAft>
              <a:buNone/>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Tested WAF blocking common web attacks (SQLi, XSS)</a:t>
            </a:r>
            <a:endParaRPr lang="en-IN" sz="2000" dirty="0">
              <a:effectLst/>
              <a:latin typeface="Times New Roman" panose="02020603050405020304" pitchFamily="18" charset="0"/>
              <a:ea typeface="MS Mincho" panose="02020609040205080304" pitchFamily="49" charset="-128"/>
              <a:cs typeface="Times New Roman" panose="02020603050405020304" pitchFamily="18" charset="0"/>
            </a:endParaRPr>
          </a:p>
          <a:p>
            <a:pPr marL="0" marR="0">
              <a:lnSpc>
                <a:spcPct val="115000"/>
              </a:lnSpc>
              <a:spcAft>
                <a:spcPts val="1000"/>
              </a:spcAft>
              <a:buNone/>
            </a:pPr>
            <a:r>
              <a:rPr lang="en-US" sz="2000" b="1" dirty="0">
                <a:effectLst/>
                <a:latin typeface="Times New Roman" panose="02020603050405020304" pitchFamily="18" charset="0"/>
                <a:ea typeface="MS Mincho" panose="02020609040205080304" pitchFamily="49" charset="-128"/>
                <a:cs typeface="Times New Roman" panose="02020603050405020304" pitchFamily="18" charset="0"/>
              </a:rPr>
              <a:t>Performance Evaluation:</a:t>
            </a:r>
            <a:endParaRPr lang="en-IN" sz="2000" b="1" dirty="0">
              <a:effectLst/>
              <a:latin typeface="Times New Roman" panose="02020603050405020304" pitchFamily="18" charset="0"/>
              <a:ea typeface="MS Mincho" panose="02020609040205080304" pitchFamily="49" charset="-128"/>
              <a:cs typeface="Times New Roman" panose="02020603050405020304" pitchFamily="18" charset="0"/>
            </a:endParaRPr>
          </a:p>
          <a:p>
            <a:pPr marL="0" marR="0">
              <a:lnSpc>
                <a:spcPct val="115000"/>
              </a:lnSpc>
              <a:spcAft>
                <a:spcPts val="1000"/>
              </a:spcAft>
              <a:buNone/>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Page load tested with online tools (</a:t>
            </a:r>
            <a:r>
              <a:rPr lang="en-US" sz="2000" dirty="0" err="1">
                <a:effectLst/>
                <a:latin typeface="Times New Roman" panose="02020603050405020304" pitchFamily="18" charset="0"/>
                <a:ea typeface="MS Mincho" panose="02020609040205080304" pitchFamily="49" charset="-128"/>
                <a:cs typeface="Times New Roman" panose="02020603050405020304" pitchFamily="18" charset="0"/>
              </a:rPr>
              <a:t>Gtmetrix</a:t>
            </a:r>
            <a:r>
              <a:rPr lang="en-US" sz="2000" dirty="0">
                <a:latin typeface="Times New Roman" panose="02020603050405020304" pitchFamily="18" charset="0"/>
                <a:ea typeface="MS Mincho" panose="02020609040205080304" pitchFamily="49" charset="-128"/>
                <a:cs typeface="Times New Roman" panose="02020603050405020304" pitchFamily="18" charset="0"/>
              </a:rPr>
              <a:t> and </a:t>
            </a: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Google </a:t>
            </a:r>
            <a:r>
              <a:rPr lang="en-US" sz="2000" dirty="0" err="1">
                <a:effectLst/>
                <a:latin typeface="Times New Roman" panose="02020603050405020304" pitchFamily="18" charset="0"/>
                <a:ea typeface="MS Mincho" panose="02020609040205080304" pitchFamily="49" charset="-128"/>
                <a:cs typeface="Times New Roman" panose="02020603050405020304" pitchFamily="18" charset="0"/>
              </a:rPr>
              <a:t>PageSpeed</a:t>
            </a: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en-IN" sz="2000" dirty="0">
              <a:effectLst/>
              <a:latin typeface="Times New Roman" panose="02020603050405020304" pitchFamily="18" charset="0"/>
              <a:ea typeface="MS Mincho" panose="02020609040205080304" pitchFamily="49" charset="-128"/>
              <a:cs typeface="Times New Roman" panose="02020603050405020304" pitchFamily="18" charset="0"/>
            </a:endParaRPr>
          </a:p>
          <a:p>
            <a:pPr marL="0" marR="0">
              <a:lnSpc>
                <a:spcPct val="115000"/>
              </a:lnSpc>
              <a:spcAft>
                <a:spcPts val="1000"/>
              </a:spcAft>
              <a:buNone/>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Azure Monitor shows uptime and resource usage.</a:t>
            </a:r>
            <a:endParaRPr lang="en-IN" sz="2000" dirty="0">
              <a:effectLst/>
              <a:latin typeface="Times New Roman" panose="02020603050405020304" pitchFamily="18" charset="0"/>
              <a:ea typeface="MS Mincho" panose="02020609040205080304" pitchFamily="49" charset="-128"/>
              <a:cs typeface="Times New Roman" panose="02020603050405020304" pitchFamily="18" charset="0"/>
            </a:endParaRPr>
          </a:p>
          <a:p>
            <a:pPr marL="0" marR="0">
              <a:lnSpc>
                <a:spcPct val="115000"/>
              </a:lnSpc>
              <a:spcAft>
                <a:spcPts val="1000"/>
              </a:spcAft>
              <a:buNone/>
            </a:pP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endParaRPr lang="en-IN" sz="1800" dirty="0">
              <a:effectLst/>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3099302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35360E-40A5-63A0-8F82-3DD7B55D67C3}"/>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586E778F-243B-2A00-0992-2BE83F29CF92}"/>
              </a:ext>
            </a:extLst>
          </p:cNvPr>
          <p:cNvSpPr>
            <a:spLocks noGrp="1"/>
          </p:cNvSpPr>
          <p:nvPr>
            <p:ph type="title"/>
          </p:nvPr>
        </p:nvSpPr>
        <p:spPr>
          <a:xfrm>
            <a:off x="838200" y="1064150"/>
            <a:ext cx="10515600" cy="788320"/>
          </a:xfrm>
        </p:spPr>
        <p:txBody>
          <a:bodyPr>
            <a:normAutofit/>
          </a:bodyPr>
          <a:lstStyle/>
          <a:p>
            <a:pPr algn="ctr"/>
            <a:r>
              <a:rPr lang="en-US" b="1" dirty="0">
                <a:latin typeface="Times New Roman" panose="02020603050405020304" pitchFamily="18" charset="0"/>
                <a:cs typeface="Times New Roman" panose="02020603050405020304" pitchFamily="18" charset="0"/>
              </a:rPr>
              <a:t>Challenges faced and solution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18DDE8-829F-6C3D-C0E5-965EAFA6DFE9}"/>
              </a:ext>
            </a:extLst>
          </p:cNvPr>
          <p:cNvSpPr>
            <a:spLocks noGrp="1"/>
          </p:cNvSpPr>
          <p:nvPr>
            <p:ph sz="half" idx="1"/>
          </p:nvPr>
        </p:nvSpPr>
        <p:spPr>
          <a:xfrm>
            <a:off x="1581912" y="2638044"/>
            <a:ext cx="4271771" cy="3590478"/>
          </a:xfrm>
        </p:spPr>
        <p:txBody>
          <a:bodyPr>
            <a:noAutofit/>
          </a:bodyPr>
          <a:lstStyle/>
          <a:p>
            <a:pPr marL="0" marR="0">
              <a:lnSpc>
                <a:spcPct val="115000"/>
              </a:lnSpc>
              <a:spcAft>
                <a:spcPts val="1000"/>
              </a:spcAft>
              <a:buNone/>
            </a:pPr>
            <a:r>
              <a:rPr lang="en-US" sz="2000" b="1" dirty="0">
                <a:effectLst/>
                <a:latin typeface="Times New Roman" panose="02020603050405020304" pitchFamily="18" charset="0"/>
                <a:ea typeface="MS Mincho" panose="02020609040205080304" pitchFamily="49" charset="-128"/>
                <a:cs typeface="Times New Roman" panose="02020603050405020304" pitchFamily="18" charset="0"/>
              </a:rPr>
              <a:t>Challenges:</a:t>
            </a:r>
            <a:endParaRPr lang="en-IN" sz="2000" b="1" dirty="0">
              <a:effectLst/>
              <a:latin typeface="Cambria" panose="02040503050406030204" pitchFamily="18" charset="0"/>
              <a:ea typeface="MS Mincho" panose="02020609040205080304" pitchFamily="49" charset="-128"/>
              <a:cs typeface="Times New Roman" panose="02020603050405020304" pitchFamily="18" charset="0"/>
            </a:endParaRPr>
          </a:p>
          <a:p>
            <a:pPr marL="114300" indent="-342900">
              <a:lnSpc>
                <a:spcPct val="115000"/>
              </a:lnSpc>
              <a:spcAft>
                <a:spcPts val="1000"/>
              </a:spcAft>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Configuring IIS manually on Windows Server for Web app</a:t>
            </a:r>
            <a:endParaRPr lang="en-IN" sz="2000" dirty="0">
              <a:effectLst/>
              <a:latin typeface="Cambria" panose="02040503050406030204" pitchFamily="18" charset="0"/>
              <a:ea typeface="MS Mincho" panose="02020609040205080304" pitchFamily="49" charset="-128"/>
              <a:cs typeface="Times New Roman" panose="02020603050405020304" pitchFamily="18" charset="0"/>
            </a:endParaRPr>
          </a:p>
          <a:p>
            <a:pPr marL="114300" indent="-342900">
              <a:lnSpc>
                <a:spcPct val="115000"/>
              </a:lnSpc>
              <a:spcAft>
                <a:spcPts val="1000"/>
              </a:spcAft>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SSL auto-renewal on a self-managed VM without native Azure App Service</a:t>
            </a:r>
            <a:endParaRPr lang="en-IN" sz="2000" dirty="0">
              <a:effectLst/>
              <a:latin typeface="Cambria" panose="02040503050406030204" pitchFamily="18" charset="0"/>
              <a:ea typeface="MS Mincho" panose="02020609040205080304" pitchFamily="49" charset="-128"/>
              <a:cs typeface="Times New Roman" panose="02020603050405020304" pitchFamily="18" charset="0"/>
            </a:endParaRPr>
          </a:p>
          <a:p>
            <a:pPr marL="114300" indent="-342900">
              <a:lnSpc>
                <a:spcPct val="115000"/>
              </a:lnSpc>
              <a:spcAft>
                <a:spcPts val="1000"/>
              </a:spcAft>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Handling DNS propagation and domain verification </a:t>
            </a:r>
            <a:endParaRPr lang="en-IN" sz="2000" dirty="0">
              <a:effectLst/>
              <a:latin typeface="Cambria" panose="02040503050406030204" pitchFamily="18" charset="0"/>
              <a:ea typeface="MS Mincho" panose="02020609040205080304" pitchFamily="49" charset="-128"/>
              <a:cs typeface="Times New Roman" panose="02020603050405020304" pitchFamily="18" charset="0"/>
            </a:endParaRPr>
          </a:p>
          <a:p>
            <a:pPr marL="0" marR="0">
              <a:lnSpc>
                <a:spcPct val="115000"/>
              </a:lnSpc>
              <a:spcAft>
                <a:spcPts val="1000"/>
              </a:spcAft>
              <a:buNone/>
            </a:pPr>
            <a:endParaRPr lang="en-IN" sz="2000" dirty="0">
              <a:effectLst/>
              <a:latin typeface="Cambria" panose="02040503050406030204" pitchFamily="18" charset="0"/>
              <a:ea typeface="MS Mincho" panose="02020609040205080304" pitchFamily="49" charset="-128"/>
              <a:cs typeface="Times New Roman" panose="02020603050405020304" pitchFamily="18" charset="0"/>
            </a:endParaRPr>
          </a:p>
        </p:txBody>
      </p:sp>
      <p:sp>
        <p:nvSpPr>
          <p:cNvPr id="4" name="Content Placeholder 3">
            <a:extLst>
              <a:ext uri="{FF2B5EF4-FFF2-40B4-BE49-F238E27FC236}">
                <a16:creationId xmlns:a16="http://schemas.microsoft.com/office/drawing/2014/main" id="{1B234A33-1153-E0A6-E8A6-71516D4814C5}"/>
              </a:ext>
            </a:extLst>
          </p:cNvPr>
          <p:cNvSpPr>
            <a:spLocks noGrp="1"/>
          </p:cNvSpPr>
          <p:nvPr>
            <p:ph sz="half" idx="2"/>
          </p:nvPr>
        </p:nvSpPr>
        <p:spPr>
          <a:xfrm>
            <a:off x="6338315" y="2638043"/>
            <a:ext cx="4270247" cy="3590477"/>
          </a:xfrm>
        </p:spPr>
        <p:txBody>
          <a:bodyPr>
            <a:normAutofit lnSpcReduction="10000"/>
          </a:bodyPr>
          <a:lstStyle/>
          <a:p>
            <a:pPr marL="0" marR="0">
              <a:lnSpc>
                <a:spcPct val="115000"/>
              </a:lnSpc>
              <a:spcAft>
                <a:spcPts val="1000"/>
              </a:spcAft>
              <a:buNone/>
            </a:pPr>
            <a:r>
              <a:rPr lang="en-US" sz="2400" b="1" dirty="0">
                <a:effectLst/>
                <a:latin typeface="Times New Roman" panose="02020603050405020304" pitchFamily="18" charset="0"/>
                <a:ea typeface="MS Mincho" panose="02020609040205080304" pitchFamily="49" charset="-128"/>
                <a:cs typeface="Times New Roman" panose="02020603050405020304" pitchFamily="18" charset="0"/>
              </a:rPr>
              <a:t>Solutions:</a:t>
            </a:r>
            <a:endParaRPr lang="en-IN" sz="2400" b="1" dirty="0">
              <a:effectLst/>
              <a:latin typeface="Cambria" panose="02040503050406030204" pitchFamily="18" charset="0"/>
              <a:ea typeface="MS Mincho" panose="02020609040205080304" pitchFamily="49" charset="-128"/>
              <a:cs typeface="Times New Roman" panose="02020603050405020304" pitchFamily="18" charset="0"/>
            </a:endParaRPr>
          </a:p>
          <a:p>
            <a:pPr marL="114300" indent="-342900">
              <a:lnSpc>
                <a:spcPct val="115000"/>
              </a:lnSpc>
              <a:spcAft>
                <a:spcPts val="1000"/>
              </a:spcAft>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Used IIS reverse proxy for deployment</a:t>
            </a:r>
            <a:endParaRPr lang="en-IN" sz="2000" dirty="0">
              <a:effectLst/>
              <a:latin typeface="Cambria" panose="02040503050406030204" pitchFamily="18" charset="0"/>
              <a:ea typeface="MS Mincho" panose="02020609040205080304" pitchFamily="49" charset="-128"/>
              <a:cs typeface="Times New Roman" panose="02020603050405020304" pitchFamily="18" charset="0"/>
            </a:endParaRPr>
          </a:p>
          <a:p>
            <a:pPr marL="114300" indent="-342900">
              <a:lnSpc>
                <a:spcPct val="115000"/>
              </a:lnSpc>
              <a:spcAft>
                <a:spcPts val="1000"/>
              </a:spcAft>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Scheduled PowerShell scripts or used Win-ACME for SSL renewals</a:t>
            </a:r>
            <a:endParaRPr lang="en-IN" sz="2000" dirty="0">
              <a:effectLst/>
              <a:latin typeface="Cambria" panose="02040503050406030204" pitchFamily="18" charset="0"/>
              <a:ea typeface="MS Mincho" panose="02020609040205080304" pitchFamily="49" charset="-128"/>
              <a:cs typeface="Times New Roman" panose="02020603050405020304" pitchFamily="18" charset="0"/>
            </a:endParaRPr>
          </a:p>
          <a:p>
            <a:pPr marL="114300" indent="-342900">
              <a:lnSpc>
                <a:spcPct val="115000"/>
              </a:lnSpc>
              <a:spcAft>
                <a:spcPts val="1000"/>
              </a:spcAft>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Used Azure DNS or GoDaddy for faster verification with CNAME/A records</a:t>
            </a:r>
            <a:endParaRPr lang="en-IN" dirty="0"/>
          </a:p>
        </p:txBody>
      </p:sp>
    </p:spTree>
    <p:extLst>
      <p:ext uri="{BB962C8B-B14F-4D97-AF65-F5344CB8AC3E}">
        <p14:creationId xmlns:p14="http://schemas.microsoft.com/office/powerpoint/2010/main" val="3561602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3C1DCF-DE1B-101E-1DE2-EAFB891F0E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ACD6B7-FB2F-2381-C275-56683E2A18B0}"/>
              </a:ext>
            </a:extLst>
          </p:cNvPr>
          <p:cNvSpPr>
            <a:spLocks noGrp="1"/>
          </p:cNvSpPr>
          <p:nvPr>
            <p:ph type="title"/>
          </p:nvPr>
        </p:nvSpPr>
        <p:spPr>
          <a:xfrm>
            <a:off x="838200" y="1064150"/>
            <a:ext cx="10515600" cy="788320"/>
          </a:xfrm>
        </p:spPr>
        <p:txBody>
          <a:bodyPr>
            <a:normAutofit/>
          </a:bodyPr>
          <a:lstStyle/>
          <a:p>
            <a:pPr algn="ctr"/>
            <a:r>
              <a:rPr lang="en-US" b="1" dirty="0">
                <a:effectLst/>
                <a:latin typeface="Times New Roman" panose="02020603050405020304" pitchFamily="18" charset="0"/>
                <a:ea typeface="MS Mincho" panose="02020609040205080304" pitchFamily="49" charset="-128"/>
              </a:rPr>
              <a:t>Future work &amp; Remaining Tasks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5257D57-B49E-83DB-6099-E20DDF094C32}"/>
              </a:ext>
            </a:extLst>
          </p:cNvPr>
          <p:cNvSpPr>
            <a:spLocks noGrp="1"/>
          </p:cNvSpPr>
          <p:nvPr>
            <p:ph idx="1"/>
          </p:nvPr>
        </p:nvSpPr>
        <p:spPr>
          <a:xfrm>
            <a:off x="838200" y="2272748"/>
            <a:ext cx="10515600" cy="4195763"/>
          </a:xfrm>
        </p:spPr>
        <p:txBody>
          <a:bodyPr>
            <a:noAutofit/>
          </a:bodyPr>
          <a:lstStyle/>
          <a:p>
            <a:pPr marL="194310" marR="0" indent="-285750">
              <a:lnSpc>
                <a:spcPct val="115000"/>
              </a:lnSpc>
              <a:spcAft>
                <a:spcPts val="1000"/>
              </a:spcAft>
              <a:buFont typeface="Wingdings" panose="05000000000000000000" pitchFamily="2" charset="2"/>
              <a:buChar char="Ø"/>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Integrate a full-stack web app with database support</a:t>
            </a:r>
            <a:endParaRPr lang="en-IN" sz="2000" dirty="0">
              <a:effectLst/>
              <a:latin typeface="Cambria" panose="02040503050406030204" pitchFamily="18" charset="0"/>
              <a:ea typeface="MS Mincho" panose="02020609040205080304" pitchFamily="49" charset="-128"/>
              <a:cs typeface="Times New Roman" panose="02020603050405020304" pitchFamily="18" charset="0"/>
            </a:endParaRPr>
          </a:p>
          <a:p>
            <a:pPr marL="194310" marR="0" indent="-285750">
              <a:lnSpc>
                <a:spcPct val="115000"/>
              </a:lnSpc>
              <a:spcAft>
                <a:spcPts val="1000"/>
              </a:spcAft>
              <a:buFont typeface="Wingdings" panose="05000000000000000000" pitchFamily="2" charset="2"/>
              <a:buChar char="Ø"/>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Extend WAF rules to include geofencing and custom bot filtering</a:t>
            </a:r>
            <a:endParaRPr lang="en-IN" sz="2000" dirty="0">
              <a:effectLst/>
              <a:latin typeface="Cambria" panose="02040503050406030204" pitchFamily="18" charset="0"/>
              <a:ea typeface="MS Mincho" panose="02020609040205080304" pitchFamily="49" charset="-128"/>
              <a:cs typeface="Times New Roman" panose="02020603050405020304" pitchFamily="18" charset="0"/>
            </a:endParaRPr>
          </a:p>
          <a:p>
            <a:pPr marL="194310" marR="0" indent="-285750">
              <a:lnSpc>
                <a:spcPct val="115000"/>
              </a:lnSpc>
              <a:spcAft>
                <a:spcPts val="1000"/>
              </a:spcAft>
              <a:buFont typeface="Wingdings" panose="05000000000000000000" pitchFamily="2" charset="2"/>
              <a:buChar char="Ø"/>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Enable Azure Sentinel or Defender for advanced threat analytics</a:t>
            </a:r>
            <a:endParaRPr lang="en-IN" sz="2000" dirty="0">
              <a:effectLst/>
              <a:latin typeface="Cambria" panose="02040503050406030204" pitchFamily="18" charset="0"/>
              <a:ea typeface="MS Mincho" panose="02020609040205080304" pitchFamily="49" charset="-128"/>
              <a:cs typeface="Times New Roman" panose="02020603050405020304" pitchFamily="18" charset="0"/>
            </a:endParaRPr>
          </a:p>
          <a:p>
            <a:pPr marL="194310" marR="0" indent="-285750">
              <a:lnSpc>
                <a:spcPct val="115000"/>
              </a:lnSpc>
              <a:spcAft>
                <a:spcPts val="1000"/>
              </a:spcAft>
              <a:buFont typeface="Wingdings" panose="05000000000000000000" pitchFamily="2" charset="2"/>
              <a:buChar char="Ø"/>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Add user access authentication (e.g., Azure Active Directory) </a:t>
            </a:r>
            <a:endParaRPr lang="en-IN" sz="2000" dirty="0">
              <a:effectLst/>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1187726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77C52-7D30-21D4-1799-33F25256AF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F19801-1735-4EEF-8C63-B20A94B3A464}"/>
              </a:ext>
            </a:extLst>
          </p:cNvPr>
          <p:cNvSpPr>
            <a:spLocks noGrp="1"/>
          </p:cNvSpPr>
          <p:nvPr>
            <p:ph type="title"/>
          </p:nvPr>
        </p:nvSpPr>
        <p:spPr>
          <a:xfrm>
            <a:off x="838200" y="1064150"/>
            <a:ext cx="10515600" cy="788320"/>
          </a:xfrm>
        </p:spPr>
        <p:txBody>
          <a:bodyPr>
            <a:normAutofit/>
          </a:bodyPr>
          <a:lstStyle/>
          <a:p>
            <a:pPr algn="ctr"/>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94418ED-66EF-3692-97D2-879540D3602B}"/>
              </a:ext>
            </a:extLst>
          </p:cNvPr>
          <p:cNvSpPr>
            <a:spLocks noGrp="1"/>
          </p:cNvSpPr>
          <p:nvPr>
            <p:ph idx="1"/>
          </p:nvPr>
        </p:nvSpPr>
        <p:spPr>
          <a:xfrm>
            <a:off x="838200" y="2140225"/>
            <a:ext cx="10515600" cy="4195763"/>
          </a:xfrm>
        </p:spPr>
        <p:txBody>
          <a:bodyPr>
            <a:normAutofit/>
          </a:bodyPr>
          <a:lstStyle/>
          <a:p>
            <a:pPr marL="0" indent="0" algn="just">
              <a:lnSpc>
                <a:spcPct val="100000"/>
              </a:lnSpc>
              <a:buNone/>
            </a:pPr>
            <a:r>
              <a:rPr lang="en-US" sz="2000" dirty="0">
                <a:latin typeface="Times New Roman" panose="02020603050405020304" pitchFamily="18" charset="0"/>
                <a:cs typeface="Times New Roman" panose="02020603050405020304" pitchFamily="18" charset="0"/>
              </a:rPr>
              <a:t>In conclusion, this project successfully demonstrates the creation of a robust cloud-based web hosting architecture on Microsoft Azure that prioritizes security, operational automation, and optimal performance. By strategically integrating Azure’s comprehensive suite of services, including App Service for hosting, Managed SSL for simplified HTTPS, WAF and DDoS Protection for layered security, and Front Door for enhanced global delivery, the resulting solution offers a reliable, fast, and secure platform for serving web content. This approach effectively addresses common vulnerabilities and complexities associated with conventional hosting environments and presents a scalable and adaptable model for real-world, production-grade web applications.</a:t>
            </a:r>
          </a:p>
        </p:txBody>
      </p:sp>
    </p:spTree>
    <p:extLst>
      <p:ext uri="{BB962C8B-B14F-4D97-AF65-F5344CB8AC3E}">
        <p14:creationId xmlns:p14="http://schemas.microsoft.com/office/powerpoint/2010/main" val="1817472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58132"/>
            <a:ext cx="10515600" cy="788320"/>
          </a:xfrm>
        </p:spPr>
        <p:txBody>
          <a:bodyPr>
            <a:normAutofit/>
          </a:bodyPr>
          <a:lstStyle/>
          <a:p>
            <a:pPr algn="ctr"/>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034208"/>
            <a:ext cx="10515600" cy="4195763"/>
          </a:xfrm>
        </p:spPr>
        <p:txBody>
          <a:bodyPr>
            <a:normAutofit/>
          </a:bodyPr>
          <a:lstStyle/>
          <a:p>
            <a:pPr marL="0" indent="0" algn="just">
              <a:buNone/>
            </a:pPr>
            <a:r>
              <a:rPr lang="en-US" sz="2100" dirty="0">
                <a:latin typeface="Times New Roman" panose="02020603050405020304" pitchFamily="18" charset="0"/>
                <a:cs typeface="Times New Roman" panose="02020603050405020304" pitchFamily="18" charset="0"/>
              </a:rPr>
              <a:t>In today’s fast-paced digital world, traditional systems often struggle to meet the growing demands of efficient information access, secure data handling, and real-time user interaction. Many existing solutions lack centralized access, automation, and a modern user interface, leading to inefficiencies, data inconsistency, and poor user experience. There is a need for a comprehensive platform that can provide streamlined operations, user-friendly interaction, and reliable data processing in a secure, scalable environment. The absence of dynamic web applications capable of offering seamless access, advanced features such as real-time monitoring, role-based access control, and integration with cloud services hinders operational efficiency in various domains. This project aims to bridge that gap by developing a secure, visually enhanced application, hosted on a virtual server, offering an advanced, interactive solution tailored to meet modern digital expectations.</a:t>
            </a:r>
          </a:p>
        </p:txBody>
      </p:sp>
    </p:spTree>
    <p:extLst>
      <p:ext uri="{BB962C8B-B14F-4D97-AF65-F5344CB8AC3E}">
        <p14:creationId xmlns:p14="http://schemas.microsoft.com/office/powerpoint/2010/main" val="3590555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107111-86D6-D3FA-2AAA-F8FC3423C6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8A820E-FC23-0EE9-9389-59E52A7CF53C}"/>
              </a:ext>
            </a:extLst>
          </p:cNvPr>
          <p:cNvSpPr>
            <a:spLocks noGrp="1"/>
          </p:cNvSpPr>
          <p:nvPr>
            <p:ph type="title"/>
          </p:nvPr>
        </p:nvSpPr>
        <p:spPr>
          <a:xfrm>
            <a:off x="838200" y="1064150"/>
            <a:ext cx="10515600" cy="788320"/>
          </a:xfrm>
        </p:spPr>
        <p:txBody>
          <a:bodyPr>
            <a:normAutofit/>
          </a:bodyPr>
          <a:lstStyle/>
          <a:p>
            <a:pPr algn="ctr"/>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54DADF-4C28-41A9-6284-9E369D92CB92}"/>
              </a:ext>
            </a:extLst>
          </p:cNvPr>
          <p:cNvSpPr>
            <a:spLocks noGrp="1"/>
          </p:cNvSpPr>
          <p:nvPr>
            <p:ph idx="1"/>
          </p:nvPr>
        </p:nvSpPr>
        <p:spPr>
          <a:xfrm>
            <a:off x="838200" y="2166730"/>
            <a:ext cx="10515600" cy="4195763"/>
          </a:xfrm>
        </p:spPr>
        <p:txBody>
          <a:bodyPr>
            <a:normAutofit lnSpcReduction="10000"/>
          </a:bodyPr>
          <a:lstStyle/>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Alok Kumar Pathak et </a:t>
            </a:r>
            <a:r>
              <a:rPr lang="en-US" sz="2000" dirty="0" err="1">
                <a:latin typeface="Times New Roman" panose="02020603050405020304" pitchFamily="18" charset="0"/>
                <a:cs typeface="Times New Roman" panose="02020603050405020304" pitchFamily="18" charset="0"/>
              </a:rPr>
              <a:t>al.,"A</a:t>
            </a:r>
            <a:r>
              <a:rPr lang="en-US" sz="2000" dirty="0">
                <a:latin typeface="Times New Roman" panose="02020603050405020304" pitchFamily="18" charset="0"/>
                <a:cs typeface="Times New Roman" panose="02020603050405020304" pitchFamily="18" charset="0"/>
              </a:rPr>
              <a:t> Taxonomy of DDoS Attacks on Cloud Computing Environment and Approaches to Mitigation," IEEE, 2025.</a:t>
            </a:r>
          </a:p>
          <a:p>
            <a:pPr marL="457200" indent="-457200" algn="just">
              <a:lnSpc>
                <a:spcPct val="150000"/>
              </a:lnSpc>
              <a:buFont typeface="+mj-lt"/>
              <a:buAutoNum type="arabicPeriod"/>
            </a:pPr>
            <a:r>
              <a:rPr lang="en-US" sz="2000" dirty="0" err="1">
                <a:latin typeface="Times New Roman" panose="02020603050405020304" pitchFamily="18" charset="0"/>
                <a:cs typeface="Times New Roman" panose="02020603050405020304" pitchFamily="18" charset="0"/>
              </a:rPr>
              <a:t>Thanapat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Thaipakdee</a:t>
            </a:r>
            <a:r>
              <a:rPr lang="en-US" sz="2000" dirty="0">
                <a:latin typeface="Times New Roman" panose="02020603050405020304" pitchFamily="18" charset="0"/>
                <a:cs typeface="Times New Roman" panose="02020603050405020304" pitchFamily="18" charset="0"/>
              </a:rPr>
              <a:t> et </a:t>
            </a:r>
            <a:r>
              <a:rPr lang="en-US" sz="2000" dirty="0" err="1">
                <a:latin typeface="Times New Roman" panose="02020603050405020304" pitchFamily="18" charset="0"/>
                <a:cs typeface="Times New Roman" panose="02020603050405020304" pitchFamily="18" charset="0"/>
              </a:rPr>
              <a:t>al.,"Scalable</a:t>
            </a:r>
            <a:r>
              <a:rPr lang="en-US" sz="2000" dirty="0">
                <a:latin typeface="Times New Roman" panose="02020603050405020304" pitchFamily="18" charset="0"/>
                <a:cs typeface="Times New Roman" panose="02020603050405020304" pitchFamily="18" charset="0"/>
              </a:rPr>
              <a:t> Machine Learning Approach for Realtime Detection of XSS Attacks in Web Applications," IEEE, 2025.</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Anshul Kumar et </a:t>
            </a:r>
            <a:r>
              <a:rPr lang="en-US" sz="2000" dirty="0" err="1">
                <a:latin typeface="Times New Roman" panose="02020603050405020304" pitchFamily="18" charset="0"/>
                <a:cs typeface="Times New Roman" panose="02020603050405020304" pitchFamily="18" charset="0"/>
              </a:rPr>
              <a:t>al.,"Dynamic</a:t>
            </a:r>
            <a:r>
              <a:rPr lang="en-US" sz="2000" dirty="0">
                <a:latin typeface="Times New Roman" panose="02020603050405020304" pitchFamily="18" charset="0"/>
                <a:cs typeface="Times New Roman" panose="02020603050405020304" pitchFamily="18" charset="0"/>
              </a:rPr>
              <a:t> Load Balancing for Enhanced Resource Utilization in IaaS Cloud Computing," IEEE, 2024.</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T. Sheela et al., “Secure Online Examination System on Azure Cloud,” IEEE ICCCT 2021.</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Microsoft Azure Official Documentation (App Service, Front Door, SSL/TLS, WAF)</a:t>
            </a:r>
          </a:p>
        </p:txBody>
      </p:sp>
    </p:spTree>
    <p:extLst>
      <p:ext uri="{BB962C8B-B14F-4D97-AF65-F5344CB8AC3E}">
        <p14:creationId xmlns:p14="http://schemas.microsoft.com/office/powerpoint/2010/main" val="1350555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617C63-EA29-69E5-CE45-68C9B37D4206}"/>
              </a:ext>
            </a:extLst>
          </p:cNvPr>
          <p:cNvSpPr>
            <a:spLocks noGrp="1"/>
          </p:cNvSpPr>
          <p:nvPr>
            <p:ph type="title"/>
          </p:nvPr>
        </p:nvSpPr>
        <p:spPr>
          <a:xfrm>
            <a:off x="990836" y="2674223"/>
            <a:ext cx="10321207" cy="1006025"/>
          </a:xfrm>
        </p:spPr>
        <p:txBody>
          <a:bodyPr/>
          <a:lstStyle/>
          <a:p>
            <a:pPr algn="ctr"/>
            <a:r>
              <a:rPr lang="en-US"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8659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06C36-B54E-E714-7D78-2544748163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853749-1EA4-76ED-3CB0-C2660F6D2524}"/>
              </a:ext>
            </a:extLst>
          </p:cNvPr>
          <p:cNvSpPr>
            <a:spLocks noGrp="1"/>
          </p:cNvSpPr>
          <p:nvPr>
            <p:ph type="title"/>
          </p:nvPr>
        </p:nvSpPr>
        <p:spPr>
          <a:xfrm>
            <a:off x="838200" y="971385"/>
            <a:ext cx="10515600" cy="788320"/>
          </a:xfrm>
        </p:spPr>
        <p:txBody>
          <a:bodyPr>
            <a:normAutofit/>
          </a:bodyPr>
          <a:lstStyle/>
          <a:p>
            <a:pPr algn="ctr"/>
            <a:r>
              <a:rPr lang="en-US" b="1" dirty="0">
                <a:latin typeface="Times New Roman" panose="02020603050405020304" pitchFamily="18" charset="0"/>
                <a:cs typeface="Times New Roman" panose="02020603050405020304" pitchFamily="18" charset="0"/>
              </a:rPr>
              <a:t>Objective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97251B-7A7E-05F0-ABB7-7F191FAA8B76}"/>
              </a:ext>
            </a:extLst>
          </p:cNvPr>
          <p:cNvSpPr>
            <a:spLocks noGrp="1"/>
          </p:cNvSpPr>
          <p:nvPr>
            <p:ph idx="1"/>
          </p:nvPr>
        </p:nvSpPr>
        <p:spPr>
          <a:xfrm>
            <a:off x="838200" y="2047460"/>
            <a:ext cx="10515600" cy="4195763"/>
          </a:xfrm>
        </p:spPr>
        <p:txBody>
          <a:bodyPr>
            <a:normAutofit lnSpcReduction="10000"/>
          </a:bodyPr>
          <a:lstStyle/>
          <a:p>
            <a:pPr algn="just">
              <a:lnSpc>
                <a:spcPct val="12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To architect and deploy a </a:t>
            </a:r>
            <a:r>
              <a:rPr lang="en-US" sz="2200" b="1" dirty="0">
                <a:latin typeface="Times New Roman" panose="02020603050405020304" pitchFamily="18" charset="0"/>
                <a:cs typeface="Times New Roman" panose="02020603050405020304" pitchFamily="18" charset="0"/>
              </a:rPr>
              <a:t>secure and scalable web hosting</a:t>
            </a:r>
            <a:r>
              <a:rPr lang="en-US" sz="2200" dirty="0">
                <a:latin typeface="Times New Roman" panose="02020603050405020304" pitchFamily="18" charset="0"/>
                <a:cs typeface="Times New Roman" panose="02020603050405020304" pitchFamily="18" charset="0"/>
              </a:rPr>
              <a:t> environment utilizing the </a:t>
            </a:r>
            <a:r>
              <a:rPr lang="en-US" sz="2200" b="1" dirty="0">
                <a:latin typeface="Times New Roman" panose="02020603050405020304" pitchFamily="18" charset="0"/>
                <a:cs typeface="Times New Roman" panose="02020603050405020304" pitchFamily="18" charset="0"/>
              </a:rPr>
              <a:t>Microsoft Azure platform.</a:t>
            </a:r>
          </a:p>
          <a:p>
            <a:pPr algn="just">
              <a:lnSpc>
                <a:spcPct val="12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To seamlessly </a:t>
            </a:r>
            <a:r>
              <a:rPr lang="en-US" sz="2200" b="1" dirty="0">
                <a:latin typeface="Times New Roman" panose="02020603050405020304" pitchFamily="18" charset="0"/>
                <a:cs typeface="Times New Roman" panose="02020603050405020304" pitchFamily="18" charset="0"/>
              </a:rPr>
              <a:t>enable HTTPS </a:t>
            </a:r>
            <a:r>
              <a:rPr lang="en-US" sz="2200" dirty="0">
                <a:latin typeface="Times New Roman" panose="02020603050405020304" pitchFamily="18" charset="0"/>
                <a:cs typeface="Times New Roman" panose="02020603050405020304" pitchFamily="18" charset="0"/>
              </a:rPr>
              <a:t>for the hosted web application by leveraging </a:t>
            </a:r>
            <a:r>
              <a:rPr lang="en-US" sz="2200" b="1" dirty="0">
                <a:latin typeface="Times New Roman" panose="02020603050405020304" pitchFamily="18" charset="0"/>
                <a:cs typeface="Times New Roman" panose="02020603050405020304" pitchFamily="18" charset="0"/>
              </a:rPr>
              <a:t>Azure’s Managed SSL certificates,</a:t>
            </a:r>
            <a:r>
              <a:rPr lang="en-US" sz="2200" dirty="0">
                <a:latin typeface="Times New Roman" panose="02020603050405020304" pitchFamily="18" charset="0"/>
                <a:cs typeface="Times New Roman" panose="02020603050405020304" pitchFamily="18" charset="0"/>
              </a:rPr>
              <a:t> ensuring automatic renewal and simplified management.</a:t>
            </a:r>
          </a:p>
          <a:p>
            <a:pPr algn="just">
              <a:lnSpc>
                <a:spcPct val="12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To fortify the application’s security posture through the strategic implementation of </a:t>
            </a:r>
            <a:r>
              <a:rPr lang="en-US" sz="2200" b="1" dirty="0">
                <a:latin typeface="Times New Roman" panose="02020603050405020304" pitchFamily="18" charset="0"/>
                <a:cs typeface="Times New Roman" panose="02020603050405020304" pitchFamily="18" charset="0"/>
              </a:rPr>
              <a:t>Azure Web Application Firewall (WAF)</a:t>
            </a:r>
            <a:r>
              <a:rPr lang="en-US" sz="2200" dirty="0">
                <a:latin typeface="Times New Roman" panose="02020603050405020304" pitchFamily="18" charset="0"/>
                <a:cs typeface="Times New Roman" panose="02020603050405020304" pitchFamily="18" charset="0"/>
              </a:rPr>
              <a:t> to mitigate application-layer vulnerabilities and </a:t>
            </a:r>
            <a:r>
              <a:rPr lang="en-US" sz="2200" b="1" dirty="0">
                <a:latin typeface="Times New Roman" panose="02020603050405020304" pitchFamily="18" charset="0"/>
                <a:cs typeface="Times New Roman" panose="02020603050405020304" pitchFamily="18" charset="0"/>
              </a:rPr>
              <a:t>DDoS Protection </a:t>
            </a:r>
            <a:r>
              <a:rPr lang="en-US" sz="2200" dirty="0">
                <a:latin typeface="Times New Roman" panose="02020603050405020304" pitchFamily="18" charset="0"/>
                <a:cs typeface="Times New Roman" panose="02020603050405020304" pitchFamily="18" charset="0"/>
              </a:rPr>
              <a:t>to defend against volumetric denial-of-service attacks.</a:t>
            </a:r>
          </a:p>
          <a:p>
            <a:pPr algn="just">
              <a:lnSpc>
                <a:spcPct val="12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To optimize the web application’s global accessibility and performance by strategically employing </a:t>
            </a:r>
            <a:r>
              <a:rPr lang="en-US" sz="2200" b="1" dirty="0">
                <a:latin typeface="Times New Roman" panose="02020603050405020304" pitchFamily="18" charset="0"/>
                <a:cs typeface="Times New Roman" panose="02020603050405020304" pitchFamily="18" charset="0"/>
              </a:rPr>
              <a:t>Azure Front Door </a:t>
            </a:r>
            <a:r>
              <a:rPr lang="en-US" sz="2200" dirty="0">
                <a:latin typeface="Times New Roman" panose="02020603050405020304" pitchFamily="18" charset="0"/>
                <a:cs typeface="Times New Roman" panose="02020603050405020304" pitchFamily="18" charset="0"/>
              </a:rPr>
              <a:t>for intelligent traffic routing and enhanced content delivery</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55815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82538-7000-BF51-A4F1-D88ADB696E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446501-D4D4-D4EB-6108-27954A8211D8}"/>
              </a:ext>
            </a:extLst>
          </p:cNvPr>
          <p:cNvSpPr>
            <a:spLocks noGrp="1"/>
          </p:cNvSpPr>
          <p:nvPr>
            <p:ph type="title"/>
          </p:nvPr>
        </p:nvSpPr>
        <p:spPr>
          <a:xfrm>
            <a:off x="838200" y="971385"/>
            <a:ext cx="10515600" cy="788320"/>
          </a:xfrm>
        </p:spPr>
        <p:txBody>
          <a:bodyPr>
            <a:normAutofit/>
          </a:bodyPr>
          <a:lstStyle/>
          <a:p>
            <a:pPr algn="ctr"/>
            <a:r>
              <a:rPr lang="en-US" b="1" dirty="0">
                <a:latin typeface="Times New Roman" panose="02020603050405020304" pitchFamily="18" charset="0"/>
                <a:cs typeface="Times New Roman" panose="02020603050405020304" pitchFamily="18" charset="0"/>
              </a:rPr>
              <a:t>SCOPE OF THE PROJECT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5D0FEC2-C538-3BED-BE15-08FEA9674BFC}"/>
              </a:ext>
            </a:extLst>
          </p:cNvPr>
          <p:cNvSpPr>
            <a:spLocks noGrp="1"/>
          </p:cNvSpPr>
          <p:nvPr>
            <p:ph idx="1"/>
          </p:nvPr>
        </p:nvSpPr>
        <p:spPr>
          <a:xfrm>
            <a:off x="838200" y="2047460"/>
            <a:ext cx="10515600" cy="4195763"/>
          </a:xfrm>
        </p:spPr>
        <p:txBody>
          <a:bodyPr>
            <a:noAutofit/>
          </a:bodyPr>
          <a:lstStyle/>
          <a:p>
            <a:pPr algn="just">
              <a:lnSpc>
                <a:spcPct val="12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Enable HTTPS to ensure encrypted and secure communication.</a:t>
            </a:r>
          </a:p>
          <a:p>
            <a:pPr algn="just">
              <a:lnSpc>
                <a:spcPct val="12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Azure CDN for faster global content delivery and SSL support.</a:t>
            </a:r>
          </a:p>
          <a:p>
            <a:pPr algn="just">
              <a:lnSpc>
                <a:spcPct val="12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Custom domain integration for a professional web presence with GoDaddy (project25.life).</a:t>
            </a:r>
          </a:p>
          <a:p>
            <a:pPr algn="just">
              <a:lnSpc>
                <a:spcPct val="12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Implement security principles and load balancing</a:t>
            </a:r>
          </a:p>
          <a:p>
            <a:pPr algn="just">
              <a:lnSpc>
                <a:spcPct val="12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Scalable and cost-effective</a:t>
            </a:r>
          </a:p>
          <a:p>
            <a:pPr algn="just">
              <a:lnSpc>
                <a:spcPct val="12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DDoS Protection to defend against volumetric denial-of-service attacks</a:t>
            </a:r>
          </a:p>
          <a:p>
            <a:pPr algn="just">
              <a:lnSpc>
                <a:spcPct val="12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Implementation of Azure Web Application Firewall to mitigate application-layer vulnerabilities.</a:t>
            </a:r>
          </a:p>
        </p:txBody>
      </p:sp>
    </p:spTree>
    <p:extLst>
      <p:ext uri="{BB962C8B-B14F-4D97-AF65-F5344CB8AC3E}">
        <p14:creationId xmlns:p14="http://schemas.microsoft.com/office/powerpoint/2010/main" val="2035362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152543-9480-AE46-B0E6-4315610B63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EFA1A5-C72E-DCAE-BEB5-02E0034CFA3E}"/>
              </a:ext>
            </a:extLst>
          </p:cNvPr>
          <p:cNvSpPr>
            <a:spLocks noGrp="1"/>
          </p:cNvSpPr>
          <p:nvPr>
            <p:ph type="title"/>
          </p:nvPr>
        </p:nvSpPr>
        <p:spPr>
          <a:xfrm>
            <a:off x="838200" y="944880"/>
            <a:ext cx="10515600" cy="788320"/>
          </a:xfrm>
        </p:spPr>
        <p:txBody>
          <a:bodyPr>
            <a:normAutofit/>
          </a:bodyPr>
          <a:lstStyle/>
          <a:p>
            <a:pPr algn="ctr"/>
            <a:r>
              <a:rPr lang="en-US" b="1" dirty="0">
                <a:latin typeface="Times New Roman" panose="02020603050405020304" pitchFamily="18" charset="0"/>
                <a:cs typeface="Times New Roman" panose="02020603050405020304" pitchFamily="18" charset="0"/>
              </a:rPr>
              <a:t>Literature Survey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0DAF38-D87C-B924-1E9F-8740ED0CC306}"/>
              </a:ext>
            </a:extLst>
          </p:cNvPr>
          <p:cNvSpPr>
            <a:spLocks noGrp="1"/>
          </p:cNvSpPr>
          <p:nvPr>
            <p:ph idx="1"/>
          </p:nvPr>
        </p:nvSpPr>
        <p:spPr>
          <a:xfrm>
            <a:off x="838200" y="1981199"/>
            <a:ext cx="10515600" cy="4195763"/>
          </a:xfrm>
        </p:spPr>
        <p:txBody>
          <a:bodyPr>
            <a:normAutofit/>
          </a:bodyPr>
          <a:lstStyle/>
          <a:p>
            <a:pPr marL="0" indent="0">
              <a:lnSpc>
                <a:spcPct val="150000"/>
              </a:lnSpc>
              <a:spcAft>
                <a:spcPts val="1000"/>
              </a:spcAft>
              <a:buNone/>
            </a:pPr>
            <a:r>
              <a:rPr lang="en-US" b="1" dirty="0">
                <a:effectLst/>
                <a:latin typeface="Times New Roman" panose="02020603050405020304" pitchFamily="18" charset="0"/>
                <a:ea typeface="MS Mincho" panose="02020609040205080304" pitchFamily="49" charset="-128"/>
                <a:cs typeface="Times New Roman" panose="02020603050405020304" pitchFamily="18" charset="0"/>
              </a:rPr>
              <a:t>Related Works:</a:t>
            </a:r>
            <a:br>
              <a:rPr lang="en-US" dirty="0">
                <a:effectLst/>
                <a:latin typeface="Times New Roman" panose="02020603050405020304" pitchFamily="18" charset="0"/>
                <a:ea typeface="MS Mincho" panose="02020609040205080304" pitchFamily="49" charset="-128"/>
                <a:cs typeface="Times New Roman" panose="02020603050405020304" pitchFamily="18" charset="0"/>
              </a:rPr>
            </a:br>
            <a:r>
              <a:rPr lang="en-US" dirty="0">
                <a:effectLst/>
                <a:latin typeface="Times New Roman" panose="02020603050405020304" pitchFamily="18" charset="0"/>
                <a:ea typeface="MS Mincho" panose="02020609040205080304" pitchFamily="49" charset="-128"/>
                <a:cs typeface="Times New Roman" panose="02020603050405020304" pitchFamily="18" charset="0"/>
              </a:rPr>
              <a:t> Many systems currently employ traditional methods for resource management with limited automation and poor User Interfaces.</a:t>
            </a:r>
            <a:br>
              <a:rPr lang="en-US" dirty="0">
                <a:effectLst/>
                <a:latin typeface="Times New Roman" panose="02020603050405020304" pitchFamily="18" charset="0"/>
                <a:ea typeface="MS Mincho" panose="02020609040205080304" pitchFamily="49" charset="-128"/>
                <a:cs typeface="Times New Roman" panose="02020603050405020304" pitchFamily="18" charset="0"/>
              </a:rPr>
            </a:br>
            <a:r>
              <a:rPr lang="en-US"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b="1" dirty="0">
                <a:effectLst/>
                <a:latin typeface="Times New Roman" panose="02020603050405020304" pitchFamily="18" charset="0"/>
                <a:ea typeface="MS Mincho" panose="02020609040205080304" pitchFamily="49" charset="-128"/>
                <a:cs typeface="Times New Roman" panose="02020603050405020304" pitchFamily="18" charset="0"/>
              </a:rPr>
              <a:t>Technologies Studied:</a:t>
            </a:r>
            <a:br>
              <a:rPr lang="en-US" dirty="0">
                <a:effectLst/>
                <a:latin typeface="Times New Roman" panose="02020603050405020304" pitchFamily="18" charset="0"/>
                <a:ea typeface="MS Mincho" panose="02020609040205080304" pitchFamily="49" charset="-128"/>
                <a:cs typeface="Times New Roman" panose="02020603050405020304" pitchFamily="18" charset="0"/>
              </a:rPr>
            </a:br>
            <a:r>
              <a:rPr lang="en-US" dirty="0">
                <a:effectLst/>
                <a:latin typeface="Times New Roman" panose="02020603050405020304" pitchFamily="18" charset="0"/>
                <a:ea typeface="MS Mincho" panose="02020609040205080304" pitchFamily="49" charset="-128"/>
                <a:cs typeface="Times New Roman" panose="02020603050405020304" pitchFamily="18" charset="0"/>
              </a:rPr>
              <a:t>  Secure web application development with automated SSL.</a:t>
            </a:r>
            <a:br>
              <a:rPr lang="en-US" dirty="0">
                <a:effectLst/>
                <a:latin typeface="Times New Roman" panose="02020603050405020304" pitchFamily="18" charset="0"/>
                <a:ea typeface="MS Mincho" panose="02020609040205080304" pitchFamily="49" charset="-128"/>
                <a:cs typeface="Times New Roman" panose="02020603050405020304" pitchFamily="18" charset="0"/>
              </a:rPr>
            </a:br>
            <a:r>
              <a:rPr lang="en-US" dirty="0">
                <a:effectLst/>
                <a:latin typeface="Times New Roman" panose="02020603050405020304" pitchFamily="18" charset="0"/>
                <a:ea typeface="MS Mincho" panose="02020609040205080304" pitchFamily="49" charset="-128"/>
                <a:cs typeface="Times New Roman" panose="02020603050405020304" pitchFamily="18" charset="0"/>
              </a:rPr>
              <a:t>  HTML5, CSS3, and JavaScript for frontend.</a:t>
            </a:r>
            <a:br>
              <a:rPr lang="en-US" dirty="0">
                <a:effectLst/>
                <a:latin typeface="Times New Roman" panose="02020603050405020304" pitchFamily="18" charset="0"/>
                <a:ea typeface="MS Mincho" panose="02020609040205080304" pitchFamily="49" charset="-128"/>
                <a:cs typeface="Times New Roman" panose="02020603050405020304" pitchFamily="18" charset="0"/>
              </a:rPr>
            </a:br>
            <a:r>
              <a:rPr lang="en-US" dirty="0">
                <a:effectLst/>
                <a:latin typeface="Times New Roman" panose="02020603050405020304" pitchFamily="18" charset="0"/>
                <a:ea typeface="MS Mincho" panose="02020609040205080304" pitchFamily="49" charset="-128"/>
                <a:cs typeface="Times New Roman" panose="02020603050405020304" pitchFamily="18" charset="0"/>
              </a:rPr>
              <a:t>  SSL/TLS for secure communication.</a:t>
            </a:r>
            <a:br>
              <a:rPr lang="en-US" dirty="0">
                <a:effectLst/>
                <a:latin typeface="Times New Roman" panose="02020603050405020304" pitchFamily="18" charset="0"/>
                <a:ea typeface="MS Mincho" panose="02020609040205080304" pitchFamily="49" charset="-128"/>
                <a:cs typeface="Times New Roman" panose="02020603050405020304" pitchFamily="18" charset="0"/>
              </a:rPr>
            </a:br>
            <a:r>
              <a:rPr lang="en-US"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b="1" dirty="0">
                <a:effectLst/>
                <a:latin typeface="Times New Roman" panose="02020603050405020304" pitchFamily="18" charset="0"/>
                <a:ea typeface="MS Mincho" panose="02020609040205080304" pitchFamily="49" charset="-128"/>
                <a:cs typeface="Times New Roman" panose="02020603050405020304" pitchFamily="18" charset="0"/>
              </a:rPr>
              <a:t>Improvement Over Existing Systems:</a:t>
            </a:r>
            <a:br>
              <a:rPr lang="en-US" dirty="0">
                <a:effectLst/>
                <a:latin typeface="Times New Roman" panose="02020603050405020304" pitchFamily="18" charset="0"/>
                <a:ea typeface="MS Mincho" panose="02020609040205080304" pitchFamily="49" charset="-128"/>
                <a:cs typeface="Times New Roman" panose="02020603050405020304" pitchFamily="18" charset="0"/>
              </a:rPr>
            </a:br>
            <a:r>
              <a:rPr lang="en-US" dirty="0">
                <a:effectLst/>
                <a:latin typeface="Times New Roman" panose="02020603050405020304" pitchFamily="18" charset="0"/>
                <a:ea typeface="MS Mincho" panose="02020609040205080304" pitchFamily="49" charset="-128"/>
                <a:cs typeface="Times New Roman" panose="02020603050405020304" pitchFamily="18" charset="0"/>
              </a:rPr>
              <a:t>  Unlike conventional systems, our solution is highly secure, cloud-compatible, and optimized for real-time response.</a:t>
            </a:r>
            <a:endParaRPr lang="en-IN" dirty="0">
              <a:effectLst/>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3774824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30F5D-6CBB-FA2D-BBAB-201E104E3F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FEF766-2698-0941-3438-70AA12695616}"/>
              </a:ext>
            </a:extLst>
          </p:cNvPr>
          <p:cNvSpPr>
            <a:spLocks noGrp="1"/>
          </p:cNvSpPr>
          <p:nvPr>
            <p:ph type="title"/>
          </p:nvPr>
        </p:nvSpPr>
        <p:spPr>
          <a:xfrm>
            <a:off x="838200" y="971385"/>
            <a:ext cx="10515600" cy="788320"/>
          </a:xfrm>
        </p:spPr>
        <p:txBody>
          <a:bodyPr>
            <a:normAutofit/>
          </a:bodyPr>
          <a:lstStyle/>
          <a:p>
            <a:pPr algn="ctr"/>
            <a:r>
              <a:rPr lang="en-US" b="1" dirty="0">
                <a:latin typeface="Times New Roman" panose="02020603050405020304" pitchFamily="18" charset="0"/>
                <a:cs typeface="Times New Roman" panose="02020603050405020304" pitchFamily="18" charset="0"/>
              </a:rPr>
              <a:t>Existing system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736ABC-7A60-0F60-67E2-81CF6D7C721A}"/>
              </a:ext>
            </a:extLst>
          </p:cNvPr>
          <p:cNvSpPr>
            <a:spLocks noGrp="1"/>
          </p:cNvSpPr>
          <p:nvPr>
            <p:ph idx="1"/>
          </p:nvPr>
        </p:nvSpPr>
        <p:spPr>
          <a:xfrm>
            <a:off x="838200" y="2047460"/>
            <a:ext cx="10515600" cy="4195763"/>
          </a:xfrm>
        </p:spPr>
        <p:txBody>
          <a:bodyPr>
            <a:noAutofit/>
          </a:bodyPr>
          <a:lstStyle/>
          <a:p>
            <a:pPr marL="342900" marR="318135" lvl="0" indent="-342900" algn="just">
              <a:lnSpc>
                <a:spcPct val="150000"/>
              </a:lnSpc>
              <a:buFont typeface="Symbol" panose="05050102010706020507" pitchFamily="18" charset="2"/>
              <a:buChar char=""/>
            </a:pPr>
            <a:r>
              <a:rPr lang="en-US" sz="1700" b="1" dirty="0">
                <a:effectLst/>
                <a:latin typeface="Times New Roman" panose="02020603050405020304" pitchFamily="18" charset="0"/>
                <a:ea typeface="Times New Roman" panose="02020603050405020304" pitchFamily="18" charset="0"/>
              </a:rPr>
              <a:t>Manual SSL/TLS management: </a:t>
            </a:r>
            <a:r>
              <a:rPr lang="en-US" sz="1700" dirty="0">
                <a:effectLst/>
                <a:latin typeface="Times New Roman" panose="02020603050405020304" pitchFamily="18" charset="0"/>
                <a:ea typeface="Times New Roman" panose="02020603050405020304" pitchFamily="18" charset="0"/>
              </a:rPr>
              <a:t>Certificates must be installed and renewed on each server, increasing the risk of expiration and misconfiguration.</a:t>
            </a:r>
            <a:endParaRPr lang="en-IN" sz="1700" dirty="0">
              <a:effectLst/>
              <a:latin typeface="Times New Roman" panose="02020603050405020304" pitchFamily="18" charset="0"/>
              <a:ea typeface="Times New Roman" panose="02020603050405020304" pitchFamily="18" charset="0"/>
            </a:endParaRPr>
          </a:p>
          <a:p>
            <a:pPr marL="342900" marR="318135" lvl="0" indent="-342900" algn="just">
              <a:lnSpc>
                <a:spcPct val="150000"/>
              </a:lnSpc>
              <a:buFont typeface="Symbol" panose="05050102010706020507" pitchFamily="18" charset="2"/>
              <a:buChar char=""/>
            </a:pPr>
            <a:r>
              <a:rPr lang="en-US" sz="1700" b="1" dirty="0">
                <a:effectLst/>
                <a:latin typeface="Times New Roman" panose="02020603050405020304" pitchFamily="18" charset="0"/>
                <a:ea typeface="Times New Roman" panose="02020603050405020304" pitchFamily="18" charset="0"/>
              </a:rPr>
              <a:t>Limited scalability: </a:t>
            </a:r>
            <a:r>
              <a:rPr lang="en-US" sz="1700" dirty="0">
                <a:effectLst/>
                <a:latin typeface="Times New Roman" panose="02020603050405020304" pitchFamily="18" charset="0"/>
                <a:ea typeface="Times New Roman" panose="02020603050405020304" pitchFamily="18" charset="0"/>
              </a:rPr>
              <a:t>As traffic grows, manual intervention is often required to add or configure more servers.</a:t>
            </a:r>
            <a:endParaRPr lang="en-IN" sz="1700" dirty="0">
              <a:effectLst/>
              <a:latin typeface="Times New Roman" panose="02020603050405020304" pitchFamily="18" charset="0"/>
              <a:ea typeface="Times New Roman" panose="02020603050405020304" pitchFamily="18" charset="0"/>
            </a:endParaRPr>
          </a:p>
          <a:p>
            <a:pPr marL="342900" marR="318135" lvl="0" indent="-342900" algn="just">
              <a:lnSpc>
                <a:spcPct val="150000"/>
              </a:lnSpc>
              <a:buFont typeface="Symbol" panose="05050102010706020507" pitchFamily="18" charset="2"/>
              <a:buChar char=""/>
            </a:pPr>
            <a:r>
              <a:rPr lang="en-US" sz="1700" b="1" dirty="0">
                <a:effectLst/>
                <a:latin typeface="Times New Roman" panose="02020603050405020304" pitchFamily="18" charset="0"/>
                <a:ea typeface="Times New Roman" panose="02020603050405020304" pitchFamily="18" charset="0"/>
              </a:rPr>
              <a:t>Poor security posture: </a:t>
            </a:r>
            <a:r>
              <a:rPr lang="en-US" sz="1700" dirty="0">
                <a:effectLst/>
                <a:latin typeface="Times New Roman" panose="02020603050405020304" pitchFamily="18" charset="0"/>
                <a:ea typeface="Times New Roman" panose="02020603050405020304" pitchFamily="18" charset="0"/>
              </a:rPr>
              <a:t>Without integrated firewalls or security monitoring, applications remain vulnerable to a wide range of attacks.</a:t>
            </a:r>
            <a:endParaRPr lang="en-IN" sz="1700" dirty="0">
              <a:effectLst/>
              <a:latin typeface="Times New Roman" panose="02020603050405020304" pitchFamily="18" charset="0"/>
              <a:ea typeface="Times New Roman" panose="02020603050405020304" pitchFamily="18" charset="0"/>
            </a:endParaRPr>
          </a:p>
          <a:p>
            <a:pPr marL="342900" marR="318135" lvl="0" indent="-342900" algn="just">
              <a:lnSpc>
                <a:spcPct val="150000"/>
              </a:lnSpc>
              <a:buFont typeface="Symbol" panose="05050102010706020507" pitchFamily="18" charset="2"/>
              <a:buChar char=""/>
            </a:pPr>
            <a:r>
              <a:rPr lang="en-US" sz="1700" b="1" dirty="0">
                <a:effectLst/>
                <a:latin typeface="Times New Roman" panose="02020603050405020304" pitchFamily="18" charset="0"/>
                <a:ea typeface="Times New Roman" panose="02020603050405020304" pitchFamily="18" charset="0"/>
              </a:rPr>
              <a:t>No intelligent routing: </a:t>
            </a:r>
            <a:r>
              <a:rPr lang="en-US" sz="1700" dirty="0">
                <a:effectLst/>
                <a:latin typeface="Times New Roman" panose="02020603050405020304" pitchFamily="18" charset="0"/>
                <a:ea typeface="Times New Roman" panose="02020603050405020304" pitchFamily="18" charset="0"/>
              </a:rPr>
              <a:t>Traditional systems route traffic based on IP or port, with no ability to make content-based routing decisions.</a:t>
            </a:r>
            <a:endParaRPr lang="en-IN" sz="1700" dirty="0">
              <a:effectLst/>
              <a:latin typeface="Times New Roman" panose="02020603050405020304" pitchFamily="18" charset="0"/>
              <a:ea typeface="Times New Roman" panose="02020603050405020304" pitchFamily="18" charset="0"/>
            </a:endParaRPr>
          </a:p>
          <a:p>
            <a:pPr marL="342900" marR="318135" lvl="0" indent="-342900" algn="just">
              <a:lnSpc>
                <a:spcPct val="150000"/>
              </a:lnSpc>
              <a:buFont typeface="Symbol" panose="05050102010706020507" pitchFamily="18" charset="2"/>
              <a:buChar char=""/>
            </a:pPr>
            <a:r>
              <a:rPr lang="en-US" sz="1700" b="1" dirty="0">
                <a:effectLst/>
                <a:latin typeface="Times New Roman" panose="02020603050405020304" pitchFamily="18" charset="0"/>
                <a:ea typeface="Times New Roman" panose="02020603050405020304" pitchFamily="18" charset="0"/>
              </a:rPr>
              <a:t>Lack of centralized control: </a:t>
            </a:r>
            <a:r>
              <a:rPr lang="en-US" sz="1700" dirty="0">
                <a:effectLst/>
                <a:latin typeface="Times New Roman" panose="02020603050405020304" pitchFamily="18" charset="0"/>
                <a:ea typeface="Times New Roman" panose="02020603050405020304" pitchFamily="18" charset="0"/>
              </a:rPr>
              <a:t>Security, performance, and monitoring tools are often spread across multiple platforms and services, making management inefficient.</a:t>
            </a:r>
            <a:endParaRPr lang="en-IN" sz="1700" dirty="0">
              <a:effectLst/>
              <a:latin typeface="Times New Roman" panose="02020603050405020304" pitchFamily="18" charset="0"/>
              <a:ea typeface="Times New Roman" panose="02020603050405020304" pitchFamily="18" charset="0"/>
            </a:endParaRPr>
          </a:p>
          <a:p>
            <a:pPr algn="just">
              <a:lnSpc>
                <a:spcPct val="120000"/>
              </a:lnSpc>
              <a:buFont typeface="Arial" panose="020B0604020202020204" pitchFamily="34" charset="0"/>
              <a:buChar char="•"/>
            </a:pP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2810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D04CA4-769C-47EB-376F-63B6B6382E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6E7ACA-F63C-D6D8-678B-FC447E6D46AD}"/>
              </a:ext>
            </a:extLst>
          </p:cNvPr>
          <p:cNvSpPr>
            <a:spLocks noGrp="1"/>
          </p:cNvSpPr>
          <p:nvPr>
            <p:ph type="title"/>
          </p:nvPr>
        </p:nvSpPr>
        <p:spPr>
          <a:xfrm>
            <a:off x="838200" y="614777"/>
            <a:ext cx="10515600" cy="788320"/>
          </a:xfrm>
        </p:spPr>
        <p:txBody>
          <a:bodyPr>
            <a:normAutofit/>
          </a:bodyPr>
          <a:lstStyle/>
          <a:p>
            <a:pPr algn="ctr"/>
            <a:r>
              <a:rPr lang="en-US" b="1" dirty="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88F587-F439-AE56-0814-DB03FEEAAA21}"/>
              </a:ext>
            </a:extLst>
          </p:cNvPr>
          <p:cNvSpPr>
            <a:spLocks noGrp="1"/>
          </p:cNvSpPr>
          <p:nvPr>
            <p:ph idx="1"/>
          </p:nvPr>
        </p:nvSpPr>
        <p:spPr>
          <a:xfrm>
            <a:off x="838200" y="1509114"/>
            <a:ext cx="10515600" cy="5090468"/>
          </a:xfrm>
        </p:spPr>
        <p:txBody>
          <a:bodyPr>
            <a:noAutofit/>
          </a:bodyPr>
          <a:lstStyle/>
          <a:p>
            <a:pPr marL="342900" marR="318135" lvl="0" indent="-342900" algn="just">
              <a:lnSpc>
                <a:spcPct val="150000"/>
              </a:lnSpc>
              <a:buFont typeface="Symbol" panose="05050102010706020507" pitchFamily="18" charset="2"/>
              <a:buChar char=""/>
            </a:pPr>
            <a:r>
              <a:rPr lang="en-US" sz="1600" b="1" dirty="0">
                <a:effectLst/>
                <a:latin typeface="Times New Roman" panose="02020603050405020304" pitchFamily="18" charset="0"/>
                <a:ea typeface="Times New Roman" panose="02020603050405020304" pitchFamily="18" charset="0"/>
              </a:rPr>
              <a:t>Secure HTTPS Hosting:</a:t>
            </a:r>
            <a:r>
              <a:rPr lang="en-IN" sz="1600" b="1" dirty="0">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SSL/TLS termination at the Application Gateway enables encrypted communication between clients and the server. Centralized certificate management simplifies renewal and reduces the risk of misconfiguration.</a:t>
            </a:r>
            <a:endParaRPr lang="en-IN" sz="1600" dirty="0">
              <a:effectLst/>
              <a:latin typeface="Times New Roman" panose="02020603050405020304" pitchFamily="18" charset="0"/>
              <a:ea typeface="Times New Roman" panose="02020603050405020304" pitchFamily="18" charset="0"/>
            </a:endParaRPr>
          </a:p>
          <a:p>
            <a:pPr marL="342900" marR="318135" lvl="0" indent="-342900" algn="just">
              <a:lnSpc>
                <a:spcPct val="150000"/>
              </a:lnSpc>
              <a:buFont typeface="Symbol" panose="05050102010706020507" pitchFamily="18" charset="2"/>
              <a:buChar char=""/>
            </a:pPr>
            <a:r>
              <a:rPr lang="en-US" sz="1600" b="1" dirty="0">
                <a:effectLst/>
                <a:latin typeface="Times New Roman" panose="02020603050405020304" pitchFamily="18" charset="0"/>
                <a:ea typeface="Times New Roman" panose="02020603050405020304" pitchFamily="18" charset="0"/>
              </a:rPr>
              <a:t>Web Application Firewall (WAF):</a:t>
            </a:r>
            <a:r>
              <a:rPr lang="en-US" sz="1600" dirty="0">
                <a:effectLst/>
                <a:latin typeface="Times New Roman" panose="02020603050405020304" pitchFamily="18" charset="0"/>
                <a:ea typeface="Times New Roman" panose="02020603050405020304" pitchFamily="18" charset="0"/>
              </a:rPr>
              <a:t>Integrated WAF protects the application from common web attacks such as SQL injection, cross-site scripting (XSS), and other OWASP Top 10 </a:t>
            </a:r>
            <a:r>
              <a:rPr lang="en-US" sz="1600" dirty="0" err="1">
                <a:effectLst/>
                <a:latin typeface="Times New Roman" panose="02020603050405020304" pitchFamily="18" charset="0"/>
                <a:ea typeface="Times New Roman" panose="02020603050405020304" pitchFamily="18" charset="0"/>
              </a:rPr>
              <a:t>vulnerabilities.Security</a:t>
            </a:r>
            <a:r>
              <a:rPr lang="en-US" sz="1600" dirty="0">
                <a:effectLst/>
                <a:latin typeface="Times New Roman" panose="02020603050405020304" pitchFamily="18" charset="0"/>
                <a:ea typeface="Times New Roman" panose="02020603050405020304" pitchFamily="18" charset="0"/>
              </a:rPr>
              <a:t> policies can be customized and updated regularly.</a:t>
            </a:r>
            <a:endParaRPr lang="en-IN" sz="1600" dirty="0">
              <a:effectLst/>
              <a:latin typeface="Times New Roman" panose="02020603050405020304" pitchFamily="18" charset="0"/>
              <a:ea typeface="Times New Roman" panose="02020603050405020304" pitchFamily="18" charset="0"/>
            </a:endParaRPr>
          </a:p>
          <a:p>
            <a:pPr marL="342900" marR="318135" lvl="0" indent="-342900" algn="just">
              <a:lnSpc>
                <a:spcPct val="150000"/>
              </a:lnSpc>
              <a:buFont typeface="Symbol" panose="05050102010706020507" pitchFamily="18" charset="2"/>
              <a:buChar char=""/>
            </a:pPr>
            <a:r>
              <a:rPr lang="en-US" sz="1600" b="1" dirty="0">
                <a:effectLst/>
                <a:latin typeface="Times New Roman" panose="02020603050405020304" pitchFamily="18" charset="0"/>
                <a:ea typeface="Times New Roman" panose="02020603050405020304" pitchFamily="18" charset="0"/>
              </a:rPr>
              <a:t>Intelligent Traffic Management: </a:t>
            </a:r>
            <a:r>
              <a:rPr lang="en-US" sz="1600" dirty="0">
                <a:effectLst/>
                <a:latin typeface="Times New Roman" panose="02020603050405020304" pitchFamily="18" charset="0"/>
                <a:ea typeface="Times New Roman" panose="02020603050405020304" pitchFamily="18" charset="0"/>
              </a:rPr>
              <a:t>URL-based routing allows specific paths (e.g., /</a:t>
            </a:r>
            <a:r>
              <a:rPr lang="en-US" sz="1600" dirty="0" err="1">
                <a:effectLst/>
                <a:latin typeface="Times New Roman" panose="02020603050405020304" pitchFamily="18" charset="0"/>
                <a:ea typeface="Times New Roman" panose="02020603050405020304" pitchFamily="18" charset="0"/>
              </a:rPr>
              <a:t>api</a:t>
            </a:r>
            <a:r>
              <a:rPr lang="en-US" sz="1600" dirty="0">
                <a:effectLst/>
                <a:latin typeface="Times New Roman" panose="02020603050405020304" pitchFamily="18" charset="0"/>
                <a:ea typeface="Times New Roman" panose="02020603050405020304" pitchFamily="18" charset="0"/>
              </a:rPr>
              <a:t>, /admin) to be routed to different backends if needed. Session affinity and health probes ensure reliable user sessions and application uptime.</a:t>
            </a:r>
            <a:endParaRPr lang="en-IN" sz="1600" dirty="0">
              <a:effectLst/>
              <a:latin typeface="Times New Roman" panose="02020603050405020304" pitchFamily="18" charset="0"/>
              <a:ea typeface="Times New Roman" panose="02020603050405020304" pitchFamily="18" charset="0"/>
            </a:endParaRPr>
          </a:p>
          <a:p>
            <a:pPr marL="342900" marR="318135" lvl="0" indent="-342900" algn="just">
              <a:lnSpc>
                <a:spcPct val="150000"/>
              </a:lnSpc>
              <a:buFont typeface="Symbol" panose="05050102010706020507" pitchFamily="18" charset="2"/>
              <a:buChar char=""/>
            </a:pPr>
            <a:r>
              <a:rPr lang="en-US" sz="1600" b="1" dirty="0">
                <a:effectLst/>
                <a:latin typeface="Times New Roman" panose="02020603050405020304" pitchFamily="18" charset="0"/>
                <a:ea typeface="Times New Roman" panose="02020603050405020304" pitchFamily="18" charset="0"/>
              </a:rPr>
              <a:t>Scalability and High Availability: </a:t>
            </a:r>
            <a:r>
              <a:rPr lang="en-US" sz="1600" dirty="0">
                <a:effectLst/>
                <a:latin typeface="Times New Roman" panose="02020603050405020304" pitchFamily="18" charset="0"/>
                <a:ea typeface="Times New Roman" panose="02020603050405020304" pitchFamily="18" charset="0"/>
              </a:rPr>
              <a:t>The Application Gateway supports autoscaling based on demand, ensuring consistent performance during traffic spikes.</a:t>
            </a:r>
            <a:endParaRPr lang="en-IN" sz="1600" dirty="0">
              <a:effectLst/>
              <a:latin typeface="Times New Roman" panose="02020603050405020304" pitchFamily="18" charset="0"/>
              <a:ea typeface="Times New Roman" panose="02020603050405020304" pitchFamily="18" charset="0"/>
            </a:endParaRPr>
          </a:p>
          <a:p>
            <a:pPr marL="342900" marR="318135" lvl="0" indent="-342900" algn="just">
              <a:lnSpc>
                <a:spcPct val="150000"/>
              </a:lnSpc>
              <a:buFont typeface="Symbol" panose="05050102010706020507" pitchFamily="18" charset="2"/>
              <a:buChar char=""/>
            </a:pPr>
            <a:r>
              <a:rPr lang="en-US" sz="1600" b="1" dirty="0">
                <a:effectLst/>
                <a:latin typeface="Times New Roman" panose="02020603050405020304" pitchFamily="18" charset="0"/>
                <a:ea typeface="Times New Roman" panose="02020603050405020304" pitchFamily="18" charset="0"/>
              </a:rPr>
              <a:t>Monitoring and </a:t>
            </a:r>
            <a:r>
              <a:rPr lang="en-US" sz="1600" b="1" dirty="0" err="1">
                <a:effectLst/>
                <a:latin typeface="Times New Roman" panose="02020603050405020304" pitchFamily="18" charset="0"/>
                <a:ea typeface="Times New Roman" panose="02020603050405020304" pitchFamily="18" charset="0"/>
              </a:rPr>
              <a:t>Diagnostics:</a:t>
            </a:r>
            <a:r>
              <a:rPr lang="en-US" sz="1600" dirty="0" err="1">
                <a:effectLst/>
                <a:latin typeface="Times New Roman" panose="02020603050405020304" pitchFamily="18" charset="0"/>
                <a:ea typeface="Times New Roman" panose="02020603050405020304" pitchFamily="18" charset="0"/>
              </a:rPr>
              <a:t>Azure</a:t>
            </a:r>
            <a:r>
              <a:rPr lang="en-US" sz="1600" dirty="0">
                <a:effectLst/>
                <a:latin typeface="Times New Roman" panose="02020603050405020304" pitchFamily="18" charset="0"/>
                <a:ea typeface="Times New Roman" panose="02020603050405020304" pitchFamily="18" charset="0"/>
              </a:rPr>
              <a:t> Monitor and Application Gateway diagnostics provide real-time visibility into traffic patterns, security logs, and performance metrics.</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37334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15009"/>
            <a:ext cx="10515600" cy="801020"/>
          </a:xfrm>
        </p:spPr>
        <p:txBody>
          <a:bodyPr>
            <a:normAutofit/>
          </a:bodyPr>
          <a:lstStyle/>
          <a:p>
            <a:pPr algn="ctr"/>
            <a:r>
              <a:rPr lang="en-US" b="1" dirty="0">
                <a:latin typeface="Times New Roman" panose="02020603050405020304" pitchFamily="18" charset="0"/>
                <a:cs typeface="Times New Roman" panose="02020603050405020304" pitchFamily="18" charset="0"/>
              </a:rPr>
              <a:t>Proposed Architecture Diagram</a:t>
            </a:r>
            <a:endParaRPr lang="en-IN" dirty="0">
              <a:latin typeface="Times New Roman" panose="02020603050405020304" pitchFamily="18" charset="0"/>
              <a:cs typeface="Times New Roman" panose="02020603050405020304" pitchFamily="18" charset="0"/>
            </a:endParaRPr>
          </a:p>
        </p:txBody>
      </p:sp>
      <p:pic>
        <p:nvPicPr>
          <p:cNvPr id="3" name="Picture 2" descr="Azure Application Gateway | Microsoft Press Store">
            <a:extLst>
              <a:ext uri="{FF2B5EF4-FFF2-40B4-BE49-F238E27FC236}">
                <a16:creationId xmlns:a16="http://schemas.microsoft.com/office/drawing/2014/main" id="{97E5A2F1-9DFC-E96F-14FF-B51729CC56F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199" y="2092463"/>
            <a:ext cx="10515599" cy="4051300"/>
          </a:xfrm>
          <a:prstGeom prst="rect">
            <a:avLst/>
          </a:prstGeom>
          <a:noFill/>
          <a:ln>
            <a:noFill/>
          </a:ln>
        </p:spPr>
      </p:pic>
    </p:spTree>
    <p:extLst>
      <p:ext uri="{BB962C8B-B14F-4D97-AF65-F5344CB8AC3E}">
        <p14:creationId xmlns:p14="http://schemas.microsoft.com/office/powerpoint/2010/main" val="3160569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zure Web Application Firewall - DCLessons">
            <a:extLst>
              <a:ext uri="{FF2B5EF4-FFF2-40B4-BE49-F238E27FC236}">
                <a16:creationId xmlns:a16="http://schemas.microsoft.com/office/drawing/2014/main" id="{375AFB8D-5217-A1FB-E434-C625CE6908D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027582"/>
            <a:ext cx="10515600" cy="4015409"/>
          </a:xfrm>
          <a:prstGeom prst="rect">
            <a:avLst/>
          </a:prstGeom>
          <a:noFill/>
          <a:ln>
            <a:noFill/>
          </a:ln>
        </p:spPr>
      </p:pic>
      <p:sp>
        <p:nvSpPr>
          <p:cNvPr id="5" name="Title 1">
            <a:extLst>
              <a:ext uri="{FF2B5EF4-FFF2-40B4-BE49-F238E27FC236}">
                <a16:creationId xmlns:a16="http://schemas.microsoft.com/office/drawing/2014/main" id="{80E6352B-A34F-8973-FA2F-166057B73DAB}"/>
              </a:ext>
            </a:extLst>
          </p:cNvPr>
          <p:cNvSpPr txBox="1">
            <a:spLocks/>
          </p:cNvSpPr>
          <p:nvPr/>
        </p:nvSpPr>
        <p:spPr bwMode="black">
          <a:xfrm>
            <a:off x="838200" y="815009"/>
            <a:ext cx="10515600" cy="801020"/>
          </a:xfrm>
          <a:prstGeom prst="rect">
            <a:avLst/>
          </a:prstGeom>
          <a:solidFill>
            <a:srgbClr val="FFFFFF"/>
          </a:solidFill>
          <a:ln w="31750" cap="sq">
            <a:solidFill>
              <a:srgbClr val="404040"/>
            </a:solidFill>
            <a:miter lim="800000"/>
          </a:ln>
        </p:spPr>
        <p:txBody>
          <a:bodyPr vert="horz" lIns="182880" tIns="182880" rIns="182880" bIns="182880" rtlCol="0" anchor="ctr">
            <a:normAutofit fontScale="92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b="1" dirty="0">
                <a:effectLst/>
                <a:latin typeface="Times New Roman" panose="02020603050405020304" pitchFamily="18" charset="0"/>
                <a:ea typeface="Times New Roman" panose="02020603050405020304" pitchFamily="18" charset="0"/>
              </a:rPr>
              <a:t>Implementing Web Application Firewall (WAF)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106281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609</TotalTime>
  <Words>1471</Words>
  <Application>Microsoft Office PowerPoint</Application>
  <PresentationFormat>Widescreen</PresentationFormat>
  <Paragraphs>102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Parcel</vt:lpstr>
      <vt:lpstr>GOJAN SCHOOL OF BUSINESS AND TECHNOLOGY</vt:lpstr>
      <vt:lpstr>Problem Statement</vt:lpstr>
      <vt:lpstr>Objective</vt:lpstr>
      <vt:lpstr>SCOPE OF THE PROJECT</vt:lpstr>
      <vt:lpstr>Literature Survey</vt:lpstr>
      <vt:lpstr>Existing system</vt:lpstr>
      <vt:lpstr>proposed system</vt:lpstr>
      <vt:lpstr>Proposed Architecture Diagram</vt:lpstr>
      <vt:lpstr>PowerPoint Presentation</vt:lpstr>
      <vt:lpstr>PowerPoint Presentation</vt:lpstr>
      <vt:lpstr>Technology Stack</vt:lpstr>
      <vt:lpstr>PowerPoint Presentation</vt:lpstr>
      <vt:lpstr>Iis (web server) installation</vt:lpstr>
      <vt:lpstr>Default iis Output</vt:lpstr>
      <vt:lpstr> modified Output Screenshot</vt:lpstr>
      <vt:lpstr>Result and Testing</vt:lpstr>
      <vt:lpstr>Challenges faced and solution</vt:lpstr>
      <vt:lpstr>Future work &amp; Remaining Tasks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paper</dc:title>
  <dc:creator>Babu</dc:creator>
  <cp:lastModifiedBy>SURESH KUMAR</cp:lastModifiedBy>
  <cp:revision>69</cp:revision>
  <dcterms:created xsi:type="dcterms:W3CDTF">2023-04-17T03:16:52Z</dcterms:created>
  <dcterms:modified xsi:type="dcterms:W3CDTF">2025-06-11T06:22:03Z</dcterms:modified>
</cp:coreProperties>
</file>