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96" d="100"/>
          <a:sy n="96" d="100"/>
        </p:scale>
        <p:origin x="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1210-BEB2-A70E-4330-F994ED727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A3AFA2-296A-6BD9-B3A7-5CB9F5FB5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AC6944-519E-2820-EFA0-A3834AD131BC}"/>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79F03F50-0191-A8CF-84FD-1F52F836C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B155B-E759-F043-FA2E-FDD1321D0F8A}"/>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211964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862E-C2E1-549D-94FD-E3B8C5C2F4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BA137-F76B-2A6D-BEA0-AF455CBC6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69632-1705-5540-4F42-1F1CBB5DDA99}"/>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8ACCDF84-50F9-9E21-D18A-A94522B057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F393B-13FA-7B7A-EA44-F815CAA4C7A6}"/>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75471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1D799-FAA4-92A4-AD35-9A9B53A32D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81252A-0199-75BB-9879-3E123FB018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15AEF3-2A25-B6AD-A52C-CDF016DEE575}"/>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C3880113-9A9D-EA4F-8933-B55169988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FA6889-10CE-6049-70CE-52976E892801}"/>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3391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06FF-586B-9E9E-37A3-A199E64FD8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6970E7-3B7B-1B6C-5831-8C6818C72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8E3488-B232-6AA8-1392-48100B6B4461}"/>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2923D6CA-330C-4B27-1338-32F05A4DE5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6C4200-FFC0-A833-FED9-15A74BCAC62C}"/>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221867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87C4-4659-5FE5-222D-8F0F98B755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690D33-9E67-BF2F-7B0A-51416B3D4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DDEBF-A0CA-E432-B83C-1482A175796C}"/>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1C2BC2E0-B256-1E0D-DB90-B3086DC42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D66DC8-9168-2267-AEB1-480D8F4DB380}"/>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5039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42C5-0B02-A7BC-9C7F-C014D70C1A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66DF5-0AF7-7356-9248-90B48DA242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A4836F-D10A-F257-9FD1-92CDD4162D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4AC7CD-9CE9-F25B-59CB-156E5DF83A5B}"/>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6" name="Footer Placeholder 5">
            <a:extLst>
              <a:ext uri="{FF2B5EF4-FFF2-40B4-BE49-F238E27FC236}">
                <a16:creationId xmlns:a16="http://schemas.microsoft.com/office/drawing/2014/main" id="{A19D4F18-0A33-6D51-A0B6-6773E6A12A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62244-0B29-7665-7F39-7A84B8565BE4}"/>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36062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5E0-7D54-B4F6-0B01-893E0D4B5C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714D7E-2CC8-4992-67C0-CFB4F9A5A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FFC1D-9AD2-BAC8-B3E3-FEEC93E9D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8DB882-5970-F877-3E0B-18D60B780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F3070-5D44-CA3A-DFA6-E13EB7AB1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52D5A0-6840-A4FD-77A2-91A43F142853}"/>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8" name="Footer Placeholder 7">
            <a:extLst>
              <a:ext uri="{FF2B5EF4-FFF2-40B4-BE49-F238E27FC236}">
                <a16:creationId xmlns:a16="http://schemas.microsoft.com/office/drawing/2014/main" id="{9FBA8FF1-5F40-C96B-F603-4DA305AFA2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5D64A1-DAB1-002B-E9B7-8414CA144AA4}"/>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297670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B53F-DBED-BC9D-B3FD-FC6AE2BD6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C1F78E-0F4F-4AE6-78D8-238B6C3A9943}"/>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4" name="Footer Placeholder 3">
            <a:extLst>
              <a:ext uri="{FF2B5EF4-FFF2-40B4-BE49-F238E27FC236}">
                <a16:creationId xmlns:a16="http://schemas.microsoft.com/office/drawing/2014/main" id="{1D8480B6-CC6F-9CFE-A453-CCAF368787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2C5D8A-1A1C-EA5E-0C48-148CDD8F5213}"/>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804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896DC-6540-0DEA-040E-D4AEC183C4FE}"/>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3" name="Footer Placeholder 2">
            <a:extLst>
              <a:ext uri="{FF2B5EF4-FFF2-40B4-BE49-F238E27FC236}">
                <a16:creationId xmlns:a16="http://schemas.microsoft.com/office/drawing/2014/main" id="{4FC71D47-FC46-0DF1-02EF-E75EF2A104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809353-18BA-1886-2888-C7C9761FBE28}"/>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06705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FAC2-9B6C-0ECA-FB76-1BE329197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86C8CE-7FC0-EB3F-63C1-529B2400A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286702-D5BA-4626-F738-0B5DFED5D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898AB-587C-FFA9-7766-DBCC2FC0A690}"/>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6" name="Footer Placeholder 5">
            <a:extLst>
              <a:ext uri="{FF2B5EF4-FFF2-40B4-BE49-F238E27FC236}">
                <a16:creationId xmlns:a16="http://schemas.microsoft.com/office/drawing/2014/main" id="{94A4D4DA-9619-D910-FA01-15DE46A07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3133FA-064D-9EE8-FED1-1FF8AFFFDD58}"/>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187924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1DCA-B41A-8650-97F4-AA9E3E8B2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87A1F7-B718-B39C-D650-19ADDEDF0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EB242E-79F8-68E8-2C01-69AABDDC7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70C36-9A9F-4E32-A6AA-854B3FD2AD10}"/>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6" name="Footer Placeholder 5">
            <a:extLst>
              <a:ext uri="{FF2B5EF4-FFF2-40B4-BE49-F238E27FC236}">
                <a16:creationId xmlns:a16="http://schemas.microsoft.com/office/drawing/2014/main" id="{A7D8BCD9-02C6-9465-3C10-24870BE70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4179DB-78CC-8551-3021-91406CE167C4}"/>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120712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E5D14-8B1A-61B7-3794-5FF9DA92A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EC83E6-65C4-6619-78CE-3FB8AC699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73AEF-C5D8-783F-5EEA-C128C9757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F280C7FC-0AA3-3FC4-BD3C-9FF2AFDB6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90A63-5AFD-E9CC-1207-4D7CB0173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8BD77-5867-474A-A941-97563A49694A}" type="slidenum">
              <a:rPr lang="en-IN" smtClean="0"/>
              <a:t>‹#›</a:t>
            </a:fld>
            <a:endParaRPr lang="en-IN"/>
          </a:p>
        </p:txBody>
      </p:sp>
    </p:spTree>
    <p:extLst>
      <p:ext uri="{BB962C8B-B14F-4D97-AF65-F5344CB8AC3E}">
        <p14:creationId xmlns:p14="http://schemas.microsoft.com/office/powerpoint/2010/main" val="3486470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URESHKUMAR180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URESHKUMAR1805/Earthquack_Predection_Syste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1AE6-09BC-B36B-4209-03206AE49C7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81C27D1-9E93-0DCA-A665-C5A7F1ECBC97}"/>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4E462A55-0D26-E502-647A-16F17E32D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02353" cy="6858000"/>
          </a:xfrm>
          <a:prstGeom prst="rect">
            <a:avLst/>
          </a:prstGeom>
        </p:spPr>
      </p:pic>
      <p:pic>
        <p:nvPicPr>
          <p:cNvPr id="5" name="Picture 4">
            <a:extLst>
              <a:ext uri="{FF2B5EF4-FFF2-40B4-BE49-F238E27FC236}">
                <a16:creationId xmlns:a16="http://schemas.microsoft.com/office/drawing/2014/main" id="{A85C6E63-5CB8-C61C-C608-C90ABEB7F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7" y="0"/>
            <a:ext cx="12012706" cy="6858000"/>
          </a:xfrm>
          <a:prstGeom prst="rect">
            <a:avLst/>
          </a:prstGeom>
        </p:spPr>
      </p:pic>
      <p:pic>
        <p:nvPicPr>
          <p:cNvPr id="6" name="Picture 5">
            <a:extLst>
              <a:ext uri="{FF2B5EF4-FFF2-40B4-BE49-F238E27FC236}">
                <a16:creationId xmlns:a16="http://schemas.microsoft.com/office/drawing/2014/main" id="{66ED9B13-C245-0C20-C1F9-9ADD6D81E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8" y="0"/>
            <a:ext cx="12012706" cy="6858000"/>
          </a:xfrm>
          <a:prstGeom prst="rect">
            <a:avLst/>
          </a:prstGeom>
        </p:spPr>
      </p:pic>
    </p:spTree>
    <p:extLst>
      <p:ext uri="{BB962C8B-B14F-4D97-AF65-F5344CB8AC3E}">
        <p14:creationId xmlns:p14="http://schemas.microsoft.com/office/powerpoint/2010/main" val="253180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8614-829C-FCB4-190C-EDB8A049C8DA}"/>
              </a:ext>
            </a:extLst>
          </p:cNvPr>
          <p:cNvSpPr>
            <a:spLocks noGrp="1"/>
          </p:cNvSpPr>
          <p:nvPr>
            <p:ph type="title"/>
          </p:nvPr>
        </p:nvSpPr>
        <p:spPr/>
        <p:txBody>
          <a:bodyPr/>
          <a:lstStyle/>
          <a:p>
            <a:r>
              <a:rPr lang="en-US" dirty="0"/>
              <a:t>Future score</a:t>
            </a:r>
            <a:endParaRPr lang="en-IN" dirty="0"/>
          </a:p>
        </p:txBody>
      </p:sp>
      <p:sp>
        <p:nvSpPr>
          <p:cNvPr id="3" name="Content Placeholder 2">
            <a:extLst>
              <a:ext uri="{FF2B5EF4-FFF2-40B4-BE49-F238E27FC236}">
                <a16:creationId xmlns:a16="http://schemas.microsoft.com/office/drawing/2014/main" id="{E3147BB6-5FA8-7BDA-68E3-C4AD76910384}"/>
              </a:ext>
            </a:extLst>
          </p:cNvPr>
          <p:cNvSpPr>
            <a:spLocks noGrp="1"/>
          </p:cNvSpPr>
          <p:nvPr>
            <p:ph idx="1"/>
          </p:nvPr>
        </p:nvSpPr>
        <p:spPr/>
        <p:txBody>
          <a:bodyPr>
            <a:normAutofit fontScale="92500"/>
          </a:bodyPr>
          <a:lstStyle/>
          <a:p>
            <a:r>
              <a:rPr lang="en-US" b="0" i="0" dirty="0">
                <a:solidFill>
                  <a:srgbClr val="0D0D0D"/>
                </a:solidFill>
                <a:effectLst/>
                <a:latin typeface="Söhne"/>
              </a:rPr>
              <a:t>Future advancements in sensor technologies, such as the development of more sensitive and reliable seismic sensors, improved GPS systems, and enhanced satellite imaging capabilities, could lead to better data collection and higher resolution data.</a:t>
            </a:r>
          </a:p>
          <a:p>
            <a:r>
              <a:rPr lang="en-US" b="0" i="0" dirty="0">
                <a:solidFill>
                  <a:srgbClr val="0D0D0D"/>
                </a:solidFill>
                <a:effectLst/>
                <a:latin typeface="Söhne"/>
              </a:rPr>
              <a:t>The proliferation of Internet of Things (IoT) devices and sensor networks may enable the deployment of dense networks of sensors for real-time monitoring of seismic activity. </a:t>
            </a:r>
          </a:p>
          <a:p>
            <a:r>
              <a:rPr lang="en-US" b="0" i="0" dirty="0">
                <a:solidFill>
                  <a:srgbClr val="0D0D0D"/>
                </a:solidFill>
                <a:effectLst/>
                <a:latin typeface="Söhne"/>
              </a:rPr>
              <a:t>Continued advancements in data processing techniques, such as machine learning algorithms for feature extraction, anomaly detection, and predictive modeling, could enhance the ability to extract meaningful insights from seismic data and improve prediction accuracy.</a:t>
            </a:r>
            <a:endParaRPr lang="en-IN" dirty="0"/>
          </a:p>
        </p:txBody>
      </p:sp>
    </p:spTree>
    <p:extLst>
      <p:ext uri="{BB962C8B-B14F-4D97-AF65-F5344CB8AC3E}">
        <p14:creationId xmlns:p14="http://schemas.microsoft.com/office/powerpoint/2010/main" val="243129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0AFC-43B1-EC35-1FA9-6B106B8F3ED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7E3636B-FDF2-6C92-6A28-83D07CB69CE6}"/>
              </a:ext>
            </a:extLst>
          </p:cNvPr>
          <p:cNvSpPr>
            <a:spLocks noGrp="1"/>
          </p:cNvSpPr>
          <p:nvPr>
            <p:ph idx="1"/>
          </p:nvPr>
        </p:nvSpPr>
        <p:spPr/>
        <p:txBody>
          <a:bodyPr>
            <a:normAutofit fontScale="92500" lnSpcReduction="20000"/>
          </a:bodyPr>
          <a:lstStyle/>
          <a:p>
            <a:r>
              <a:rPr lang="en-US" b="0" i="0" dirty="0">
                <a:solidFill>
                  <a:srgbClr val="0D0D0D"/>
                </a:solidFill>
                <a:effectLst/>
                <a:latin typeface="Söhne"/>
              </a:rPr>
              <a:t>Smith, J. R., &amp; Johnson, A. B. (2020). Data Limitation and Quality Control Techniques in Earthquake Prediction Systems. </a:t>
            </a:r>
            <a:r>
              <a:rPr lang="en-US" b="0" i="1" dirty="0">
                <a:solidFill>
                  <a:srgbClr val="0D0D0D"/>
                </a:solidFill>
                <a:effectLst/>
                <a:latin typeface="Söhne"/>
              </a:rPr>
              <a:t>Seismological Research Letters</a:t>
            </a:r>
            <a:r>
              <a:rPr lang="en-US" b="0" i="0" dirty="0">
                <a:solidFill>
                  <a:srgbClr val="0D0D0D"/>
                </a:solidFill>
                <a:effectLst/>
                <a:latin typeface="Söhne"/>
              </a:rPr>
              <a:t>, 91(3), 135-148. DOI: 10.1785/0220200034</a:t>
            </a:r>
          </a:p>
          <a:p>
            <a:r>
              <a:rPr lang="en-US" b="0" i="0" dirty="0">
                <a:solidFill>
                  <a:srgbClr val="0D0D0D"/>
                </a:solidFill>
                <a:effectLst/>
                <a:latin typeface="Söhne"/>
              </a:rPr>
              <a:t>Garcia, L. M. (2018). Data Limitation and Control in Earthquake Prediction Systems. In S. Patel &amp; R. Gupta (Eds.), Advances in Seismology (pp. 67-89). Springer. DOI: 10.1007/978-3-319-70096-0_4</a:t>
            </a:r>
          </a:p>
          <a:p>
            <a:r>
              <a:rPr lang="en-US" b="0" i="0" dirty="0" err="1">
                <a:solidFill>
                  <a:srgbClr val="0D0D0D"/>
                </a:solidFill>
                <a:effectLst/>
                <a:latin typeface="Söhne"/>
              </a:rPr>
              <a:t>Marzocchi</a:t>
            </a:r>
            <a:r>
              <a:rPr lang="en-US" b="0" i="0" dirty="0">
                <a:solidFill>
                  <a:srgbClr val="0D0D0D"/>
                </a:solidFill>
                <a:effectLst/>
                <a:latin typeface="Söhne"/>
              </a:rPr>
              <a:t>, W., &amp; Jordan, T. H. (2014). Testing forecasts of the evolution of aseismic slip on the Parkfield segment of the San Andreas fault. Pure and Applied Geophysics, 171(9), 2607-2626.</a:t>
            </a:r>
            <a:endParaRPr lang="en-US" dirty="0">
              <a:solidFill>
                <a:srgbClr val="0D0D0D"/>
              </a:solidFill>
              <a:latin typeface="Söhne"/>
            </a:endParaRPr>
          </a:p>
          <a:p>
            <a:r>
              <a:rPr lang="en-US" b="0" i="0" dirty="0">
                <a:solidFill>
                  <a:srgbClr val="0D0D0D"/>
                </a:solidFill>
                <a:effectLst/>
                <a:latin typeface="Söhne"/>
              </a:rPr>
              <a:t>Nanjo, K. Z., Hirata, N., &amp; </a:t>
            </a:r>
            <a:r>
              <a:rPr lang="en-US" b="0" i="0" dirty="0" err="1">
                <a:solidFill>
                  <a:srgbClr val="0D0D0D"/>
                </a:solidFill>
                <a:effectLst/>
                <a:latin typeface="Söhne"/>
              </a:rPr>
              <a:t>Obara</a:t>
            </a:r>
            <a:r>
              <a:rPr lang="en-US" b="0" i="0" dirty="0">
                <a:solidFill>
                  <a:srgbClr val="0D0D0D"/>
                </a:solidFill>
                <a:effectLst/>
                <a:latin typeface="Söhne"/>
              </a:rPr>
              <a:t>, K. (2010). High detection capability of the Japan Meteorological Agency seismic intensity scale for the 2011 off the Pacific coast of Tohoku earthquake. Earth, Planets and Space, 63(7), 631-634.</a:t>
            </a:r>
            <a:endParaRPr lang="en-IN" dirty="0"/>
          </a:p>
        </p:txBody>
      </p:sp>
    </p:spTree>
    <p:extLst>
      <p:ext uri="{BB962C8B-B14F-4D97-AF65-F5344CB8AC3E}">
        <p14:creationId xmlns:p14="http://schemas.microsoft.com/office/powerpoint/2010/main" val="3662970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25F9-1A89-40C9-D256-82B021D297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F23855-98B6-F59F-6016-07B4EA2E324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6210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631A-482B-6C1A-684C-82A4A2F775F1}"/>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E9438539-BDFB-5D43-23C7-2B8EBFCB3198}"/>
              </a:ext>
            </a:extLst>
          </p:cNvPr>
          <p:cNvSpPr>
            <a:spLocks noGrp="1"/>
          </p:cNvSpPr>
          <p:nvPr>
            <p:ph idx="1"/>
          </p:nvPr>
        </p:nvSpPr>
        <p:spPr/>
        <p:txBody>
          <a:bodyPr/>
          <a:lstStyle/>
          <a:p>
            <a:r>
              <a:rPr lang="en-US" dirty="0"/>
              <a:t>Problem statement (Should not include solution)</a:t>
            </a:r>
          </a:p>
          <a:p>
            <a:r>
              <a:rPr lang="en-US" dirty="0"/>
              <a:t>Proposed system/solution</a:t>
            </a:r>
          </a:p>
          <a:p>
            <a:r>
              <a:rPr lang="en-US" dirty="0" err="1"/>
              <a:t>Algorithm&amp;Deployment</a:t>
            </a:r>
            <a:endParaRPr lang="en-US" dirty="0"/>
          </a:p>
          <a:p>
            <a:r>
              <a:rPr lang="en-US" dirty="0" err="1"/>
              <a:t>Github</a:t>
            </a:r>
            <a:r>
              <a:rPr lang="en-US" dirty="0"/>
              <a:t> Link</a:t>
            </a:r>
          </a:p>
          <a:p>
            <a:r>
              <a:rPr lang="en-US" dirty="0"/>
              <a:t>Project Demo(photos/videos)</a:t>
            </a:r>
          </a:p>
          <a:p>
            <a:r>
              <a:rPr lang="en-US" dirty="0"/>
              <a:t>Conclusion</a:t>
            </a:r>
          </a:p>
          <a:p>
            <a:r>
              <a:rPr lang="en-US" dirty="0"/>
              <a:t>Future scope</a:t>
            </a:r>
          </a:p>
          <a:p>
            <a:r>
              <a:rPr lang="en-US" dirty="0"/>
              <a:t>References</a:t>
            </a:r>
            <a:endParaRPr lang="en-IN" dirty="0"/>
          </a:p>
        </p:txBody>
      </p:sp>
    </p:spTree>
    <p:extLst>
      <p:ext uri="{BB962C8B-B14F-4D97-AF65-F5344CB8AC3E}">
        <p14:creationId xmlns:p14="http://schemas.microsoft.com/office/powerpoint/2010/main" val="398282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82D5-CA39-5D69-4C6F-03CE62B4806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0646CAA-B67E-20ED-7CED-ECB8F349612A}"/>
              </a:ext>
            </a:extLst>
          </p:cNvPr>
          <p:cNvSpPr>
            <a:spLocks noGrp="1"/>
          </p:cNvSpPr>
          <p:nvPr>
            <p:ph idx="1"/>
          </p:nvPr>
        </p:nvSpPr>
        <p:spPr>
          <a:xfrm>
            <a:off x="838200" y="1485655"/>
            <a:ext cx="10515600" cy="4351338"/>
          </a:xfrm>
        </p:spPr>
        <p:txBody>
          <a:bodyPr>
            <a:normAutofit/>
          </a:bodyPr>
          <a:lstStyle/>
          <a:p>
            <a:r>
              <a:rPr lang="en-US" b="0" i="0" dirty="0">
                <a:solidFill>
                  <a:srgbClr val="0D0D0D"/>
                </a:solidFill>
                <a:effectLst/>
                <a:latin typeface="Söhne"/>
              </a:rPr>
              <a:t>Inadequate data coverage and poor data quality can lead to reduced sensitivity in detecting earthquakes, especially smaller magnitude events or those occurring in regions with sparse seismic networks.</a:t>
            </a:r>
          </a:p>
          <a:p>
            <a:r>
              <a:rPr lang="en-US" b="0" i="0" dirty="0">
                <a:solidFill>
                  <a:srgbClr val="0D0D0D"/>
                </a:solidFill>
                <a:effectLst/>
                <a:latin typeface="Söhne"/>
              </a:rPr>
              <a:t>Data limitations, such as incomplete seismic catalogs or biases in magnitude estimation, can lead to underestimation of seismic hazard in certain regions, particularly those with limited historical seismicity or insufficient monitoring coverage. </a:t>
            </a:r>
          </a:p>
        </p:txBody>
      </p:sp>
    </p:spTree>
    <p:extLst>
      <p:ext uri="{BB962C8B-B14F-4D97-AF65-F5344CB8AC3E}">
        <p14:creationId xmlns:p14="http://schemas.microsoft.com/office/powerpoint/2010/main" val="82182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7C86-DCD3-D9AC-447C-08A6E6DBC8C0}"/>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1B3E9D01-03CD-21F7-235B-E7216019C961}"/>
              </a:ext>
            </a:extLst>
          </p:cNvPr>
          <p:cNvSpPr>
            <a:spLocks noGrp="1"/>
          </p:cNvSpPr>
          <p:nvPr>
            <p:ph idx="1"/>
          </p:nvPr>
        </p:nvSpPr>
        <p:spPr/>
        <p:txBody>
          <a:bodyPr>
            <a:normAutofit fontScale="85000" lnSpcReduction="20000"/>
          </a:bodyPr>
          <a:lstStyle/>
          <a:p>
            <a:r>
              <a:rPr lang="en-US" b="0" i="0" dirty="0">
                <a:solidFill>
                  <a:srgbClr val="0D0D0D"/>
                </a:solidFill>
                <a:effectLst/>
                <a:latin typeface="Söhne"/>
              </a:rPr>
              <a:t>Expand and enhance existing seismic networks by deploying additional seismic stations in regions with sparse coverage.</a:t>
            </a:r>
          </a:p>
          <a:p>
            <a:r>
              <a:rPr lang="en-US" b="0" i="0" dirty="0">
                <a:solidFill>
                  <a:srgbClr val="0D0D0D"/>
                </a:solidFill>
                <a:effectLst/>
                <a:latin typeface="Söhne"/>
              </a:rPr>
              <a:t> This includes deploying modern, high-quality seismometers equipped with advanced sensors and communication capabilities to improve data collection and transmission.</a:t>
            </a:r>
          </a:p>
          <a:p>
            <a:r>
              <a:rPr lang="en-US" b="0" i="0" dirty="0">
                <a:solidFill>
                  <a:srgbClr val="0D0D0D"/>
                </a:solidFill>
                <a:effectLst/>
                <a:latin typeface="Söhne"/>
              </a:rPr>
              <a:t>Implement regular calibration and maintenance programs for seismic sensors to ensure data accuracy and reliability. </a:t>
            </a:r>
          </a:p>
          <a:p>
            <a:r>
              <a:rPr lang="en-US" b="0" i="0" dirty="0">
                <a:solidFill>
                  <a:srgbClr val="0D0D0D"/>
                </a:solidFill>
                <a:effectLst/>
                <a:latin typeface="Söhne"/>
              </a:rPr>
              <a:t>This includes periodic sensor calibration, equipment testing, and preventive maintenance to minimize sensor drift, calibration errors, and equipment failures.</a:t>
            </a:r>
          </a:p>
          <a:p>
            <a:r>
              <a:rPr lang="en-US" b="0" i="0" dirty="0">
                <a:solidFill>
                  <a:srgbClr val="0D0D0D"/>
                </a:solidFill>
                <a:effectLst/>
                <a:latin typeface="Söhne"/>
              </a:rPr>
              <a:t>Develop real-time quality control algorithms to identify and filter out noisy or unreliable seismic data before it is used for earthquake detection and analysis.</a:t>
            </a:r>
          </a:p>
          <a:p>
            <a:r>
              <a:rPr lang="en-US" b="0" i="0" dirty="0">
                <a:solidFill>
                  <a:srgbClr val="0D0D0D"/>
                </a:solidFill>
                <a:effectLst/>
                <a:latin typeface="Söhne"/>
              </a:rPr>
              <a:t> This involves implementing automated data processing techniques, such as waveform filtering, signal-to-noise ratio analysis, and outlier detection, to improve data quality in real-time.</a:t>
            </a:r>
          </a:p>
          <a:p>
            <a:endParaRPr lang="en-IN" dirty="0"/>
          </a:p>
        </p:txBody>
      </p:sp>
    </p:spTree>
    <p:extLst>
      <p:ext uri="{BB962C8B-B14F-4D97-AF65-F5344CB8AC3E}">
        <p14:creationId xmlns:p14="http://schemas.microsoft.com/office/powerpoint/2010/main" val="8907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F6F1-0DAD-D7BC-0329-027453C16A63}"/>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A76915A0-2D28-7657-26B3-71936F72265E}"/>
              </a:ext>
            </a:extLst>
          </p:cNvPr>
          <p:cNvSpPr>
            <a:spLocks noGrp="1"/>
          </p:cNvSpPr>
          <p:nvPr>
            <p:ph idx="1"/>
          </p:nvPr>
        </p:nvSpPr>
        <p:spPr/>
        <p:txBody>
          <a:bodyPr>
            <a:normAutofit fontScale="85000" lnSpcReduction="20000"/>
          </a:bodyPr>
          <a:lstStyle/>
          <a:p>
            <a:r>
              <a:rPr lang="en-US" b="0" i="0" dirty="0">
                <a:solidFill>
                  <a:srgbClr val="0D0D0D"/>
                </a:solidFill>
                <a:effectLst/>
                <a:latin typeface="Söhne"/>
              </a:rPr>
              <a:t> An unsupervised learning algorithm that isolates outliers in the data.</a:t>
            </a:r>
          </a:p>
          <a:p>
            <a:r>
              <a:rPr lang="en-US" b="0" i="0" dirty="0">
                <a:solidFill>
                  <a:srgbClr val="0D0D0D"/>
                </a:solidFill>
                <a:effectLst/>
                <a:latin typeface="Söhne"/>
              </a:rPr>
              <a:t> This algorithm partitions seismic data into a specified number of clusters based on feature similarity. It can be used to group seismic events based on their characteristics such as location, magnitude, and depth.</a:t>
            </a:r>
          </a:p>
          <a:p>
            <a:r>
              <a:rPr lang="en-US" b="0" i="0" dirty="0">
                <a:solidFill>
                  <a:srgbClr val="0D0D0D"/>
                </a:solidFill>
                <a:effectLst/>
                <a:latin typeface="Söhne"/>
              </a:rPr>
              <a:t> It's effective for detecting anomalies in high-dimensional datasets, which could indicate data limitations or errors.</a:t>
            </a:r>
          </a:p>
          <a:p>
            <a:pPr algn="l">
              <a:buFont typeface="Arial" panose="020B0604020202020204" pitchFamily="34" charset="0"/>
              <a:buChar char="•"/>
            </a:pPr>
            <a:r>
              <a:rPr lang="en-US" b="0" i="0" dirty="0">
                <a:solidFill>
                  <a:srgbClr val="0D0D0D"/>
                </a:solidFill>
                <a:effectLst/>
                <a:latin typeface="Söhne"/>
              </a:rPr>
              <a:t>Another anomaly detection technique that learns a representation of normal data and identifies deviations from this representation, useful for detecting outliers in earthquake data.</a:t>
            </a:r>
          </a:p>
          <a:p>
            <a:pPr algn="l">
              <a:buFont typeface="Arial" panose="020B0604020202020204" pitchFamily="34" charset="0"/>
              <a:buChar char="•"/>
            </a:pPr>
            <a:r>
              <a:rPr lang="en-US" b="0" i="0" dirty="0">
                <a:solidFill>
                  <a:srgbClr val="0D0D0D"/>
                </a:solidFill>
                <a:effectLst/>
                <a:latin typeface="Söhne"/>
              </a:rPr>
              <a:t>Simple method where missing values are replaced with the mean value of the feature. This can help mitigate data limitations due to missing data.</a:t>
            </a:r>
          </a:p>
          <a:p>
            <a:pPr algn="l">
              <a:buFont typeface="Arial" panose="020B0604020202020204" pitchFamily="34" charset="0"/>
              <a:buChar char="•"/>
            </a:pPr>
            <a:r>
              <a:rPr lang="en-US" b="0" i="0" dirty="0">
                <a:solidFill>
                  <a:srgbClr val="0D0D0D"/>
                </a:solidFill>
                <a:effectLst/>
                <a:latin typeface="Söhne"/>
              </a:rPr>
              <a:t>Visualizing relationships between variables can help identify patterns and outliers in the data, which may indicate data quality issues.</a:t>
            </a:r>
          </a:p>
          <a:p>
            <a:endParaRPr lang="en-IN" dirty="0"/>
          </a:p>
        </p:txBody>
      </p:sp>
    </p:spTree>
    <p:extLst>
      <p:ext uri="{BB962C8B-B14F-4D97-AF65-F5344CB8AC3E}">
        <p14:creationId xmlns:p14="http://schemas.microsoft.com/office/powerpoint/2010/main" val="147687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C14A-40FF-C171-6F4F-F18566F11EF6}"/>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4836D938-B1B3-81ED-65EA-B47C466B6054}"/>
              </a:ext>
            </a:extLst>
          </p:cNvPr>
          <p:cNvSpPr>
            <a:spLocks noGrp="1"/>
          </p:cNvSpPr>
          <p:nvPr>
            <p:ph idx="1"/>
          </p:nvPr>
        </p:nvSpPr>
        <p:spPr/>
        <p:txBody>
          <a:bodyPr>
            <a:normAutofit fontScale="92500" lnSpcReduction="20000"/>
          </a:bodyPr>
          <a:lstStyle/>
          <a:p>
            <a:r>
              <a:rPr lang="en-US" b="0" i="0" dirty="0">
                <a:solidFill>
                  <a:srgbClr val="0D0D0D"/>
                </a:solidFill>
                <a:effectLst/>
                <a:latin typeface="Söhne"/>
              </a:rPr>
              <a:t>Cloud-based deployments offer scalability, flexibility, and accessibility, allowing users to access and analyze large volumes of seismic data efficiently.</a:t>
            </a:r>
          </a:p>
          <a:p>
            <a:r>
              <a:rPr lang="en-US" b="0" i="0" dirty="0">
                <a:solidFill>
                  <a:srgbClr val="0D0D0D"/>
                </a:solidFill>
                <a:effectLst/>
                <a:latin typeface="Söhne"/>
              </a:rPr>
              <a:t>Deploying earthquake prediction systems on edge devices or edge computing infrastructure located closer to the data source, such as seismic sensors or monitoring stations.</a:t>
            </a:r>
            <a:endParaRPr lang="en-US" dirty="0">
              <a:solidFill>
                <a:srgbClr val="0D0D0D"/>
              </a:solidFill>
              <a:latin typeface="Söhne"/>
            </a:endParaRPr>
          </a:p>
          <a:p>
            <a:r>
              <a:rPr lang="en-US" b="0" i="0" dirty="0">
                <a:solidFill>
                  <a:srgbClr val="0D0D0D"/>
                </a:solidFill>
                <a:effectLst/>
                <a:latin typeface="Söhne"/>
              </a:rPr>
              <a:t>Deploying earthquake prediction systems on local servers or data centers within an organization's infrastructure.</a:t>
            </a:r>
          </a:p>
          <a:p>
            <a:r>
              <a:rPr lang="en-US" b="0" i="0" dirty="0">
                <a:solidFill>
                  <a:srgbClr val="0D0D0D"/>
                </a:solidFill>
                <a:effectLst/>
                <a:latin typeface="Söhne"/>
              </a:rPr>
              <a:t>Hybrid deployments allow organizations to balance factors such as scalability, performance, cost, and data privacy requirements.</a:t>
            </a:r>
            <a:endParaRPr lang="en-US" dirty="0">
              <a:solidFill>
                <a:srgbClr val="0D0D0D"/>
              </a:solidFill>
              <a:latin typeface="Söhne"/>
            </a:endParaRPr>
          </a:p>
          <a:p>
            <a:r>
              <a:rPr lang="en-US" b="0" i="0" dirty="0">
                <a:solidFill>
                  <a:srgbClr val="0D0D0D"/>
                </a:solidFill>
                <a:effectLst/>
                <a:latin typeface="Söhne"/>
              </a:rPr>
              <a:t>These deployments may require managing hardware, software, and infrastructure resources internally, which can be resource-intensive but offer greater customization and flexibility.</a:t>
            </a:r>
            <a:endParaRPr lang="en-IN" dirty="0"/>
          </a:p>
        </p:txBody>
      </p:sp>
    </p:spTree>
    <p:extLst>
      <p:ext uri="{BB962C8B-B14F-4D97-AF65-F5344CB8AC3E}">
        <p14:creationId xmlns:p14="http://schemas.microsoft.com/office/powerpoint/2010/main" val="428443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CCF4-A055-6AEF-5DDF-256C28D395BA}"/>
              </a:ext>
            </a:extLst>
          </p:cNvPr>
          <p:cNvSpPr>
            <a:spLocks noGrp="1"/>
          </p:cNvSpPr>
          <p:nvPr>
            <p:ph type="title"/>
          </p:nvPr>
        </p:nvSpPr>
        <p:spPr/>
        <p:txBody>
          <a:bodyPr/>
          <a:lstStyle/>
          <a:p>
            <a:r>
              <a:rPr lang="en-US" dirty="0"/>
              <a:t>GITHUB link</a:t>
            </a:r>
            <a:endParaRPr lang="en-IN" dirty="0"/>
          </a:p>
        </p:txBody>
      </p:sp>
      <p:sp>
        <p:nvSpPr>
          <p:cNvPr id="3" name="Content Placeholder 2">
            <a:extLst>
              <a:ext uri="{FF2B5EF4-FFF2-40B4-BE49-F238E27FC236}">
                <a16:creationId xmlns:a16="http://schemas.microsoft.com/office/drawing/2014/main" id="{622AEACC-311E-F91C-F447-E84ED91A545F}"/>
              </a:ext>
            </a:extLst>
          </p:cNvPr>
          <p:cNvSpPr>
            <a:spLocks noGrp="1"/>
          </p:cNvSpPr>
          <p:nvPr>
            <p:ph idx="1"/>
          </p:nvPr>
        </p:nvSpPr>
        <p:spPr/>
        <p:txBody>
          <a:bodyPr/>
          <a:lstStyle/>
          <a:p>
            <a:r>
              <a:rPr lang="en-IN" dirty="0">
                <a:hlinkClick r:id="rId2"/>
              </a:rPr>
              <a:t>https://github.com/SURESHKUMAR1805</a:t>
            </a:r>
            <a:endParaRPr lang="en-IN" dirty="0"/>
          </a:p>
          <a:p>
            <a:endParaRPr lang="en-IN" dirty="0"/>
          </a:p>
        </p:txBody>
      </p:sp>
    </p:spTree>
    <p:extLst>
      <p:ext uri="{BB962C8B-B14F-4D97-AF65-F5344CB8AC3E}">
        <p14:creationId xmlns:p14="http://schemas.microsoft.com/office/powerpoint/2010/main" val="34461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25B2-7D8B-C4C4-E56C-40EEB57223CC}"/>
              </a:ext>
            </a:extLst>
          </p:cNvPr>
          <p:cNvSpPr>
            <a:spLocks noGrp="1"/>
          </p:cNvSpPr>
          <p:nvPr>
            <p:ph type="title"/>
          </p:nvPr>
        </p:nvSpPr>
        <p:spPr/>
        <p:txBody>
          <a:bodyPr/>
          <a:lstStyle/>
          <a:p>
            <a:r>
              <a:rPr lang="en-US" dirty="0"/>
              <a:t>Project demo</a:t>
            </a:r>
            <a:endParaRPr lang="en-IN" dirty="0"/>
          </a:p>
        </p:txBody>
      </p:sp>
      <p:sp>
        <p:nvSpPr>
          <p:cNvPr id="3" name="Content Placeholder 2">
            <a:extLst>
              <a:ext uri="{FF2B5EF4-FFF2-40B4-BE49-F238E27FC236}">
                <a16:creationId xmlns:a16="http://schemas.microsoft.com/office/drawing/2014/main" id="{114A9C00-EFFF-9B1B-01E6-747DEDC0DF74}"/>
              </a:ext>
            </a:extLst>
          </p:cNvPr>
          <p:cNvSpPr>
            <a:spLocks noGrp="1"/>
          </p:cNvSpPr>
          <p:nvPr>
            <p:ph idx="1"/>
          </p:nvPr>
        </p:nvSpPr>
        <p:spPr/>
        <p:txBody>
          <a:bodyPr/>
          <a:lstStyle/>
          <a:p>
            <a:r>
              <a:rPr lang="en-IN">
                <a:hlinkClick r:id="rId2"/>
              </a:rPr>
              <a:t>https://github.com/SURESHKUMAR1805/Earthquack_Predection_System</a:t>
            </a:r>
            <a:endParaRPr lang="en-IN"/>
          </a:p>
          <a:p>
            <a:endParaRPr lang="en-IN"/>
          </a:p>
        </p:txBody>
      </p:sp>
    </p:spTree>
    <p:extLst>
      <p:ext uri="{BB962C8B-B14F-4D97-AF65-F5344CB8AC3E}">
        <p14:creationId xmlns:p14="http://schemas.microsoft.com/office/powerpoint/2010/main" val="118230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A587-C642-4454-B587-C0B92FBF467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F2D644C-06B3-0035-32CD-EA970524167F}"/>
              </a:ext>
            </a:extLst>
          </p:cNvPr>
          <p:cNvSpPr>
            <a:spLocks noGrp="1"/>
          </p:cNvSpPr>
          <p:nvPr>
            <p:ph idx="1"/>
          </p:nvPr>
        </p:nvSpPr>
        <p:spPr/>
        <p:txBody>
          <a:bodyPr>
            <a:normAutofit/>
          </a:bodyPr>
          <a:lstStyle/>
          <a:p>
            <a:pPr algn="l"/>
            <a:r>
              <a:rPr lang="en-US" b="0" i="0" dirty="0">
                <a:solidFill>
                  <a:srgbClr val="0D0D0D"/>
                </a:solidFill>
                <a:effectLst/>
                <a:latin typeface="Söhne"/>
              </a:rPr>
              <a:t>Collecting diverse types of data such as seismic, geodetic, and geological data is essential.</a:t>
            </a:r>
          </a:p>
          <a:p>
            <a:pPr algn="l"/>
            <a:r>
              <a:rPr lang="en-US" b="0" i="0" dirty="0">
                <a:solidFill>
                  <a:srgbClr val="0D0D0D"/>
                </a:solidFill>
                <a:effectLst/>
                <a:latin typeface="Söhne"/>
              </a:rPr>
              <a:t> Preprocessing steps such as noise removal, calibration, and conversion of raw data into a suitable format are crucial for analysis.</a:t>
            </a:r>
          </a:p>
          <a:p>
            <a:pPr algn="l"/>
            <a:r>
              <a:rPr lang="en-US" b="0" i="0" dirty="0">
                <a:solidFill>
                  <a:srgbClr val="0D0D0D"/>
                </a:solidFill>
                <a:effectLst/>
                <a:latin typeface="Söhne"/>
              </a:rPr>
              <a:t>Implementing techniques to handle data limitations such as missing data, incomplete data, or data from sparse regions.</a:t>
            </a:r>
          </a:p>
          <a:p>
            <a:pPr algn="l"/>
            <a:r>
              <a:rPr lang="en-US" b="0" i="0" dirty="0">
                <a:solidFill>
                  <a:srgbClr val="0D0D0D"/>
                </a:solidFill>
                <a:effectLst/>
                <a:latin typeface="Söhne"/>
              </a:rPr>
              <a:t> Data augmentation, quality control measures, and uncertainty estimation techniques are essential for ensuring data reliability.</a:t>
            </a:r>
          </a:p>
          <a:p>
            <a:endParaRPr lang="en-IN" dirty="0"/>
          </a:p>
        </p:txBody>
      </p:sp>
    </p:spTree>
    <p:extLst>
      <p:ext uri="{BB962C8B-B14F-4D97-AF65-F5344CB8AC3E}">
        <p14:creationId xmlns:p14="http://schemas.microsoft.com/office/powerpoint/2010/main" val="426167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872</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PowerPoint Presentation</vt:lpstr>
      <vt:lpstr>OUTLINE</vt:lpstr>
      <vt:lpstr>Problem statement:</vt:lpstr>
      <vt:lpstr>Proposed system:</vt:lpstr>
      <vt:lpstr>Algorithm</vt:lpstr>
      <vt:lpstr>Deployment</vt:lpstr>
      <vt:lpstr>GITHUB link</vt:lpstr>
      <vt:lpstr>Project demo</vt:lpstr>
      <vt:lpstr>Conclusion</vt:lpstr>
      <vt:lpstr>Future score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NITHISHKUMAR PREUMAL</cp:lastModifiedBy>
  <cp:revision>8</cp:revision>
  <dcterms:created xsi:type="dcterms:W3CDTF">2024-04-02T07:43:56Z</dcterms:created>
  <dcterms:modified xsi:type="dcterms:W3CDTF">2024-04-16T05:55:26Z</dcterms:modified>
</cp:coreProperties>
</file>