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4" r:id="rId7"/>
    <p:sldId id="269" r:id="rId8"/>
    <p:sldId id="265" r:id="rId9"/>
    <p:sldId id="261" r:id="rId10"/>
    <p:sldId id="266" r:id="rId11"/>
    <p:sldId id="267" r:id="rId12"/>
    <p:sldId id="268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1C7581-8C84-28E5-2E98-39BACF9BB0E9}" v="66" dt="2025-03-16T01:21:49.031"/>
    <p1510:client id="{93008CFD-5146-B4DD-7604-15CC6E54B290}" v="47" dt="2025-03-16T16:32:51.489"/>
    <p1510:client id="{A1F1CB11-36F1-3577-02D5-111A65DF41DE}" v="48" dt="2025-03-16T16:53:58.203"/>
    <p1510:client id="{CF70DBB6-BA7D-8D98-95B2-256D9CE5927B}" v="953" dt="2025-03-16T16:19:30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8C94E2-EBE0-465B-BE21-0E85226BC8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2D263C-80DE-4148-99ED-FBFA197DC8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EEG Data Collection</a:t>
          </a:r>
          <a:r>
            <a:rPr lang="en-US">
              <a:latin typeface="Calibri"/>
            </a:rPr>
            <a:t>:</a:t>
          </a:r>
        </a:p>
      </dgm:t>
    </dgm:pt>
    <dgm:pt modelId="{16211F7B-6DB2-480A-89AF-C773A69EE564}" type="parTrans" cxnId="{95AF26B4-C266-4C0C-9054-48E105B8C238}">
      <dgm:prSet/>
      <dgm:spPr/>
      <dgm:t>
        <a:bodyPr/>
        <a:lstStyle/>
        <a:p>
          <a:endParaRPr lang="en-US"/>
        </a:p>
      </dgm:t>
    </dgm:pt>
    <dgm:pt modelId="{B5F614DB-FEF6-4ED2-8D23-8E989B5DC0B4}" type="sibTrans" cxnId="{95AF26B4-C266-4C0C-9054-48E105B8C23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AF7CCF-ED4A-4B48-AD8E-EA5578C1E7A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Signal Processing</a:t>
          </a:r>
          <a:r>
            <a:rPr lang="en-US">
              <a:latin typeface="Calibri"/>
            </a:rPr>
            <a:t> </a:t>
          </a:r>
        </a:p>
      </dgm:t>
    </dgm:pt>
    <dgm:pt modelId="{2EBB1E3D-EAC0-44C0-BD02-B1156E6636FB}" type="parTrans" cxnId="{4A39EE3F-27E5-4D3C-8A3C-EFE1AECC0D1A}">
      <dgm:prSet/>
      <dgm:spPr/>
    </dgm:pt>
    <dgm:pt modelId="{6127FCF5-B889-4ECE-9284-D13C3157C4D8}" type="sibTrans" cxnId="{4A39EE3F-27E5-4D3C-8A3C-EFE1AECC0D1A}">
      <dgm:prSet/>
      <dgm:spPr/>
    </dgm:pt>
    <dgm:pt modelId="{7B8C6509-7B1F-47FA-AA73-F7D771B0644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/>
            </a:rPr>
            <a:t>3</a:t>
          </a:r>
          <a:r>
            <a:rPr lang="en-US"/>
            <a:t>. Feature </a:t>
          </a:r>
          <a:r>
            <a:rPr lang="en-US">
              <a:latin typeface="Calibri"/>
            </a:rPr>
            <a:t>Extraction</a:t>
          </a:r>
        </a:p>
      </dgm:t>
    </dgm:pt>
    <dgm:pt modelId="{5BE5DFF9-1E7E-4E2D-AD0D-53CA0EC027D8}" type="parTrans" cxnId="{6C8CCD07-6EF8-474E-9B78-31338491E30D}">
      <dgm:prSet/>
      <dgm:spPr/>
    </dgm:pt>
    <dgm:pt modelId="{7139361B-7541-4B3D-A7FD-CC8EA257C537}" type="sibTrans" cxnId="{6C8CCD07-6EF8-474E-9B78-31338491E30D}">
      <dgm:prSet/>
      <dgm:spPr/>
    </dgm:pt>
    <dgm:pt modelId="{A0E753E6-0985-42EB-9461-FDA7CCCC27F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/>
            </a:rPr>
            <a:t>4</a:t>
          </a:r>
          <a:r>
            <a:rPr lang="en-US"/>
            <a:t>. Stress Level </a:t>
          </a:r>
          <a:r>
            <a:rPr lang="en-US">
              <a:latin typeface="Calibri"/>
            </a:rPr>
            <a:t>Mapping</a:t>
          </a:r>
        </a:p>
      </dgm:t>
    </dgm:pt>
    <dgm:pt modelId="{18057C53-9FBE-453D-9885-D916CA31D4D8}" type="parTrans" cxnId="{A64C8F10-57BA-4F8E-9C85-F8C38A8F319C}">
      <dgm:prSet/>
      <dgm:spPr/>
    </dgm:pt>
    <dgm:pt modelId="{B2973D66-62DC-4633-84C6-EFBEBB677789}" type="sibTrans" cxnId="{A64C8F10-57BA-4F8E-9C85-F8C38A8F319C}">
      <dgm:prSet/>
      <dgm:spPr/>
    </dgm:pt>
    <dgm:pt modelId="{7CCAB2B2-A80D-4566-B4B7-F6696497799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"/>
            </a:rPr>
            <a:t>5</a:t>
          </a:r>
          <a:r>
            <a:rPr lang="en-US"/>
            <a:t>. Game </a:t>
          </a:r>
          <a:r>
            <a:rPr lang="en-US">
              <a:latin typeface="Calibri"/>
            </a:rPr>
            <a:t>Adaptation</a:t>
          </a:r>
          <a:endParaRPr lang="en-US"/>
        </a:p>
      </dgm:t>
    </dgm:pt>
    <dgm:pt modelId="{FA25F296-027C-4C4A-A6EF-35BA57BA2289}" type="parTrans" cxnId="{19517AE3-52E4-4605-895B-CC016F314489}">
      <dgm:prSet/>
      <dgm:spPr/>
    </dgm:pt>
    <dgm:pt modelId="{5BC1543F-FA24-4B57-93EC-DD49EAD3696B}" type="sibTrans" cxnId="{19517AE3-52E4-4605-895B-CC016F314489}">
      <dgm:prSet/>
      <dgm:spPr/>
    </dgm:pt>
    <dgm:pt modelId="{B4CF52FD-F2E9-4D04-8E6E-3D202A9FB1A0}" type="pres">
      <dgm:prSet presAssocID="{3E8C94E2-EBE0-465B-BE21-0E85226BC832}" presName="root" presStyleCnt="0">
        <dgm:presLayoutVars>
          <dgm:dir/>
          <dgm:resizeHandles val="exact"/>
        </dgm:presLayoutVars>
      </dgm:prSet>
      <dgm:spPr/>
    </dgm:pt>
    <dgm:pt modelId="{F4BD8444-ABC2-4641-9E7C-BA8B2427D9CE}" type="pres">
      <dgm:prSet presAssocID="{7A2D263C-80DE-4148-99ED-FBFA197DC864}" presName="compNode" presStyleCnt="0"/>
      <dgm:spPr/>
    </dgm:pt>
    <dgm:pt modelId="{2BD342AF-7919-42FD-B624-5B7BEA57E778}" type="pres">
      <dgm:prSet presAssocID="{7A2D263C-80DE-4148-99ED-FBFA197DC864}" presName="bgRect" presStyleLbl="bgShp" presStyleIdx="0" presStyleCnt="5"/>
      <dgm:spPr/>
    </dgm:pt>
    <dgm:pt modelId="{027C2E83-26A0-40AC-AD76-AD5A5941E401}" type="pres">
      <dgm:prSet presAssocID="{7A2D263C-80DE-4148-99ED-FBFA197DC86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59AB0B24-1E0B-4A4C-A849-7E929379DB33}" type="pres">
      <dgm:prSet presAssocID="{7A2D263C-80DE-4148-99ED-FBFA197DC864}" presName="spaceRect" presStyleCnt="0"/>
      <dgm:spPr/>
    </dgm:pt>
    <dgm:pt modelId="{ED92D6E4-FEE5-4BCB-BCD7-7AB92506D40D}" type="pres">
      <dgm:prSet presAssocID="{7A2D263C-80DE-4148-99ED-FBFA197DC864}" presName="parTx" presStyleLbl="revTx" presStyleIdx="0" presStyleCnt="5">
        <dgm:presLayoutVars>
          <dgm:chMax val="0"/>
          <dgm:chPref val="0"/>
        </dgm:presLayoutVars>
      </dgm:prSet>
      <dgm:spPr/>
    </dgm:pt>
    <dgm:pt modelId="{D610E1B2-01C7-4B6B-9840-C6794DC4664E}" type="pres">
      <dgm:prSet presAssocID="{B5F614DB-FEF6-4ED2-8D23-8E989B5DC0B4}" presName="sibTrans" presStyleCnt="0"/>
      <dgm:spPr/>
    </dgm:pt>
    <dgm:pt modelId="{1D48F10E-1BF6-43BE-B239-4AB2D22FAEC3}" type="pres">
      <dgm:prSet presAssocID="{18AF7CCF-ED4A-4B48-AD8E-EA5578C1E7AB}" presName="compNode" presStyleCnt="0"/>
      <dgm:spPr/>
    </dgm:pt>
    <dgm:pt modelId="{C3642E68-E203-45E4-B0B3-95DF30BA3FF2}" type="pres">
      <dgm:prSet presAssocID="{18AF7CCF-ED4A-4B48-AD8E-EA5578C1E7AB}" presName="bgRect" presStyleLbl="bgShp" presStyleIdx="1" presStyleCnt="5"/>
      <dgm:spPr/>
    </dgm:pt>
    <dgm:pt modelId="{CFDFE4F1-E404-4A8B-AE42-D49EB11F0921}" type="pres">
      <dgm:prSet presAssocID="{18AF7CCF-ED4A-4B48-AD8E-EA5578C1E7A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5C7356C7-1347-4ED6-92C7-10940923ECCB}" type="pres">
      <dgm:prSet presAssocID="{18AF7CCF-ED4A-4B48-AD8E-EA5578C1E7AB}" presName="spaceRect" presStyleCnt="0"/>
      <dgm:spPr/>
    </dgm:pt>
    <dgm:pt modelId="{75D6F949-34FA-4F4A-B7E5-6A79637147A3}" type="pres">
      <dgm:prSet presAssocID="{18AF7CCF-ED4A-4B48-AD8E-EA5578C1E7AB}" presName="parTx" presStyleLbl="revTx" presStyleIdx="1" presStyleCnt="5">
        <dgm:presLayoutVars>
          <dgm:chMax val="0"/>
          <dgm:chPref val="0"/>
        </dgm:presLayoutVars>
      </dgm:prSet>
      <dgm:spPr/>
    </dgm:pt>
    <dgm:pt modelId="{09BA8F94-84DB-430E-9EE4-6F098397F2BF}" type="pres">
      <dgm:prSet presAssocID="{6127FCF5-B889-4ECE-9284-D13C3157C4D8}" presName="sibTrans" presStyleCnt="0"/>
      <dgm:spPr/>
    </dgm:pt>
    <dgm:pt modelId="{3483DC1D-5C57-4E23-A6C0-E49632885418}" type="pres">
      <dgm:prSet presAssocID="{7B8C6509-7B1F-47FA-AA73-F7D771B0644F}" presName="compNode" presStyleCnt="0"/>
      <dgm:spPr/>
    </dgm:pt>
    <dgm:pt modelId="{CAB8110F-9763-4F3A-80C2-12F1CFAF7B24}" type="pres">
      <dgm:prSet presAssocID="{7B8C6509-7B1F-47FA-AA73-F7D771B0644F}" presName="bgRect" presStyleLbl="bgShp" presStyleIdx="2" presStyleCnt="5"/>
      <dgm:spPr/>
    </dgm:pt>
    <dgm:pt modelId="{C33D6E07-E141-4145-B546-F0378A721B48}" type="pres">
      <dgm:prSet presAssocID="{7B8C6509-7B1F-47FA-AA73-F7D771B0644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6E8888F3-D5A8-4464-8D90-445E2687557D}" type="pres">
      <dgm:prSet presAssocID="{7B8C6509-7B1F-47FA-AA73-F7D771B0644F}" presName="spaceRect" presStyleCnt="0"/>
      <dgm:spPr/>
    </dgm:pt>
    <dgm:pt modelId="{5E2049C4-B7EE-4EDD-B884-23AF988597A7}" type="pres">
      <dgm:prSet presAssocID="{7B8C6509-7B1F-47FA-AA73-F7D771B0644F}" presName="parTx" presStyleLbl="revTx" presStyleIdx="2" presStyleCnt="5">
        <dgm:presLayoutVars>
          <dgm:chMax val="0"/>
          <dgm:chPref val="0"/>
        </dgm:presLayoutVars>
      </dgm:prSet>
      <dgm:spPr/>
    </dgm:pt>
    <dgm:pt modelId="{8F68D1FD-4671-4489-8B00-D71A9AFA1CA0}" type="pres">
      <dgm:prSet presAssocID="{7139361B-7541-4B3D-A7FD-CC8EA257C537}" presName="sibTrans" presStyleCnt="0"/>
      <dgm:spPr/>
    </dgm:pt>
    <dgm:pt modelId="{F056630C-030F-4FC1-8B53-94A7CA8F0368}" type="pres">
      <dgm:prSet presAssocID="{A0E753E6-0985-42EB-9461-FDA7CCCC27FE}" presName="compNode" presStyleCnt="0"/>
      <dgm:spPr/>
    </dgm:pt>
    <dgm:pt modelId="{14345B76-E890-4773-9887-FE2E3EAFAA9D}" type="pres">
      <dgm:prSet presAssocID="{A0E753E6-0985-42EB-9461-FDA7CCCC27FE}" presName="bgRect" presStyleLbl="bgShp" presStyleIdx="3" presStyleCnt="5"/>
      <dgm:spPr/>
    </dgm:pt>
    <dgm:pt modelId="{5B1C63AE-3847-4565-88E4-EF485DCB5E33}" type="pres">
      <dgm:prSet presAssocID="{A0E753E6-0985-42EB-9461-FDA7CCCC27F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ried Face with No Fill"/>
        </a:ext>
      </dgm:extLst>
    </dgm:pt>
    <dgm:pt modelId="{893873D0-6A72-4C4E-B35D-DA3ADAA00316}" type="pres">
      <dgm:prSet presAssocID="{A0E753E6-0985-42EB-9461-FDA7CCCC27FE}" presName="spaceRect" presStyleCnt="0"/>
      <dgm:spPr/>
    </dgm:pt>
    <dgm:pt modelId="{6EFCFF5F-6068-4779-A0CA-F7A5B1F44672}" type="pres">
      <dgm:prSet presAssocID="{A0E753E6-0985-42EB-9461-FDA7CCCC27FE}" presName="parTx" presStyleLbl="revTx" presStyleIdx="3" presStyleCnt="5">
        <dgm:presLayoutVars>
          <dgm:chMax val="0"/>
          <dgm:chPref val="0"/>
        </dgm:presLayoutVars>
      </dgm:prSet>
      <dgm:spPr/>
    </dgm:pt>
    <dgm:pt modelId="{0179A570-2138-479E-868E-467892FCF714}" type="pres">
      <dgm:prSet presAssocID="{B2973D66-62DC-4633-84C6-EFBEBB677789}" presName="sibTrans" presStyleCnt="0"/>
      <dgm:spPr/>
    </dgm:pt>
    <dgm:pt modelId="{54856859-D154-4C43-BA04-D5756774B4F9}" type="pres">
      <dgm:prSet presAssocID="{7CCAB2B2-A80D-4566-B4B7-F66964977993}" presName="compNode" presStyleCnt="0"/>
      <dgm:spPr/>
    </dgm:pt>
    <dgm:pt modelId="{5114D49E-9B2D-4D05-92F9-0025D45A94E1}" type="pres">
      <dgm:prSet presAssocID="{7CCAB2B2-A80D-4566-B4B7-F66964977993}" presName="bgRect" presStyleLbl="bgShp" presStyleIdx="4" presStyleCnt="5"/>
      <dgm:spPr/>
    </dgm:pt>
    <dgm:pt modelId="{3E05F68D-A606-4023-8EC9-8A1C5F3CE5A8}" type="pres">
      <dgm:prSet presAssocID="{7CCAB2B2-A80D-4566-B4B7-F6696497799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683A8E32-A0C5-4693-85F4-750D568299AA}" type="pres">
      <dgm:prSet presAssocID="{7CCAB2B2-A80D-4566-B4B7-F66964977993}" presName="spaceRect" presStyleCnt="0"/>
      <dgm:spPr/>
    </dgm:pt>
    <dgm:pt modelId="{904C3BEC-3546-440C-B2C9-CCCF306AA315}" type="pres">
      <dgm:prSet presAssocID="{7CCAB2B2-A80D-4566-B4B7-F6696497799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C8CCD07-6EF8-474E-9B78-31338491E30D}" srcId="{3E8C94E2-EBE0-465B-BE21-0E85226BC832}" destId="{7B8C6509-7B1F-47FA-AA73-F7D771B0644F}" srcOrd="2" destOrd="0" parTransId="{5BE5DFF9-1E7E-4E2D-AD0D-53CA0EC027D8}" sibTransId="{7139361B-7541-4B3D-A7FD-CC8EA257C537}"/>
    <dgm:cxn modelId="{7922390F-1D63-44D4-B2E4-CB363287EEA8}" type="presOf" srcId="{3E8C94E2-EBE0-465B-BE21-0E85226BC832}" destId="{B4CF52FD-F2E9-4D04-8E6E-3D202A9FB1A0}" srcOrd="0" destOrd="0" presId="urn:microsoft.com/office/officeart/2018/2/layout/IconVerticalSolidList"/>
    <dgm:cxn modelId="{A64C8F10-57BA-4F8E-9C85-F8C38A8F319C}" srcId="{3E8C94E2-EBE0-465B-BE21-0E85226BC832}" destId="{A0E753E6-0985-42EB-9461-FDA7CCCC27FE}" srcOrd="3" destOrd="0" parTransId="{18057C53-9FBE-453D-9885-D916CA31D4D8}" sibTransId="{B2973D66-62DC-4633-84C6-EFBEBB677789}"/>
    <dgm:cxn modelId="{9C32E819-9AB2-4CB1-A52E-8B49B8919958}" type="presOf" srcId="{7B8C6509-7B1F-47FA-AA73-F7D771B0644F}" destId="{5E2049C4-B7EE-4EDD-B884-23AF988597A7}" srcOrd="0" destOrd="0" presId="urn:microsoft.com/office/officeart/2018/2/layout/IconVerticalSolidList"/>
    <dgm:cxn modelId="{4A39EE3F-27E5-4D3C-8A3C-EFE1AECC0D1A}" srcId="{3E8C94E2-EBE0-465B-BE21-0E85226BC832}" destId="{18AF7CCF-ED4A-4B48-AD8E-EA5578C1E7AB}" srcOrd="1" destOrd="0" parTransId="{2EBB1E3D-EAC0-44C0-BD02-B1156E6636FB}" sibTransId="{6127FCF5-B889-4ECE-9284-D13C3157C4D8}"/>
    <dgm:cxn modelId="{D4701774-9654-4D69-B694-BF1360A5FF48}" type="presOf" srcId="{7A2D263C-80DE-4148-99ED-FBFA197DC864}" destId="{ED92D6E4-FEE5-4BCB-BCD7-7AB92506D40D}" srcOrd="0" destOrd="0" presId="urn:microsoft.com/office/officeart/2018/2/layout/IconVerticalSolidList"/>
    <dgm:cxn modelId="{D2BEC998-B27F-470D-9F20-6DCD2AE21B81}" type="presOf" srcId="{A0E753E6-0985-42EB-9461-FDA7CCCC27FE}" destId="{6EFCFF5F-6068-4779-A0CA-F7A5B1F44672}" srcOrd="0" destOrd="0" presId="urn:microsoft.com/office/officeart/2018/2/layout/IconVerticalSolidList"/>
    <dgm:cxn modelId="{95AF26B4-C266-4C0C-9054-48E105B8C238}" srcId="{3E8C94E2-EBE0-465B-BE21-0E85226BC832}" destId="{7A2D263C-80DE-4148-99ED-FBFA197DC864}" srcOrd="0" destOrd="0" parTransId="{16211F7B-6DB2-480A-89AF-C773A69EE564}" sibTransId="{B5F614DB-FEF6-4ED2-8D23-8E989B5DC0B4}"/>
    <dgm:cxn modelId="{63BFE4CB-D2D7-4472-8EAA-47E0339AA18F}" type="presOf" srcId="{18AF7CCF-ED4A-4B48-AD8E-EA5578C1E7AB}" destId="{75D6F949-34FA-4F4A-B7E5-6A79637147A3}" srcOrd="0" destOrd="0" presId="urn:microsoft.com/office/officeart/2018/2/layout/IconVerticalSolidList"/>
    <dgm:cxn modelId="{9F7197CF-E730-4AE6-9D6D-BD98BB753012}" type="presOf" srcId="{7CCAB2B2-A80D-4566-B4B7-F66964977993}" destId="{904C3BEC-3546-440C-B2C9-CCCF306AA315}" srcOrd="0" destOrd="0" presId="urn:microsoft.com/office/officeart/2018/2/layout/IconVerticalSolidList"/>
    <dgm:cxn modelId="{19517AE3-52E4-4605-895B-CC016F314489}" srcId="{3E8C94E2-EBE0-465B-BE21-0E85226BC832}" destId="{7CCAB2B2-A80D-4566-B4B7-F66964977993}" srcOrd="4" destOrd="0" parTransId="{FA25F296-027C-4C4A-A6EF-35BA57BA2289}" sibTransId="{5BC1543F-FA24-4B57-93EC-DD49EAD3696B}"/>
    <dgm:cxn modelId="{F937598C-8044-43D4-8349-611B3798CE7B}" type="presParOf" srcId="{B4CF52FD-F2E9-4D04-8E6E-3D202A9FB1A0}" destId="{F4BD8444-ABC2-4641-9E7C-BA8B2427D9CE}" srcOrd="0" destOrd="0" presId="urn:microsoft.com/office/officeart/2018/2/layout/IconVerticalSolidList"/>
    <dgm:cxn modelId="{8B061381-A09E-4B86-9043-587F6506C3CE}" type="presParOf" srcId="{F4BD8444-ABC2-4641-9E7C-BA8B2427D9CE}" destId="{2BD342AF-7919-42FD-B624-5B7BEA57E778}" srcOrd="0" destOrd="0" presId="urn:microsoft.com/office/officeart/2018/2/layout/IconVerticalSolidList"/>
    <dgm:cxn modelId="{229B37FC-665E-4179-A2F3-A790D204F4BD}" type="presParOf" srcId="{F4BD8444-ABC2-4641-9E7C-BA8B2427D9CE}" destId="{027C2E83-26A0-40AC-AD76-AD5A5941E401}" srcOrd="1" destOrd="0" presId="urn:microsoft.com/office/officeart/2018/2/layout/IconVerticalSolidList"/>
    <dgm:cxn modelId="{F4003DCF-715E-4A0E-9C76-CBCBB01E71EF}" type="presParOf" srcId="{F4BD8444-ABC2-4641-9E7C-BA8B2427D9CE}" destId="{59AB0B24-1E0B-4A4C-A849-7E929379DB33}" srcOrd="2" destOrd="0" presId="urn:microsoft.com/office/officeart/2018/2/layout/IconVerticalSolidList"/>
    <dgm:cxn modelId="{496B64EE-825D-4568-976C-FE2EBD852FFA}" type="presParOf" srcId="{F4BD8444-ABC2-4641-9E7C-BA8B2427D9CE}" destId="{ED92D6E4-FEE5-4BCB-BCD7-7AB92506D40D}" srcOrd="3" destOrd="0" presId="urn:microsoft.com/office/officeart/2018/2/layout/IconVerticalSolidList"/>
    <dgm:cxn modelId="{71E2DE43-1FD2-4E02-A09D-783AA035032C}" type="presParOf" srcId="{B4CF52FD-F2E9-4D04-8E6E-3D202A9FB1A0}" destId="{D610E1B2-01C7-4B6B-9840-C6794DC4664E}" srcOrd="1" destOrd="0" presId="urn:microsoft.com/office/officeart/2018/2/layout/IconVerticalSolidList"/>
    <dgm:cxn modelId="{FD0FB3DB-A741-4CAA-BE91-D95EF8A9110C}" type="presParOf" srcId="{B4CF52FD-F2E9-4D04-8E6E-3D202A9FB1A0}" destId="{1D48F10E-1BF6-43BE-B239-4AB2D22FAEC3}" srcOrd="2" destOrd="0" presId="urn:microsoft.com/office/officeart/2018/2/layout/IconVerticalSolidList"/>
    <dgm:cxn modelId="{4A1E0817-B2A2-40A1-AAB8-24C647CCFB9F}" type="presParOf" srcId="{1D48F10E-1BF6-43BE-B239-4AB2D22FAEC3}" destId="{C3642E68-E203-45E4-B0B3-95DF30BA3FF2}" srcOrd="0" destOrd="0" presId="urn:microsoft.com/office/officeart/2018/2/layout/IconVerticalSolidList"/>
    <dgm:cxn modelId="{2DF8909E-EBC3-473F-960B-C251B3794905}" type="presParOf" srcId="{1D48F10E-1BF6-43BE-B239-4AB2D22FAEC3}" destId="{CFDFE4F1-E404-4A8B-AE42-D49EB11F0921}" srcOrd="1" destOrd="0" presId="urn:microsoft.com/office/officeart/2018/2/layout/IconVerticalSolidList"/>
    <dgm:cxn modelId="{C076EE1C-8292-4BDA-9B52-9F8F174F88CE}" type="presParOf" srcId="{1D48F10E-1BF6-43BE-B239-4AB2D22FAEC3}" destId="{5C7356C7-1347-4ED6-92C7-10940923ECCB}" srcOrd="2" destOrd="0" presId="urn:microsoft.com/office/officeart/2018/2/layout/IconVerticalSolidList"/>
    <dgm:cxn modelId="{485B3649-AC07-48AF-976A-84D9B5DE011B}" type="presParOf" srcId="{1D48F10E-1BF6-43BE-B239-4AB2D22FAEC3}" destId="{75D6F949-34FA-4F4A-B7E5-6A79637147A3}" srcOrd="3" destOrd="0" presId="urn:microsoft.com/office/officeart/2018/2/layout/IconVerticalSolidList"/>
    <dgm:cxn modelId="{907E0750-6727-4551-9AD2-57355EFBC403}" type="presParOf" srcId="{B4CF52FD-F2E9-4D04-8E6E-3D202A9FB1A0}" destId="{09BA8F94-84DB-430E-9EE4-6F098397F2BF}" srcOrd="3" destOrd="0" presId="urn:microsoft.com/office/officeart/2018/2/layout/IconVerticalSolidList"/>
    <dgm:cxn modelId="{1B7BDAAF-EF85-4139-847D-86B8A6994D36}" type="presParOf" srcId="{B4CF52FD-F2E9-4D04-8E6E-3D202A9FB1A0}" destId="{3483DC1D-5C57-4E23-A6C0-E49632885418}" srcOrd="4" destOrd="0" presId="urn:microsoft.com/office/officeart/2018/2/layout/IconVerticalSolidList"/>
    <dgm:cxn modelId="{778DE00B-8DA9-45D1-9752-EECAC3D9EBB6}" type="presParOf" srcId="{3483DC1D-5C57-4E23-A6C0-E49632885418}" destId="{CAB8110F-9763-4F3A-80C2-12F1CFAF7B24}" srcOrd="0" destOrd="0" presId="urn:microsoft.com/office/officeart/2018/2/layout/IconVerticalSolidList"/>
    <dgm:cxn modelId="{2AC29AFD-1A32-4698-B3D4-306176EC7D4D}" type="presParOf" srcId="{3483DC1D-5C57-4E23-A6C0-E49632885418}" destId="{C33D6E07-E141-4145-B546-F0378A721B48}" srcOrd="1" destOrd="0" presId="urn:microsoft.com/office/officeart/2018/2/layout/IconVerticalSolidList"/>
    <dgm:cxn modelId="{0CCE291E-CFAC-49BA-8CD9-EDB06BFA3422}" type="presParOf" srcId="{3483DC1D-5C57-4E23-A6C0-E49632885418}" destId="{6E8888F3-D5A8-4464-8D90-445E2687557D}" srcOrd="2" destOrd="0" presId="urn:microsoft.com/office/officeart/2018/2/layout/IconVerticalSolidList"/>
    <dgm:cxn modelId="{6D93176F-6D8C-40B1-9ABC-655FED064747}" type="presParOf" srcId="{3483DC1D-5C57-4E23-A6C0-E49632885418}" destId="{5E2049C4-B7EE-4EDD-B884-23AF988597A7}" srcOrd="3" destOrd="0" presId="urn:microsoft.com/office/officeart/2018/2/layout/IconVerticalSolidList"/>
    <dgm:cxn modelId="{FDAB15DB-68E1-45C9-9972-9904CC9D607E}" type="presParOf" srcId="{B4CF52FD-F2E9-4D04-8E6E-3D202A9FB1A0}" destId="{8F68D1FD-4671-4489-8B00-D71A9AFA1CA0}" srcOrd="5" destOrd="0" presId="urn:microsoft.com/office/officeart/2018/2/layout/IconVerticalSolidList"/>
    <dgm:cxn modelId="{2302D832-5B41-407C-995C-4DEF40D45019}" type="presParOf" srcId="{B4CF52FD-F2E9-4D04-8E6E-3D202A9FB1A0}" destId="{F056630C-030F-4FC1-8B53-94A7CA8F0368}" srcOrd="6" destOrd="0" presId="urn:microsoft.com/office/officeart/2018/2/layout/IconVerticalSolidList"/>
    <dgm:cxn modelId="{3DC266EC-216D-40AA-8805-942F14ADC575}" type="presParOf" srcId="{F056630C-030F-4FC1-8B53-94A7CA8F0368}" destId="{14345B76-E890-4773-9887-FE2E3EAFAA9D}" srcOrd="0" destOrd="0" presId="urn:microsoft.com/office/officeart/2018/2/layout/IconVerticalSolidList"/>
    <dgm:cxn modelId="{443D895D-F37A-4E31-9EF1-1DEF8EB13750}" type="presParOf" srcId="{F056630C-030F-4FC1-8B53-94A7CA8F0368}" destId="{5B1C63AE-3847-4565-88E4-EF485DCB5E33}" srcOrd="1" destOrd="0" presId="urn:microsoft.com/office/officeart/2018/2/layout/IconVerticalSolidList"/>
    <dgm:cxn modelId="{445D9F58-A931-4C2A-97BB-BC1AFE747AC4}" type="presParOf" srcId="{F056630C-030F-4FC1-8B53-94A7CA8F0368}" destId="{893873D0-6A72-4C4E-B35D-DA3ADAA00316}" srcOrd="2" destOrd="0" presId="urn:microsoft.com/office/officeart/2018/2/layout/IconVerticalSolidList"/>
    <dgm:cxn modelId="{F3698169-991F-4BB9-9472-190DFE029B5D}" type="presParOf" srcId="{F056630C-030F-4FC1-8B53-94A7CA8F0368}" destId="{6EFCFF5F-6068-4779-A0CA-F7A5B1F44672}" srcOrd="3" destOrd="0" presId="urn:microsoft.com/office/officeart/2018/2/layout/IconVerticalSolidList"/>
    <dgm:cxn modelId="{506C5166-DD2B-4E7F-9C29-26FBAB043890}" type="presParOf" srcId="{B4CF52FD-F2E9-4D04-8E6E-3D202A9FB1A0}" destId="{0179A570-2138-479E-868E-467892FCF714}" srcOrd="7" destOrd="0" presId="urn:microsoft.com/office/officeart/2018/2/layout/IconVerticalSolidList"/>
    <dgm:cxn modelId="{8D8C91E4-21BF-40E5-B9DB-1DDD9A2CC09D}" type="presParOf" srcId="{B4CF52FD-F2E9-4D04-8E6E-3D202A9FB1A0}" destId="{54856859-D154-4C43-BA04-D5756774B4F9}" srcOrd="8" destOrd="0" presId="urn:microsoft.com/office/officeart/2018/2/layout/IconVerticalSolidList"/>
    <dgm:cxn modelId="{7E67872C-47A6-475D-BBE1-FEFE38979B35}" type="presParOf" srcId="{54856859-D154-4C43-BA04-D5756774B4F9}" destId="{5114D49E-9B2D-4D05-92F9-0025D45A94E1}" srcOrd="0" destOrd="0" presId="urn:microsoft.com/office/officeart/2018/2/layout/IconVerticalSolidList"/>
    <dgm:cxn modelId="{BFD6542D-80C5-470D-8D7B-C69B0D8605DC}" type="presParOf" srcId="{54856859-D154-4C43-BA04-D5756774B4F9}" destId="{3E05F68D-A606-4023-8EC9-8A1C5F3CE5A8}" srcOrd="1" destOrd="0" presId="urn:microsoft.com/office/officeart/2018/2/layout/IconVerticalSolidList"/>
    <dgm:cxn modelId="{F630984A-154A-430D-AF7D-898B2389E5EA}" type="presParOf" srcId="{54856859-D154-4C43-BA04-D5756774B4F9}" destId="{683A8E32-A0C5-4693-85F4-750D568299AA}" srcOrd="2" destOrd="0" presId="urn:microsoft.com/office/officeart/2018/2/layout/IconVerticalSolidList"/>
    <dgm:cxn modelId="{118BF6EA-00E2-4398-A574-101325A7362B}" type="presParOf" srcId="{54856859-D154-4C43-BA04-D5756774B4F9}" destId="{904C3BEC-3546-440C-B2C9-CCCF306AA3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3CC07F-DFAF-4DEB-8407-A4B8E09DF4E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AC1FB2E-BB26-41E0-8427-B47F7C588A20}">
      <dgm:prSet/>
      <dgm:spPr/>
      <dgm:t>
        <a:bodyPr/>
        <a:lstStyle/>
        <a:p>
          <a:r>
            <a:rPr lang="en-US"/>
            <a:t>- Our neuro-interactive game introduces a new paradigm in gaming, where emotional state affects gameplay.</a:t>
          </a:r>
        </a:p>
      </dgm:t>
    </dgm:pt>
    <dgm:pt modelId="{BBB0863C-5E55-4065-B5F0-B456186359A1}" type="parTrans" cxnId="{F5239A79-43B9-4DEC-93D9-15E0B9F9D4F7}">
      <dgm:prSet/>
      <dgm:spPr/>
      <dgm:t>
        <a:bodyPr/>
        <a:lstStyle/>
        <a:p>
          <a:endParaRPr lang="en-US"/>
        </a:p>
      </dgm:t>
    </dgm:pt>
    <dgm:pt modelId="{D1B85CF2-94B0-4797-887A-3DC7002A74AF}" type="sibTrans" cxnId="{F5239A79-43B9-4DEC-93D9-15E0B9F9D4F7}">
      <dgm:prSet/>
      <dgm:spPr/>
      <dgm:t>
        <a:bodyPr/>
        <a:lstStyle/>
        <a:p>
          <a:endParaRPr lang="en-US"/>
        </a:p>
      </dgm:t>
    </dgm:pt>
    <dgm:pt modelId="{E7309FB3-A06B-452E-A206-100B1FFE8708}">
      <dgm:prSet/>
      <dgm:spPr/>
      <dgm:t>
        <a:bodyPr/>
        <a:lstStyle/>
        <a:p>
          <a:r>
            <a:rPr lang="en-US"/>
            <a:t>- By integrating EEG-based stress tracking, we encourage players to develop better stress management skills.</a:t>
          </a:r>
        </a:p>
      </dgm:t>
    </dgm:pt>
    <dgm:pt modelId="{ECB8EA2D-AC5E-4944-AD05-985AFB6D0585}" type="parTrans" cxnId="{32E1B13F-BE27-44B3-B693-12E0987F8A0F}">
      <dgm:prSet/>
      <dgm:spPr/>
      <dgm:t>
        <a:bodyPr/>
        <a:lstStyle/>
        <a:p>
          <a:endParaRPr lang="en-US"/>
        </a:p>
      </dgm:t>
    </dgm:pt>
    <dgm:pt modelId="{3CF1C691-DC2A-4E34-96D7-69A9886E2F2B}" type="sibTrans" cxnId="{32E1B13F-BE27-44B3-B693-12E0987F8A0F}">
      <dgm:prSet/>
      <dgm:spPr/>
      <dgm:t>
        <a:bodyPr/>
        <a:lstStyle/>
        <a:p>
          <a:endParaRPr lang="en-US"/>
        </a:p>
      </dgm:t>
    </dgm:pt>
    <dgm:pt modelId="{9D920A4D-E4B0-4A7B-B7CA-0E8F4FB32B7C}">
      <dgm:prSet/>
      <dgm:spPr/>
      <dgm:t>
        <a:bodyPr/>
        <a:lstStyle/>
        <a:p>
          <a:r>
            <a:rPr lang="en-US"/>
            <a:t>- This innovation has far-reaching applications in gaming, healthcare, mindfulness, and education.</a:t>
          </a:r>
        </a:p>
      </dgm:t>
    </dgm:pt>
    <dgm:pt modelId="{46D65873-AC6D-46C4-B048-B643C53648BE}" type="parTrans" cxnId="{79B624D2-6026-44BD-B898-812B02668810}">
      <dgm:prSet/>
      <dgm:spPr/>
      <dgm:t>
        <a:bodyPr/>
        <a:lstStyle/>
        <a:p>
          <a:endParaRPr lang="en-US"/>
        </a:p>
      </dgm:t>
    </dgm:pt>
    <dgm:pt modelId="{90EB104E-0D84-4366-8431-99C6DB5A4571}" type="sibTrans" cxnId="{79B624D2-6026-44BD-B898-812B02668810}">
      <dgm:prSet/>
      <dgm:spPr/>
      <dgm:t>
        <a:bodyPr/>
        <a:lstStyle/>
        <a:p>
          <a:endParaRPr lang="en-US"/>
        </a:p>
      </dgm:t>
    </dgm:pt>
    <dgm:pt modelId="{98EEFEE9-9D4C-46A8-BA28-6EF946041078}">
      <dgm:prSet/>
      <dgm:spPr/>
      <dgm:t>
        <a:bodyPr/>
        <a:lstStyle/>
        <a:p>
          <a:r>
            <a:rPr lang="en-US"/>
            <a:t>- Bridging neuroscience and gaming, we aim to revolutionize interactive entertainment and mental well-being.</a:t>
          </a:r>
        </a:p>
      </dgm:t>
    </dgm:pt>
    <dgm:pt modelId="{A337DD6C-4793-4C4D-82FC-2D1ED4C3BC7D}" type="parTrans" cxnId="{17AE6357-D640-47E6-8BF7-E38FE0A1A11A}">
      <dgm:prSet/>
      <dgm:spPr/>
      <dgm:t>
        <a:bodyPr/>
        <a:lstStyle/>
        <a:p>
          <a:endParaRPr lang="en-US"/>
        </a:p>
      </dgm:t>
    </dgm:pt>
    <dgm:pt modelId="{F478503D-539A-4FA1-86AC-F9558D7C43F4}" type="sibTrans" cxnId="{17AE6357-D640-47E6-8BF7-E38FE0A1A11A}">
      <dgm:prSet/>
      <dgm:spPr/>
      <dgm:t>
        <a:bodyPr/>
        <a:lstStyle/>
        <a:p>
          <a:endParaRPr lang="en-US"/>
        </a:p>
      </dgm:t>
    </dgm:pt>
    <dgm:pt modelId="{2C1630CF-C479-481E-B7CE-D1900626C46A}" type="pres">
      <dgm:prSet presAssocID="{2E3CC07F-DFAF-4DEB-8407-A4B8E09DF4EA}" presName="vert0" presStyleCnt="0">
        <dgm:presLayoutVars>
          <dgm:dir/>
          <dgm:animOne val="branch"/>
          <dgm:animLvl val="lvl"/>
        </dgm:presLayoutVars>
      </dgm:prSet>
      <dgm:spPr/>
    </dgm:pt>
    <dgm:pt modelId="{AA716778-80D1-4DC3-BE84-DE9B0E46B662}" type="pres">
      <dgm:prSet presAssocID="{0AC1FB2E-BB26-41E0-8427-B47F7C588A20}" presName="thickLine" presStyleLbl="alignNode1" presStyleIdx="0" presStyleCnt="4"/>
      <dgm:spPr/>
    </dgm:pt>
    <dgm:pt modelId="{A166EE6E-A0A3-49AD-9226-00FECE916418}" type="pres">
      <dgm:prSet presAssocID="{0AC1FB2E-BB26-41E0-8427-B47F7C588A20}" presName="horz1" presStyleCnt="0"/>
      <dgm:spPr/>
    </dgm:pt>
    <dgm:pt modelId="{0477E93A-0B2B-43E2-B6E7-242984B6DD53}" type="pres">
      <dgm:prSet presAssocID="{0AC1FB2E-BB26-41E0-8427-B47F7C588A20}" presName="tx1" presStyleLbl="revTx" presStyleIdx="0" presStyleCnt="4"/>
      <dgm:spPr/>
    </dgm:pt>
    <dgm:pt modelId="{90F8CD5F-2705-460D-A330-7A364C229A88}" type="pres">
      <dgm:prSet presAssocID="{0AC1FB2E-BB26-41E0-8427-B47F7C588A20}" presName="vert1" presStyleCnt="0"/>
      <dgm:spPr/>
    </dgm:pt>
    <dgm:pt modelId="{F60E430D-F501-438E-98B6-3A63C9B5576E}" type="pres">
      <dgm:prSet presAssocID="{E7309FB3-A06B-452E-A206-100B1FFE8708}" presName="thickLine" presStyleLbl="alignNode1" presStyleIdx="1" presStyleCnt="4"/>
      <dgm:spPr/>
    </dgm:pt>
    <dgm:pt modelId="{C06ACF7E-546A-4DA4-B29C-92D8ACB24736}" type="pres">
      <dgm:prSet presAssocID="{E7309FB3-A06B-452E-A206-100B1FFE8708}" presName="horz1" presStyleCnt="0"/>
      <dgm:spPr/>
    </dgm:pt>
    <dgm:pt modelId="{0050096E-8899-4258-A786-102384BDDD8B}" type="pres">
      <dgm:prSet presAssocID="{E7309FB3-A06B-452E-A206-100B1FFE8708}" presName="tx1" presStyleLbl="revTx" presStyleIdx="1" presStyleCnt="4"/>
      <dgm:spPr/>
    </dgm:pt>
    <dgm:pt modelId="{94DEC9AC-2899-4778-9164-5E832C6DB485}" type="pres">
      <dgm:prSet presAssocID="{E7309FB3-A06B-452E-A206-100B1FFE8708}" presName="vert1" presStyleCnt="0"/>
      <dgm:spPr/>
    </dgm:pt>
    <dgm:pt modelId="{10400652-4E46-4CF4-A17B-B145F08EA5DE}" type="pres">
      <dgm:prSet presAssocID="{9D920A4D-E4B0-4A7B-B7CA-0E8F4FB32B7C}" presName="thickLine" presStyleLbl="alignNode1" presStyleIdx="2" presStyleCnt="4"/>
      <dgm:spPr/>
    </dgm:pt>
    <dgm:pt modelId="{821A33C3-0270-441D-B339-595CF24AA889}" type="pres">
      <dgm:prSet presAssocID="{9D920A4D-E4B0-4A7B-B7CA-0E8F4FB32B7C}" presName="horz1" presStyleCnt="0"/>
      <dgm:spPr/>
    </dgm:pt>
    <dgm:pt modelId="{F1A235FE-3C20-4966-9857-C24018349A9D}" type="pres">
      <dgm:prSet presAssocID="{9D920A4D-E4B0-4A7B-B7CA-0E8F4FB32B7C}" presName="tx1" presStyleLbl="revTx" presStyleIdx="2" presStyleCnt="4"/>
      <dgm:spPr/>
    </dgm:pt>
    <dgm:pt modelId="{8A6FE78E-DF36-4088-9BC8-B2673BB401E4}" type="pres">
      <dgm:prSet presAssocID="{9D920A4D-E4B0-4A7B-B7CA-0E8F4FB32B7C}" presName="vert1" presStyleCnt="0"/>
      <dgm:spPr/>
    </dgm:pt>
    <dgm:pt modelId="{DD96C87C-BD46-4A69-9E3D-77AF3D2DC3B5}" type="pres">
      <dgm:prSet presAssocID="{98EEFEE9-9D4C-46A8-BA28-6EF946041078}" presName="thickLine" presStyleLbl="alignNode1" presStyleIdx="3" presStyleCnt="4"/>
      <dgm:spPr/>
    </dgm:pt>
    <dgm:pt modelId="{678D74CE-7126-4512-9A9B-F6CE2E92F2D9}" type="pres">
      <dgm:prSet presAssocID="{98EEFEE9-9D4C-46A8-BA28-6EF946041078}" presName="horz1" presStyleCnt="0"/>
      <dgm:spPr/>
    </dgm:pt>
    <dgm:pt modelId="{62EDC996-2367-48FC-ACEF-2C9FDEFCD728}" type="pres">
      <dgm:prSet presAssocID="{98EEFEE9-9D4C-46A8-BA28-6EF946041078}" presName="tx1" presStyleLbl="revTx" presStyleIdx="3" presStyleCnt="4"/>
      <dgm:spPr/>
    </dgm:pt>
    <dgm:pt modelId="{F88F48A6-26A5-444B-AC3A-96AB5514FA59}" type="pres">
      <dgm:prSet presAssocID="{98EEFEE9-9D4C-46A8-BA28-6EF946041078}" presName="vert1" presStyleCnt="0"/>
      <dgm:spPr/>
    </dgm:pt>
  </dgm:ptLst>
  <dgm:cxnLst>
    <dgm:cxn modelId="{E164550E-974B-4A17-A061-73A8D7046AF2}" type="presOf" srcId="{0AC1FB2E-BB26-41E0-8427-B47F7C588A20}" destId="{0477E93A-0B2B-43E2-B6E7-242984B6DD53}" srcOrd="0" destOrd="0" presId="urn:microsoft.com/office/officeart/2008/layout/LinedList"/>
    <dgm:cxn modelId="{B0E4C617-FECD-4032-BD95-0B3F8DEA9573}" type="presOf" srcId="{9D920A4D-E4B0-4A7B-B7CA-0E8F4FB32B7C}" destId="{F1A235FE-3C20-4966-9857-C24018349A9D}" srcOrd="0" destOrd="0" presId="urn:microsoft.com/office/officeart/2008/layout/LinedList"/>
    <dgm:cxn modelId="{3654AB38-F6AA-418F-9225-A68536603D45}" type="presOf" srcId="{98EEFEE9-9D4C-46A8-BA28-6EF946041078}" destId="{62EDC996-2367-48FC-ACEF-2C9FDEFCD728}" srcOrd="0" destOrd="0" presId="urn:microsoft.com/office/officeart/2008/layout/LinedList"/>
    <dgm:cxn modelId="{32E1B13F-BE27-44B3-B693-12E0987F8A0F}" srcId="{2E3CC07F-DFAF-4DEB-8407-A4B8E09DF4EA}" destId="{E7309FB3-A06B-452E-A206-100B1FFE8708}" srcOrd="1" destOrd="0" parTransId="{ECB8EA2D-AC5E-4944-AD05-985AFB6D0585}" sibTransId="{3CF1C691-DC2A-4E34-96D7-69A9886E2F2B}"/>
    <dgm:cxn modelId="{E0FA624B-C167-4F11-9016-CCC939C8F345}" type="presOf" srcId="{E7309FB3-A06B-452E-A206-100B1FFE8708}" destId="{0050096E-8899-4258-A786-102384BDDD8B}" srcOrd="0" destOrd="0" presId="urn:microsoft.com/office/officeart/2008/layout/LinedList"/>
    <dgm:cxn modelId="{17AE6357-D640-47E6-8BF7-E38FE0A1A11A}" srcId="{2E3CC07F-DFAF-4DEB-8407-A4B8E09DF4EA}" destId="{98EEFEE9-9D4C-46A8-BA28-6EF946041078}" srcOrd="3" destOrd="0" parTransId="{A337DD6C-4793-4C4D-82FC-2D1ED4C3BC7D}" sibTransId="{F478503D-539A-4FA1-86AC-F9558D7C43F4}"/>
    <dgm:cxn modelId="{F5239A79-43B9-4DEC-93D9-15E0B9F9D4F7}" srcId="{2E3CC07F-DFAF-4DEB-8407-A4B8E09DF4EA}" destId="{0AC1FB2E-BB26-41E0-8427-B47F7C588A20}" srcOrd="0" destOrd="0" parTransId="{BBB0863C-5E55-4065-B5F0-B456186359A1}" sibTransId="{D1B85CF2-94B0-4797-887A-3DC7002A74AF}"/>
    <dgm:cxn modelId="{2BE08289-5D92-41D7-9BF2-F4D73701A9B9}" type="presOf" srcId="{2E3CC07F-DFAF-4DEB-8407-A4B8E09DF4EA}" destId="{2C1630CF-C479-481E-B7CE-D1900626C46A}" srcOrd="0" destOrd="0" presId="urn:microsoft.com/office/officeart/2008/layout/LinedList"/>
    <dgm:cxn modelId="{79B624D2-6026-44BD-B898-812B02668810}" srcId="{2E3CC07F-DFAF-4DEB-8407-A4B8E09DF4EA}" destId="{9D920A4D-E4B0-4A7B-B7CA-0E8F4FB32B7C}" srcOrd="2" destOrd="0" parTransId="{46D65873-AC6D-46C4-B048-B643C53648BE}" sibTransId="{90EB104E-0D84-4366-8431-99C6DB5A4571}"/>
    <dgm:cxn modelId="{96725272-244A-416C-B3D4-51ED60239871}" type="presParOf" srcId="{2C1630CF-C479-481E-B7CE-D1900626C46A}" destId="{AA716778-80D1-4DC3-BE84-DE9B0E46B662}" srcOrd="0" destOrd="0" presId="urn:microsoft.com/office/officeart/2008/layout/LinedList"/>
    <dgm:cxn modelId="{22FD341E-A692-4D6F-981D-139B4AD15717}" type="presParOf" srcId="{2C1630CF-C479-481E-B7CE-D1900626C46A}" destId="{A166EE6E-A0A3-49AD-9226-00FECE916418}" srcOrd="1" destOrd="0" presId="urn:microsoft.com/office/officeart/2008/layout/LinedList"/>
    <dgm:cxn modelId="{95C59466-4EEC-46D1-8B5E-1EEBF5E9E658}" type="presParOf" srcId="{A166EE6E-A0A3-49AD-9226-00FECE916418}" destId="{0477E93A-0B2B-43E2-B6E7-242984B6DD53}" srcOrd="0" destOrd="0" presId="urn:microsoft.com/office/officeart/2008/layout/LinedList"/>
    <dgm:cxn modelId="{C8F067F6-CEC4-4D49-8746-E46DB259D672}" type="presParOf" srcId="{A166EE6E-A0A3-49AD-9226-00FECE916418}" destId="{90F8CD5F-2705-460D-A330-7A364C229A88}" srcOrd="1" destOrd="0" presId="urn:microsoft.com/office/officeart/2008/layout/LinedList"/>
    <dgm:cxn modelId="{ED189EF3-E00A-4646-B333-07E7CB394E98}" type="presParOf" srcId="{2C1630CF-C479-481E-B7CE-D1900626C46A}" destId="{F60E430D-F501-438E-98B6-3A63C9B5576E}" srcOrd="2" destOrd="0" presId="urn:microsoft.com/office/officeart/2008/layout/LinedList"/>
    <dgm:cxn modelId="{8D9E2D37-100F-4AC2-BFD5-E0C2F4388348}" type="presParOf" srcId="{2C1630CF-C479-481E-B7CE-D1900626C46A}" destId="{C06ACF7E-546A-4DA4-B29C-92D8ACB24736}" srcOrd="3" destOrd="0" presId="urn:microsoft.com/office/officeart/2008/layout/LinedList"/>
    <dgm:cxn modelId="{804AB890-0FEB-4578-A6F0-F74E28D5DA1C}" type="presParOf" srcId="{C06ACF7E-546A-4DA4-B29C-92D8ACB24736}" destId="{0050096E-8899-4258-A786-102384BDDD8B}" srcOrd="0" destOrd="0" presId="urn:microsoft.com/office/officeart/2008/layout/LinedList"/>
    <dgm:cxn modelId="{080A8D5F-1FAD-4860-B082-B1FA302E5A7C}" type="presParOf" srcId="{C06ACF7E-546A-4DA4-B29C-92D8ACB24736}" destId="{94DEC9AC-2899-4778-9164-5E832C6DB485}" srcOrd="1" destOrd="0" presId="urn:microsoft.com/office/officeart/2008/layout/LinedList"/>
    <dgm:cxn modelId="{325B9DA1-5C7E-4CBA-A223-61E31BD8767B}" type="presParOf" srcId="{2C1630CF-C479-481E-B7CE-D1900626C46A}" destId="{10400652-4E46-4CF4-A17B-B145F08EA5DE}" srcOrd="4" destOrd="0" presId="urn:microsoft.com/office/officeart/2008/layout/LinedList"/>
    <dgm:cxn modelId="{65B050FF-D1D0-4F05-ACE2-9DAAE510A375}" type="presParOf" srcId="{2C1630CF-C479-481E-B7CE-D1900626C46A}" destId="{821A33C3-0270-441D-B339-595CF24AA889}" srcOrd="5" destOrd="0" presId="urn:microsoft.com/office/officeart/2008/layout/LinedList"/>
    <dgm:cxn modelId="{EA677462-E5A6-4231-A903-46BAD9C04B86}" type="presParOf" srcId="{821A33C3-0270-441D-B339-595CF24AA889}" destId="{F1A235FE-3C20-4966-9857-C24018349A9D}" srcOrd="0" destOrd="0" presId="urn:microsoft.com/office/officeart/2008/layout/LinedList"/>
    <dgm:cxn modelId="{FF343A6F-4F22-4461-B114-08D10B3776C0}" type="presParOf" srcId="{821A33C3-0270-441D-B339-595CF24AA889}" destId="{8A6FE78E-DF36-4088-9BC8-B2673BB401E4}" srcOrd="1" destOrd="0" presId="urn:microsoft.com/office/officeart/2008/layout/LinedList"/>
    <dgm:cxn modelId="{2DFC84DF-E467-4144-99B4-113C29F27014}" type="presParOf" srcId="{2C1630CF-C479-481E-B7CE-D1900626C46A}" destId="{DD96C87C-BD46-4A69-9E3D-77AF3D2DC3B5}" srcOrd="6" destOrd="0" presId="urn:microsoft.com/office/officeart/2008/layout/LinedList"/>
    <dgm:cxn modelId="{11A63076-1FEF-4107-950F-F6CBF71CDFF1}" type="presParOf" srcId="{2C1630CF-C479-481E-B7CE-D1900626C46A}" destId="{678D74CE-7126-4512-9A9B-F6CE2E92F2D9}" srcOrd="7" destOrd="0" presId="urn:microsoft.com/office/officeart/2008/layout/LinedList"/>
    <dgm:cxn modelId="{1EA2BE33-3CDF-4708-A515-F3A77EAE770D}" type="presParOf" srcId="{678D74CE-7126-4512-9A9B-F6CE2E92F2D9}" destId="{62EDC996-2367-48FC-ACEF-2C9FDEFCD728}" srcOrd="0" destOrd="0" presId="urn:microsoft.com/office/officeart/2008/layout/LinedList"/>
    <dgm:cxn modelId="{8D2299E5-AF04-427B-8CEF-BA7BAFEE7497}" type="presParOf" srcId="{678D74CE-7126-4512-9A9B-F6CE2E92F2D9}" destId="{F88F48A6-26A5-444B-AC3A-96AB5514FA5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D342AF-7919-42FD-B624-5B7BEA57E778}">
      <dsp:nvSpPr>
        <dsp:cNvPr id="0" name=""/>
        <dsp:cNvSpPr/>
      </dsp:nvSpPr>
      <dsp:spPr>
        <a:xfrm>
          <a:off x="0" y="4366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7C2E83-26A0-40AC-AD76-AD5A5941E401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92D6E4-FEE5-4BCB-BCD7-7AB92506D40D}">
      <dsp:nvSpPr>
        <dsp:cNvPr id="0" name=""/>
        <dsp:cNvSpPr/>
      </dsp:nvSpPr>
      <dsp:spPr>
        <a:xfrm>
          <a:off x="1074268" y="4366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1. EEG Data Collection</a:t>
          </a:r>
          <a:r>
            <a:rPr lang="en-US" sz="1900" kern="1200">
              <a:latin typeface="Calibri"/>
            </a:rPr>
            <a:t>:</a:t>
          </a:r>
        </a:p>
      </dsp:txBody>
      <dsp:txXfrm>
        <a:off x="1074268" y="4366"/>
        <a:ext cx="3609680" cy="930102"/>
      </dsp:txXfrm>
    </dsp:sp>
    <dsp:sp modelId="{C3642E68-E203-45E4-B0B3-95DF30BA3FF2}">
      <dsp:nvSpPr>
        <dsp:cNvPr id="0" name=""/>
        <dsp:cNvSpPr/>
      </dsp:nvSpPr>
      <dsp:spPr>
        <a:xfrm>
          <a:off x="0" y="1166994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FE4F1-E404-4A8B-AE42-D49EB11F0921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6F949-34FA-4F4A-B7E5-6A79637147A3}">
      <dsp:nvSpPr>
        <dsp:cNvPr id="0" name=""/>
        <dsp:cNvSpPr/>
      </dsp:nvSpPr>
      <dsp:spPr>
        <a:xfrm>
          <a:off x="1074268" y="1166994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 Signal Processing</a:t>
          </a:r>
          <a:r>
            <a:rPr lang="en-US" sz="1900" kern="1200">
              <a:latin typeface="Calibri"/>
            </a:rPr>
            <a:t> </a:t>
          </a:r>
        </a:p>
      </dsp:txBody>
      <dsp:txXfrm>
        <a:off x="1074268" y="1166994"/>
        <a:ext cx="3609680" cy="930102"/>
      </dsp:txXfrm>
    </dsp:sp>
    <dsp:sp modelId="{CAB8110F-9763-4F3A-80C2-12F1CFAF7B24}">
      <dsp:nvSpPr>
        <dsp:cNvPr id="0" name=""/>
        <dsp:cNvSpPr/>
      </dsp:nvSpPr>
      <dsp:spPr>
        <a:xfrm>
          <a:off x="0" y="2329622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D6E07-E141-4145-B546-F0378A721B48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049C4-B7EE-4EDD-B884-23AF988597A7}">
      <dsp:nvSpPr>
        <dsp:cNvPr id="0" name=""/>
        <dsp:cNvSpPr/>
      </dsp:nvSpPr>
      <dsp:spPr>
        <a:xfrm>
          <a:off x="1074268" y="2329622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"/>
            </a:rPr>
            <a:t>3</a:t>
          </a:r>
          <a:r>
            <a:rPr lang="en-US" sz="1900" kern="1200"/>
            <a:t>. Feature </a:t>
          </a:r>
          <a:r>
            <a:rPr lang="en-US" sz="1900" kern="1200">
              <a:latin typeface="Calibri"/>
            </a:rPr>
            <a:t>Extraction</a:t>
          </a:r>
        </a:p>
      </dsp:txBody>
      <dsp:txXfrm>
        <a:off x="1074268" y="2329622"/>
        <a:ext cx="3609680" cy="930102"/>
      </dsp:txXfrm>
    </dsp:sp>
    <dsp:sp modelId="{14345B76-E890-4773-9887-FE2E3EAFAA9D}">
      <dsp:nvSpPr>
        <dsp:cNvPr id="0" name=""/>
        <dsp:cNvSpPr/>
      </dsp:nvSpPr>
      <dsp:spPr>
        <a:xfrm>
          <a:off x="0" y="3492250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1C63AE-3847-4565-88E4-EF485DCB5E33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CFF5F-6068-4779-A0CA-F7A5B1F44672}">
      <dsp:nvSpPr>
        <dsp:cNvPr id="0" name=""/>
        <dsp:cNvSpPr/>
      </dsp:nvSpPr>
      <dsp:spPr>
        <a:xfrm>
          <a:off x="1074268" y="3492250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"/>
            </a:rPr>
            <a:t>4</a:t>
          </a:r>
          <a:r>
            <a:rPr lang="en-US" sz="1900" kern="1200"/>
            <a:t>. Stress Level </a:t>
          </a:r>
          <a:r>
            <a:rPr lang="en-US" sz="1900" kern="1200">
              <a:latin typeface="Calibri"/>
            </a:rPr>
            <a:t>Mapping</a:t>
          </a:r>
        </a:p>
      </dsp:txBody>
      <dsp:txXfrm>
        <a:off x="1074268" y="3492250"/>
        <a:ext cx="3609680" cy="930102"/>
      </dsp:txXfrm>
    </dsp:sp>
    <dsp:sp modelId="{5114D49E-9B2D-4D05-92F9-0025D45A94E1}">
      <dsp:nvSpPr>
        <dsp:cNvPr id="0" name=""/>
        <dsp:cNvSpPr/>
      </dsp:nvSpPr>
      <dsp:spPr>
        <a:xfrm>
          <a:off x="0" y="4654878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05F68D-A606-4023-8EC9-8A1C5F3CE5A8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4C3BEC-3546-440C-B2C9-CCCF306AA315}">
      <dsp:nvSpPr>
        <dsp:cNvPr id="0" name=""/>
        <dsp:cNvSpPr/>
      </dsp:nvSpPr>
      <dsp:spPr>
        <a:xfrm>
          <a:off x="1074268" y="4654878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"/>
            </a:rPr>
            <a:t>5</a:t>
          </a:r>
          <a:r>
            <a:rPr lang="en-US" sz="1900" kern="1200"/>
            <a:t>. Game </a:t>
          </a:r>
          <a:r>
            <a:rPr lang="en-US" sz="1900" kern="1200">
              <a:latin typeface="Calibri"/>
            </a:rPr>
            <a:t>Adaptation</a:t>
          </a:r>
          <a:endParaRPr lang="en-US" sz="1900" kern="1200"/>
        </a:p>
      </dsp:txBody>
      <dsp:txXfrm>
        <a:off x="1074268" y="4654878"/>
        <a:ext cx="3609680" cy="930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16778-80D1-4DC3-BE84-DE9B0E46B662}">
      <dsp:nvSpPr>
        <dsp:cNvPr id="0" name=""/>
        <dsp:cNvSpPr/>
      </dsp:nvSpPr>
      <dsp:spPr>
        <a:xfrm>
          <a:off x="0" y="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77E93A-0B2B-43E2-B6E7-242984B6DD53}">
      <dsp:nvSpPr>
        <dsp:cNvPr id="0" name=""/>
        <dsp:cNvSpPr/>
      </dsp:nvSpPr>
      <dsp:spPr>
        <a:xfrm>
          <a:off x="0" y="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Our neuro-interactive game introduces a new paradigm in gaming, where emotional state affects gameplay.</a:t>
          </a:r>
        </a:p>
      </dsp:txBody>
      <dsp:txXfrm>
        <a:off x="0" y="0"/>
        <a:ext cx="8229600" cy="1131490"/>
      </dsp:txXfrm>
    </dsp:sp>
    <dsp:sp modelId="{F60E430D-F501-438E-98B6-3A63C9B5576E}">
      <dsp:nvSpPr>
        <dsp:cNvPr id="0" name=""/>
        <dsp:cNvSpPr/>
      </dsp:nvSpPr>
      <dsp:spPr>
        <a:xfrm>
          <a:off x="0" y="113149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0096E-8899-4258-A786-102384BDDD8B}">
      <dsp:nvSpPr>
        <dsp:cNvPr id="0" name=""/>
        <dsp:cNvSpPr/>
      </dsp:nvSpPr>
      <dsp:spPr>
        <a:xfrm>
          <a:off x="0" y="1131490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By integrating EEG-based stress tracking, we encourage players to develop better stress management skills.</a:t>
          </a:r>
        </a:p>
      </dsp:txBody>
      <dsp:txXfrm>
        <a:off x="0" y="1131490"/>
        <a:ext cx="8229600" cy="1131490"/>
      </dsp:txXfrm>
    </dsp:sp>
    <dsp:sp modelId="{10400652-4E46-4CF4-A17B-B145F08EA5DE}">
      <dsp:nvSpPr>
        <dsp:cNvPr id="0" name=""/>
        <dsp:cNvSpPr/>
      </dsp:nvSpPr>
      <dsp:spPr>
        <a:xfrm>
          <a:off x="0" y="226298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235FE-3C20-4966-9857-C24018349A9D}">
      <dsp:nvSpPr>
        <dsp:cNvPr id="0" name=""/>
        <dsp:cNvSpPr/>
      </dsp:nvSpPr>
      <dsp:spPr>
        <a:xfrm>
          <a:off x="0" y="2262981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This innovation has far-reaching applications in gaming, healthcare, mindfulness, and education.</a:t>
          </a:r>
        </a:p>
      </dsp:txBody>
      <dsp:txXfrm>
        <a:off x="0" y="2262981"/>
        <a:ext cx="8229600" cy="1131490"/>
      </dsp:txXfrm>
    </dsp:sp>
    <dsp:sp modelId="{DD96C87C-BD46-4A69-9E3D-77AF3D2DC3B5}">
      <dsp:nvSpPr>
        <dsp:cNvPr id="0" name=""/>
        <dsp:cNvSpPr/>
      </dsp:nvSpPr>
      <dsp:spPr>
        <a:xfrm>
          <a:off x="0" y="339447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DC996-2367-48FC-ACEF-2C9FDEFCD728}">
      <dsp:nvSpPr>
        <dsp:cNvPr id="0" name=""/>
        <dsp:cNvSpPr/>
      </dsp:nvSpPr>
      <dsp:spPr>
        <a:xfrm>
          <a:off x="0" y="3394472"/>
          <a:ext cx="8229600" cy="1131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Bridging neuroscience and gaming, we aim to revolutionize interactive entertainment and mental well-being.</a:t>
          </a:r>
        </a:p>
      </dsp:txBody>
      <dsp:txXfrm>
        <a:off x="0" y="3394472"/>
        <a:ext cx="8229600" cy="1131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52B94-7C57-41AB-82B2-4B605DFAFF81}" type="datetimeFigureOut">
              <a:t>3/16/2025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5545E-8B32-48E3-B707-85A806F3A38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/>
              <a:t>- Gaming &amp; eSports: Helps professional gamers manage stress during high-stakes competitions.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- Cognitive Therapy: Can be used in therapeutic settings to train individuals with anxiety disorders.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- Mindfulness Training: Encourages players to develop relaxation techniques while playing.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-Workplace Stress Management: Could be adapted for employee stress training to improve productivity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5545E-8B32-48E3-B707-85A806F3A38B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93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0322" y="583345"/>
            <a:ext cx="5370268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6500">
                <a:solidFill>
                  <a:srgbClr val="FFFFFF"/>
                </a:solidFill>
              </a:rPr>
              <a:t>Neuro-Interactive Gaming: </a:t>
            </a:r>
            <a:br>
              <a:rPr lang="en-US" sz="6500">
                <a:solidFill>
                  <a:srgbClr val="FFFFFF"/>
                </a:solidFill>
              </a:rPr>
            </a:br>
            <a:r>
              <a:rPr lang="en-US" sz="6500" b="1">
                <a:solidFill>
                  <a:srgbClr val="FFFFFF"/>
                </a:solidFill>
              </a:rPr>
              <a:t>GO HACK</a:t>
            </a:r>
            <a:endParaRPr lang="en-US" sz="6500" b="1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6171" y="5972174"/>
            <a:ext cx="6434024" cy="504825"/>
          </a:xfrm>
        </p:spPr>
        <p:txBody>
          <a:bodyPr>
            <a:normAutofit/>
          </a:bodyPr>
          <a:lstStyle/>
          <a:p>
            <a:pPr algn="l"/>
            <a:r>
              <a:rPr lang="en-US" sz="1700">
                <a:solidFill>
                  <a:srgbClr val="FFFFFF"/>
                </a:solidFill>
              </a:rPr>
              <a:t>Leveraging EEG for Adaptive Gameplay</a:t>
            </a:r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769" y="583345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74854" y="812640"/>
            <a:ext cx="68353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4114" y="1037066"/>
            <a:ext cx="95785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085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7318" y="5636680"/>
            <a:ext cx="113652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3881" y="6096759"/>
            <a:ext cx="81469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5716" y="6238029"/>
            <a:ext cx="7181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92666-9286-81BF-59A2-894963286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  <a:ea typeface="Calibri"/>
                <a:cs typeface="Calibri"/>
              </a:rPr>
              <a:t>Follow up </a:t>
            </a:r>
            <a:endParaRPr lang="en-US" sz="35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15954-E072-CC0B-C87E-C9C64423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      EEG-Based Therapy for Anxiety &amp; PTSD Patients</a:t>
            </a:r>
            <a:endParaRPr lang="en-US" dirty="0"/>
          </a:p>
          <a:p>
            <a:pPr>
              <a:buFont typeface="Arial"/>
              <a:buChar char="–"/>
            </a:pPr>
            <a:r>
              <a:rPr lang="en-US" sz="1700" b="1" dirty="0">
                <a:ea typeface="+mn-lt"/>
                <a:cs typeface="+mn-lt"/>
              </a:rPr>
              <a:t>Objective:</a:t>
            </a:r>
            <a:r>
              <a:rPr lang="en-US" sz="1700" dirty="0">
                <a:ea typeface="+mn-lt"/>
                <a:cs typeface="+mn-lt"/>
              </a:rPr>
              <a:t> Explore whether an EEG-driven game can help individuals with </a:t>
            </a:r>
            <a:r>
              <a:rPr lang="en-US" sz="1700" b="1" dirty="0">
                <a:ea typeface="+mn-lt"/>
                <a:cs typeface="+mn-lt"/>
              </a:rPr>
              <a:t>anxiety or PTSD</a:t>
            </a:r>
            <a:r>
              <a:rPr lang="en-US" sz="1700" dirty="0">
                <a:ea typeface="+mn-lt"/>
                <a:cs typeface="+mn-lt"/>
              </a:rPr>
              <a:t> learn emotional regulation techniques.</a:t>
            </a:r>
          </a:p>
          <a:p>
            <a:pPr>
              <a:buFont typeface="Arial"/>
              <a:buChar char="–"/>
            </a:pPr>
            <a:r>
              <a:rPr lang="en-US" sz="1700" b="1" dirty="0">
                <a:ea typeface="+mn-lt"/>
                <a:cs typeface="+mn-lt"/>
              </a:rPr>
              <a:t>Method:</a:t>
            </a:r>
            <a:endParaRPr lang="en-US" sz="1700" dirty="0">
              <a:ea typeface="Calibri"/>
              <a:cs typeface="Calibri"/>
            </a:endParaRPr>
          </a:p>
          <a:p>
            <a:r>
              <a:rPr lang="en-US" sz="1700" dirty="0">
                <a:ea typeface="+mn-lt"/>
                <a:cs typeface="+mn-lt"/>
              </a:rPr>
              <a:t>Work with therapists to introduce EEG-based gameplay as a </a:t>
            </a:r>
            <a:r>
              <a:rPr lang="en-US" sz="1700" b="1" dirty="0">
                <a:ea typeface="+mn-lt"/>
                <a:cs typeface="+mn-lt"/>
              </a:rPr>
              <a:t>therapeutic tool</a:t>
            </a:r>
            <a:r>
              <a:rPr lang="en-US" sz="1700" dirty="0">
                <a:ea typeface="+mn-lt"/>
                <a:cs typeface="+mn-lt"/>
              </a:rPr>
              <a:t>.</a:t>
            </a:r>
            <a:endParaRPr lang="en-US" sz="1700" dirty="0"/>
          </a:p>
          <a:p>
            <a:r>
              <a:rPr lang="en-US" sz="1700" dirty="0">
                <a:ea typeface="+mn-lt"/>
                <a:cs typeface="+mn-lt"/>
              </a:rPr>
              <a:t>Patients with </a:t>
            </a:r>
            <a:r>
              <a:rPr lang="en-US" sz="1700" b="1" dirty="0">
                <a:ea typeface="+mn-lt"/>
                <a:cs typeface="+mn-lt"/>
              </a:rPr>
              <a:t>generalized anxiety disorder (GAD) or PTSD</a:t>
            </a:r>
            <a:r>
              <a:rPr lang="en-US" sz="1700" dirty="0">
                <a:ea typeface="+mn-lt"/>
                <a:cs typeface="+mn-lt"/>
              </a:rPr>
              <a:t> play a stress-adaptive game where they must stay calm to progress.</a:t>
            </a:r>
            <a:endParaRPr lang="en-US" sz="1700" dirty="0"/>
          </a:p>
          <a:p>
            <a:r>
              <a:rPr lang="en-US" sz="1700" dirty="0">
                <a:ea typeface="+mn-lt"/>
                <a:cs typeface="+mn-lt"/>
              </a:rPr>
              <a:t>Measure </a:t>
            </a:r>
            <a:r>
              <a:rPr lang="en-US" sz="1700" b="1" dirty="0">
                <a:ea typeface="+mn-lt"/>
                <a:cs typeface="+mn-lt"/>
              </a:rPr>
              <a:t>changes in EEG stress markers</a:t>
            </a:r>
            <a:r>
              <a:rPr lang="en-US" sz="1700" dirty="0">
                <a:ea typeface="+mn-lt"/>
                <a:cs typeface="+mn-lt"/>
              </a:rPr>
              <a:t> and </a:t>
            </a:r>
            <a:r>
              <a:rPr lang="en-US" sz="1700" b="1" dirty="0">
                <a:ea typeface="+mn-lt"/>
                <a:cs typeface="+mn-lt"/>
              </a:rPr>
              <a:t>self-reported anxiety levels</a:t>
            </a:r>
            <a:r>
              <a:rPr lang="en-US" sz="1700" dirty="0">
                <a:ea typeface="+mn-lt"/>
                <a:cs typeface="+mn-lt"/>
              </a:rPr>
              <a:t> over multiple sessions.</a:t>
            </a:r>
            <a:endParaRPr lang="en-US" sz="1700" dirty="0"/>
          </a:p>
          <a:p>
            <a:r>
              <a:rPr lang="en-US" sz="1700" dirty="0">
                <a:ea typeface="+mn-lt"/>
                <a:cs typeface="+mn-lt"/>
              </a:rPr>
              <a:t>Compare results with traditional therapy approaches.</a:t>
            </a:r>
            <a:endParaRPr lang="en-US" sz="1700" dirty="0"/>
          </a:p>
          <a:p>
            <a:r>
              <a:rPr lang="en-US" sz="1700" b="1" dirty="0">
                <a:ea typeface="+mn-lt"/>
                <a:cs typeface="+mn-lt"/>
              </a:rPr>
              <a:t>Expected Outcome:</a:t>
            </a:r>
            <a:endParaRPr lang="en-US" sz="1700" dirty="0"/>
          </a:p>
          <a:p>
            <a:r>
              <a:rPr lang="en-US" sz="1700" dirty="0">
                <a:ea typeface="+mn-lt"/>
                <a:cs typeface="+mn-lt"/>
              </a:rPr>
              <a:t>EEG-based games could be used as a </a:t>
            </a:r>
            <a:r>
              <a:rPr lang="en-US" sz="1700" b="1" dirty="0">
                <a:ea typeface="+mn-lt"/>
                <a:cs typeface="+mn-lt"/>
              </a:rPr>
              <a:t>complementary mental health tool</a:t>
            </a:r>
            <a:r>
              <a:rPr lang="en-US" sz="1700" dirty="0">
                <a:ea typeface="+mn-lt"/>
                <a:cs typeface="+mn-lt"/>
              </a:rPr>
              <a:t> to teach relaxation techniques in a </a:t>
            </a:r>
            <a:r>
              <a:rPr lang="en-US" sz="1700" b="1" dirty="0">
                <a:ea typeface="+mn-lt"/>
                <a:cs typeface="+mn-lt"/>
              </a:rPr>
              <a:t>non-intimidating, interactive way</a:t>
            </a:r>
            <a:r>
              <a:rPr lang="en-US" sz="1700" dirty="0">
                <a:ea typeface="+mn-lt"/>
                <a:cs typeface="+mn-lt"/>
              </a:rPr>
              <a:t>.</a:t>
            </a:r>
            <a:endParaRPr lang="en-US" sz="1700" dirty="0"/>
          </a:p>
          <a:p>
            <a:pPr lvl="1">
              <a:buFont typeface="Courier New"/>
              <a:buChar char="o"/>
            </a:pPr>
            <a:endParaRPr lang="en-US" sz="17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6431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6FA7C-53EA-2026-06B7-4B650C30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  <a:ea typeface="Calibri"/>
                <a:cs typeface="Calibri"/>
              </a:rPr>
              <a:t>Follow up </a:t>
            </a:r>
            <a:endParaRPr lang="en-US" sz="3500">
              <a:solidFill>
                <a:srgbClr val="000000"/>
              </a:solidFill>
              <a:ea typeface="Calibri"/>
              <a:cs typeface="Calibri"/>
            </a:endParaRPr>
          </a:p>
          <a:p>
            <a:pPr algn="r"/>
            <a:endParaRPr lang="en-US" sz="350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4B305-BA6F-2CFA-59DE-674F38D0D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Objective:</a:t>
            </a:r>
            <a:r>
              <a:rPr lang="en-US" sz="1600">
                <a:ea typeface="+mn-lt"/>
                <a:cs typeface="+mn-lt"/>
              </a:rPr>
              <a:t> Investigate whether stress-adaptive gaming can help professionals develop stress management skills in high-pressure jobs (e.g., finance, healthcare, emergency response).</a:t>
            </a:r>
            <a:endParaRPr lang="en-US" sz="16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Method:</a:t>
            </a:r>
            <a:endParaRPr lang="en-US" sz="1600"/>
          </a:p>
          <a:p>
            <a:pPr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Recruit participants from </a:t>
            </a:r>
            <a:r>
              <a:rPr lang="en-US" sz="1600" b="1">
                <a:ea typeface="+mn-lt"/>
                <a:cs typeface="+mn-lt"/>
              </a:rPr>
              <a:t>high-stress professions</a:t>
            </a:r>
            <a:r>
              <a:rPr lang="en-US" sz="1600">
                <a:ea typeface="+mn-lt"/>
                <a:cs typeface="+mn-lt"/>
              </a:rPr>
              <a:t> and have them play the game daily for 2 weeks.</a:t>
            </a:r>
            <a:endParaRPr lang="en-US" sz="1600"/>
          </a:p>
          <a:p>
            <a:pPr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Measure their </a:t>
            </a:r>
            <a:r>
              <a:rPr lang="en-US" sz="1600" b="1">
                <a:ea typeface="+mn-lt"/>
                <a:cs typeface="+mn-lt"/>
              </a:rPr>
              <a:t>EEG stress levels during gameplay</a:t>
            </a:r>
            <a:r>
              <a:rPr lang="en-US" sz="1600">
                <a:ea typeface="+mn-lt"/>
                <a:cs typeface="+mn-lt"/>
              </a:rPr>
              <a:t> and compare them to </a:t>
            </a:r>
            <a:r>
              <a:rPr lang="en-US" sz="1600" b="1">
                <a:ea typeface="+mn-lt"/>
                <a:cs typeface="+mn-lt"/>
              </a:rPr>
              <a:t>real-world stress markers</a:t>
            </a:r>
            <a:r>
              <a:rPr lang="en-US" sz="1600">
                <a:ea typeface="+mn-lt"/>
                <a:cs typeface="+mn-lt"/>
              </a:rPr>
              <a:t> (e.g., heart rate variability, self-reported stress).</a:t>
            </a:r>
            <a:endParaRPr lang="en-US" sz="1600"/>
          </a:p>
          <a:p>
            <a:pPr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Introduce different game mechanics: </a:t>
            </a:r>
            <a:endParaRPr lang="en-US" sz="1600"/>
          </a:p>
          <a:p>
            <a:pPr lvl="1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Scenario 1: </a:t>
            </a:r>
            <a:r>
              <a:rPr lang="en-US" sz="1600" b="1">
                <a:ea typeface="+mn-lt"/>
                <a:cs typeface="+mn-lt"/>
              </a:rPr>
              <a:t>Game punishes stress</a:t>
            </a:r>
            <a:r>
              <a:rPr lang="en-US" sz="1600">
                <a:ea typeface="+mn-lt"/>
                <a:cs typeface="+mn-lt"/>
              </a:rPr>
              <a:t> (harder controls).</a:t>
            </a:r>
            <a:endParaRPr lang="en-US" sz="1600"/>
          </a:p>
          <a:p>
            <a:pPr lvl="1"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Scenario 2: </a:t>
            </a:r>
            <a:r>
              <a:rPr lang="en-US" sz="1600" b="1">
                <a:ea typeface="+mn-lt"/>
                <a:cs typeface="+mn-lt"/>
              </a:rPr>
              <a:t>Game rewards calmness</a:t>
            </a:r>
            <a:r>
              <a:rPr lang="en-US" sz="1600">
                <a:ea typeface="+mn-lt"/>
                <a:cs typeface="+mn-lt"/>
              </a:rPr>
              <a:t> (extra points for controlled breathing).</a:t>
            </a:r>
            <a:endParaRPr lang="en-US" sz="1600"/>
          </a:p>
          <a:p>
            <a:pPr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After 2 weeks, assess whether participants </a:t>
            </a:r>
            <a:r>
              <a:rPr lang="en-US" sz="1600" b="1">
                <a:ea typeface="+mn-lt"/>
                <a:cs typeface="+mn-lt"/>
              </a:rPr>
              <a:t>show reduced stress responses</a:t>
            </a:r>
            <a:r>
              <a:rPr lang="en-US" sz="1600">
                <a:ea typeface="+mn-lt"/>
                <a:cs typeface="+mn-lt"/>
              </a:rPr>
              <a:t> in real-life stress situations.</a:t>
            </a:r>
            <a:endParaRPr lang="en-US" sz="1600"/>
          </a:p>
          <a:p>
            <a:pPr>
              <a:lnSpc>
                <a:spcPct val="90000"/>
              </a:lnSpc>
            </a:pPr>
            <a:r>
              <a:rPr lang="en-US" sz="1600" b="1">
                <a:ea typeface="+mn-lt"/>
                <a:cs typeface="+mn-lt"/>
              </a:rPr>
              <a:t>Expected Outcome:</a:t>
            </a:r>
            <a:endParaRPr lang="en-US" sz="1600"/>
          </a:p>
          <a:p>
            <a:pPr>
              <a:lnSpc>
                <a:spcPct val="90000"/>
              </a:lnSpc>
            </a:pPr>
            <a:r>
              <a:rPr lang="en-US" sz="1600">
                <a:ea typeface="+mn-lt"/>
                <a:cs typeface="+mn-lt"/>
              </a:rPr>
              <a:t>If successful, this could be developed into </a:t>
            </a:r>
            <a:r>
              <a:rPr lang="en-US" sz="1600" b="1">
                <a:ea typeface="+mn-lt"/>
                <a:cs typeface="+mn-lt"/>
              </a:rPr>
              <a:t>corporate stress training programs</a:t>
            </a:r>
            <a:r>
              <a:rPr lang="en-US" sz="1600">
                <a:ea typeface="+mn-lt"/>
                <a:cs typeface="+mn-lt"/>
              </a:rPr>
              <a:t> to improve focus and resilience.</a:t>
            </a:r>
            <a:endParaRPr lang="en-US" sz="1600"/>
          </a:p>
          <a:p>
            <a:pPr>
              <a:lnSpc>
                <a:spcPct val="90000"/>
              </a:lnSpc>
            </a:pPr>
            <a:endParaRPr lang="en-US" sz="16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2632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FCAF4-9700-B5E8-B6F6-0AFE25A13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  <a:ea typeface="Calibri"/>
                <a:cs typeface="Calibri"/>
              </a:rPr>
              <a:t>Follow up </a:t>
            </a:r>
            <a:endParaRPr lang="en-US" sz="3500">
              <a:solidFill>
                <a:srgbClr val="000000"/>
              </a:solidFill>
              <a:ea typeface="Calibri"/>
              <a:cs typeface="Calibri"/>
            </a:endParaRPr>
          </a:p>
          <a:p>
            <a:pPr algn="r"/>
            <a:endParaRPr lang="en-US" sz="350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6D4DA-1C91-BD08-BDDC-961E1D3F5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b="1" dirty="0"/>
              <a:t>Biofeedback Interventions to Reduce Stress During Gameplay</a:t>
            </a:r>
            <a:endParaRPr lang="en-US" sz="1800" dirty="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800" b="1" dirty="0">
                <a:ea typeface="+mn-lt"/>
                <a:cs typeface="+mn-lt"/>
              </a:rPr>
              <a:t>Objective:</a:t>
            </a:r>
            <a:r>
              <a:rPr lang="en-US" sz="1800" dirty="0">
                <a:ea typeface="+mn-lt"/>
                <a:cs typeface="+mn-lt"/>
              </a:rPr>
              <a:t> Test whether real-time biofeedback (like breathing exercises) can help players manage stress and improve gameplay performance.</a:t>
            </a:r>
            <a:endParaRPr lang="en-US" sz="1800" dirty="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800" b="1" dirty="0">
                <a:ea typeface="+mn-lt"/>
                <a:cs typeface="+mn-lt"/>
              </a:rPr>
              <a:t>Method:</a:t>
            </a:r>
            <a:endParaRPr lang="en-US" sz="1800" dirty="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ea typeface="+mn-lt"/>
                <a:cs typeface="+mn-lt"/>
              </a:rPr>
              <a:t>When stress levels </a:t>
            </a:r>
            <a:r>
              <a:rPr lang="en-US" sz="1800" b="1" dirty="0">
                <a:ea typeface="+mn-lt"/>
                <a:cs typeface="+mn-lt"/>
              </a:rPr>
              <a:t>exceed a threshold</a:t>
            </a:r>
            <a:r>
              <a:rPr lang="en-US" sz="1800" dirty="0">
                <a:ea typeface="+mn-lt"/>
                <a:cs typeface="+mn-lt"/>
              </a:rPr>
              <a:t> (high beta waves detected), introduce </a:t>
            </a:r>
            <a:r>
              <a:rPr lang="en-US" sz="1800" b="1" dirty="0">
                <a:ea typeface="+mn-lt"/>
                <a:cs typeface="+mn-lt"/>
              </a:rPr>
              <a:t>in-game interventions</a:t>
            </a:r>
            <a:r>
              <a:rPr lang="en-US" sz="1800" dirty="0">
                <a:ea typeface="+mn-lt"/>
                <a:cs typeface="+mn-lt"/>
              </a:rPr>
              <a:t> such as: </a:t>
            </a:r>
            <a:endParaRPr lang="en-US" sz="1800" dirty="0">
              <a:ea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800" dirty="0">
                <a:ea typeface="+mn-lt"/>
                <a:cs typeface="+mn-lt"/>
              </a:rPr>
              <a:t>Guided </a:t>
            </a:r>
            <a:r>
              <a:rPr lang="en-US" sz="1800" b="1" dirty="0">
                <a:ea typeface="+mn-lt"/>
                <a:cs typeface="+mn-lt"/>
              </a:rPr>
              <a:t>breathing exercises</a:t>
            </a:r>
            <a:r>
              <a:rPr lang="en-US" sz="1800" dirty="0">
                <a:ea typeface="+mn-lt"/>
                <a:cs typeface="+mn-lt"/>
              </a:rPr>
              <a:t> (e.g., a prompt to inhale for 4 seconds, exhale for 6 seconds).</a:t>
            </a:r>
            <a:endParaRPr lang="en-US" sz="1800" dirty="0">
              <a:ea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800" b="1" dirty="0">
                <a:ea typeface="+mn-lt"/>
                <a:cs typeface="+mn-lt"/>
              </a:rPr>
              <a:t>Visual relaxation cues</a:t>
            </a:r>
            <a:r>
              <a:rPr lang="en-US" sz="1800" dirty="0">
                <a:ea typeface="+mn-lt"/>
                <a:cs typeface="+mn-lt"/>
              </a:rPr>
              <a:t> (e.g., screen brightness softens, music slows down).</a:t>
            </a:r>
            <a:endParaRPr lang="en-US" sz="1800" dirty="0">
              <a:ea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800" b="1" dirty="0">
                <a:ea typeface="+mn-lt"/>
                <a:cs typeface="+mn-lt"/>
              </a:rPr>
              <a:t>Haptic feedback</a:t>
            </a:r>
            <a:r>
              <a:rPr lang="en-US" sz="1800" dirty="0">
                <a:ea typeface="+mn-lt"/>
                <a:cs typeface="+mn-lt"/>
              </a:rPr>
              <a:t> (controller vibrations for grounding techniques).</a:t>
            </a:r>
            <a:endParaRPr lang="en-US" sz="1800" dirty="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ea typeface="+mn-lt"/>
                <a:cs typeface="+mn-lt"/>
              </a:rPr>
              <a:t>Measure changes in </a:t>
            </a:r>
            <a:r>
              <a:rPr lang="en-US" sz="1800" b="1" dirty="0">
                <a:ea typeface="+mn-lt"/>
                <a:cs typeface="+mn-lt"/>
              </a:rPr>
              <a:t>EEG stress markers</a:t>
            </a:r>
            <a:r>
              <a:rPr lang="en-US" sz="1800" dirty="0">
                <a:ea typeface="+mn-lt"/>
                <a:cs typeface="+mn-lt"/>
              </a:rPr>
              <a:t> before, during, and after intervention.</a:t>
            </a:r>
            <a:endParaRPr lang="en-US" sz="1800" dirty="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800" b="1" dirty="0">
                <a:ea typeface="+mn-lt"/>
                <a:cs typeface="+mn-lt"/>
              </a:rPr>
              <a:t>Expected Outcome:</a:t>
            </a:r>
            <a:endParaRPr lang="en-US" sz="1800" dirty="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ea typeface="+mn-lt"/>
                <a:cs typeface="+mn-lt"/>
              </a:rPr>
              <a:t>Players who engage with biofeedback may </a:t>
            </a:r>
            <a:r>
              <a:rPr lang="en-US" sz="1800" b="1" dirty="0">
                <a:ea typeface="+mn-lt"/>
                <a:cs typeface="+mn-lt"/>
              </a:rPr>
              <a:t>reduce stress levels more effectively</a:t>
            </a:r>
            <a:r>
              <a:rPr lang="en-US" sz="1800" dirty="0">
                <a:ea typeface="+mn-lt"/>
                <a:cs typeface="+mn-lt"/>
              </a:rPr>
              <a:t> and </a:t>
            </a:r>
            <a:r>
              <a:rPr lang="en-US" sz="1800" b="1" dirty="0">
                <a:ea typeface="+mn-lt"/>
                <a:cs typeface="+mn-lt"/>
              </a:rPr>
              <a:t>perform better over time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sz="1800" dirty="0"/>
          </a:p>
          <a:p>
            <a:pPr>
              <a:lnSpc>
                <a:spcPct val="90000"/>
              </a:lnSpc>
            </a:pPr>
            <a:endParaRPr lang="en-US" sz="1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4532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19061D87-34FB-D902-8E6F-41C0F35F98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/>
              <a:t>- Stress negatively affects cognitive performance, leading to poor decision-making and reaction times in games.</a:t>
            </a:r>
          </a:p>
          <a:p>
            <a:pPr>
              <a:lnSpc>
                <a:spcPct val="90000"/>
              </a:lnSpc>
            </a:pPr>
            <a:r>
              <a:rPr lang="en-US" sz="1600"/>
              <a:t>- Traditional games do not account for the player's emotional state, making them less adaptive.</a:t>
            </a:r>
            <a:endParaRPr lang="en-US" sz="16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600"/>
              <a:t>- Our goal: Develop a game where stress weakens the player’s performance, encouraging stress management.</a:t>
            </a:r>
            <a:endParaRPr lang="en-US" sz="1600">
              <a:ea typeface="Calibri"/>
              <a:cs typeface="Calibri"/>
            </a:endParaRPr>
          </a:p>
        </p:txBody>
      </p:sp>
      <p:pic>
        <p:nvPicPr>
          <p:cNvPr id="5" name="Picture 4" descr="A purple pawn and a rolling dice">
            <a:extLst>
              <a:ext uri="{FF2B5EF4-FFF2-40B4-BE49-F238E27FC236}">
                <a16:creationId xmlns:a16="http://schemas.microsoft.com/office/drawing/2014/main" id="{63752231-FE98-3EBA-4647-4885EEC90E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708" r="28807" b="-3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600"/>
              <a:t>- Our game integrates real-time EEG monitoring to assess stress levels.</a:t>
            </a:r>
          </a:p>
          <a:p>
            <a:r>
              <a:rPr lang="en-US" sz="1600"/>
              <a:t>- Players who stress too much will find their performance weakened .</a:t>
            </a:r>
          </a:p>
          <a:p>
            <a:r>
              <a:rPr lang="en-US" sz="1600"/>
              <a:t>- The game encourages players to remain calm to improve their chances of winning.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/>
              <a:t>- This approach not only enhances gameplay but also trains users to manage stress effectively.</a:t>
            </a:r>
            <a:endParaRPr lang="en-US" sz="1600">
              <a:ea typeface="Calibri"/>
              <a:cs typeface="Calibri"/>
            </a:endParaRPr>
          </a:p>
        </p:txBody>
      </p:sp>
      <p:pic>
        <p:nvPicPr>
          <p:cNvPr id="5" name="Picture 4" descr="Colorful pins linked with threads">
            <a:extLst>
              <a:ext uri="{FF2B5EF4-FFF2-40B4-BE49-F238E27FC236}">
                <a16:creationId xmlns:a16="http://schemas.microsoft.com/office/drawing/2014/main" id="{5FC6E7C7-1FDE-C8FA-1A72-1420B4640E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450" r="24232" b="7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It Works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- EEG sensors are worn by the player to capture real-time brainwave activity.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- The system monitors brainwaves, focusing on high beta waves .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- If stress levels exceed a certain threshold, the game reacts by making it harder for the player to succeed.</a:t>
            </a:r>
            <a:endParaRPr lang="en-US" sz="22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200" dirty="0"/>
              <a:t>- Players must practice relaxation techniques (controlled breathing, mindfulness) to maintain peak performance.</a:t>
            </a:r>
            <a:endParaRPr lang="en-US" sz="2200" dirty="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200" dirty="0"/>
              <a:t>- This creates a feedback loop where players learn stress management while gaming.</a:t>
            </a:r>
            <a:endParaRPr lang="en-US" sz="22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US" sz="6500"/>
              <a:t>Data Pipeline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74B647-ABF9-CC4C-18DD-3176C05A0F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003995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E8AD5-E544-A1AB-E3F4-B467202D2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>
              <a:spcBef>
                <a:spcPct val="20000"/>
              </a:spcBef>
            </a:pPr>
            <a:r>
              <a:rPr lang="en-US" sz="3200" b="1">
                <a:solidFill>
                  <a:srgbClr val="FFFFFF"/>
                </a:solidFill>
                <a:ea typeface="Calibri"/>
                <a:cs typeface="Calibri"/>
              </a:rPr>
              <a:t>How EEG Data is Being Manipulated</a:t>
            </a:r>
            <a:endParaRPr lang="en-US" sz="3200">
              <a:solidFill>
                <a:srgbClr val="FFFFFF"/>
              </a:solidFill>
              <a:ea typeface="Calibri"/>
              <a:cs typeface="Calibri"/>
            </a:endParaRPr>
          </a:p>
          <a:p>
            <a:pPr algn="r"/>
            <a:endParaRPr lang="en-US" sz="320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0A282B7-809D-1293-3C8A-8EE403148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1800" b="1">
              <a:ea typeface="Calibri"/>
              <a:cs typeface="Calibri"/>
            </a:endParaRPr>
          </a:p>
          <a:p>
            <a:r>
              <a:rPr lang="en-US" sz="2000" b="1" dirty="0"/>
              <a:t>Step-by-step EEG Data Manipulation Process: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b="1" dirty="0">
                <a:ea typeface="+mn-lt"/>
                <a:cs typeface="+mn-lt"/>
              </a:rPr>
              <a:t>Raw EEG Signal Capture</a:t>
            </a:r>
            <a:endParaRPr lang="en-US" sz="2000" dirty="0">
              <a:ea typeface="Calibri"/>
              <a:cs typeface="Calibri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EEG headsets/sensors record brainwave activity.</a:t>
            </a:r>
            <a:endParaRPr lang="en-US" sz="2000" dirty="0">
              <a:ea typeface="Calibri"/>
              <a:cs typeface="Calibri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The signal contains noise (e.g., muscle movements, eye blinks) that must be filtered.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b="1" dirty="0">
                <a:ea typeface="+mn-lt"/>
                <a:cs typeface="+mn-lt"/>
              </a:rPr>
              <a:t>Preprocessing &amp; Noise Reduction</a:t>
            </a:r>
            <a:endParaRPr lang="en-US" sz="2000" dirty="0">
              <a:ea typeface="Calibri"/>
              <a:cs typeface="Calibri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Apply </a:t>
            </a:r>
            <a:r>
              <a:rPr lang="en-US" sz="2000" b="1" dirty="0">
                <a:ea typeface="+mn-lt"/>
                <a:cs typeface="+mn-lt"/>
              </a:rPr>
              <a:t>bandpass filters</a:t>
            </a:r>
            <a:r>
              <a:rPr lang="en-US" sz="2000" dirty="0">
                <a:ea typeface="+mn-lt"/>
                <a:cs typeface="+mn-lt"/>
              </a:rPr>
              <a:t> to isolate relevant brainwave frequencies.</a:t>
            </a:r>
            <a:endParaRPr lang="en-US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1700" b="1">
              <a:ea typeface="Calibri"/>
              <a:cs typeface="Calibri"/>
            </a:endParaRPr>
          </a:p>
          <a:p>
            <a:endParaRPr lang="en-US" sz="17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860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E2D418-E156-3A0F-571E-E5ABCD3EE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C7C7F-6FBC-193A-C553-DAAE40D6C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>
              <a:spcBef>
                <a:spcPct val="20000"/>
              </a:spcBef>
            </a:pPr>
            <a:r>
              <a:rPr lang="en-US" sz="3200" b="1">
                <a:solidFill>
                  <a:srgbClr val="FFFFFF"/>
                </a:solidFill>
                <a:ea typeface="Calibri"/>
                <a:cs typeface="Calibri"/>
              </a:rPr>
              <a:t>How EEG Data is Being Manipulated</a:t>
            </a:r>
            <a:endParaRPr lang="en-US" sz="3200">
              <a:solidFill>
                <a:srgbClr val="FFFFFF"/>
              </a:solidFill>
              <a:ea typeface="Calibri"/>
              <a:cs typeface="Calibri"/>
            </a:endParaRPr>
          </a:p>
          <a:p>
            <a:pPr algn="r"/>
            <a:endParaRPr lang="en-US" sz="320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99524-34D8-ABFD-3FF4-262AE445F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endParaRPr lang="en-US" sz="1700" b="1">
              <a:ea typeface="Calibri"/>
              <a:cs typeface="Calibri"/>
            </a:endParaRPr>
          </a:p>
          <a:p>
            <a:r>
              <a:rPr lang="en-US" sz="1700" b="1" dirty="0">
                <a:ea typeface="+mn-lt"/>
                <a:cs typeface="+mn-lt"/>
              </a:rPr>
              <a:t>Feature Extraction: Identifying Stress Indicators</a:t>
            </a:r>
            <a:endParaRPr lang="en-US" sz="1700" dirty="0">
              <a:ea typeface="Calibri"/>
              <a:cs typeface="Calibri"/>
            </a:endParaRPr>
          </a:p>
          <a:p>
            <a:pPr lvl="1"/>
            <a:r>
              <a:rPr lang="en-US" sz="1700" dirty="0">
                <a:ea typeface="+mn-lt"/>
                <a:cs typeface="+mn-lt"/>
              </a:rPr>
              <a:t>Focus on specific </a:t>
            </a:r>
            <a:r>
              <a:rPr lang="en-US" sz="1700" b="1" dirty="0">
                <a:ea typeface="+mn-lt"/>
                <a:cs typeface="+mn-lt"/>
              </a:rPr>
              <a:t>brainwave frequencies</a:t>
            </a:r>
            <a:r>
              <a:rPr lang="en-US" sz="1700" dirty="0">
                <a:ea typeface="+mn-lt"/>
                <a:cs typeface="+mn-lt"/>
              </a:rPr>
              <a:t>: </a:t>
            </a:r>
            <a:endParaRPr lang="en-US" sz="1700" dirty="0">
              <a:ea typeface="Calibri"/>
              <a:cs typeface="Calibri"/>
            </a:endParaRPr>
          </a:p>
          <a:p>
            <a:pPr lvl="2"/>
            <a:r>
              <a:rPr lang="en-US" sz="1700" b="1" dirty="0">
                <a:ea typeface="+mn-lt"/>
                <a:cs typeface="+mn-lt"/>
              </a:rPr>
              <a:t>Delta (0.5–4 Hz)</a:t>
            </a:r>
            <a:r>
              <a:rPr lang="en-US" sz="1700" dirty="0">
                <a:ea typeface="+mn-lt"/>
                <a:cs typeface="+mn-lt"/>
              </a:rPr>
              <a:t> – Deep sleep, not relevant here.</a:t>
            </a:r>
            <a:endParaRPr lang="en-US" sz="1700" dirty="0">
              <a:ea typeface="Calibri"/>
              <a:cs typeface="Calibri"/>
            </a:endParaRPr>
          </a:p>
          <a:p>
            <a:pPr lvl="2"/>
            <a:r>
              <a:rPr lang="en-US" sz="1700" b="1" dirty="0">
                <a:ea typeface="+mn-lt"/>
                <a:cs typeface="+mn-lt"/>
              </a:rPr>
              <a:t>Theta (4–8 Hz)</a:t>
            </a:r>
            <a:r>
              <a:rPr lang="en-US" sz="1700" dirty="0">
                <a:ea typeface="+mn-lt"/>
                <a:cs typeface="+mn-lt"/>
              </a:rPr>
              <a:t> – Relaxation, lower stress levels.</a:t>
            </a:r>
            <a:endParaRPr lang="en-US" sz="1700" dirty="0">
              <a:ea typeface="Calibri"/>
              <a:cs typeface="Calibri"/>
            </a:endParaRPr>
          </a:p>
          <a:p>
            <a:pPr lvl="2"/>
            <a:r>
              <a:rPr lang="en-US" sz="1700" b="1" dirty="0">
                <a:ea typeface="+mn-lt"/>
                <a:cs typeface="+mn-lt"/>
              </a:rPr>
              <a:t>Alpha (8–13 Hz)</a:t>
            </a:r>
            <a:r>
              <a:rPr lang="en-US" sz="1700" dirty="0">
                <a:ea typeface="+mn-lt"/>
                <a:cs typeface="+mn-lt"/>
              </a:rPr>
              <a:t> – Calm, focused state.</a:t>
            </a:r>
            <a:endParaRPr lang="en-US" sz="1700" dirty="0">
              <a:ea typeface="Calibri"/>
              <a:cs typeface="Calibri"/>
            </a:endParaRPr>
          </a:p>
          <a:p>
            <a:pPr lvl="2"/>
            <a:r>
              <a:rPr lang="en-US" sz="1700" b="1" dirty="0">
                <a:ea typeface="+mn-lt"/>
                <a:cs typeface="+mn-lt"/>
              </a:rPr>
              <a:t>Beta (13–30 Hz)</a:t>
            </a:r>
            <a:r>
              <a:rPr lang="en-US" sz="1700" dirty="0">
                <a:ea typeface="+mn-lt"/>
                <a:cs typeface="+mn-lt"/>
              </a:rPr>
              <a:t> – Higher stress levels, cognitive processing.</a:t>
            </a:r>
            <a:endParaRPr lang="en-US" sz="1700" dirty="0">
              <a:ea typeface="Calibri"/>
              <a:cs typeface="Calibri"/>
            </a:endParaRPr>
          </a:p>
          <a:p>
            <a:pPr lvl="2"/>
            <a:r>
              <a:rPr lang="en-US" sz="1700" b="1" dirty="0">
                <a:ea typeface="+mn-lt"/>
                <a:cs typeface="+mn-lt"/>
              </a:rPr>
              <a:t>Gamma (30+ Hz)</a:t>
            </a:r>
            <a:r>
              <a:rPr lang="en-US" sz="1700" dirty="0">
                <a:ea typeface="+mn-lt"/>
                <a:cs typeface="+mn-lt"/>
              </a:rPr>
              <a:t> – High mental effort, can indicate problem-solving.</a:t>
            </a:r>
            <a:endParaRPr lang="en-US" sz="1700" dirty="0">
              <a:ea typeface="Calibri"/>
              <a:cs typeface="Calibri"/>
            </a:endParaRPr>
          </a:p>
          <a:p>
            <a:pPr lvl="1"/>
            <a:r>
              <a:rPr lang="en-US" sz="1700" b="1" dirty="0">
                <a:ea typeface="+mn-lt"/>
                <a:cs typeface="+mn-lt"/>
              </a:rPr>
              <a:t>Key Stress Marker</a:t>
            </a:r>
            <a:r>
              <a:rPr lang="en-US" sz="1700" dirty="0">
                <a:ea typeface="+mn-lt"/>
                <a:cs typeface="+mn-lt"/>
              </a:rPr>
              <a:t>: An increase in </a:t>
            </a:r>
            <a:r>
              <a:rPr lang="en-US" sz="1700" b="1" dirty="0">
                <a:ea typeface="+mn-lt"/>
                <a:cs typeface="+mn-lt"/>
              </a:rPr>
              <a:t>high beta waves</a:t>
            </a:r>
            <a:r>
              <a:rPr lang="en-US" sz="1700" dirty="0">
                <a:ea typeface="+mn-lt"/>
                <a:cs typeface="+mn-lt"/>
              </a:rPr>
              <a:t> (20–30 Hz) signals stress.</a:t>
            </a:r>
            <a:endParaRPr lang="en-US" sz="1700" dirty="0">
              <a:ea typeface="Calibri"/>
              <a:cs typeface="Calibri"/>
            </a:endParaRPr>
          </a:p>
          <a:p>
            <a:pPr lvl="1"/>
            <a:r>
              <a:rPr lang="en-US" sz="1700" dirty="0">
                <a:ea typeface="+mn-lt"/>
                <a:cs typeface="+mn-lt"/>
              </a:rPr>
              <a:t>Use </a:t>
            </a:r>
            <a:r>
              <a:rPr lang="en-US" sz="1700" b="1" dirty="0">
                <a:ea typeface="+mn-lt"/>
                <a:cs typeface="+mn-lt"/>
              </a:rPr>
              <a:t>thresholding</a:t>
            </a:r>
            <a:r>
              <a:rPr lang="en-US" sz="1700" dirty="0">
                <a:ea typeface="+mn-lt"/>
                <a:cs typeface="+mn-lt"/>
              </a:rPr>
              <a:t> to classify stress levels dynamically.</a:t>
            </a:r>
            <a:endParaRPr lang="en-US" sz="17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1700" b="1">
              <a:ea typeface="Calibri"/>
              <a:cs typeface="Calibri"/>
            </a:endParaRPr>
          </a:p>
          <a:p>
            <a:r>
              <a:rPr lang="en-US" sz="1200" dirty="0">
                <a:solidFill>
                  <a:srgbClr val="1B1B1B"/>
                </a:solidFill>
                <a:ea typeface="+mn-lt"/>
                <a:cs typeface="+mn-lt"/>
              </a:rPr>
              <a:t>Attar ET. Review of electroencephalography signals approaches for mental stress assessment. Neurosciences (Riyadh). 2022 Oct;27(4):209-215. </a:t>
            </a:r>
            <a:r>
              <a:rPr lang="en-US" sz="1200" dirty="0" err="1">
                <a:solidFill>
                  <a:srgbClr val="1B1B1B"/>
                </a:solidFill>
                <a:ea typeface="+mn-lt"/>
                <a:cs typeface="+mn-lt"/>
              </a:rPr>
              <a:t>doi</a:t>
            </a:r>
            <a:r>
              <a:rPr lang="en-US" sz="1200" dirty="0">
                <a:solidFill>
                  <a:srgbClr val="1B1B1B"/>
                </a:solidFill>
                <a:ea typeface="+mn-lt"/>
                <a:cs typeface="+mn-lt"/>
              </a:rPr>
              <a:t>: 10.17712/nsj.2022.4.20220025. PMID: 36252972; PMCID: PMC9749579.</a:t>
            </a:r>
            <a:endParaRPr lang="en-US" sz="17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9191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EF8E1-A058-5B38-2A6F-7DEC98862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ea typeface="+mj-lt"/>
                <a:cs typeface="+mj-lt"/>
              </a:rPr>
              <a:t>2. Levels of EEG Data Usage in the Game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99E07E2-5C53-A78A-3707-09B7056E04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581050"/>
              </p:ext>
            </p:extLst>
          </p:nvPr>
        </p:nvGraphicFramePr>
        <p:xfrm>
          <a:off x="630784" y="1806983"/>
          <a:ext cx="7783491" cy="2836466"/>
        </p:xfrm>
        <a:graphic>
          <a:graphicData uri="http://schemas.openxmlformats.org/drawingml/2006/table">
            <a:tbl>
              <a:tblPr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2624803">
                  <a:extLst>
                    <a:ext uri="{9D8B030D-6E8A-4147-A177-3AD203B41FA5}">
                      <a16:colId xmlns:a16="http://schemas.microsoft.com/office/drawing/2014/main" val="2646212447"/>
                    </a:ext>
                  </a:extLst>
                </a:gridCol>
                <a:gridCol w="2529084">
                  <a:extLst>
                    <a:ext uri="{9D8B030D-6E8A-4147-A177-3AD203B41FA5}">
                      <a16:colId xmlns:a16="http://schemas.microsoft.com/office/drawing/2014/main" val="3424880194"/>
                    </a:ext>
                  </a:extLst>
                </a:gridCol>
                <a:gridCol w="2629604">
                  <a:extLst>
                    <a:ext uri="{9D8B030D-6E8A-4147-A177-3AD203B41FA5}">
                      <a16:colId xmlns:a16="http://schemas.microsoft.com/office/drawing/2014/main" val="3215323015"/>
                    </a:ext>
                  </a:extLst>
                </a:gridCol>
              </a:tblGrid>
              <a:tr h="481185"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EEG Stress Level</a:t>
                      </a:r>
                      <a:endParaRPr lang="en-US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421" marR="85421" marT="42710" marB="854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Player State</a:t>
                      </a:r>
                      <a:endParaRPr lang="en-US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421" marR="85421" marT="42710" marB="854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Game Adaptation</a:t>
                      </a:r>
                      <a:endParaRPr lang="en-US" sz="1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85421" marR="85421" marT="42710" marB="854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941608"/>
                  </a:ext>
                </a:extLst>
              </a:tr>
              <a:tr h="1038349">
                <a:tc>
                  <a:txBody>
                    <a:bodyPr/>
                    <a:lstStyle/>
                    <a:p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Low Stress</a:t>
                      </a: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i="1" cap="none" spc="0">
                          <a:solidFill>
                            <a:schemeClr val="tx1"/>
                          </a:solidFill>
                        </a:rPr>
                        <a:t>(Alpha waves dominant, low Beta waves)</a:t>
                      </a:r>
                    </a:p>
                    <a:p>
                      <a:pPr lvl="0">
                        <a:buNone/>
                      </a:pPr>
                      <a:endParaRPr lang="en-US" sz="1500" i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85421" marR="85421" marT="42710" marB="854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Player is calm</a:t>
                      </a:r>
                    </a:p>
                  </a:txBody>
                  <a:tcPr marL="85421" marR="85421" marT="42710" marB="854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Normal game controls, smooth movement, </a:t>
                      </a:r>
                      <a:r>
                        <a:rPr lang="en-US" sz="1500" b="0" i="0" u="none" strike="noStrike" cap="none" spc="0" noProof="0">
                          <a:solidFill>
                            <a:schemeClr val="tx1"/>
                          </a:solidFill>
                          <a:latin typeface="Calibri"/>
                        </a:rPr>
                        <a:t>invisibility  ,</a:t>
                      </a: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 no additional obstacles.</a:t>
                      </a:r>
                    </a:p>
                  </a:txBody>
                  <a:tcPr marL="85421" marR="85421" marT="42710" marB="8542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153012"/>
                  </a:ext>
                </a:extLst>
              </a:tr>
              <a:tr h="13169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b="1" cap="none" spc="0">
                          <a:solidFill>
                            <a:schemeClr val="tx1"/>
                          </a:solidFill>
                        </a:rPr>
                        <a:t>Stress</a:t>
                      </a: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500" i="1" cap="none" spc="0">
                          <a:solidFill>
                            <a:schemeClr val="tx1"/>
                          </a:solidFill>
                        </a:rPr>
                        <a:t>(High Beta waves, low Alpha waves)</a:t>
                      </a:r>
                    </a:p>
                  </a:txBody>
                  <a:tcPr marL="85421" marR="85421" marT="42710" marB="85421" anchor="ctr">
                    <a:lnL w="0">
                      <a:noFill/>
                    </a:lnL>
                    <a:lnR w="0">
                      <a:noFill/>
                    </a:lnR>
                    <a:lnT w="12700" cmpd="sng">
                      <a:noFill/>
                      <a:prstDash val="solid"/>
                    </a:lnT>
                    <a:lnB w="0">
                      <a:noFill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Player is stressed</a:t>
                      </a:r>
                      <a:endParaRPr lang="en-US"/>
                    </a:p>
                  </a:txBody>
                  <a:tcPr marL="85421" marR="85421" marT="42710" marB="85421" anchor="ctr">
                    <a:lnL w="0">
                      <a:noFill/>
                    </a:lnL>
                    <a:lnR w="0">
                      <a:noFill/>
                    </a:lnR>
                    <a:lnT w="12700" cmpd="sng">
                      <a:noFill/>
                      <a:prstDash val="solid"/>
                    </a:lnT>
                    <a:lnB w="0">
                      <a:noFill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</a:rPr>
                        <a:t>Visible and the enemy start chasing you </a:t>
                      </a:r>
                      <a:endParaRPr lang="en-US"/>
                    </a:p>
                  </a:txBody>
                  <a:tcPr marL="85421" marR="85421" marT="42710" marB="85421" anchor="ctr">
                    <a:lnL w="0">
                      <a:noFill/>
                    </a:lnL>
                    <a:lnR w="0">
                      <a:noFill/>
                    </a:lnR>
                    <a:lnT w="12700" cmpd="sng">
                      <a:noFill/>
                      <a:prstDash val="solid"/>
                    </a:lnT>
                    <a:lnB w="0">
                      <a:noFill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73666"/>
                  </a:ext>
                </a:extLst>
              </a:tr>
            </a:tbl>
          </a:graphicData>
        </a:graphic>
      </p:graphicFrame>
      <p:pic>
        <p:nvPicPr>
          <p:cNvPr id="7" name="Picture 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ADB47951-19CD-418A-DB9C-A803C7CF9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034" y="4644148"/>
            <a:ext cx="621982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9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6EAFBB7C-BA65-4034-8F52-32E6C514E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86" y="1555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9D56ACA-1E9F-4685-8853-D3A4777AC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55"/>
            <a:ext cx="9144000" cy="6858000"/>
          </a:xfrm>
          <a:custGeom>
            <a:avLst/>
            <a:gdLst>
              <a:gd name="connsiteX0" fmla="*/ 3847754 w 12192000"/>
              <a:gd name="connsiteY0" fmla="*/ 5 h 6858000"/>
              <a:gd name="connsiteX1" fmla="*/ 3847754 w 12192000"/>
              <a:gd name="connsiteY1" fmla="*/ 4197373 h 6858000"/>
              <a:gd name="connsiteX2" fmla="*/ 4423416 w 12192000"/>
              <a:gd name="connsiteY2" fmla="*/ 4197373 h 6858000"/>
              <a:gd name="connsiteX3" fmla="*/ 4430942 w 12192000"/>
              <a:gd name="connsiteY3" fmla="*/ 4172627 h 6858000"/>
              <a:gd name="connsiteX4" fmla="*/ 4570893 w 12192000"/>
              <a:gd name="connsiteY4" fmla="*/ 4067350 h 6858000"/>
              <a:gd name="connsiteX5" fmla="*/ 5082240 w 12192000"/>
              <a:gd name="connsiteY5" fmla="*/ 4000508 h 6858000"/>
              <a:gd name="connsiteX6" fmla="*/ 5767374 w 12192000"/>
              <a:gd name="connsiteY6" fmla="*/ 3903586 h 6858000"/>
              <a:gd name="connsiteX7" fmla="*/ 6455849 w 12192000"/>
              <a:gd name="connsiteY7" fmla="*/ 3820032 h 6858000"/>
              <a:gd name="connsiteX8" fmla="*/ 7144325 w 12192000"/>
              <a:gd name="connsiteY8" fmla="*/ 3820032 h 6858000"/>
              <a:gd name="connsiteX9" fmla="*/ 7341512 w 12192000"/>
              <a:gd name="connsiteY9" fmla="*/ 3826717 h 6858000"/>
              <a:gd name="connsiteX10" fmla="*/ 7344854 w 12192000"/>
              <a:gd name="connsiteY10" fmla="*/ 3826717 h 6858000"/>
              <a:gd name="connsiteX11" fmla="*/ 7534641 w 12192000"/>
              <a:gd name="connsiteY11" fmla="*/ 3832816 h 6858000"/>
              <a:gd name="connsiteX12" fmla="*/ 7534641 w 12192000"/>
              <a:gd name="connsiteY12" fmla="*/ 5 h 6858000"/>
              <a:gd name="connsiteX13" fmla="*/ 3728859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1 h 6858000"/>
              <a:gd name="connsiteX16" fmla="*/ 7653538 w 12192000"/>
              <a:gd name="connsiteY16" fmla="*/ 1 h 6858000"/>
              <a:gd name="connsiteX17" fmla="*/ 7653538 w 12192000"/>
              <a:gd name="connsiteY17" fmla="*/ 3836633 h 6858000"/>
              <a:gd name="connsiteX18" fmla="*/ 7773901 w 12192000"/>
              <a:gd name="connsiteY18" fmla="*/ 3840500 h 6858000"/>
              <a:gd name="connsiteX19" fmla="*/ 8200440 w 12192000"/>
              <a:gd name="connsiteY19" fmla="*/ 3856793 h 6858000"/>
              <a:gd name="connsiteX20" fmla="*/ 8517940 w 12192000"/>
              <a:gd name="connsiteY20" fmla="*/ 3860135 h 6858000"/>
              <a:gd name="connsiteX21" fmla="*/ 9206418 w 12192000"/>
              <a:gd name="connsiteY21" fmla="*/ 3863477 h 6858000"/>
              <a:gd name="connsiteX22" fmla="*/ 9891553 w 12192000"/>
              <a:gd name="connsiteY22" fmla="*/ 3850108 h 6858000"/>
              <a:gd name="connsiteX23" fmla="*/ 10586714 w 12192000"/>
              <a:gd name="connsiteY23" fmla="*/ 3810003 h 6858000"/>
              <a:gd name="connsiteX24" fmla="*/ 11271848 w 12192000"/>
              <a:gd name="connsiteY24" fmla="*/ 3756529 h 6858000"/>
              <a:gd name="connsiteX25" fmla="*/ 11709667 w 12192000"/>
              <a:gd name="connsiteY25" fmla="*/ 3636212 h 6858000"/>
              <a:gd name="connsiteX26" fmla="*/ 12184248 w 12192000"/>
              <a:gd name="connsiteY26" fmla="*/ 3429001 h 6858000"/>
              <a:gd name="connsiteX27" fmla="*/ 12192000 w 12192000"/>
              <a:gd name="connsiteY27" fmla="*/ 3437173 h 6858000"/>
              <a:gd name="connsiteX28" fmla="*/ 12192000 w 12192000"/>
              <a:gd name="connsiteY28" fmla="*/ 6858000 h 6858000"/>
              <a:gd name="connsiteX29" fmla="*/ 0 w 12192000"/>
              <a:gd name="connsiteY29" fmla="*/ 6858000 h 6858000"/>
              <a:gd name="connsiteX30" fmla="*/ 0 w 12192000"/>
              <a:gd name="connsiteY30" fmla="*/ 6857989 h 6858000"/>
              <a:gd name="connsiteX31" fmla="*/ 6542821 w 12192000"/>
              <a:gd name="connsiteY31" fmla="*/ 6857989 h 6858000"/>
              <a:gd name="connsiteX32" fmla="*/ 6553813 w 12192000"/>
              <a:gd name="connsiteY32" fmla="*/ 6856417 h 6858000"/>
              <a:gd name="connsiteX33" fmla="*/ 6836849 w 12192000"/>
              <a:gd name="connsiteY33" fmla="*/ 6797865 h 6858000"/>
              <a:gd name="connsiteX34" fmla="*/ 5951187 w 12192000"/>
              <a:gd name="connsiteY34" fmla="*/ 6644126 h 6858000"/>
              <a:gd name="connsiteX35" fmla="*/ 6001320 w 12192000"/>
              <a:gd name="connsiteY35" fmla="*/ 6624073 h 6858000"/>
              <a:gd name="connsiteX36" fmla="*/ 5904397 w 12192000"/>
              <a:gd name="connsiteY36" fmla="*/ 6543863 h 6858000"/>
              <a:gd name="connsiteX37" fmla="*/ 5506684 w 12192000"/>
              <a:gd name="connsiteY37" fmla="*/ 6416862 h 6858000"/>
              <a:gd name="connsiteX38" fmla="*/ 6001320 w 12192000"/>
              <a:gd name="connsiteY38" fmla="*/ 6202967 h 6858000"/>
              <a:gd name="connsiteX39" fmla="*/ 5443186 w 12192000"/>
              <a:gd name="connsiteY39" fmla="*/ 5912202 h 6858000"/>
              <a:gd name="connsiteX40" fmla="*/ 5159104 w 12192000"/>
              <a:gd name="connsiteY40" fmla="*/ 5842017 h 6858000"/>
              <a:gd name="connsiteX41" fmla="*/ 6094899 w 12192000"/>
              <a:gd name="connsiteY41" fmla="*/ 5477726 h 6858000"/>
              <a:gd name="connsiteX42" fmla="*/ 4577576 w 12192000"/>
              <a:gd name="connsiteY42" fmla="*/ 5297251 h 6858000"/>
              <a:gd name="connsiteX43" fmla="*/ 4701234 w 12192000"/>
              <a:gd name="connsiteY43" fmla="*/ 5223724 h 6858000"/>
              <a:gd name="connsiteX44" fmla="*/ 5643712 w 12192000"/>
              <a:gd name="connsiteY44" fmla="*/ 5243777 h 6858000"/>
              <a:gd name="connsiteX45" fmla="*/ 5800793 w 12192000"/>
              <a:gd name="connsiteY45" fmla="*/ 5186961 h 6858000"/>
              <a:gd name="connsiteX46" fmla="*/ 5643712 w 12192000"/>
              <a:gd name="connsiteY46" fmla="*/ 5096724 h 6858000"/>
              <a:gd name="connsiteX47" fmla="*/ 5032104 w 12192000"/>
              <a:gd name="connsiteY47" fmla="*/ 5029881 h 6858000"/>
              <a:gd name="connsiteX48" fmla="*/ 4871682 w 12192000"/>
              <a:gd name="connsiteY48" fmla="*/ 4879485 h 6858000"/>
              <a:gd name="connsiteX49" fmla="*/ 4600971 w 12192000"/>
              <a:gd name="connsiteY49" fmla="*/ 4705695 h 6858000"/>
              <a:gd name="connsiteX50" fmla="*/ 4788128 w 12192000"/>
              <a:gd name="connsiteY50" fmla="*/ 4561984 h 6858000"/>
              <a:gd name="connsiteX51" fmla="*/ 4483995 w 12192000"/>
              <a:gd name="connsiteY51" fmla="*/ 4348088 h 6858000"/>
              <a:gd name="connsiteX52" fmla="*/ 4460097 w 12192000"/>
              <a:gd name="connsiteY52" fmla="*/ 4316252 h 6858000"/>
              <a:gd name="connsiteX53" fmla="*/ 0 w 12192000"/>
              <a:gd name="connsiteY53" fmla="*/ 4316252 h 6858000"/>
              <a:gd name="connsiteX54" fmla="*/ 0 w 12192000"/>
              <a:gd name="connsiteY54" fmla="*/ 4197368 h 6858000"/>
              <a:gd name="connsiteX55" fmla="*/ 3728859 w 12192000"/>
              <a:gd name="connsiteY55" fmla="*/ 419736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6858000">
                <a:moveTo>
                  <a:pt x="3847754" y="5"/>
                </a:moveTo>
                <a:lnTo>
                  <a:pt x="3847754" y="4197373"/>
                </a:lnTo>
                <a:lnTo>
                  <a:pt x="4423416" y="4197373"/>
                </a:lnTo>
                <a:lnTo>
                  <a:pt x="4430942" y="4172627"/>
                </a:lnTo>
                <a:cubicBezTo>
                  <a:pt x="4453920" y="4128344"/>
                  <a:pt x="4509064" y="4095758"/>
                  <a:pt x="4570893" y="4067350"/>
                </a:cubicBezTo>
                <a:cubicBezTo>
                  <a:pt x="4731315" y="3997165"/>
                  <a:pt x="4908447" y="4013876"/>
                  <a:pt x="5082240" y="4000508"/>
                </a:cubicBezTo>
                <a:cubicBezTo>
                  <a:pt x="5312846" y="3970428"/>
                  <a:pt x="5533424" y="3900244"/>
                  <a:pt x="5767374" y="3903586"/>
                </a:cubicBezTo>
                <a:cubicBezTo>
                  <a:pt x="5987953" y="3833401"/>
                  <a:pt x="6231927" y="3910270"/>
                  <a:pt x="6455849" y="3820032"/>
                </a:cubicBezTo>
                <a:cubicBezTo>
                  <a:pt x="6683114" y="3820032"/>
                  <a:pt x="6913720" y="3820032"/>
                  <a:pt x="7144325" y="3820032"/>
                </a:cubicBezTo>
                <a:cubicBezTo>
                  <a:pt x="7211170" y="3823375"/>
                  <a:pt x="7274668" y="3823375"/>
                  <a:pt x="7341512" y="3826717"/>
                </a:cubicBezTo>
                <a:cubicBezTo>
                  <a:pt x="7341512" y="3826717"/>
                  <a:pt x="7344854" y="3826717"/>
                  <a:pt x="7344854" y="3826717"/>
                </a:cubicBezTo>
                <a:lnTo>
                  <a:pt x="7534641" y="3832816"/>
                </a:lnTo>
                <a:lnTo>
                  <a:pt x="7534641" y="5"/>
                </a:lnTo>
                <a:close/>
                <a:moveTo>
                  <a:pt x="3728859" y="0"/>
                </a:moveTo>
                <a:lnTo>
                  <a:pt x="12192000" y="0"/>
                </a:lnTo>
                <a:lnTo>
                  <a:pt x="12192000" y="1"/>
                </a:lnTo>
                <a:lnTo>
                  <a:pt x="7653538" y="1"/>
                </a:lnTo>
                <a:lnTo>
                  <a:pt x="7653538" y="3836633"/>
                </a:lnTo>
                <a:lnTo>
                  <a:pt x="7773901" y="3840500"/>
                </a:lnTo>
                <a:cubicBezTo>
                  <a:pt x="7916359" y="3845096"/>
                  <a:pt x="8058399" y="3850109"/>
                  <a:pt x="8200440" y="3856793"/>
                </a:cubicBezTo>
                <a:cubicBezTo>
                  <a:pt x="8307387" y="3856793"/>
                  <a:pt x="8410993" y="3860135"/>
                  <a:pt x="8517940" y="3860135"/>
                </a:cubicBezTo>
                <a:cubicBezTo>
                  <a:pt x="8745205" y="3876845"/>
                  <a:pt x="8975812" y="3886871"/>
                  <a:pt x="9206418" y="3863477"/>
                </a:cubicBezTo>
                <a:cubicBezTo>
                  <a:pt x="9437024" y="3883530"/>
                  <a:pt x="9660946" y="3870162"/>
                  <a:pt x="9891553" y="3850108"/>
                </a:cubicBezTo>
                <a:cubicBezTo>
                  <a:pt x="10125500" y="3873504"/>
                  <a:pt x="10356108" y="3840082"/>
                  <a:pt x="10586714" y="3810003"/>
                </a:cubicBezTo>
                <a:cubicBezTo>
                  <a:pt x="10817321" y="3823372"/>
                  <a:pt x="11047927" y="3823372"/>
                  <a:pt x="11271848" y="3756529"/>
                </a:cubicBezTo>
                <a:cubicBezTo>
                  <a:pt x="11442298" y="3830056"/>
                  <a:pt x="11525851" y="3589423"/>
                  <a:pt x="11709667" y="3636212"/>
                </a:cubicBezTo>
                <a:cubicBezTo>
                  <a:pt x="11893484" y="3686345"/>
                  <a:pt x="12023827" y="3495843"/>
                  <a:pt x="12184248" y="3429001"/>
                </a:cubicBezTo>
                <a:lnTo>
                  <a:pt x="12192000" y="3437173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857989"/>
                </a:lnTo>
                <a:lnTo>
                  <a:pt x="6542821" y="6857989"/>
                </a:lnTo>
                <a:lnTo>
                  <a:pt x="6553813" y="6856417"/>
                </a:lnTo>
                <a:cubicBezTo>
                  <a:pt x="6636844" y="6844080"/>
                  <a:pt x="6761651" y="6822931"/>
                  <a:pt x="6836849" y="6797865"/>
                </a:cubicBezTo>
                <a:cubicBezTo>
                  <a:pt x="6663059" y="6794522"/>
                  <a:pt x="5977924" y="6667523"/>
                  <a:pt x="5951187" y="6644126"/>
                </a:cubicBezTo>
                <a:cubicBezTo>
                  <a:pt x="5964556" y="6637442"/>
                  <a:pt x="5984611" y="6630759"/>
                  <a:pt x="6001320" y="6624073"/>
                </a:cubicBezTo>
                <a:cubicBezTo>
                  <a:pt x="5964556" y="6604022"/>
                  <a:pt x="5934477" y="6580627"/>
                  <a:pt x="5904397" y="6543863"/>
                </a:cubicBezTo>
                <a:cubicBezTo>
                  <a:pt x="5807476" y="6420205"/>
                  <a:pt x="5643712" y="6463653"/>
                  <a:pt x="5506684" y="6416862"/>
                </a:cubicBezTo>
                <a:cubicBezTo>
                  <a:pt x="5593580" y="6156177"/>
                  <a:pt x="5824187" y="6253098"/>
                  <a:pt x="6001320" y="6202967"/>
                </a:cubicBezTo>
                <a:cubicBezTo>
                  <a:pt x="5536764" y="6049228"/>
                  <a:pt x="5627001" y="5969017"/>
                  <a:pt x="5443186" y="5912202"/>
                </a:cubicBezTo>
                <a:cubicBezTo>
                  <a:pt x="5212579" y="5842017"/>
                  <a:pt x="5159104" y="5842017"/>
                  <a:pt x="5159104" y="5842017"/>
                </a:cubicBezTo>
                <a:cubicBezTo>
                  <a:pt x="5429816" y="5628122"/>
                  <a:pt x="5754003" y="5858729"/>
                  <a:pt x="6094899" y="5477726"/>
                </a:cubicBezTo>
                <a:cubicBezTo>
                  <a:pt x="5767371" y="5424253"/>
                  <a:pt x="4788128" y="5397515"/>
                  <a:pt x="4577576" y="5297251"/>
                </a:cubicBezTo>
                <a:cubicBezTo>
                  <a:pt x="4657786" y="5334014"/>
                  <a:pt x="4664471" y="5223724"/>
                  <a:pt x="4701234" y="5223724"/>
                </a:cubicBezTo>
                <a:cubicBezTo>
                  <a:pt x="5012051" y="5220383"/>
                  <a:pt x="5329552" y="5283884"/>
                  <a:pt x="5643712" y="5243777"/>
                </a:cubicBezTo>
                <a:cubicBezTo>
                  <a:pt x="5700528" y="5240436"/>
                  <a:pt x="5790766" y="5270513"/>
                  <a:pt x="5800793" y="5186961"/>
                </a:cubicBezTo>
                <a:cubicBezTo>
                  <a:pt x="5810818" y="5083355"/>
                  <a:pt x="5693843" y="5106750"/>
                  <a:pt x="5643712" y="5096724"/>
                </a:cubicBezTo>
                <a:cubicBezTo>
                  <a:pt x="5439842" y="5063302"/>
                  <a:pt x="5239316" y="5049935"/>
                  <a:pt x="5032104" y="5029881"/>
                </a:cubicBezTo>
                <a:cubicBezTo>
                  <a:pt x="4945209" y="5019854"/>
                  <a:pt x="4838261" y="5039907"/>
                  <a:pt x="4871682" y="4879485"/>
                </a:cubicBezTo>
                <a:cubicBezTo>
                  <a:pt x="4844944" y="4725749"/>
                  <a:pt x="4684523" y="4779222"/>
                  <a:pt x="4600971" y="4705695"/>
                </a:cubicBezTo>
                <a:cubicBezTo>
                  <a:pt x="4641075" y="4618800"/>
                  <a:pt x="4754708" y="4678959"/>
                  <a:pt x="4788128" y="4561984"/>
                </a:cubicBezTo>
                <a:cubicBezTo>
                  <a:pt x="4627707" y="4598747"/>
                  <a:pt x="4644418" y="4344747"/>
                  <a:pt x="4483995" y="4348088"/>
                </a:cubicBezTo>
                <a:lnTo>
                  <a:pt x="4460097" y="4316252"/>
                </a:lnTo>
                <a:lnTo>
                  <a:pt x="0" y="4316252"/>
                </a:lnTo>
                <a:lnTo>
                  <a:pt x="0" y="4197368"/>
                </a:lnTo>
                <a:lnTo>
                  <a:pt x="3728859" y="4197368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7737" y="4181474"/>
            <a:ext cx="4129361" cy="14713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800"/>
              <a:t>Potential Applications</a:t>
            </a:r>
          </a:p>
        </p:txBody>
      </p:sp>
      <p:pic>
        <p:nvPicPr>
          <p:cNvPr id="34" name="Picture 33" descr="What is cognitive behavioral therapy? - Harvard Health">
            <a:extLst>
              <a:ext uri="{FF2B5EF4-FFF2-40B4-BE49-F238E27FC236}">
                <a16:creationId xmlns:a16="http://schemas.microsoft.com/office/drawing/2014/main" id="{A7D96D77-B515-D22E-CBF2-AF7BE46F7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40" y="1374016"/>
            <a:ext cx="2095310" cy="1571482"/>
          </a:xfrm>
          <a:prstGeom prst="rect">
            <a:avLst/>
          </a:prstGeom>
        </p:spPr>
      </p:pic>
      <p:pic>
        <p:nvPicPr>
          <p:cNvPr id="35" name="Picture 34" descr="A group of people sitting in a row&#10;&#10;AI-generated content may be incorrect.">
            <a:extLst>
              <a:ext uri="{FF2B5EF4-FFF2-40B4-BE49-F238E27FC236}">
                <a16:creationId xmlns:a16="http://schemas.microsoft.com/office/drawing/2014/main" id="{9EA16289-8078-8903-0149-30D95DA22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0800000" flipV="1">
            <a:off x="3178223" y="1370566"/>
            <a:ext cx="2173404" cy="1358377"/>
          </a:xfrm>
          <a:prstGeom prst="rect">
            <a:avLst/>
          </a:prstGeom>
        </p:spPr>
      </p:pic>
      <p:pic>
        <p:nvPicPr>
          <p:cNvPr id="33" name="Picture 32" descr="A group of men sitting in a row wearing headphones&#10;&#10;AI-generated content may be incorrect.">
            <a:extLst>
              <a:ext uri="{FF2B5EF4-FFF2-40B4-BE49-F238E27FC236}">
                <a16:creationId xmlns:a16="http://schemas.microsoft.com/office/drawing/2014/main" id="{756D8DA1-2562-5AF2-C504-F90B572893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1313" y="1206058"/>
            <a:ext cx="2628427" cy="1577056"/>
          </a:xfrm>
          <a:prstGeom prst="rect">
            <a:avLst/>
          </a:prstGeom>
        </p:spPr>
      </p:pic>
      <p:pic>
        <p:nvPicPr>
          <p:cNvPr id="36" name="Picture 35" descr="The Best Stress Management Tools for the Workplace [Resource List]">
            <a:extLst>
              <a:ext uri="{FF2B5EF4-FFF2-40B4-BE49-F238E27FC236}">
                <a16:creationId xmlns:a16="http://schemas.microsoft.com/office/drawing/2014/main" id="{C8B80B89-93ED-3899-FA0D-932D965E65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640" y="4825348"/>
            <a:ext cx="2801583" cy="13237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Neuro-Interactive Gaming:  GO HACK</vt:lpstr>
      <vt:lpstr>Problem Statement</vt:lpstr>
      <vt:lpstr>Solution Overview</vt:lpstr>
      <vt:lpstr>How It Works</vt:lpstr>
      <vt:lpstr>Data Pipeline</vt:lpstr>
      <vt:lpstr>How EEG Data is Being Manipulated </vt:lpstr>
      <vt:lpstr>How EEG Data is Being Manipulated </vt:lpstr>
      <vt:lpstr>2. Levels of EEG Data Usage in the Game</vt:lpstr>
      <vt:lpstr>Potential Applications</vt:lpstr>
      <vt:lpstr>Follow up </vt:lpstr>
      <vt:lpstr>Follow up  </vt:lpstr>
      <vt:lpstr>Follow up  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revision>73</cp:revision>
  <dcterms:created xsi:type="dcterms:W3CDTF">2013-01-27T09:14:16Z</dcterms:created>
  <dcterms:modified xsi:type="dcterms:W3CDTF">2025-03-16T17:05:12Z</dcterms:modified>
  <cp:category/>
</cp:coreProperties>
</file>