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00"/>
    <a:srgbClr val="EFEE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E5E5E"/>
        </a:fontRef>
        <a:srgbClr val="5E5E5E"/>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1"/>
          </a:solidFill>
        </a:fill>
      </a:tcStyle>
    </a:firstCol>
    <a:la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381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1"/>
          </a:solidFill>
        </a:fill>
      </a:tcStyle>
    </a:lastRow>
    <a:fir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381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3"/>
          </a:solidFill>
        </a:fill>
      </a:tcStyle>
    </a:firstCol>
    <a:la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381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3"/>
          </a:solidFill>
        </a:fill>
      </a:tcStyle>
    </a:lastRow>
    <a:fir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381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FFCDDF"/>
          </a:solidFill>
        </a:fill>
      </a:tcStyle>
    </a:wholeTbl>
    <a:band2H>
      <a:tcTxStyle/>
      <a:tcStyle>
        <a:tcBdr/>
        <a:fill>
          <a:solidFill>
            <a:srgbClr val="FFE8F0"/>
          </a:solidFill>
        </a:fill>
      </a:tcStyle>
    </a:band2H>
    <a:firstCol>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6"/>
          </a:solidFill>
        </a:fill>
      </a:tcStyle>
    </a:firstCol>
    <a:la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381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6"/>
          </a:solidFill>
        </a:fill>
      </a:tcStyle>
    </a:lastRow>
    <a:fir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381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003462"/>
          </a:solidFill>
        </a:fill>
      </a:tcStyle>
    </a:band2H>
    <a:firstCol>
      <a:tcTxStyle b="on" i="off">
        <a:fontRef idx="minor">
          <a:srgbClr val="003462"/>
        </a:fontRef>
        <a:srgbClr val="00346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003462"/>
          </a:solidFill>
        </a:fill>
      </a:tcStyle>
    </a:lastRow>
    <a:firstRow>
      <a:tcTxStyle b="on" i="off">
        <a:fontRef idx="minor">
          <a:srgbClr val="003462"/>
        </a:fontRef>
        <a:srgbClr val="003462"/>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D1D1D1"/>
          </a:solidFill>
        </a:fill>
      </a:tcStyle>
    </a:wholeTbl>
    <a:band2H>
      <a:tcTxStyle/>
      <a:tcStyle>
        <a:tcBdr/>
        <a:fill>
          <a:solidFill>
            <a:srgbClr val="E9E9E9"/>
          </a:solidFill>
        </a:fill>
      </a:tcStyle>
    </a:band2H>
    <a:firstCol>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5E5E5E"/>
          </a:solidFill>
        </a:fill>
      </a:tcStyle>
    </a:firstCol>
    <a:la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381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5E5E5E"/>
          </a:solidFill>
        </a:fill>
      </a:tcStyle>
    </a:lastRow>
    <a:fir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381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2"/>
    <p:restoredTop sz="94679"/>
  </p:normalViewPr>
  <p:slideViewPr>
    <p:cSldViewPr snapToGrid="0">
      <p:cViewPr varScale="1">
        <p:scale>
          <a:sx n="74" d="100"/>
          <a:sy n="74" d="100"/>
        </p:scale>
        <p:origin x="224"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3462"/>
        </a:solidFill>
        <a:effectLst/>
      </p:bgPr>
    </p:bg>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1201340" y="118471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sz="3600" b="1">
                <a:solidFill>
                  <a:srgbClr val="FFFFFF"/>
                </a:solidFill>
              </a:defRPr>
            </a:lvl1pPr>
            <a:lvl2pPr marL="1066800" indent="-457200" defTabSz="825500">
              <a:lnSpc>
                <a:spcPct val="100000"/>
              </a:lnSpc>
              <a:spcBef>
                <a:spcPts val="0"/>
              </a:spcBef>
              <a:defRPr sz="3600" b="1">
                <a:solidFill>
                  <a:srgbClr val="FFFFFF"/>
                </a:solidFill>
              </a:defRPr>
            </a:lvl2pPr>
            <a:lvl3pPr marL="1676400" indent="-457200" defTabSz="825500">
              <a:lnSpc>
                <a:spcPct val="100000"/>
              </a:lnSpc>
              <a:spcBef>
                <a:spcPts val="0"/>
              </a:spcBef>
              <a:defRPr sz="3600" b="1">
                <a:solidFill>
                  <a:srgbClr val="FFFFFF"/>
                </a:solidFill>
              </a:defRPr>
            </a:lvl3pPr>
            <a:lvl4pPr marL="2286000" indent="-457200" defTabSz="825500">
              <a:lnSpc>
                <a:spcPct val="100000"/>
              </a:lnSpc>
              <a:spcBef>
                <a:spcPts val="0"/>
              </a:spcBef>
              <a:defRPr sz="3600" b="1">
                <a:solidFill>
                  <a:srgbClr val="FFFFFF"/>
                </a:solidFill>
              </a:defRPr>
            </a:lvl4pPr>
            <a:lvl5pPr marL="2895600" indent="-457200" defTabSz="825500">
              <a:lnSpc>
                <a:spcPct val="100000"/>
              </a:lnSpc>
              <a:spcBef>
                <a:spcPts val="0"/>
              </a:spcBef>
              <a:defRPr sz="3600" b="1">
                <a:solidFill>
                  <a:srgbClr val="FFFFFF"/>
                </a:solidFill>
              </a:defRPr>
            </a:lvl5pPr>
          </a:lstStyle>
          <a:p>
            <a:r>
              <a:t>Author and Date</a:t>
            </a:r>
          </a:p>
          <a:p>
            <a:pPr lvl="1"/>
            <a:endParaRPr/>
          </a:p>
          <a:p>
            <a:pPr lvl="2"/>
            <a:endParaRPr/>
          </a:p>
          <a:p>
            <a:pPr lvl="3"/>
            <a:endParaRPr/>
          </a:p>
          <a:p>
            <a:pPr lvl="4"/>
            <a:endParaRPr/>
          </a:p>
        </p:txBody>
      </p:sp>
      <p:sp>
        <p:nvSpPr>
          <p:cNvPr id="12" name="Presentation Title"/>
          <p:cNvSpPr txBox="1">
            <a:spLocks noGrp="1"/>
          </p:cNvSpPr>
          <p:nvPr>
            <p:ph type="title" hasCustomPrompt="1"/>
          </p:nvPr>
        </p:nvSpPr>
        <p:spPr>
          <a:xfrm>
            <a:off x="1206496" y="2574991"/>
            <a:ext cx="21971005" cy="4648202"/>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21" hasCustomPrompt="1"/>
          </p:nvPr>
        </p:nvSpPr>
        <p:spPr>
          <a:xfrm>
            <a:off x="1201342" y="7210490"/>
            <a:ext cx="21971002" cy="1905002"/>
          </a:xfrm>
          <a:prstGeom prst="rect">
            <a:avLst/>
          </a:prstGeom>
        </p:spPr>
        <p:txBody>
          <a:bodyPr numCol="1" spcCol="38100"/>
          <a:lstStyle>
            <a:lvl1pPr marL="0" indent="0" defTabSz="825500">
              <a:lnSpc>
                <a:spcPct val="100000"/>
              </a:lnSpc>
              <a:spcBef>
                <a:spcPts val="0"/>
              </a:spcBef>
              <a:buSzTx/>
              <a:buNone/>
              <a:defRPr sz="5500" b="1">
                <a:solidFill>
                  <a:schemeClr val="accent1"/>
                </a:solidFill>
              </a:defRPr>
            </a:lvl1pPr>
          </a:lstStyle>
          <a:p>
            <a:r>
              <a:t>Presentation Subtitle</a:t>
            </a: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z="11600" spc="-232">
                <a:solidFill>
                  <a:srgbClr val="004D80"/>
                </a:solidFill>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solidFill>
                  <a:srgbClr val="004D80"/>
                </a:solidFill>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solidFill>
                  <a:srgbClr val="004D80"/>
                </a:solidFill>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solidFill>
                  <a:srgbClr val="004D80"/>
                </a:solidFill>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solidFill>
                  <a:srgbClr val="004D80"/>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sz="25000" b="1" spc="-250">
                <a:solidFill>
                  <a:srgbClr val="004D80"/>
                </a:solidFill>
              </a:defRPr>
            </a:lvl1pPr>
            <a:lvl2pPr marL="0" indent="0" algn="ctr">
              <a:lnSpc>
                <a:spcPct val="80000"/>
              </a:lnSpc>
              <a:spcBef>
                <a:spcPts val="0"/>
              </a:spcBef>
              <a:buSzTx/>
              <a:buNone/>
              <a:defRPr sz="25000" b="1" spc="-250">
                <a:solidFill>
                  <a:srgbClr val="004D80"/>
                </a:solidFill>
              </a:defRPr>
            </a:lvl2pPr>
            <a:lvl3pPr marL="0" indent="0" algn="ctr">
              <a:lnSpc>
                <a:spcPct val="80000"/>
              </a:lnSpc>
              <a:spcBef>
                <a:spcPts val="0"/>
              </a:spcBef>
              <a:buSzTx/>
              <a:buNone/>
              <a:defRPr sz="25000" b="1" spc="-250">
                <a:solidFill>
                  <a:srgbClr val="004D80"/>
                </a:solidFill>
              </a:defRPr>
            </a:lvl3pPr>
            <a:lvl4pPr marL="0" indent="0" algn="ctr">
              <a:lnSpc>
                <a:spcPct val="80000"/>
              </a:lnSpc>
              <a:spcBef>
                <a:spcPts val="0"/>
              </a:spcBef>
              <a:buSzTx/>
              <a:buNone/>
              <a:defRPr sz="25000" b="1" spc="-250">
                <a:solidFill>
                  <a:srgbClr val="004D80"/>
                </a:solidFill>
              </a:defRPr>
            </a:lvl4pPr>
            <a:lvl5pPr marL="0" indent="0" algn="ctr">
              <a:lnSpc>
                <a:spcPct val="80000"/>
              </a:lnSpc>
              <a:spcBef>
                <a:spcPts val="0"/>
              </a:spcBef>
              <a:buSzTx/>
              <a:buNone/>
              <a:defRPr sz="25000" b="1" spc="-250">
                <a:solidFill>
                  <a:srgbClr val="004D80"/>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Body Level One…"/>
          <p:cNvSpPr txBox="1">
            <a:spLocks noGrp="1"/>
          </p:cNvSpPr>
          <p:nvPr>
            <p:ph type="body" sz="quarter" idx="1" hasCustomPrompt="1"/>
          </p:nvPr>
        </p:nvSpPr>
        <p:spPr>
          <a:xfrm>
            <a:off x="2480824" y="10675453"/>
            <a:ext cx="20149254" cy="636980"/>
          </a:xfrm>
          <a:prstGeom prst="rect">
            <a:avLst/>
          </a:prstGeom>
        </p:spPr>
        <p:txBody>
          <a:bodyPr lIns="45718" tIns="45718" rIns="45718" bIns="45718" numCol="1" spcCol="38100"/>
          <a:lstStyle>
            <a:lvl1pPr marL="0" indent="0" defTabSz="825500">
              <a:lnSpc>
                <a:spcPct val="100000"/>
              </a:lnSpc>
              <a:spcBef>
                <a:spcPts val="0"/>
              </a:spcBef>
              <a:buSzTx/>
              <a:buNone/>
              <a:defRPr sz="3600" b="1"/>
            </a:lvl1pPr>
            <a:lvl2pPr marL="1066800" indent="-457200" defTabSz="825500">
              <a:lnSpc>
                <a:spcPct val="100000"/>
              </a:lnSpc>
              <a:spcBef>
                <a:spcPts val="0"/>
              </a:spcBef>
              <a:defRPr sz="3600" b="1"/>
            </a:lvl2pPr>
            <a:lvl3pPr marL="1676400" indent="-457200" defTabSz="825500">
              <a:lnSpc>
                <a:spcPct val="100000"/>
              </a:lnSpc>
              <a:spcBef>
                <a:spcPts val="0"/>
              </a:spcBef>
              <a:defRPr sz="3600" b="1"/>
            </a:lvl3pPr>
            <a:lvl4pPr marL="2286000" indent="-457200" defTabSz="825500">
              <a:lnSpc>
                <a:spcPct val="100000"/>
              </a:lnSpc>
              <a:spcBef>
                <a:spcPts val="0"/>
              </a:spcBef>
              <a:defRPr sz="3600" b="1"/>
            </a:lvl4pPr>
            <a:lvl5pPr marL="2895600" indent="-457200" defTabSz="825500">
              <a:lnSpc>
                <a:spcPct val="100000"/>
              </a:lnSpc>
              <a:spcBef>
                <a:spcPts val="0"/>
              </a:spcBef>
              <a:defRPr sz="3600" b="1"/>
            </a:lvl5pPr>
          </a:lstStyle>
          <a:p>
            <a:r>
              <a:t>Attribution</a:t>
            </a:r>
          </a:p>
          <a:p>
            <a:pPr lvl="1"/>
            <a:endParaRPr/>
          </a:p>
          <a:p>
            <a:pPr lvl="2"/>
            <a:endParaRPr/>
          </a:p>
          <a:p>
            <a:pPr lvl="3"/>
            <a:endParaRPr/>
          </a:p>
          <a:p>
            <a:pPr lvl="4"/>
            <a:endParaRPr/>
          </a:p>
        </p:txBody>
      </p:sp>
      <p:sp>
        <p:nvSpPr>
          <p:cNvPr id="116" name="Body Level One…"/>
          <p:cNvSpPr txBox="1">
            <a:spLocks noGrp="1"/>
          </p:cNvSpPr>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z="8500" spc="-200">
                <a:solidFill>
                  <a:srgbClr val="004D80"/>
                </a:solidFill>
                <a:latin typeface="Helvetica Neue Medium"/>
                <a:ea typeface="Helvetica Neue Medium"/>
                <a:cs typeface="Helvetica Neue Medium"/>
                <a:sym typeface="Helvetica Neue Medium"/>
              </a:defRPr>
            </a:lvl1pPr>
          </a:lstStyle>
          <a:p>
            <a:r>
              <a:t>“Notable Quote”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Hot-air balloons viewed from below against a blue sky"/>
          <p:cNvSpPr>
            <a:spLocks noGrp="1"/>
          </p:cNvSpPr>
          <p:nvPr>
            <p:ph type="pic" sz="quarter" idx="21"/>
          </p:nvPr>
        </p:nvSpPr>
        <p:spPr>
          <a:xfrm>
            <a:off x="15436504" y="1270000"/>
            <a:ext cx="8167168" cy="5422900"/>
          </a:xfrm>
          <a:prstGeom prst="rect">
            <a:avLst/>
          </a:prstGeom>
        </p:spPr>
        <p:txBody>
          <a:bodyPr lIns="91439" tIns="45719" rIns="91439" bIns="45719" numCol="1" spcCol="38100">
            <a:noAutofit/>
          </a:bodyPr>
          <a:lstStyle/>
          <a:p>
            <a:endParaRPr/>
          </a:p>
        </p:txBody>
      </p:sp>
      <p:sp>
        <p:nvSpPr>
          <p:cNvPr id="125" name="Close-up of the top of a hot-air balloon viewed from above"/>
          <p:cNvSpPr>
            <a:spLocks noGrp="1"/>
          </p:cNvSpPr>
          <p:nvPr>
            <p:ph type="pic" sz="quarter" idx="22"/>
          </p:nvPr>
        </p:nvSpPr>
        <p:spPr>
          <a:xfrm>
            <a:off x="15461772" y="7085972"/>
            <a:ext cx="8148415" cy="5432277"/>
          </a:xfrm>
          <a:prstGeom prst="rect">
            <a:avLst/>
          </a:prstGeom>
        </p:spPr>
        <p:txBody>
          <a:bodyPr lIns="91439" tIns="45719" rIns="91439" bIns="45719" numCol="1" spcCol="38100">
            <a:noAutofit/>
          </a:bodyPr>
          <a:lstStyle/>
          <a:p>
            <a:endParaRPr/>
          </a:p>
        </p:txBody>
      </p:sp>
      <p:sp>
        <p:nvSpPr>
          <p:cNvPr id="126" name="Hot-air balloons viewed from below against a blue sky"/>
          <p:cNvSpPr>
            <a:spLocks noGrp="1"/>
          </p:cNvSpPr>
          <p:nvPr>
            <p:ph type="pic" idx="23"/>
          </p:nvPr>
        </p:nvSpPr>
        <p:spPr>
          <a:xfrm>
            <a:off x="-124636" y="1270000"/>
            <a:ext cx="16859220" cy="11239480"/>
          </a:xfrm>
          <a:prstGeom prst="rect">
            <a:avLst/>
          </a:prstGeom>
        </p:spPr>
        <p:txBody>
          <a:bodyPr lIns="91439" tIns="45719" rIns="91439" bIns="45719" numCol="1" spcCol="38100">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Hot-air balloons viewed from below against a blue sky"/>
          <p:cNvSpPr>
            <a:spLocks noGrp="1"/>
          </p:cNvSpPr>
          <p:nvPr>
            <p:ph type="pic" idx="21"/>
          </p:nvPr>
        </p:nvSpPr>
        <p:spPr>
          <a:xfrm>
            <a:off x="0" y="-1270000"/>
            <a:ext cx="24384000" cy="16256000"/>
          </a:xfrm>
          <a:prstGeom prst="rect">
            <a:avLst/>
          </a:prstGeom>
        </p:spPr>
        <p:txBody>
          <a:bodyPr lIns="91439" tIns="45719" rIns="91439" bIns="45719" numCol="1" spcCol="38100">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Close-up of the top of a hot-air balloon viewed from above"/>
          <p:cNvSpPr>
            <a:spLocks noGrp="1"/>
          </p:cNvSpPr>
          <p:nvPr>
            <p:ph type="pic" idx="21"/>
          </p:nvPr>
        </p:nvSpPr>
        <p:spPr>
          <a:xfrm>
            <a:off x="0" y="-1270000"/>
            <a:ext cx="24384000" cy="16256000"/>
          </a:xfrm>
          <a:prstGeom prst="rect">
            <a:avLst/>
          </a:prstGeom>
        </p:spPr>
        <p:txBody>
          <a:bodyPr lIns="91439" tIns="45719" rIns="91439" bIns="45719" numCol="1" spcCol="38100">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sz="3600" b="1"/>
            </a:lvl1pPr>
            <a:lvl2pPr marL="1066800" indent="-457200" defTabSz="825500">
              <a:lnSpc>
                <a:spcPct val="100000"/>
              </a:lnSpc>
              <a:spcBef>
                <a:spcPts val="0"/>
              </a:spcBef>
              <a:defRPr sz="3600" b="1"/>
            </a:lvl2pPr>
            <a:lvl3pPr marL="1676400" indent="-457200" defTabSz="825500">
              <a:lnSpc>
                <a:spcPct val="100000"/>
              </a:lnSpc>
              <a:spcBef>
                <a:spcPts val="0"/>
              </a:spcBef>
              <a:defRPr sz="3600" b="1"/>
            </a:lvl3pPr>
            <a:lvl4pPr marL="2286000" indent="-457200" defTabSz="825500">
              <a:lnSpc>
                <a:spcPct val="100000"/>
              </a:lnSpc>
              <a:spcBef>
                <a:spcPts val="0"/>
              </a:spcBef>
              <a:defRPr sz="3600" b="1"/>
            </a:lvl4pPr>
            <a:lvl5pPr marL="2895600" indent="-457200" defTabSz="825500">
              <a:lnSpc>
                <a:spcPct val="100000"/>
              </a:lnSpc>
              <a:spcBef>
                <a:spcPts val="0"/>
              </a:spcBef>
              <a:defRPr sz="3600" b="1"/>
            </a:lvl5pPr>
          </a:lstStyle>
          <a:p>
            <a:r>
              <a:t>Author and Date</a:t>
            </a:r>
          </a:p>
          <a:p>
            <a:pPr lvl="1"/>
            <a:endParaRPr/>
          </a:p>
          <a:p>
            <a:pPr lvl="2"/>
            <a:endParaRPr/>
          </a:p>
          <a:p>
            <a:pPr lvl="3"/>
            <a:endParaRPr/>
          </a:p>
          <a:p>
            <a:pPr lvl="4"/>
            <a:endParaRPr/>
          </a:p>
        </p:txBody>
      </p:sp>
      <p:sp>
        <p:nvSpPr>
          <p:cNvPr id="24" name="Body Level One…"/>
          <p:cNvSpPr txBox="1">
            <a:spLocks noGrp="1"/>
          </p:cNvSpPr>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sz="5500" b="1">
                <a:solidFill>
                  <a:srgbClr val="FFFFFF"/>
                </a:solidFill>
              </a:defRPr>
            </a:lvl1pPr>
          </a:lstStyle>
          <a:p>
            <a:r>
              <a:t>Presentation Subtitle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Close-up of a hot-air balloon viewed from below"/>
          <p:cNvSpPr>
            <a:spLocks noGrp="1"/>
          </p:cNvSpPr>
          <p:nvPr>
            <p:ph type="pic" idx="21"/>
          </p:nvPr>
        </p:nvSpPr>
        <p:spPr>
          <a:xfrm>
            <a:off x="9226574" y="1270000"/>
            <a:ext cx="16840152" cy="11184436"/>
          </a:xfrm>
          <a:prstGeom prst="rect">
            <a:avLst/>
          </a:prstGeom>
        </p:spPr>
        <p:txBody>
          <a:bodyPr lIns="91439" tIns="45719" rIns="91439" bIns="45719" numCol="1" spcCol="38100">
            <a:noAutofit/>
          </a:bodyPr>
          <a:lstStyle/>
          <a:p>
            <a:endParaRPr/>
          </a:p>
        </p:txBody>
      </p:sp>
      <p:sp>
        <p:nvSpPr>
          <p:cNvPr id="33" name="Slide Title"/>
          <p:cNvSpPr txBox="1">
            <a:spLocks noGrp="1"/>
          </p:cNvSpPr>
          <p:nvPr>
            <p:ph type="title" hasCustomPrompt="1"/>
          </p:nvPr>
        </p:nvSpPr>
        <p:spPr>
          <a:xfrm>
            <a:off x="1206500" y="1270000"/>
            <a:ext cx="9779000" cy="5882274"/>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500" y="13085233"/>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1206500" y="952500"/>
            <a:ext cx="21971000" cy="1433164"/>
          </a:xfrm>
          <a:prstGeom prst="rect">
            <a:avLst/>
          </a:prstGeom>
        </p:spPr>
        <p:txBody>
          <a:bodyPr/>
          <a:lstStyle/>
          <a:p>
            <a:r>
              <a:t>Slide Title</a:t>
            </a:r>
          </a:p>
        </p:txBody>
      </p:sp>
      <p:sp>
        <p:nvSpPr>
          <p:cNvPr id="43" name="Body Level One…"/>
          <p:cNvSpPr txBox="1">
            <a:spLocks noGrp="1"/>
          </p:cNvSpPr>
          <p:nvPr>
            <p:ph type="body" sz="quarter" idx="1" hasCustomPrompt="1"/>
          </p:nvPr>
        </p:nvSpPr>
        <p:spPr>
          <a:xfrm>
            <a:off x="1206500" y="2245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44" name="Body Level One…"/>
          <p:cNvSpPr txBox="1">
            <a:spLocks noGrp="1"/>
          </p:cNvSpPr>
          <p:nvPr>
            <p:ph type="body" idx="21" hasCustomPrompt="1"/>
          </p:nvPr>
        </p:nvSpPr>
        <p:spPr>
          <a:xfrm>
            <a:off x="1206500" y="4248503"/>
            <a:ext cx="21971000" cy="8256014"/>
          </a:xfrm>
          <a:prstGeom prst="rect">
            <a:avLst/>
          </a:prstGeom>
        </p:spPr>
        <p:txBody>
          <a:bodyPr numCol="1" spcCol="38100"/>
          <a:lstStyle/>
          <a:p>
            <a:r>
              <a:t>Slide bullet text</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Body Level One…"/>
          <p:cNvSpPr txBox="1">
            <a:spLocks noGrp="1"/>
          </p:cNvSpPr>
          <p:nvPr>
            <p:ph type="body" sz="quarter" idx="1" hasCustomPrompt="1"/>
          </p:nvPr>
        </p:nvSpPr>
        <p:spPr>
          <a:xfrm>
            <a:off x="1206500" y="2247900"/>
            <a:ext cx="9779000" cy="934779"/>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61" name="Body Level One…"/>
          <p:cNvSpPr txBox="1">
            <a:spLocks noGrp="1"/>
          </p:cNvSpPr>
          <p:nvPr>
            <p:ph type="body" sz="half" idx="21" hasCustomPrompt="1"/>
          </p:nvPr>
        </p:nvSpPr>
        <p:spPr>
          <a:xfrm>
            <a:off x="1206500" y="4248503"/>
            <a:ext cx="9779000" cy="8256631"/>
          </a:xfrm>
          <a:prstGeom prst="rect">
            <a:avLst/>
          </a:prstGeom>
        </p:spPr>
        <p:txBody>
          <a:bodyPr numCol="1" spcCol="38100"/>
          <a:lstStyle/>
          <a:p>
            <a:r>
              <a:t>Slide bullet text</a:t>
            </a:r>
          </a:p>
        </p:txBody>
      </p:sp>
      <p:sp>
        <p:nvSpPr>
          <p:cNvPr id="62" name="Hot-air balloons viewed from below against a blue sky"/>
          <p:cNvSpPr>
            <a:spLocks noGrp="1"/>
          </p:cNvSpPr>
          <p:nvPr>
            <p:ph type="pic" idx="22"/>
          </p:nvPr>
        </p:nvSpPr>
        <p:spPr>
          <a:xfrm>
            <a:off x="8432800" y="1263847"/>
            <a:ext cx="16850011" cy="11188206"/>
          </a:xfrm>
          <a:prstGeom prst="rect">
            <a:avLst/>
          </a:prstGeom>
        </p:spPr>
        <p:txBody>
          <a:bodyPr lIns="91439" tIns="45719" rIns="91439" bIns="45719" numCol="1" spcCol="38100">
            <a:noAutofit/>
          </a:bodyPr>
          <a:lstStyle/>
          <a:p>
            <a:endParaRPr/>
          </a:p>
        </p:txBody>
      </p:sp>
      <p:sp>
        <p:nvSpPr>
          <p:cNvPr id="63"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5"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500" y="13085233"/>
            <a:ext cx="368504"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50"/>
          </a:xfrm>
          <a:prstGeom prst="rect">
            <a:avLst/>
          </a:prstGeom>
        </p:spPr>
        <p:txBody>
          <a:bodyPr/>
          <a:lstStyle/>
          <a:p>
            <a:r>
              <a:t>Slide Title</a:t>
            </a:r>
          </a:p>
        </p:txBody>
      </p:sp>
      <p:sp>
        <p:nvSpPr>
          <p:cNvPr id="80" name="Body Level One…"/>
          <p:cNvSpPr txBox="1">
            <a:spLocks noGrp="1"/>
          </p:cNvSpPr>
          <p:nvPr>
            <p:ph type="body" sz="quarter" idx="1" hasCustomPrompt="1"/>
          </p:nvPr>
        </p:nvSpPr>
        <p:spPr>
          <a:xfrm>
            <a:off x="1206500" y="2247900"/>
            <a:ext cx="21971000" cy="934779"/>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Body Level One…"/>
          <p:cNvSpPr txBox="1">
            <a:spLocks noGrp="1"/>
          </p:cNvSpPr>
          <p:nvPr>
            <p:ph type="body" sz="quarter" idx="1" hasCustomPrompt="1"/>
          </p:nvPr>
        </p:nvSpPr>
        <p:spPr>
          <a:xfrm>
            <a:off x="1206500" y="2247900"/>
            <a:ext cx="21971000" cy="934779"/>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Agenda Subtitle</a:t>
            </a:r>
          </a:p>
          <a:p>
            <a:pPr lvl="1"/>
            <a:endParaRPr/>
          </a:p>
          <a:p>
            <a:pPr lvl="2"/>
            <a:endParaRPr/>
          </a:p>
          <a:p>
            <a:pPr lvl="3"/>
            <a:endParaRPr/>
          </a:p>
          <a:p>
            <a:pPr lvl="4"/>
            <a:endParaRPr/>
          </a:p>
        </p:txBody>
      </p:sp>
      <p:sp>
        <p:nvSpPr>
          <p:cNvPr id="90" name="Body Level One…"/>
          <p:cNvSpPr txBox="1">
            <a:spLocks noGrp="1"/>
          </p:cNvSpPr>
          <p:nvPr>
            <p:ph type="body" idx="21" hasCustomPrompt="1"/>
          </p:nvPr>
        </p:nvSpPr>
        <p:spPr>
          <a:xfrm>
            <a:off x="1206500" y="4248503"/>
            <a:ext cx="21971000" cy="8256014"/>
          </a:xfrm>
          <a:prstGeom prst="rect">
            <a:avLst/>
          </a:prstGeom>
        </p:spPr>
        <p:txBody>
          <a:bodyPr numCol="1" spcCol="38100"/>
          <a:lstStyle>
            <a:lvl1pPr marL="0" indent="0" defTabSz="825500">
              <a:lnSpc>
                <a:spcPct val="100000"/>
              </a:lnSpc>
              <a:spcBef>
                <a:spcPts val="1800"/>
              </a:spcBef>
              <a:buSzTx/>
              <a:buNone/>
              <a:defRPr sz="5500" spc="-99"/>
            </a:lvl1pPr>
          </a:lstStyle>
          <a:p>
            <a:r>
              <a:t>Agenda Topics</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2" spcCol="1098550">
            <a:normAutofit/>
          </a:bodyPr>
          <a:lstStyle/>
          <a:p>
            <a:r>
              <a:t>Slide bullet text</a:t>
            </a:r>
          </a:p>
          <a:p>
            <a:pPr lvl="1"/>
            <a:endParaRPr/>
          </a:p>
          <a:p>
            <a:pPr lvl="2"/>
            <a:endParaRPr/>
          </a:p>
          <a:p>
            <a:pPr lvl="3"/>
            <a:endParaRPr/>
          </a:p>
          <a:p>
            <a:pPr lvl="4"/>
            <a:endParaRPr/>
          </a:p>
        </p:txBody>
      </p:sp>
      <p:sp>
        <p:nvSpPr>
          <p:cNvPr id="3" name="Title Text"/>
          <p:cNvSpPr txBox="1">
            <a:spLocks noGrp="1"/>
          </p:cNvSpPr>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Slide Number"/>
          <p:cNvSpPr txBox="1">
            <a:spLocks noGrp="1"/>
          </p:cNvSpPr>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4D80"/>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4D80"/>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4D80"/>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4D80"/>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4D80"/>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4D80"/>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4D80"/>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4D80"/>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4D80"/>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Welcome to the EEG study!…"/>
          <p:cNvSpPr txBox="1">
            <a:spLocks noGrp="1"/>
          </p:cNvSpPr>
          <p:nvPr>
            <p:ph type="title"/>
          </p:nvPr>
        </p:nvSpPr>
        <p:spPr>
          <a:xfrm>
            <a:off x="4408451" y="678439"/>
            <a:ext cx="15567098" cy="12359121"/>
          </a:xfrm>
          <a:prstGeom prst="rect">
            <a:avLst/>
          </a:prstGeom>
        </p:spPr>
        <p:txBody>
          <a:bodyPr>
            <a:normAutofit/>
          </a:bodyPr>
          <a:lstStyle/>
          <a:p>
            <a:pPr algn="ctr" defTabSz="2365675">
              <a:lnSpc>
                <a:spcPct val="120000"/>
              </a:lnSpc>
              <a:spcBef>
                <a:spcPts val="2700"/>
              </a:spcBef>
              <a:defRPr sz="3528" b="1" spc="-71">
                <a:latin typeface="Arial"/>
                <a:ea typeface="Arial"/>
                <a:cs typeface="Arial"/>
                <a:sym typeface="Arial"/>
              </a:defRPr>
            </a:pPr>
            <a:r>
              <a:rPr dirty="0"/>
              <a:t>Instructions:</a:t>
            </a:r>
          </a:p>
          <a:p>
            <a:pPr algn="ctr" defTabSz="2365675">
              <a:lnSpc>
                <a:spcPct val="120000"/>
              </a:lnSpc>
              <a:spcBef>
                <a:spcPts val="2700"/>
              </a:spcBef>
              <a:defRPr sz="3136" spc="-63">
                <a:latin typeface="Arial"/>
                <a:ea typeface="Arial"/>
                <a:cs typeface="Arial"/>
                <a:sym typeface="Arial"/>
              </a:defRPr>
            </a:pPr>
            <a:r>
              <a:rPr dirty="0"/>
              <a:t>You will be presented with a grid of letters and numbers. </a:t>
            </a:r>
          </a:p>
          <a:p>
            <a:pPr algn="ctr" defTabSz="2365675">
              <a:lnSpc>
                <a:spcPct val="120000"/>
              </a:lnSpc>
              <a:spcBef>
                <a:spcPts val="2700"/>
              </a:spcBef>
              <a:defRPr sz="3136" spc="-63">
                <a:latin typeface="Arial"/>
                <a:ea typeface="Arial"/>
                <a:cs typeface="Arial"/>
                <a:sym typeface="Arial"/>
              </a:defRPr>
            </a:pPr>
            <a:r>
              <a:rPr dirty="0"/>
              <a:t>One character (your </a:t>
            </a:r>
            <a:r>
              <a:rPr dirty="0">
                <a:solidFill>
                  <a:srgbClr val="FFFB00"/>
                </a:solidFill>
              </a:rPr>
              <a:t>target</a:t>
            </a:r>
            <a:r>
              <a:rPr dirty="0"/>
              <a:t>) will be highlighted </a:t>
            </a:r>
            <a:r>
              <a:rPr lang="en-CA" dirty="0"/>
              <a:t>with a circle</a:t>
            </a:r>
            <a:r>
              <a:rPr dirty="0"/>
              <a:t> for a few seconds. Keep your </a:t>
            </a:r>
            <a:r>
              <a:rPr dirty="0" err="1"/>
              <a:t>atte</a:t>
            </a:r>
            <a:r>
              <a:rPr lang="en-CA" dirty="0" err="1"/>
              <a:t>nt</a:t>
            </a:r>
            <a:r>
              <a:rPr dirty="0"/>
              <a:t>ion focused on this character. </a:t>
            </a:r>
          </a:p>
          <a:p>
            <a:pPr algn="ctr" defTabSz="2365675">
              <a:lnSpc>
                <a:spcPct val="120000"/>
              </a:lnSpc>
              <a:spcBef>
                <a:spcPts val="2700"/>
              </a:spcBef>
              <a:defRPr sz="3136" spc="-63">
                <a:latin typeface="Arial"/>
                <a:ea typeface="Arial"/>
                <a:cs typeface="Arial"/>
                <a:sym typeface="Arial"/>
              </a:defRPr>
            </a:pPr>
            <a:r>
              <a:rPr dirty="0"/>
              <a:t>After the </a:t>
            </a:r>
            <a:r>
              <a:rPr lang="en-CA" dirty="0"/>
              <a:t>circle</a:t>
            </a:r>
            <a:r>
              <a:rPr dirty="0"/>
              <a:t> highlight goes away, you will then see faces flash briefly on the screen, highlighting rows and columns in the grid. Keep your eyes and attention focused on the target character during these flashes. </a:t>
            </a:r>
            <a:r>
              <a:rPr dirty="0">
                <a:solidFill>
                  <a:srgbClr val="FFFB00"/>
                </a:solidFill>
              </a:rPr>
              <a:t>Your task is to silently </a:t>
            </a:r>
            <a:r>
              <a:rPr dirty="0">
                <a:solidFill>
                  <a:srgbClr val="EFEE06"/>
                </a:solidFill>
              </a:rPr>
              <a:t>count</a:t>
            </a:r>
            <a:r>
              <a:rPr dirty="0">
                <a:solidFill>
                  <a:srgbClr val="FFFB00"/>
                </a:solidFill>
              </a:rPr>
              <a:t> the number of times your target letter is "flashed" with a face</a:t>
            </a:r>
            <a:r>
              <a:rPr dirty="0"/>
              <a:t>.</a:t>
            </a:r>
          </a:p>
          <a:p>
            <a:pPr algn="ctr" defTabSz="2365675">
              <a:lnSpc>
                <a:spcPct val="120000"/>
              </a:lnSpc>
              <a:spcBef>
                <a:spcPts val="2700"/>
              </a:spcBef>
              <a:defRPr sz="3136" spc="-63">
                <a:latin typeface="Arial"/>
                <a:ea typeface="Arial"/>
                <a:cs typeface="Arial"/>
                <a:sym typeface="Arial"/>
              </a:defRPr>
            </a:pPr>
            <a:r>
              <a:rPr dirty="0"/>
              <a:t>After 90 sec, the flashes will stop, and you will be asked to enter the number of times you saw the target character highlighted. Then, a new target character will be highlighted in blue. Focus on the </a:t>
            </a:r>
            <a:r>
              <a:rPr i="1" dirty="0"/>
              <a:t>new</a:t>
            </a:r>
            <a:r>
              <a:rPr dirty="0"/>
              <a:t> target, and the flashing will start again. </a:t>
            </a:r>
          </a:p>
          <a:p>
            <a:pPr algn="ctr" defTabSz="2365675">
              <a:lnSpc>
                <a:spcPct val="120000"/>
              </a:lnSpc>
              <a:spcBef>
                <a:spcPts val="2700"/>
              </a:spcBef>
              <a:defRPr sz="3136" spc="-63">
                <a:latin typeface="Arial"/>
                <a:ea typeface="Arial"/>
                <a:cs typeface="Arial"/>
                <a:sym typeface="Arial"/>
              </a:defRPr>
            </a:pPr>
            <a:r>
              <a:rPr dirty="0"/>
              <a:t>In total, you will focus on 20 different targets in this experiment. After every 5 targets, there will be a break, and then the appearance of the faces will change. </a:t>
            </a:r>
          </a:p>
          <a:p>
            <a:pPr algn="ctr" defTabSz="2365675">
              <a:lnSpc>
                <a:spcPct val="120000"/>
              </a:lnSpc>
              <a:spcBef>
                <a:spcPts val="2700"/>
              </a:spcBef>
              <a:defRPr sz="3136" spc="-63">
                <a:solidFill>
                  <a:srgbClr val="FFFB00"/>
                </a:solidFill>
                <a:latin typeface="Arial"/>
                <a:ea typeface="Arial"/>
                <a:cs typeface="Arial"/>
                <a:sym typeface="Arial"/>
              </a:defRPr>
            </a:pPr>
            <a:r>
              <a:rPr dirty="0"/>
              <a:t>Please try to avoid moving or blinking your eyes while the faces are flashing.  </a:t>
            </a:r>
          </a:p>
          <a:p>
            <a:pPr algn="ctr" defTabSz="2365675">
              <a:lnSpc>
                <a:spcPct val="120000"/>
              </a:lnSpc>
              <a:spcBef>
                <a:spcPts val="2700"/>
              </a:spcBef>
              <a:defRPr sz="3136" spc="-63">
                <a:latin typeface="Arial"/>
                <a:ea typeface="Arial"/>
                <a:cs typeface="Arial"/>
                <a:sym typeface="Arial"/>
              </a:defRPr>
            </a:pPr>
            <a:r>
              <a:rPr dirty="0"/>
              <a:t>If you have any questions, please ask the experimenter now. </a:t>
            </a:r>
          </a:p>
          <a:p>
            <a:pPr algn="ctr" defTabSz="2365675">
              <a:lnSpc>
                <a:spcPct val="120000"/>
              </a:lnSpc>
              <a:spcBef>
                <a:spcPts val="2700"/>
              </a:spcBef>
              <a:defRPr sz="3136" spc="-63">
                <a:latin typeface="Arial"/>
                <a:ea typeface="Arial"/>
                <a:cs typeface="Arial"/>
                <a:sym typeface="Arial"/>
              </a:defRPr>
            </a:pPr>
            <a:r>
              <a:rPr dirty="0"/>
              <a:t>Otherwise you can start the experiment by pressing </a:t>
            </a:r>
            <a:r>
              <a:rPr lang="en-CA" dirty="0"/>
              <a:t>the spacebar</a:t>
            </a:r>
            <a:r>
              <a:rPr dirty="0"/>
              <a:t>    </a:t>
            </a:r>
          </a:p>
        </p:txBody>
      </p:sp>
      <p:pic>
        <p:nvPicPr>
          <p:cNvPr id="152" name="logo-silver.png" descr="logo-silver.png"/>
          <p:cNvPicPr>
            <a:picLocks noChangeAspect="1"/>
          </p:cNvPicPr>
          <p:nvPr/>
        </p:nvPicPr>
        <p:blipFill>
          <a:blip r:embed="rId2"/>
          <a:stretch>
            <a:fillRect/>
          </a:stretch>
        </p:blipFill>
        <p:spPr>
          <a:xfrm>
            <a:off x="21639243" y="12441045"/>
            <a:ext cx="2224746" cy="854359"/>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ake a break.…"/>
          <p:cNvSpPr txBox="1">
            <a:spLocks noGrp="1"/>
          </p:cNvSpPr>
          <p:nvPr>
            <p:ph type="title"/>
          </p:nvPr>
        </p:nvSpPr>
        <p:spPr>
          <a:xfrm>
            <a:off x="1206495" y="4533900"/>
            <a:ext cx="21971006" cy="4648200"/>
          </a:xfrm>
          <a:prstGeom prst="rect">
            <a:avLst/>
          </a:prstGeom>
        </p:spPr>
        <p:txBody>
          <a:bodyPr/>
          <a:lstStyle/>
          <a:p>
            <a:pPr algn="ctr">
              <a:defRPr spc="-300">
                <a:latin typeface="Arial"/>
                <a:ea typeface="Arial"/>
                <a:cs typeface="Arial"/>
                <a:sym typeface="Arial"/>
              </a:defRPr>
            </a:pPr>
            <a:r>
              <a:t>Take a break.</a:t>
            </a:r>
          </a:p>
          <a:p>
            <a:pPr algn="ctr">
              <a:defRPr>
                <a:latin typeface="Arial"/>
                <a:ea typeface="Arial"/>
                <a:cs typeface="Arial"/>
                <a:sym typeface="Arial"/>
              </a:defRPr>
            </a:pPr>
            <a:endParaRPr/>
          </a:p>
          <a:p>
            <a:pPr algn="ctr">
              <a:spcBef>
                <a:spcPts val="1700"/>
              </a:spcBef>
              <a:defRPr sz="7200" spc="-200">
                <a:latin typeface="Arial"/>
                <a:ea typeface="Arial"/>
                <a:cs typeface="Arial"/>
                <a:sym typeface="Arial"/>
              </a:defRPr>
            </a:pPr>
            <a:r>
              <a:t>After 1 minute, you can continue.</a:t>
            </a:r>
          </a:p>
        </p:txBody>
      </p:sp>
      <p:sp>
        <p:nvSpPr>
          <p:cNvPr id="155" name="Line"/>
          <p:cNvSpPr/>
          <p:nvPr/>
        </p:nvSpPr>
        <p:spPr>
          <a:xfrm>
            <a:off x="10460053" y="7285163"/>
            <a:ext cx="3463895" cy="2"/>
          </a:xfrm>
          <a:prstGeom prst="line">
            <a:avLst/>
          </a:prstGeom>
          <a:ln w="50800">
            <a:solidFill>
              <a:srgbClr val="FFFFFF"/>
            </a:solidFill>
            <a:miter lim="400000"/>
          </a:ln>
        </p:spPr>
        <p:txBody>
          <a:bodyPr lIns="45718" tIns="45718" rIns="45718" bIns="45718"/>
          <a:lstStyle/>
          <a:p>
            <a:endParaRPr/>
          </a:p>
        </p:txBody>
      </p:sp>
      <p:pic>
        <p:nvPicPr>
          <p:cNvPr id="156" name="logo-silver.png" descr="logo-silver.png"/>
          <p:cNvPicPr>
            <a:picLocks noChangeAspect="1"/>
          </p:cNvPicPr>
          <p:nvPr/>
        </p:nvPicPr>
        <p:blipFill>
          <a:blip r:embed="rId2"/>
          <a:stretch>
            <a:fillRect/>
          </a:stretch>
        </p:blipFill>
        <p:spPr>
          <a:xfrm>
            <a:off x="21639243" y="12441046"/>
            <a:ext cx="2224746" cy="85435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ake a break.…"/>
          <p:cNvSpPr txBox="1">
            <a:spLocks noGrp="1"/>
          </p:cNvSpPr>
          <p:nvPr>
            <p:ph type="title"/>
          </p:nvPr>
        </p:nvSpPr>
        <p:spPr>
          <a:xfrm>
            <a:off x="1206495" y="4533900"/>
            <a:ext cx="21971006" cy="4648200"/>
          </a:xfrm>
          <a:prstGeom prst="rect">
            <a:avLst/>
          </a:prstGeom>
        </p:spPr>
        <p:txBody>
          <a:bodyPr/>
          <a:lstStyle/>
          <a:p>
            <a:pPr algn="ctr">
              <a:defRPr spc="-300">
                <a:latin typeface="Arial"/>
                <a:ea typeface="Arial"/>
                <a:cs typeface="Arial"/>
                <a:sym typeface="Arial"/>
              </a:defRPr>
            </a:pPr>
            <a:r>
              <a:t>You can resume the study</a:t>
            </a:r>
          </a:p>
          <a:p>
            <a:pPr algn="ctr">
              <a:defRPr>
                <a:latin typeface="Arial"/>
                <a:ea typeface="Arial"/>
                <a:cs typeface="Arial"/>
                <a:sym typeface="Arial"/>
              </a:defRPr>
            </a:pPr>
            <a:endParaRPr/>
          </a:p>
          <a:p>
            <a:pPr algn="ctr">
              <a:spcBef>
                <a:spcPts val="1700"/>
              </a:spcBef>
              <a:defRPr sz="7200" spc="-200">
                <a:latin typeface="Arial"/>
                <a:ea typeface="Arial"/>
                <a:cs typeface="Arial"/>
                <a:sym typeface="Arial"/>
              </a:defRPr>
            </a:pPr>
            <a:r>
              <a:t>Press spacebar when you are ready to continue.</a:t>
            </a:r>
          </a:p>
        </p:txBody>
      </p:sp>
      <p:sp>
        <p:nvSpPr>
          <p:cNvPr id="159" name="Line"/>
          <p:cNvSpPr/>
          <p:nvPr/>
        </p:nvSpPr>
        <p:spPr>
          <a:xfrm>
            <a:off x="10460053" y="7285162"/>
            <a:ext cx="3463894" cy="3"/>
          </a:xfrm>
          <a:prstGeom prst="line">
            <a:avLst/>
          </a:prstGeom>
          <a:ln w="50800">
            <a:solidFill>
              <a:srgbClr val="FFFFFF"/>
            </a:solidFill>
            <a:miter lim="400000"/>
          </a:ln>
        </p:spPr>
        <p:txBody>
          <a:bodyPr lIns="45718" tIns="45718" rIns="45718" bIns="45718"/>
          <a:lstStyle/>
          <a:p>
            <a:endParaRPr/>
          </a:p>
        </p:txBody>
      </p:sp>
      <p:pic>
        <p:nvPicPr>
          <p:cNvPr id="160" name="logo-silver.png" descr="logo-silver.png"/>
          <p:cNvPicPr>
            <a:picLocks noChangeAspect="1"/>
          </p:cNvPicPr>
          <p:nvPr/>
        </p:nvPicPr>
        <p:blipFill>
          <a:blip r:embed="rId2"/>
          <a:stretch>
            <a:fillRect/>
          </a:stretch>
        </p:blipFill>
        <p:spPr>
          <a:xfrm>
            <a:off x="21639243" y="12441046"/>
            <a:ext cx="2224746" cy="854357"/>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All finished!…"/>
          <p:cNvSpPr txBox="1">
            <a:spLocks noGrp="1"/>
          </p:cNvSpPr>
          <p:nvPr>
            <p:ph type="title"/>
          </p:nvPr>
        </p:nvSpPr>
        <p:spPr>
          <a:xfrm>
            <a:off x="1206495" y="4533900"/>
            <a:ext cx="21971006" cy="4648200"/>
          </a:xfrm>
          <a:prstGeom prst="rect">
            <a:avLst/>
          </a:prstGeom>
        </p:spPr>
        <p:txBody>
          <a:bodyPr/>
          <a:lstStyle/>
          <a:p>
            <a:pPr algn="ctr">
              <a:defRPr spc="-300">
                <a:latin typeface="Arial"/>
                <a:ea typeface="Arial"/>
                <a:cs typeface="Arial"/>
                <a:sym typeface="Arial"/>
              </a:defRPr>
            </a:pPr>
            <a:r>
              <a:t>All finished!</a:t>
            </a:r>
          </a:p>
          <a:p>
            <a:pPr algn="ctr">
              <a:defRPr>
                <a:latin typeface="Arial"/>
                <a:ea typeface="Arial"/>
                <a:cs typeface="Arial"/>
                <a:sym typeface="Arial"/>
              </a:defRPr>
            </a:pPr>
            <a:endParaRPr/>
          </a:p>
          <a:p>
            <a:pPr algn="ctr">
              <a:spcBef>
                <a:spcPts val="1700"/>
              </a:spcBef>
              <a:defRPr sz="7200" spc="-200">
                <a:latin typeface="Arial"/>
                <a:ea typeface="Arial"/>
                <a:cs typeface="Arial"/>
                <a:sym typeface="Arial"/>
              </a:defRPr>
            </a:pPr>
            <a:r>
              <a:t>Thanks for taking part. </a:t>
            </a:r>
          </a:p>
        </p:txBody>
      </p:sp>
      <p:sp>
        <p:nvSpPr>
          <p:cNvPr id="163" name="Line"/>
          <p:cNvSpPr/>
          <p:nvPr/>
        </p:nvSpPr>
        <p:spPr>
          <a:xfrm>
            <a:off x="10460053" y="7285163"/>
            <a:ext cx="3463895" cy="2"/>
          </a:xfrm>
          <a:prstGeom prst="line">
            <a:avLst/>
          </a:prstGeom>
          <a:ln w="50800">
            <a:solidFill>
              <a:srgbClr val="FFFFFF"/>
            </a:solidFill>
            <a:miter lim="400000"/>
          </a:ln>
        </p:spPr>
        <p:txBody>
          <a:bodyPr lIns="45718" tIns="45718" rIns="45718" bIns="45718"/>
          <a:lstStyle/>
          <a:p>
            <a:endParaRPr/>
          </a:p>
        </p:txBody>
      </p:sp>
      <p:pic>
        <p:nvPicPr>
          <p:cNvPr id="164" name="logo-silver.png" descr="logo-silver.png"/>
          <p:cNvPicPr>
            <a:picLocks noChangeAspect="1"/>
          </p:cNvPicPr>
          <p:nvPr/>
        </p:nvPicPr>
        <p:blipFill>
          <a:blip r:embed="rId2"/>
          <a:stretch>
            <a:fillRect/>
          </a:stretch>
        </p:blipFill>
        <p:spPr>
          <a:xfrm>
            <a:off x="21639243" y="12441046"/>
            <a:ext cx="2224746" cy="854357"/>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a:ea typeface="Helvetica"/>
        <a:cs typeface="Helvetica"/>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46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a:ea typeface="Helvetica"/>
        <a:cs typeface="Helvetica"/>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46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260</Words>
  <Application>Microsoft Macintosh PowerPoint</Application>
  <PresentationFormat>Custom</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Helvetica Neue</vt:lpstr>
      <vt:lpstr>Helvetica Neue Medium</vt:lpstr>
      <vt:lpstr>30_BasicColor</vt:lpstr>
      <vt:lpstr>Instructions: You will be presented with a grid of letters and numbers.  One character (your target) will be highlighted with a circle for a few seconds. Keep your attention focused on this character.  After the circle highlight goes away, you will then see faces flash briefly on the screen, highlighting rows and columns in the grid. Keep your eyes and attention focused on the target character during these flashes. Your task is to silently count the number of times your target letter is "flashed" with a face. After 90 sec, the flashes will stop, and you will be asked to enter the number of times you saw the target character highlighted. Then, a new target character will be highlighted in blue. Focus on the new target, and the flashing will start again.  In total, you will focus on 20 different targets in this experiment. After every 5 targets, there will be a break, and then the appearance of the faces will change.  Please try to avoid moving or blinking your eyes while the faces are flashing.   If you have any questions, please ask the experimenter now.  Otherwise you can start the experiment by pressing the spacebar    </vt:lpstr>
      <vt:lpstr>Take a break.  After 1 minute, you can continue.</vt:lpstr>
      <vt:lpstr>You can resume the study  Press spacebar when you are ready to continue.</vt:lpstr>
      <vt:lpstr>All finished!  Thanks for taking part.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You will be presented with a grid of letters and numbers.  One character (your target) will be highlighted with a circle for a few seconds. Keep your attention focused on this character.  After the blue highlight goes away, you will then see faces flash briefly on the screen, highlighting rows and columns in the grid. Keep your eyes and attention focused on the target character during these flashes. Your task is to silently count the number of times your target letter is "flashed" with a face. After 90 sec, the flashes will stop, and you will be asked to enter the number of times you saw the target character highlighted. Then, a new target character will be highlighted in blue. Focus on the new target, and the flashing will start again.  In total, you will focus on 20 different targets in this experiment. After every 5 targets, there will be a break, and then the appearance of the faces will change.  Please try to avoid moving or blinking your eyes while the faces are flashing.   If you have any questions, please ask the experimenter now.  Otherwise you can start the experiment by pressing "Enter".    </dc:title>
  <cp:lastModifiedBy>Aaron Newman</cp:lastModifiedBy>
  <cp:revision>4</cp:revision>
  <dcterms:modified xsi:type="dcterms:W3CDTF">2022-12-05T16:58:48Z</dcterms:modified>
</cp:coreProperties>
</file>