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4" r:id="rId5"/>
    <p:sldId id="262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85" r:id="rId15"/>
  </p:sldIdLst>
  <p:sldSz cx="12192000" cy="6858000"/>
  <p:notesSz cx="6858000" cy="9144000"/>
  <p:embeddedFontLst>
    <p:embeddedFont>
      <p:font typeface="Arial Black" panose="020B0A04020102020204" pitchFamily="34" charset="0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9QTfEhVKu0C0EfSExmJltFUBi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350CA4-0E2B-4037-91E4-1B090318CBF9}">
  <a:tblStyle styleId="{8C350CA4-0E2B-4037-91E4-1B090318CBF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5F6"/>
          </a:solidFill>
        </a:fill>
      </a:tcStyle>
    </a:wholeTbl>
    <a:band1H>
      <a:tcTxStyle b="off" i="off"/>
      <a:tcStyle>
        <a:tcBdr/>
        <a:fill>
          <a:solidFill>
            <a:srgbClr val="CBEAE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BEAE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7f7290842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6" name="Google Shape;306;g1e7f7290842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9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9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2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7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</p:sp>
      <p:sp>
        <p:nvSpPr>
          <p:cNvPr id="79" name="Google Shape;79;p27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penclipart.org/detail/10852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cpedia.org/handwriting/o/objective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100051" y="653434"/>
            <a:ext cx="9357844" cy="210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800"/>
              <a:buFont typeface="Arial Black"/>
              <a:buNone/>
            </a:pPr>
            <a:r>
              <a:rPr lang="en-US" sz="48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Music recommendation engine for Indian users</a:t>
            </a:r>
            <a:endParaRPr dirty="0"/>
          </a:p>
        </p:txBody>
      </p:sp>
      <p:pic>
        <p:nvPicPr>
          <p:cNvPr id="103" name="Google Shape;103;p1"/>
          <p:cNvPicPr preferRelativeResize="0"/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30862" y="816922"/>
            <a:ext cx="2013438" cy="21075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15347B-7C22-4A67-ADA2-1F2908BE0FEA}"/>
              </a:ext>
            </a:extLst>
          </p:cNvPr>
          <p:cNvSpPr/>
          <p:nvPr/>
        </p:nvSpPr>
        <p:spPr>
          <a:xfrm>
            <a:off x="8994531" y="4514763"/>
            <a:ext cx="30685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Team members :</a:t>
            </a:r>
          </a:p>
          <a:p>
            <a:r>
              <a:rPr lang="en-US" dirty="0"/>
              <a:t>Anand Kumar</a:t>
            </a:r>
          </a:p>
          <a:p>
            <a:r>
              <a:rPr lang="en-US" dirty="0"/>
              <a:t>Ameena </a:t>
            </a:r>
            <a:r>
              <a:rPr lang="en-US" dirty="0" err="1"/>
              <a:t>Sulthana</a:t>
            </a:r>
            <a:endParaRPr lang="en-US" dirty="0"/>
          </a:p>
          <a:p>
            <a:r>
              <a:rPr lang="en-US" dirty="0" err="1"/>
              <a:t>Srija</a:t>
            </a:r>
            <a:r>
              <a:rPr lang="en-US" dirty="0"/>
              <a:t> Mohana</a:t>
            </a:r>
          </a:p>
          <a:p>
            <a:r>
              <a:rPr lang="en-US" dirty="0"/>
              <a:t>Yash </a:t>
            </a:r>
            <a:r>
              <a:rPr lang="en-US" dirty="0" err="1"/>
              <a:t>Salokhe</a:t>
            </a:r>
            <a:endParaRPr lang="en-US" dirty="0"/>
          </a:p>
          <a:p>
            <a:r>
              <a:rPr lang="en-US" dirty="0" err="1"/>
              <a:t>Muthamilarasu</a:t>
            </a:r>
            <a:r>
              <a:rPr lang="en-US" dirty="0"/>
              <a:t> S</a:t>
            </a:r>
          </a:p>
          <a:p>
            <a:r>
              <a:rPr lang="en-US" dirty="0"/>
              <a:t>Suresh Goud</a:t>
            </a:r>
          </a:p>
          <a:p>
            <a:r>
              <a:rPr lang="en-US" dirty="0" err="1"/>
              <a:t>Bachu</a:t>
            </a:r>
            <a:r>
              <a:rPr lang="en-US"/>
              <a:t> Komal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9B12-82AF-402B-AA93-A3112812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E66F-568E-43A7-8D73-1B86DE16AB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Collaborative filtering </a:t>
            </a:r>
            <a:r>
              <a:rPr lang="en-US" dirty="0"/>
              <a:t>is a technique that can filter out items that a user might like on the basis of reactions by similar users.</a:t>
            </a:r>
          </a:p>
          <a:p>
            <a:r>
              <a:rPr lang="en-US" dirty="0"/>
              <a:t>Collaborative filtering algorithms often require (1) users' active participation, (2) an easy way to represent users' interests, and (3) algorithms that are able to match people with similar interests.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66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D8E0-0D1A-47E8-B643-A13B8FBC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C88E6-52EE-4B1F-8F65-5E5B4825C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6" y="1805291"/>
            <a:ext cx="8472854" cy="425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EA130A-463A-4E3D-B5E9-E3E56A11C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96" y="1302836"/>
            <a:ext cx="7232007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2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C361-EEBF-4339-9F80-2A073EA2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EAEFC-86F4-4DA0-B7AF-1A46520C6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b="1" dirty="0"/>
              <a:t>Communication</a:t>
            </a:r>
            <a:r>
              <a:rPr lang="en-US" dirty="0"/>
              <a:t> - As we all are from different walks of life, at the beginning it was difficult to communicate ideas but we overcame it and bonded pretty well</a:t>
            </a:r>
          </a:p>
          <a:p>
            <a:pPr fontAlgn="base"/>
            <a:r>
              <a:rPr lang="en-US" dirty="0"/>
              <a:t>The main challenge we faced was when we were trying to understand about the data.</a:t>
            </a:r>
          </a:p>
          <a:p>
            <a:pPr fontAlgn="base"/>
            <a:r>
              <a:rPr lang="en-US" dirty="0"/>
              <a:t>The other challenge was when we did the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095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7f7290842_2_19"/>
          <p:cNvSpPr txBox="1">
            <a:spLocks noGrp="1"/>
          </p:cNvSpPr>
          <p:nvPr>
            <p:ph type="ctrTitle"/>
          </p:nvPr>
        </p:nvSpPr>
        <p:spPr>
          <a:xfrm>
            <a:off x="1071725" y="3210675"/>
            <a:ext cx="9357900" cy="14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None/>
            </a:pPr>
            <a:r>
              <a:rPr lang="en-US" sz="620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620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09" name="Google Shape;309;g1e7f7290842_2_19"/>
          <p:cNvPicPr preferRelativeResize="0"/>
          <p:nvPr/>
        </p:nvPicPr>
        <p:blipFill rotWithShape="1">
          <a:blip r:embed="rId3">
            <a:alphaModFix/>
          </a:blip>
          <a:srcRect b="14588"/>
          <a:stretch/>
        </p:blipFill>
        <p:spPr>
          <a:xfrm>
            <a:off x="9594234" y="535568"/>
            <a:ext cx="2319599" cy="19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Font typeface="Arial Black"/>
              <a:buNone/>
            </a:pP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Business Objective:</a:t>
            </a:r>
            <a:endParaRPr dirty="0"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5778305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en-US" b="1" dirty="0"/>
              <a:t>To build a feature of recommendation system to support a music app primarily targeted for Indian user</a:t>
            </a:r>
            <a:endParaRPr sz="3600" b="1" dirty="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4A2DB-BCE5-4376-8407-59E232FB1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87750" y="1737360"/>
            <a:ext cx="3006970" cy="36685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1066800" y="495901"/>
            <a:ext cx="10058400" cy="1029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600"/>
              <a:buFont typeface="Arial Black"/>
              <a:buNone/>
            </a:pP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Project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Architecture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/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Project</a:t>
            </a:r>
            <a:r>
              <a:rPr lang="en-US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Flow</a:t>
            </a:r>
            <a:endParaRPr dirty="0"/>
          </a:p>
        </p:txBody>
      </p:sp>
      <p:grpSp>
        <p:nvGrpSpPr>
          <p:cNvPr id="127" name="Google Shape;127;p5"/>
          <p:cNvGrpSpPr/>
          <p:nvPr/>
        </p:nvGrpSpPr>
        <p:grpSpPr>
          <a:xfrm>
            <a:off x="-1538655" y="1102332"/>
            <a:ext cx="9363807" cy="5930480"/>
            <a:chOff x="-4977833" y="-762978"/>
            <a:chExt cx="14911737" cy="5930480"/>
          </a:xfrm>
        </p:grpSpPr>
        <p:sp>
          <p:nvSpPr>
            <p:cNvPr id="128" name="Google Shape;128;p5"/>
            <p:cNvSpPr/>
            <p:nvPr/>
          </p:nvSpPr>
          <p:spPr>
            <a:xfrm>
              <a:off x="-4977833" y="-762978"/>
              <a:ext cx="5930480" cy="5930480"/>
            </a:xfrm>
            <a:prstGeom prst="blockArc">
              <a:avLst>
                <a:gd name="adj1" fmla="val 18900000"/>
                <a:gd name="adj2" fmla="val 2700000"/>
                <a:gd name="adj3" fmla="val 364"/>
              </a:avLst>
            </a:prstGeom>
            <a:noFill/>
            <a:ln w="15875" cap="flat" cmpd="sng">
              <a:solidFill>
                <a:srgbClr val="26C4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308977" y="200229"/>
              <a:ext cx="9624927" cy="400283"/>
            </a:xfrm>
            <a:prstGeom prst="rect">
              <a:avLst/>
            </a:prstGeom>
            <a:solidFill>
              <a:srgbClr val="2383C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 txBox="1"/>
            <p:nvPr/>
          </p:nvSpPr>
          <p:spPr>
            <a:xfrm>
              <a:off x="308977" y="200229"/>
              <a:ext cx="9624927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Understanding the Business Problem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8800" y="150194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383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671469" y="801006"/>
              <a:ext cx="9262434" cy="400283"/>
            </a:xfrm>
            <a:prstGeom prst="rect">
              <a:avLst/>
            </a:prstGeom>
            <a:solidFill>
              <a:srgbClr val="258BC6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 txBox="1"/>
            <p:nvPr/>
          </p:nvSpPr>
          <p:spPr>
            <a:xfrm>
              <a:off x="671469" y="801006"/>
              <a:ext cx="9262434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Dataset Understanding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421292" y="750971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58B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70113" y="1401343"/>
              <a:ext cx="9063790" cy="400283"/>
            </a:xfrm>
            <a:prstGeom prst="rect">
              <a:avLst/>
            </a:prstGeom>
            <a:solidFill>
              <a:srgbClr val="2596C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870113" y="1401343"/>
              <a:ext cx="9063790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EDA process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619936" y="1351307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596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933538" y="2002120"/>
              <a:ext cx="9000365" cy="400283"/>
            </a:xfrm>
            <a:prstGeom prst="rect">
              <a:avLst/>
            </a:prstGeom>
            <a:solidFill>
              <a:srgbClr val="25A1C8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933537" y="2002120"/>
              <a:ext cx="9000365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 Building</a:t>
              </a:r>
              <a:endParaRPr sz="2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683361" y="1952085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5A1C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870113" y="2602897"/>
              <a:ext cx="9063790" cy="400283"/>
            </a:xfrm>
            <a:prstGeom prst="rect">
              <a:avLst/>
            </a:prstGeom>
            <a:solidFill>
              <a:srgbClr val="25ACC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870113" y="2602897"/>
              <a:ext cx="9063790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Evaluation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619936" y="2552862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5ACC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71469" y="3203234"/>
              <a:ext cx="9262434" cy="400283"/>
            </a:xfrm>
            <a:prstGeom prst="rect">
              <a:avLst/>
            </a:prstGeom>
            <a:solidFill>
              <a:srgbClr val="26B8C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671469" y="3203234"/>
              <a:ext cx="9262434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Feedback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21292" y="3153198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6B8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08977" y="3804011"/>
              <a:ext cx="9624927" cy="400283"/>
            </a:xfrm>
            <a:prstGeom prst="rect">
              <a:avLst/>
            </a:prstGeom>
            <a:solidFill>
              <a:srgbClr val="26C3C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 txBox="1"/>
            <p:nvPr/>
          </p:nvSpPr>
          <p:spPr>
            <a:xfrm>
              <a:off x="308977" y="3804011"/>
              <a:ext cx="9624927" cy="400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725" tIns="50800" rIns="50800" bIns="508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8800" y="3753975"/>
              <a:ext cx="500353" cy="500353"/>
            </a:xfrm>
            <a:prstGeom prst="ellipse">
              <a:avLst/>
            </a:prstGeom>
            <a:solidFill>
              <a:schemeClr val="lt1"/>
            </a:solidFill>
            <a:ln w="15875" cap="flat" cmpd="sng">
              <a:solidFill>
                <a:srgbClr val="26C3C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1097280" y="1845733"/>
            <a:ext cx="10058400" cy="4466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47500" lnSpcReduction="20000"/>
          </a:bodyPr>
          <a:lstStyle/>
          <a:p>
            <a:pPr marL="91440" indent="-118635" algn="just">
              <a:spcBef>
                <a:spcPts val="1400"/>
              </a:spcBef>
              <a:buSzPct val="100000"/>
              <a:buFont typeface="Noto Sans Symbols"/>
              <a:buChar char="⮚"/>
            </a:pPr>
            <a:r>
              <a:rPr lang="en-US" sz="4000" dirty="0"/>
              <a:t>The data file contains 114000 </a:t>
            </a:r>
            <a:r>
              <a:rPr lang="en-US" sz="4000" b="1" dirty="0"/>
              <a:t>observations </a:t>
            </a:r>
            <a:r>
              <a:rPr lang="en-US" sz="4000" dirty="0"/>
              <a:t>with </a:t>
            </a:r>
            <a:r>
              <a:rPr lang="en-US" sz="4000" b="1" dirty="0"/>
              <a:t>21 variables </a:t>
            </a:r>
            <a:endParaRPr lang="en-US"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900" dirty="0"/>
              <a:t>In data set each features contain </a:t>
            </a:r>
            <a:r>
              <a:rPr lang="en-US" sz="3900" b="1" dirty="0"/>
              <a:t>non-null values</a:t>
            </a:r>
            <a:r>
              <a:rPr lang="en-US" sz="3900" dirty="0"/>
              <a:t>.</a:t>
            </a:r>
            <a:endParaRPr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900" dirty="0"/>
              <a:t>There are no duplicate entries present.</a:t>
            </a:r>
            <a:r>
              <a:rPr lang="en-IN" sz="3900" dirty="0"/>
              <a:t> </a:t>
            </a:r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900" dirty="0"/>
              <a:t>There are total 114 genres of music</a:t>
            </a:r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900" dirty="0"/>
              <a:t>There are total 73603 unique songs.</a:t>
            </a:r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3900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lang="en-US" sz="3900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en-US" sz="3900" dirty="0"/>
              <a:t>.</a:t>
            </a:r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7473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7473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7473" dirty="0"/>
          </a:p>
          <a:p>
            <a:pPr marL="91440" lvl="0" indent="-118635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endParaRPr lang="en-US" sz="7473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lang="en-US" sz="7473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7473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26762"/>
              <a:buNone/>
            </a:pPr>
            <a:endParaRPr sz="7473" dirty="0"/>
          </a:p>
          <a:p>
            <a:pPr marL="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dirty="0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2AA44-F794-4619-8012-FF057B91EF4E}"/>
              </a:ext>
            </a:extLst>
          </p:cNvPr>
          <p:cNvSpPr/>
          <p:nvPr/>
        </p:nvSpPr>
        <p:spPr>
          <a:xfrm>
            <a:off x="1169377" y="848436"/>
            <a:ext cx="54951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Data</a:t>
            </a:r>
            <a:r>
              <a:rPr lang="en-US" sz="44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 Set Details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1097280" y="286604"/>
            <a:ext cx="10058400" cy="71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4000"/>
              <a:buFont typeface="Arial Black"/>
              <a:buNone/>
            </a:pPr>
            <a:r>
              <a:rPr lang="en-US" sz="40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Data </a:t>
            </a:r>
            <a:r>
              <a:rPr lang="en-US" sz="3600" dirty="0">
                <a:solidFill>
                  <a:srgbClr val="1482AB"/>
                </a:solidFill>
                <a:latin typeface="Arial Black"/>
                <a:ea typeface="Arial Black"/>
                <a:cs typeface="Arial Black"/>
                <a:sym typeface="Arial Black"/>
              </a:rPr>
              <a:t>Set</a:t>
            </a:r>
            <a:endParaRPr sz="3600" dirty="0">
              <a:solidFill>
                <a:srgbClr val="1482AB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43FE04-287D-45EF-BC8A-A5B319A8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092" y="1782307"/>
            <a:ext cx="8687553" cy="43132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4657-123F-4CBD-98DB-6A22F4FE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6824F-C07C-4696-A6DD-9A21C5587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96963" y="1846263"/>
            <a:ext cx="10058400" cy="46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Hist Plot :</a:t>
            </a:r>
            <a:endParaRPr lang="en-IN"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ED097-9277-4460-8132-A1C764E17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69" y="2220905"/>
            <a:ext cx="5113463" cy="3756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A8A8DF-91CB-4473-912E-98750A3C87A3}"/>
              </a:ext>
            </a:extLst>
          </p:cNvPr>
          <p:cNvSpPr txBox="1"/>
          <p:nvPr/>
        </p:nvSpPr>
        <p:spPr>
          <a:xfrm>
            <a:off x="8788311" y="1897739"/>
            <a:ext cx="1090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Strip Plot:</a:t>
            </a:r>
            <a:endParaRPr lang="en-IN" b="1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A262112-5492-49CE-AC3E-07F08ED37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20906"/>
            <a:ext cx="6096000" cy="375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9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E109D4-6327-44C4-9CC9-B4E1E330936B}"/>
              </a:ext>
            </a:extLst>
          </p:cNvPr>
          <p:cNvSpPr txBox="1"/>
          <p:nvPr/>
        </p:nvSpPr>
        <p:spPr>
          <a:xfrm>
            <a:off x="1217645" y="1429831"/>
            <a:ext cx="2545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PIE Plot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7114F-882C-47FA-8E18-28556CED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2" y="1872442"/>
            <a:ext cx="4603971" cy="41859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745D9F-B708-4F66-B81A-870D9237B274}"/>
              </a:ext>
            </a:extLst>
          </p:cNvPr>
          <p:cNvSpPr txBox="1"/>
          <p:nvPr/>
        </p:nvSpPr>
        <p:spPr>
          <a:xfrm>
            <a:off x="8319175" y="1429831"/>
            <a:ext cx="2261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BAR Plot : Popular count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605ACD-8A2C-4990-8144-E5DC866B1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2" t="2694" r="2144" b="3725"/>
          <a:stretch/>
        </p:blipFill>
        <p:spPr>
          <a:xfrm>
            <a:off x="6027576" y="1872442"/>
            <a:ext cx="5775648" cy="42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45EB81-0E2E-4AE0-A0FF-1035DA26E80B}"/>
              </a:ext>
            </a:extLst>
          </p:cNvPr>
          <p:cNvSpPr txBox="1"/>
          <p:nvPr/>
        </p:nvSpPr>
        <p:spPr>
          <a:xfrm>
            <a:off x="1169377" y="1433146"/>
            <a:ext cx="224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BAR Plot: Duration Time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66A4A-8934-4454-8958-43F8C06A010B}"/>
              </a:ext>
            </a:extLst>
          </p:cNvPr>
          <p:cNvSpPr txBox="1"/>
          <p:nvPr/>
        </p:nvSpPr>
        <p:spPr>
          <a:xfrm>
            <a:off x="8496956" y="1441938"/>
            <a:ext cx="205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BAR Plot: Track Genre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10472-9B4F-470C-871D-06B9E8D3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3" r="2749" b="1901"/>
          <a:stretch/>
        </p:blipFill>
        <p:spPr>
          <a:xfrm>
            <a:off x="432259" y="1921169"/>
            <a:ext cx="5215812" cy="4334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B7A34-2E0D-4CEB-93DE-83EDA2F59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87" t="2025" r="10508" b="1426"/>
          <a:stretch/>
        </p:blipFill>
        <p:spPr>
          <a:xfrm>
            <a:off x="6406361" y="1868415"/>
            <a:ext cx="5085185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6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1264-4952-4F15-9DE0-3C627A8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5D82C-D383-4599-8A48-257CFA8E4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514" y="1855177"/>
            <a:ext cx="7700462" cy="428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497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259</Words>
  <Application>Microsoft Office PowerPoint</Application>
  <PresentationFormat>Widescreen</PresentationFormat>
  <Paragraphs>58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Black</vt:lpstr>
      <vt:lpstr>Calibri</vt:lpstr>
      <vt:lpstr>Noto Sans Symbols</vt:lpstr>
      <vt:lpstr>Arial</vt:lpstr>
      <vt:lpstr>Retrospect</vt:lpstr>
      <vt:lpstr>Music recommendation engine for Indian users</vt:lpstr>
      <vt:lpstr>Business Objective:</vt:lpstr>
      <vt:lpstr>Project Architecture / Project Flow</vt:lpstr>
      <vt:lpstr>PowerPoint Presentation</vt:lpstr>
      <vt:lpstr>Data Set</vt:lpstr>
      <vt:lpstr>EDA</vt:lpstr>
      <vt:lpstr>PowerPoint Presentation</vt:lpstr>
      <vt:lpstr>PowerPoint Presentation</vt:lpstr>
      <vt:lpstr>Heat Map</vt:lpstr>
      <vt:lpstr>Model Building</vt:lpstr>
      <vt:lpstr>Deployment</vt:lpstr>
      <vt:lpstr>PowerPoint Presentation</vt:lpstr>
      <vt:lpstr>Challenges faced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engine for Indian users</dc:title>
  <dc:creator>JAYSHREE BHOYAR</dc:creator>
  <cp:lastModifiedBy>SURESH GOUD</cp:lastModifiedBy>
  <cp:revision>14</cp:revision>
  <dcterms:created xsi:type="dcterms:W3CDTF">2023-08-26T06:19:39Z</dcterms:created>
  <dcterms:modified xsi:type="dcterms:W3CDTF">2024-01-02T15:21:22Z</dcterms:modified>
</cp:coreProperties>
</file>