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04628-6AC4-4FDE-A194-8121F272254E}" v="4" dt="2025-03-27T11:06:53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PRAKASH REDDY BOGGULAPALLI" userId="28bf19d1e408feb9" providerId="LiveId" clId="{C4004628-6AC4-4FDE-A194-8121F272254E}"/>
    <pc:docChg chg="addSld delSld modSld">
      <pc:chgData name="SURYA PRAKASH REDDY BOGGULAPALLI" userId="28bf19d1e408feb9" providerId="LiveId" clId="{C4004628-6AC4-4FDE-A194-8121F272254E}" dt="2025-03-27T12:45:01.078" v="62" actId="20577"/>
      <pc:docMkLst>
        <pc:docMk/>
      </pc:docMkLst>
      <pc:sldChg chg="modSp mod">
        <pc:chgData name="SURYA PRAKASH REDDY BOGGULAPALLI" userId="28bf19d1e408feb9" providerId="LiveId" clId="{C4004628-6AC4-4FDE-A194-8121F272254E}" dt="2025-03-27T12:45:01.078" v="62" actId="20577"/>
        <pc:sldMkLst>
          <pc:docMk/>
          <pc:sldMk cId="2153096369" sldId="259"/>
        </pc:sldMkLst>
        <pc:spChg chg="mod">
          <ac:chgData name="SURYA PRAKASH REDDY BOGGULAPALLI" userId="28bf19d1e408feb9" providerId="LiveId" clId="{C4004628-6AC4-4FDE-A194-8121F272254E}" dt="2025-03-27T12:45:01.078" v="62" actId="20577"/>
          <ac:spMkLst>
            <pc:docMk/>
            <pc:sldMk cId="2153096369" sldId="259"/>
            <ac:spMk id="3" creationId="{5706649A-19B7-F230-04B5-8A9D0F442665}"/>
          </ac:spMkLst>
        </pc:spChg>
      </pc:sldChg>
      <pc:sldChg chg="addSp modSp new mod">
        <pc:chgData name="SURYA PRAKASH REDDY BOGGULAPALLI" userId="28bf19d1e408feb9" providerId="LiveId" clId="{C4004628-6AC4-4FDE-A194-8121F272254E}" dt="2025-03-27T11:02:48.987" v="48" actId="20577"/>
        <pc:sldMkLst>
          <pc:docMk/>
          <pc:sldMk cId="1311265094" sldId="269"/>
        </pc:sldMkLst>
        <pc:spChg chg="add mod">
          <ac:chgData name="SURYA PRAKASH REDDY BOGGULAPALLI" userId="28bf19d1e408feb9" providerId="LiveId" clId="{C4004628-6AC4-4FDE-A194-8121F272254E}" dt="2025-03-27T11:02:48.987" v="48" actId="20577"/>
          <ac:spMkLst>
            <pc:docMk/>
            <pc:sldMk cId="1311265094" sldId="269"/>
            <ac:spMk id="4" creationId="{FC55D570-206D-1B47-0F17-48E149E553CD}"/>
          </ac:spMkLst>
        </pc:spChg>
        <pc:picChg chg="add">
          <ac:chgData name="SURYA PRAKASH REDDY BOGGULAPALLI" userId="28bf19d1e408feb9" providerId="LiveId" clId="{C4004628-6AC4-4FDE-A194-8121F272254E}" dt="2025-03-27T11:00:55.271" v="1" actId="22"/>
          <ac:picMkLst>
            <pc:docMk/>
            <pc:sldMk cId="1311265094" sldId="269"/>
            <ac:picMk id="3" creationId="{C967388E-D605-5BD8-DE46-9FD7E3B69840}"/>
          </ac:picMkLst>
        </pc:picChg>
      </pc:sldChg>
      <pc:sldChg chg="new del">
        <pc:chgData name="SURYA PRAKASH REDDY BOGGULAPALLI" userId="28bf19d1e408feb9" providerId="LiveId" clId="{C4004628-6AC4-4FDE-A194-8121F272254E}" dt="2025-03-27T11:06:40.335" v="50" actId="2696"/>
        <pc:sldMkLst>
          <pc:docMk/>
          <pc:sldMk cId="1133247585" sldId="270"/>
        </pc:sldMkLst>
      </pc:sldChg>
      <pc:sldChg chg="addSp new mod">
        <pc:chgData name="SURYA PRAKASH REDDY BOGGULAPALLI" userId="28bf19d1e408feb9" providerId="LiveId" clId="{C4004628-6AC4-4FDE-A194-8121F272254E}" dt="2025-03-27T11:07:11.710" v="56" actId="22"/>
        <pc:sldMkLst>
          <pc:docMk/>
          <pc:sldMk cId="1590000149" sldId="270"/>
        </pc:sldMkLst>
        <pc:picChg chg="add">
          <ac:chgData name="SURYA PRAKASH REDDY BOGGULAPALLI" userId="28bf19d1e408feb9" providerId="LiveId" clId="{C4004628-6AC4-4FDE-A194-8121F272254E}" dt="2025-03-27T11:07:11.710" v="56" actId="22"/>
          <ac:picMkLst>
            <pc:docMk/>
            <pc:sldMk cId="1590000149" sldId="270"/>
            <ac:picMk id="3" creationId="{36A4EB66-618D-2BA3-1B64-34AE164249C3}"/>
          </ac:picMkLst>
        </pc:picChg>
      </pc:sldChg>
      <pc:sldChg chg="add del">
        <pc:chgData name="SURYA PRAKASH REDDY BOGGULAPALLI" userId="28bf19d1e408feb9" providerId="LiveId" clId="{C4004628-6AC4-4FDE-A194-8121F272254E}" dt="2025-03-27T11:06:53.912" v="55"/>
        <pc:sldMkLst>
          <pc:docMk/>
          <pc:sldMk cId="3816651713" sldId="271"/>
        </pc:sldMkLst>
      </pc:sldChg>
      <pc:sldChg chg="add del">
        <pc:chgData name="SURYA PRAKASH REDDY BOGGULAPALLI" userId="28bf19d1e408feb9" providerId="LiveId" clId="{C4004628-6AC4-4FDE-A194-8121F272254E}" dt="2025-03-27T11:06:49.398" v="53" actId="2696"/>
        <pc:sldMkLst>
          <pc:docMk/>
          <pc:sldMk cId="386596954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A4D2-86E4-7280-238C-E2B1322A1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75202-B684-6F25-2778-4D377AC4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FFC4-3FCB-8ECE-97EC-89099DF9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0B3C-0C58-BD62-63F0-73A2922F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8C30D-ED7E-F8E1-E9DE-3A773E50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BA7-6C9E-3769-ADCD-0EE47E86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0D457-FCA9-94E1-FE7C-BF1E0A8E8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CEDE-533D-BA84-F2A3-1FC6386A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23CB-8572-E749-2674-46BDD119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F7C6-279F-5467-4063-BDA1A39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9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6ED42-ABEA-7184-AF8A-059111F91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2D669-C40E-BAB1-CAC3-6F4F7C481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0DF1-456F-0ED3-C3E2-BDDDB192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65E9-3E19-DF02-3945-87656AF8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CD9F-8B6C-2C9E-FDF9-8383B99B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1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869C-8AE0-40DC-3B67-2D5B8C2F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DD9E-B7E7-F315-94BE-72F1B5DC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EC3B-8034-35CA-5914-E5A7FA8E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A8D9-230A-892A-946B-6F4D6126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3665-914E-F8DE-0928-CE8715F3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9CA4-9A0F-C9DB-9237-1A46ABA0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D5502-A4F3-8AD4-A567-9C0D11C4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B234-5A82-21FA-4CD7-C0B35EDF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2B12-F743-0152-9235-26CFAB1E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D556-C3F5-DCAB-EC1A-EDE10858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4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7E35-CB1C-CC97-0402-FED7C248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AE04-0B88-7D68-5C61-7A4FA3E93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19CB7-A232-A446-43E0-D99FC8CEF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77A4-6005-E84D-5445-E4EFD9E8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2416D-5AAB-FAC3-CF4B-87D83650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E4E6-A920-A3B6-86F0-F4165A76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9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ED65-DB5E-B2E4-7000-E87FFE07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C6BD3-F280-7ED1-F796-4BBE4CC3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D616A-6FFD-1DCC-14D0-637DAD18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A999A-B41C-E028-56D1-D221EA6EA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6C307-48EB-6655-42A7-2C5252E41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5ED44-FA7E-7606-CA57-174E9832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3BB9-910C-70B3-D7A7-B8D12B33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46EBA-A49B-5FAD-8ACD-2406449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CDE0-E6DE-C397-6A6C-38A70466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C1B8A-4455-F746-6905-D6C139E2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1471C-C64C-676B-513E-3B35F5E7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6BF41-12AF-0AE5-8BD0-56407C2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0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DA9DC-1D1F-5B60-BF1F-FCE46996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FB22F-59D1-40D0-6BB6-6E121C85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D9C40-D8A8-2D7E-BC9C-C48ED481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4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9A80-4537-0F2D-E303-13DF17E1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E3BE-426E-14D2-B7EC-9374FD6A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BCCB5-6280-0FB9-FDD1-2EC3DDAC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3A2EF-CFFE-FDC5-4CB6-B6940B79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5F5DA-BD3A-D869-08C4-75EF3E8E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4A021-C140-FDD4-8970-2467DBEB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2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EA31-97E3-C6CB-8E3B-ABDF3A34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A118D-C682-5B19-0B05-69D9464AF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C9159-A901-3307-8F7D-9B3DE2E2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DE75-42EB-60FF-4199-84DF97F5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5867C-B2EC-B60A-9C49-8B46B92B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87951-870F-4263-2C16-81C2D3B9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5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27718-131C-D346-0A75-867792B7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521AA-444A-8CBB-D9CE-EE6A9888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1EC3-3E05-F3C1-A702-E96A8C70E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33B2-DE40-4659-82DC-5F95C754CE0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7280-CF81-3294-C649-D74A46446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601DB-D9C9-822D-55F5-2982EF60B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BCB9-8830-41FA-B379-87FDEA44D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7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F8C6-6BFE-6645-2CDE-68E54B31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1"/>
            <a:ext cx="9144000" cy="904567"/>
          </a:xfrm>
        </p:spPr>
        <p:txBody>
          <a:bodyPr>
            <a:normAutofit/>
          </a:bodyPr>
          <a:lstStyle/>
          <a:p>
            <a:r>
              <a:rPr lang="en-IN" sz="4400" b="1" dirty="0"/>
              <a:t>Docker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FDC04-AA4E-C4E6-33B6-0384ADD2F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2311"/>
            <a:ext cx="9144000" cy="31076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Vm Vs Docker Vs Kubernetes : OpenShift Enterprise 3.1 vs kubernetes ...">
            <a:extLst>
              <a:ext uri="{FF2B5EF4-FFF2-40B4-BE49-F238E27FC236}">
                <a16:creationId xmlns:a16="http://schemas.microsoft.com/office/drawing/2014/main" id="{F9D89018-4215-FE41-C96E-0DD3BFEB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04336"/>
            <a:ext cx="8001000" cy="47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7F3144-27DB-1DA0-DC68-CA6CA65A3985}"/>
              </a:ext>
            </a:extLst>
          </p:cNvPr>
          <p:cNvSpPr txBox="1"/>
          <p:nvPr/>
        </p:nvSpPr>
        <p:spPr>
          <a:xfrm>
            <a:off x="216310" y="143934"/>
            <a:ext cx="6105832" cy="6570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"3.8"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./frontend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"3000:80"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Expose frontend on host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app_network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frontend_data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/share/nginx/html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Persist frontend files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./backend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"5000:5000"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API exposed only to frontend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environment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DATABASE_HOST=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DATABASE_USER=root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DATABASE_PASSWORD=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rootpassword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DATABASE_NAME=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app_network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backend_logs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:/app/logs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Store logs persistently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4C2E2-FAB8-04B8-5264-28B8B331AEF6}"/>
              </a:ext>
            </a:extLst>
          </p:cNvPr>
          <p:cNvSpPr txBox="1"/>
          <p:nvPr/>
        </p:nvSpPr>
        <p:spPr>
          <a:xfrm>
            <a:off x="6253316" y="334297"/>
            <a:ext cx="5633884" cy="453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mysql:8.0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MYSQL_ROOT_PASSWORD=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rootpassword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MYSQL_DATABASE=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"3306:3306"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Expose MySQL only to internal services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db_data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:/var/lib/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Persist database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app_network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frontend_data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backend_logs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app_network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bridge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Isolated private network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91929C-1944-5F6C-2019-6490A364B14D}"/>
              </a:ext>
            </a:extLst>
          </p:cNvPr>
          <p:cNvCxnSpPr/>
          <p:nvPr/>
        </p:nvCxnSpPr>
        <p:spPr>
          <a:xfrm>
            <a:off x="5879690" y="143934"/>
            <a:ext cx="68826" cy="617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7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66D632-A330-DB61-47C0-18CDFF486516}"/>
              </a:ext>
            </a:extLst>
          </p:cNvPr>
          <p:cNvSpPr txBox="1"/>
          <p:nvPr/>
        </p:nvSpPr>
        <p:spPr>
          <a:xfrm>
            <a:off x="589934" y="344129"/>
            <a:ext cx="986175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Command	                                                Description</a:t>
            </a:r>
          </a:p>
          <a:p>
            <a:r>
              <a:rPr lang="en-IN" sz="1400" b="1" dirty="0"/>
              <a:t>docker-compose up -d	                              Start all services in background</a:t>
            </a:r>
          </a:p>
          <a:p>
            <a:r>
              <a:rPr lang="en-IN" sz="1400" b="1" dirty="0"/>
              <a:t>docker-compose up --build -d	            Rebuild &amp; start fresh</a:t>
            </a:r>
          </a:p>
          <a:p>
            <a:r>
              <a:rPr lang="en-IN" sz="1400" b="1" dirty="0"/>
              <a:t>docker-compose down	                             Stop &amp; remove containers</a:t>
            </a:r>
          </a:p>
          <a:p>
            <a:r>
              <a:rPr lang="en-IN" sz="1400" b="1" dirty="0"/>
              <a:t>docker-compose logs	                              View logs for all services</a:t>
            </a:r>
          </a:p>
          <a:p>
            <a:r>
              <a:rPr lang="en-IN" sz="1400" b="1" dirty="0"/>
              <a:t>docker-compose exec &lt;service&gt; bash	            Enter a running container</a:t>
            </a:r>
          </a:p>
          <a:p>
            <a:r>
              <a:rPr lang="en-IN" sz="1400" b="1" dirty="0"/>
              <a:t>docker-compose restart	                              Restart all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84986-4799-A755-0B5A-CE4AB788FD42}"/>
              </a:ext>
            </a:extLst>
          </p:cNvPr>
          <p:cNvSpPr txBox="1"/>
          <p:nvPr/>
        </p:nvSpPr>
        <p:spPr>
          <a:xfrm>
            <a:off x="452283" y="2041157"/>
            <a:ext cx="4444182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# Start all containers in detached mode</a:t>
            </a:r>
          </a:p>
          <a:p>
            <a:r>
              <a:rPr lang="en-IN" sz="1100" b="1" dirty="0"/>
              <a:t>docker-compose up -d</a:t>
            </a:r>
          </a:p>
          <a:p>
            <a:endParaRPr lang="en-IN" sz="1100" b="1" dirty="0"/>
          </a:p>
          <a:p>
            <a:r>
              <a:rPr lang="en-IN" sz="1100" b="1" dirty="0"/>
              <a:t># Start &amp; force rebuild containers</a:t>
            </a:r>
          </a:p>
          <a:p>
            <a:r>
              <a:rPr lang="en-IN" sz="1100" b="1" dirty="0"/>
              <a:t>docker-compose up --build -d</a:t>
            </a:r>
          </a:p>
          <a:p>
            <a:endParaRPr lang="en-IN" sz="1100" b="1" dirty="0"/>
          </a:p>
          <a:p>
            <a:r>
              <a:rPr lang="en-IN" sz="1100" b="1" dirty="0"/>
              <a:t># Start containers in foreground (shows logs)</a:t>
            </a:r>
          </a:p>
          <a:p>
            <a:r>
              <a:rPr lang="en-IN" sz="1100" b="1" dirty="0"/>
              <a:t>docker-compose up</a:t>
            </a:r>
          </a:p>
          <a:p>
            <a:endParaRPr lang="en-IN" sz="1100" b="1" dirty="0"/>
          </a:p>
          <a:p>
            <a:r>
              <a:rPr lang="en-IN" sz="1100" b="1" dirty="0"/>
              <a:t># Stop and remove all containers, networks, and volumes</a:t>
            </a:r>
          </a:p>
          <a:p>
            <a:r>
              <a:rPr lang="en-IN" sz="1100" b="1" dirty="0"/>
              <a:t>docker-compose down --volumes</a:t>
            </a:r>
          </a:p>
          <a:p>
            <a:endParaRPr lang="en-IN" sz="1100" b="1" dirty="0"/>
          </a:p>
          <a:p>
            <a:r>
              <a:rPr lang="en-IN" sz="1100" b="1" dirty="0"/>
              <a:t># Stop containers without removing volumes</a:t>
            </a:r>
          </a:p>
          <a:p>
            <a:r>
              <a:rPr lang="en-IN" sz="1100" b="1" dirty="0"/>
              <a:t>docker-compose down</a:t>
            </a:r>
          </a:p>
          <a:p>
            <a:endParaRPr lang="en-IN" sz="1100" b="1" dirty="0"/>
          </a:p>
          <a:p>
            <a:r>
              <a:rPr lang="en-IN" sz="1100" b="1" dirty="0"/>
              <a:t># Restart all containers</a:t>
            </a:r>
          </a:p>
          <a:p>
            <a:r>
              <a:rPr lang="en-IN" sz="1100" b="1" dirty="0"/>
              <a:t>docker-compose restart</a:t>
            </a:r>
          </a:p>
          <a:p>
            <a:endParaRPr lang="en-IN" sz="1100" b="1" dirty="0"/>
          </a:p>
          <a:p>
            <a:r>
              <a:rPr lang="en-IN" sz="1100" b="1" dirty="0"/>
              <a:t># Restart a specific service (e.g., backend)</a:t>
            </a:r>
          </a:p>
          <a:p>
            <a:r>
              <a:rPr lang="en-IN" sz="1100" b="1" dirty="0"/>
              <a:t>docker-compose restart backend</a:t>
            </a:r>
          </a:p>
          <a:p>
            <a:endParaRPr lang="en-IN" sz="1100" b="1" dirty="0"/>
          </a:p>
          <a:p>
            <a:r>
              <a:rPr lang="en-IN" sz="1100" b="1" dirty="0"/>
              <a:t># View running containers</a:t>
            </a:r>
          </a:p>
          <a:p>
            <a:r>
              <a:rPr lang="en-IN" sz="1100" b="1" dirty="0"/>
              <a:t>docker-compose </a:t>
            </a:r>
            <a:r>
              <a:rPr lang="en-IN" sz="1100" b="1" dirty="0" err="1"/>
              <a:t>ps</a:t>
            </a:r>
            <a:endParaRPr lang="en-IN" sz="1100" b="1" dirty="0"/>
          </a:p>
          <a:p>
            <a:endParaRPr lang="en-IN" sz="1100" b="1" dirty="0"/>
          </a:p>
          <a:p>
            <a:r>
              <a:rPr lang="en-IN" sz="1100" b="1" dirty="0"/>
              <a:t># View logs for all containers</a:t>
            </a:r>
          </a:p>
          <a:p>
            <a:r>
              <a:rPr lang="en-IN" sz="1100" b="1" dirty="0"/>
              <a:t>docker-compose logs</a:t>
            </a:r>
          </a:p>
          <a:p>
            <a:endParaRPr lang="en-IN" sz="1100" b="1" dirty="0"/>
          </a:p>
          <a:p>
            <a:r>
              <a:rPr lang="en-IN" sz="1100" b="1" dirty="0"/>
              <a:t># View logs for a specific container</a:t>
            </a:r>
          </a:p>
          <a:p>
            <a:r>
              <a:rPr lang="en-IN" sz="1100" b="1" dirty="0"/>
              <a:t>docker-compose logs frontend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3095A-4E09-6609-141E-6E71A5AD6446}"/>
              </a:ext>
            </a:extLst>
          </p:cNvPr>
          <p:cNvSpPr txBox="1"/>
          <p:nvPr/>
        </p:nvSpPr>
        <p:spPr>
          <a:xfrm>
            <a:off x="5869858" y="474345"/>
            <a:ext cx="63221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Follow logs in real-time</a:t>
            </a:r>
          </a:p>
          <a:p>
            <a:r>
              <a:rPr lang="en-IN" dirty="0"/>
              <a:t>docker-compose logs -f</a:t>
            </a:r>
          </a:p>
          <a:p>
            <a:endParaRPr lang="en-IN" dirty="0"/>
          </a:p>
          <a:p>
            <a:r>
              <a:rPr lang="en-IN" dirty="0"/>
              <a:t># Open a shell in a running container</a:t>
            </a:r>
          </a:p>
          <a:p>
            <a:r>
              <a:rPr lang="en-IN" dirty="0"/>
              <a:t>docker-compose exec backend </a:t>
            </a:r>
            <a:r>
              <a:rPr lang="en-IN" dirty="0" err="1"/>
              <a:t>sh</a:t>
            </a:r>
            <a:endParaRPr lang="en-IN" dirty="0"/>
          </a:p>
          <a:p>
            <a:endParaRPr lang="en-IN" dirty="0"/>
          </a:p>
          <a:p>
            <a:r>
              <a:rPr lang="en-IN" dirty="0"/>
              <a:t># Run a command inside a container (e.g., list files)</a:t>
            </a:r>
          </a:p>
          <a:p>
            <a:r>
              <a:rPr lang="en-IN" dirty="0"/>
              <a:t>docker-compose exec frontend ls -l</a:t>
            </a:r>
          </a:p>
          <a:p>
            <a:endParaRPr lang="en-IN" dirty="0"/>
          </a:p>
          <a:p>
            <a:r>
              <a:rPr lang="en-IN" dirty="0"/>
              <a:t># Scale a service (e.g., run 3 instances of backend)</a:t>
            </a:r>
          </a:p>
          <a:p>
            <a:r>
              <a:rPr lang="en-IN" dirty="0"/>
              <a:t>docker-compose up --scale backend=3 -d</a:t>
            </a:r>
          </a:p>
          <a:p>
            <a:endParaRPr lang="en-IN" dirty="0"/>
          </a:p>
          <a:p>
            <a:r>
              <a:rPr lang="en-IN" dirty="0"/>
              <a:t># Start only a specific service (e.g., frontend)</a:t>
            </a:r>
          </a:p>
          <a:p>
            <a:r>
              <a:rPr lang="en-IN" dirty="0"/>
              <a:t>docker-compose up -d frontend</a:t>
            </a:r>
          </a:p>
          <a:p>
            <a:endParaRPr lang="en-IN" dirty="0"/>
          </a:p>
          <a:p>
            <a:r>
              <a:rPr lang="en-IN" dirty="0"/>
              <a:t># Remove unused containers, images, and networks</a:t>
            </a:r>
          </a:p>
          <a:p>
            <a:r>
              <a:rPr lang="en-IN" dirty="0"/>
              <a:t>docker system prune -f</a:t>
            </a:r>
          </a:p>
          <a:p>
            <a:endParaRPr lang="en-IN" dirty="0"/>
          </a:p>
          <a:p>
            <a:r>
              <a:rPr lang="en-IN" dirty="0"/>
              <a:t># Full clean-up and restart everything</a:t>
            </a:r>
          </a:p>
          <a:p>
            <a:r>
              <a:rPr lang="en-IN" dirty="0"/>
              <a:t>docker-compose down &amp;&amp; docker system prune -f &amp;&amp; docker-compose up --build -d</a:t>
            </a:r>
          </a:p>
        </p:txBody>
      </p:sp>
    </p:spTree>
    <p:extLst>
      <p:ext uri="{BB962C8B-B14F-4D97-AF65-F5344CB8AC3E}">
        <p14:creationId xmlns:p14="http://schemas.microsoft.com/office/powerpoint/2010/main" val="388734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0203F1-7EED-24EF-7C1E-9FFA7E4C0EB3}"/>
              </a:ext>
            </a:extLst>
          </p:cNvPr>
          <p:cNvSpPr txBox="1"/>
          <p:nvPr/>
        </p:nvSpPr>
        <p:spPr>
          <a:xfrm>
            <a:off x="157316" y="206478"/>
            <a:ext cx="898668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Docker Networking</a:t>
            </a:r>
          </a:p>
          <a:p>
            <a:pPr>
              <a:buNone/>
            </a:pPr>
            <a:r>
              <a:rPr lang="en-US" sz="1600" b="1" dirty="0"/>
              <a:t>📌 Network Types in Docker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highlight>
                  <a:srgbClr val="FFFF00"/>
                </a:highlight>
              </a:rPr>
              <a:t>Bridge (Default)</a:t>
            </a:r>
            <a:endParaRPr lang="en-US" sz="1600" dirty="0"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Containers can communicate within the same bridge network.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Use case: Local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Command:</a:t>
            </a:r>
          </a:p>
          <a:p>
            <a:pPr lvl="1"/>
            <a:r>
              <a:rPr lang="en-US" sz="1600" b="1" dirty="0"/>
              <a:t> &gt; docker network create </a:t>
            </a:r>
            <a:r>
              <a:rPr lang="en-US" sz="1600" b="1" dirty="0" err="1"/>
              <a:t>my_bridge</a:t>
            </a:r>
            <a:endParaRPr lang="en-US" sz="1600" b="1" dirty="0"/>
          </a:p>
          <a:p>
            <a:pPr lvl="1"/>
            <a:r>
              <a:rPr lang="en-US" sz="1600" dirty="0"/>
              <a:t> &gt; docker network connect </a:t>
            </a:r>
            <a:r>
              <a:rPr lang="en-US" sz="1600" dirty="0" err="1"/>
              <a:t>my_bridge</a:t>
            </a:r>
            <a:r>
              <a:rPr lang="en-US" sz="1600" dirty="0"/>
              <a:t> </a:t>
            </a:r>
            <a:r>
              <a:rPr lang="en-US" sz="1600" dirty="0" err="1"/>
              <a:t>my_container</a:t>
            </a:r>
            <a:endParaRPr lang="en-US" sz="1600" dirty="0"/>
          </a:p>
          <a:p>
            <a:pPr>
              <a:buNone/>
            </a:pPr>
            <a:r>
              <a:rPr lang="en-US" sz="1600" b="1" dirty="0">
                <a:highlight>
                  <a:srgbClr val="FFFF00"/>
                </a:highlight>
              </a:rPr>
              <a:t>2 Host</a:t>
            </a:r>
          </a:p>
          <a:p>
            <a:pPr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Removes network isolation; the container shares the host’s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case: Performance-sensitive apps (like Nginx).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Command:</a:t>
            </a:r>
            <a:endParaRPr lang="en-US" sz="1600" dirty="0"/>
          </a:p>
          <a:p>
            <a:pPr lvl="1"/>
            <a:r>
              <a:rPr lang="en-US" sz="1600" dirty="0"/>
              <a:t>docker run --network host nginx</a:t>
            </a:r>
          </a:p>
          <a:p>
            <a:pPr>
              <a:buNone/>
            </a:pPr>
            <a:r>
              <a:rPr lang="en-US" sz="1600" b="1" dirty="0">
                <a:highlight>
                  <a:srgbClr val="FFFF00"/>
                </a:highlight>
              </a:rPr>
              <a:t>3 None</a:t>
            </a:r>
          </a:p>
          <a:p>
            <a:pPr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Completely disables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case: High-security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Command: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&gt; docker run --network none alpine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>
                <a:highlight>
                  <a:srgbClr val="FFFF00"/>
                </a:highlight>
              </a:rPr>
              <a:t>4 Overlay</a:t>
            </a:r>
            <a:endParaRPr lang="en-US" sz="16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Allows multi-host communication in Docker Swarm.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case: Distributed microservices.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Command:</a:t>
            </a:r>
            <a:endParaRPr lang="en-US" sz="1600" dirty="0"/>
          </a:p>
          <a:p>
            <a:pPr lvl="1"/>
            <a:r>
              <a:rPr lang="en-US" sz="1600" dirty="0"/>
              <a:t>&gt; docker network create -d overlay </a:t>
            </a:r>
            <a:r>
              <a:rPr lang="en-US" sz="1600" dirty="0" err="1"/>
              <a:t>my_overlay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A153D-53F0-2545-0264-C91D05D91183}"/>
              </a:ext>
            </a:extLst>
          </p:cNvPr>
          <p:cNvSpPr txBox="1"/>
          <p:nvPr/>
        </p:nvSpPr>
        <p:spPr>
          <a:xfrm>
            <a:off x="5004620" y="42300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docker network connect </a:t>
            </a:r>
            <a:r>
              <a:rPr lang="en-IN" dirty="0" err="1"/>
              <a:t>my_network</a:t>
            </a:r>
            <a:r>
              <a:rPr lang="en-IN" dirty="0"/>
              <a:t> </a:t>
            </a:r>
            <a:r>
              <a:rPr lang="en-IN" dirty="0" err="1"/>
              <a:t>my_container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8032-825C-DC51-C433-61130C486A89}"/>
              </a:ext>
            </a:extLst>
          </p:cNvPr>
          <p:cNvSpPr txBox="1"/>
          <p:nvPr/>
        </p:nvSpPr>
        <p:spPr>
          <a:xfrm>
            <a:off x="5230761" y="37366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docker network 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6B125-45F6-C5D7-6EA0-6F0A68FC41AD}"/>
              </a:ext>
            </a:extLst>
          </p:cNvPr>
          <p:cNvSpPr txBox="1"/>
          <p:nvPr/>
        </p:nvSpPr>
        <p:spPr>
          <a:xfrm>
            <a:off x="5004620" y="33771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docker network disconnect </a:t>
            </a:r>
            <a:r>
              <a:rPr lang="en-IN" dirty="0" err="1"/>
              <a:t>my_network</a:t>
            </a:r>
            <a:r>
              <a:rPr lang="en-IN" dirty="0"/>
              <a:t> </a:t>
            </a:r>
            <a:r>
              <a:rPr lang="en-IN" dirty="0" err="1"/>
              <a:t>my_container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39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0EDEF-248B-4A3E-E257-674FEA79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3" y="418680"/>
            <a:ext cx="9488224" cy="3010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140F3-F8A4-2D99-D8A3-B2912BBE63CB}"/>
              </a:ext>
            </a:extLst>
          </p:cNvPr>
          <p:cNvSpPr txBox="1"/>
          <p:nvPr/>
        </p:nvSpPr>
        <p:spPr>
          <a:xfrm>
            <a:off x="314633" y="3299999"/>
            <a:ext cx="35986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List all volumes</a:t>
            </a:r>
          </a:p>
          <a:p>
            <a:r>
              <a:rPr lang="en-IN" dirty="0"/>
              <a:t>docker volume ls</a:t>
            </a:r>
          </a:p>
          <a:p>
            <a:endParaRPr lang="en-IN" dirty="0"/>
          </a:p>
          <a:p>
            <a:r>
              <a:rPr lang="en-IN" dirty="0"/>
              <a:t># Inspect a volume</a:t>
            </a:r>
          </a:p>
          <a:p>
            <a:r>
              <a:rPr lang="en-IN" dirty="0"/>
              <a:t>docker volume inspect </a:t>
            </a:r>
            <a:r>
              <a:rPr lang="en-IN" dirty="0" err="1"/>
              <a:t>my_volume</a:t>
            </a:r>
            <a:endParaRPr lang="en-IN" dirty="0"/>
          </a:p>
          <a:p>
            <a:endParaRPr lang="en-IN" dirty="0"/>
          </a:p>
          <a:p>
            <a:r>
              <a:rPr lang="en-IN" dirty="0"/>
              <a:t># Remove a volume</a:t>
            </a:r>
          </a:p>
          <a:p>
            <a:r>
              <a:rPr lang="en-IN" dirty="0"/>
              <a:t>docker volume rm </a:t>
            </a:r>
            <a:r>
              <a:rPr lang="en-IN" dirty="0" err="1"/>
              <a:t>my_volume</a:t>
            </a:r>
            <a:endParaRPr lang="en-IN" dirty="0"/>
          </a:p>
          <a:p>
            <a:endParaRPr lang="en-IN" dirty="0"/>
          </a:p>
          <a:p>
            <a:r>
              <a:rPr lang="en-IN" dirty="0"/>
              <a:t># Remove all unused volumes</a:t>
            </a:r>
          </a:p>
          <a:p>
            <a:r>
              <a:rPr lang="en-IN" dirty="0"/>
              <a:t>docker volume prune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7A192-3D83-F3BB-438F-7B4E3902AF79}"/>
              </a:ext>
            </a:extLst>
          </p:cNvPr>
          <p:cNvSpPr txBox="1"/>
          <p:nvPr/>
        </p:nvSpPr>
        <p:spPr>
          <a:xfrm>
            <a:off x="5594555" y="35163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🔹 Persistent Storage for Containers</a:t>
            </a:r>
          </a:p>
          <a:p>
            <a:r>
              <a:rPr lang="en-US" b="1" dirty="0"/>
              <a:t>🔹 Using Volumes (Recommended)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F3013-1C46-C3C5-8D37-DDF953F77F25}"/>
              </a:ext>
            </a:extLst>
          </p:cNvPr>
          <p:cNvSpPr txBox="1"/>
          <p:nvPr/>
        </p:nvSpPr>
        <p:spPr>
          <a:xfrm>
            <a:off x="4316361" y="41626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docker volume create </a:t>
            </a:r>
            <a:r>
              <a:rPr lang="en-IN" dirty="0" err="1"/>
              <a:t>my_volume</a:t>
            </a:r>
            <a:endParaRPr lang="en-IN" dirty="0"/>
          </a:p>
          <a:p>
            <a:r>
              <a:rPr lang="en-IN" dirty="0"/>
              <a:t>docker run -d --name </a:t>
            </a:r>
            <a:r>
              <a:rPr lang="en-IN" dirty="0" err="1"/>
              <a:t>my_container</a:t>
            </a:r>
            <a:r>
              <a:rPr lang="en-IN" dirty="0"/>
              <a:t> -v </a:t>
            </a:r>
            <a:r>
              <a:rPr lang="en-IN" dirty="0" err="1"/>
              <a:t>my_volume</a:t>
            </a:r>
            <a:r>
              <a:rPr lang="en-IN" dirty="0"/>
              <a:t>:/app nginx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3B3C5-FC3F-1491-EAD6-4201421B5515}"/>
              </a:ext>
            </a:extLst>
          </p:cNvPr>
          <p:cNvSpPr txBox="1"/>
          <p:nvPr/>
        </p:nvSpPr>
        <p:spPr>
          <a:xfrm>
            <a:off x="4105015" y="5085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Using Bind Mounts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D4FD8-DE2F-2E43-E4E3-1FAF9EE314D7}"/>
              </a:ext>
            </a:extLst>
          </p:cNvPr>
          <p:cNvSpPr txBox="1"/>
          <p:nvPr/>
        </p:nvSpPr>
        <p:spPr>
          <a:xfrm>
            <a:off x="4508137" y="47628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/app directory inside the container now uses </a:t>
            </a:r>
            <a:r>
              <a:rPr lang="en-IN" dirty="0" err="1"/>
              <a:t>my_volume</a:t>
            </a:r>
            <a:r>
              <a:rPr lang="en-IN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DB2C2F-5582-1CB7-B428-B6003FADCD97}"/>
              </a:ext>
            </a:extLst>
          </p:cNvPr>
          <p:cNvSpPr txBox="1"/>
          <p:nvPr/>
        </p:nvSpPr>
        <p:spPr>
          <a:xfrm>
            <a:off x="4105015" y="5445920"/>
            <a:ext cx="6872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docker run -d --name </a:t>
            </a:r>
            <a:r>
              <a:rPr lang="en-IN" dirty="0" err="1"/>
              <a:t>my_container</a:t>
            </a:r>
            <a:r>
              <a:rPr lang="en-IN" dirty="0"/>
              <a:t> -v /path/on/host:/app nginx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207A4-099B-6415-3E0E-65198416CEFD}"/>
              </a:ext>
            </a:extLst>
          </p:cNvPr>
          <p:cNvSpPr txBox="1"/>
          <p:nvPr/>
        </p:nvSpPr>
        <p:spPr>
          <a:xfrm>
            <a:off x="4159045" y="6036703"/>
            <a:ext cx="8032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/app directory inside the container is now mapped to /path/on/host.</a:t>
            </a:r>
          </a:p>
        </p:txBody>
      </p:sp>
    </p:spTree>
    <p:extLst>
      <p:ext uri="{BB962C8B-B14F-4D97-AF65-F5344CB8AC3E}">
        <p14:creationId xmlns:p14="http://schemas.microsoft.com/office/powerpoint/2010/main" val="36401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7388E-D605-5BD8-DE46-9FD7E3B6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952154"/>
            <a:ext cx="7506748" cy="4953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5D570-206D-1B47-0F17-48E149E553CD}"/>
              </a:ext>
            </a:extLst>
          </p:cNvPr>
          <p:cNvSpPr txBox="1"/>
          <p:nvPr/>
        </p:nvSpPr>
        <p:spPr>
          <a:xfrm>
            <a:off x="334297" y="304800"/>
            <a:ext cx="155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CI CD Process  </a:t>
            </a:r>
          </a:p>
        </p:txBody>
      </p:sp>
    </p:spTree>
    <p:extLst>
      <p:ext uri="{BB962C8B-B14F-4D97-AF65-F5344CB8AC3E}">
        <p14:creationId xmlns:p14="http://schemas.microsoft.com/office/powerpoint/2010/main" val="131126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819EFE-33BA-0010-A8FB-F2BBF7780AFE}"/>
              </a:ext>
            </a:extLst>
          </p:cNvPr>
          <p:cNvSpPr/>
          <p:nvPr/>
        </p:nvSpPr>
        <p:spPr>
          <a:xfrm>
            <a:off x="1533833" y="1573162"/>
            <a:ext cx="8829368" cy="2654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YOU……………. !!</a:t>
            </a:r>
          </a:p>
        </p:txBody>
      </p:sp>
    </p:spTree>
    <p:extLst>
      <p:ext uri="{BB962C8B-B14F-4D97-AF65-F5344CB8AC3E}">
        <p14:creationId xmlns:p14="http://schemas.microsoft.com/office/powerpoint/2010/main" val="385920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4EB66-618D-2BA3-1B64-34AE1642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894996"/>
            <a:ext cx="11898385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0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0959423-326C-9D56-AC4A-C8311A58C62E}"/>
              </a:ext>
            </a:extLst>
          </p:cNvPr>
          <p:cNvSpPr txBox="1"/>
          <p:nvPr/>
        </p:nvSpPr>
        <p:spPr>
          <a:xfrm>
            <a:off x="265471" y="275303"/>
            <a:ext cx="115627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What is Docker?</a:t>
            </a:r>
          </a:p>
          <a:p>
            <a:r>
              <a:rPr lang="en-US" dirty="0"/>
              <a:t>Docker is an </a:t>
            </a:r>
            <a:r>
              <a:rPr lang="en-US" b="1" dirty="0"/>
              <a:t>open-source containerization platform</a:t>
            </a:r>
            <a:r>
              <a:rPr lang="en-US" dirty="0"/>
              <a:t> that allows you to package applications with all their dependencies into lightweight, portable </a:t>
            </a:r>
            <a:r>
              <a:rPr lang="en-US" b="1" dirty="0"/>
              <a:t>containers</a:t>
            </a:r>
            <a:r>
              <a:rPr lang="en-US" dirty="0"/>
              <a:t>. These containers ensure that the application runs </a:t>
            </a:r>
            <a:r>
              <a:rPr lang="en-US" b="1" dirty="0"/>
              <a:t>consistently</a:t>
            </a:r>
            <a:r>
              <a:rPr lang="en-US" dirty="0"/>
              <a:t> across different environments (development, testing, production).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9AFE3-62C9-097F-C42D-B61B80B90269}"/>
              </a:ext>
            </a:extLst>
          </p:cNvPr>
          <p:cNvSpPr txBox="1"/>
          <p:nvPr/>
        </p:nvSpPr>
        <p:spPr>
          <a:xfrm>
            <a:off x="265471" y="1563330"/>
            <a:ext cx="117692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Why use Docker?</a:t>
            </a:r>
          </a:p>
          <a:p>
            <a:r>
              <a:rPr lang="en-IN" dirty="0"/>
              <a:t>✅ </a:t>
            </a:r>
            <a:r>
              <a:rPr lang="en-IN" b="1" dirty="0"/>
              <a:t>Portability</a:t>
            </a:r>
            <a:r>
              <a:rPr lang="en-IN" dirty="0"/>
              <a:t> – Runs on any system with Docker installed (no dependency issues).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Lightweight</a:t>
            </a:r>
            <a:r>
              <a:rPr lang="en-IN" dirty="0"/>
              <a:t> – Uses less memory and resources compared to Virtual Machines (VMs).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Faster Deployment</a:t>
            </a:r>
            <a:r>
              <a:rPr lang="en-IN" dirty="0"/>
              <a:t> – Containers start in seconds, unlike VMs which take minutes.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Scalability</a:t>
            </a:r>
            <a:r>
              <a:rPr lang="en-IN" dirty="0"/>
              <a:t> – Easily scale applications using Kubernetes and Docker Swarm.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CI/CD Integration</a:t>
            </a:r>
            <a:r>
              <a:rPr lang="en-IN" dirty="0"/>
              <a:t> – Works seamlessly with Jenkins, GitHub Actions, etc.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A62E021-804B-CAA9-7160-C16FFEBF4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91881"/>
              </p:ext>
            </p:extLst>
          </p:nvPr>
        </p:nvGraphicFramePr>
        <p:xfrm>
          <a:off x="838200" y="3748056"/>
          <a:ext cx="10515600" cy="28346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9204474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37113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55954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Virtual Machine (VM)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Docker Container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1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Startup Time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Slow (minutes)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Fast (seconds)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982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Size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Large (GBs)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Lightweight (MBs)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93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Performance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Needs more CPU, 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Uses fewer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49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Isolation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Runs a full OS per 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Shares OS kernel, lightweight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571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Portability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Works only on specific OS (Hypervisor required)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Works anywhere with Docker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777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Scalability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Slow &amp; heavy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&amp; easy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96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2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AECD6-4890-D3F0-1FCB-2BACBC6C12B2}"/>
              </a:ext>
            </a:extLst>
          </p:cNvPr>
          <p:cNvSpPr txBox="1"/>
          <p:nvPr/>
        </p:nvSpPr>
        <p:spPr>
          <a:xfrm>
            <a:off x="186813" y="346276"/>
            <a:ext cx="8131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0AD24-5E1F-A69A-9641-D861B6A40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21" y="1581820"/>
            <a:ext cx="8462614" cy="4441612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CF9164-E59A-26E7-5325-86A29C4AA729}"/>
              </a:ext>
            </a:extLst>
          </p:cNvPr>
          <p:cNvSpPr/>
          <p:nvPr/>
        </p:nvSpPr>
        <p:spPr>
          <a:xfrm>
            <a:off x="6912076" y="521110"/>
            <a:ext cx="1543665" cy="452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0ACC8-78B3-0468-F6E0-BC6A5332D6CC}"/>
              </a:ext>
            </a:extLst>
          </p:cNvPr>
          <p:cNvSpPr txBox="1"/>
          <p:nvPr/>
        </p:nvSpPr>
        <p:spPr>
          <a:xfrm>
            <a:off x="9504835" y="1071716"/>
            <a:ext cx="165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AWS  E C R</a:t>
            </a:r>
          </a:p>
        </p:txBody>
      </p:sp>
    </p:spTree>
    <p:extLst>
      <p:ext uri="{BB962C8B-B14F-4D97-AF65-F5344CB8AC3E}">
        <p14:creationId xmlns:p14="http://schemas.microsoft.com/office/powerpoint/2010/main" val="308628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6649A-19B7-F230-04B5-8A9D0F442665}"/>
              </a:ext>
            </a:extLst>
          </p:cNvPr>
          <p:cNvSpPr txBox="1"/>
          <p:nvPr/>
        </p:nvSpPr>
        <p:spPr>
          <a:xfrm>
            <a:off x="147485" y="176980"/>
            <a:ext cx="11729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What is a Docker Image?</a:t>
            </a:r>
          </a:p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Docker Image</a:t>
            </a:r>
            <a:r>
              <a:rPr lang="en-US" dirty="0"/>
              <a:t> is a </a:t>
            </a:r>
            <a:r>
              <a:rPr lang="en-US" b="1" dirty="0"/>
              <a:t>lightweight, standalone, and executable package</a:t>
            </a:r>
            <a:r>
              <a:rPr lang="en-US" dirty="0"/>
              <a:t> that contains everything needed to run an application—</a:t>
            </a:r>
            <a:r>
              <a:rPr lang="en-US" b="1" dirty="0"/>
              <a:t>code, runtime, libraries, dependencies, and system tools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Images are read-only (immutable).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create multiple </a:t>
            </a:r>
            <a:r>
              <a:rPr lang="en-US" b="1" dirty="0"/>
              <a:t>containers</a:t>
            </a:r>
            <a:r>
              <a:rPr lang="en-US" dirty="0"/>
              <a:t> from a single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Stored in </a:t>
            </a:r>
            <a:r>
              <a:rPr lang="en-US" b="1" dirty="0"/>
              <a:t>Docker Hub</a:t>
            </a:r>
            <a:r>
              <a:rPr lang="en-US" dirty="0"/>
              <a:t> (public) or a </a:t>
            </a:r>
            <a:r>
              <a:rPr lang="en-US" b="1" dirty="0"/>
              <a:t>private registry</a:t>
            </a:r>
            <a:r>
              <a:rPr lang="en-US" dirty="0"/>
              <a:t>. ECR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3B32E-EB46-5D40-E675-8E6BC793F2A3}"/>
              </a:ext>
            </a:extLst>
          </p:cNvPr>
          <p:cNvSpPr txBox="1"/>
          <p:nvPr/>
        </p:nvSpPr>
        <p:spPr>
          <a:xfrm>
            <a:off x="147485" y="2058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&gt; docker pull nginx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84EE4-8A29-B773-1167-B46DCEF3EA28}"/>
              </a:ext>
            </a:extLst>
          </p:cNvPr>
          <p:cNvSpPr txBox="1"/>
          <p:nvPr/>
        </p:nvSpPr>
        <p:spPr>
          <a:xfrm>
            <a:off x="265471" y="2485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&gt; Rename-Item -Path "dockerfile.txt" -</a:t>
            </a:r>
            <a:r>
              <a:rPr lang="en-IN" dirty="0" err="1"/>
              <a:t>NewName</a:t>
            </a:r>
            <a:r>
              <a:rPr lang="en-IN" dirty="0"/>
              <a:t> "</a:t>
            </a:r>
            <a:r>
              <a:rPr lang="en-IN" dirty="0" err="1"/>
              <a:t>Dockerfile</a:t>
            </a:r>
            <a:r>
              <a:rPr lang="en-IN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12F06-879C-3BE5-A35E-8FBD4F2FD216}"/>
              </a:ext>
            </a:extLst>
          </p:cNvPr>
          <p:cNvSpPr txBox="1"/>
          <p:nvPr/>
        </p:nvSpPr>
        <p:spPr>
          <a:xfrm>
            <a:off x="275304" y="3406981"/>
            <a:ext cx="115234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What is a Container?</a:t>
            </a:r>
          </a:p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Docker Container</a:t>
            </a:r>
            <a:r>
              <a:rPr lang="en-US" dirty="0"/>
              <a:t> is a running instance of a Docker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lightweight</a:t>
            </a:r>
            <a:r>
              <a:rPr lang="en-US" dirty="0"/>
              <a:t> and </a:t>
            </a:r>
            <a:r>
              <a:rPr lang="en-US" b="1" dirty="0"/>
              <a:t>isolated</a:t>
            </a:r>
            <a:r>
              <a:rPr lang="en-US" dirty="0"/>
              <a:t> from the host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Containers </a:t>
            </a:r>
            <a:r>
              <a:rPr lang="en-US" b="1" dirty="0"/>
              <a:t>share the host OS kernel</a:t>
            </a:r>
            <a:r>
              <a:rPr lang="en-US" dirty="0"/>
              <a:t>, unlike Virtual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easily </a:t>
            </a:r>
            <a:r>
              <a:rPr lang="en-US" b="1" dirty="0"/>
              <a:t>started, stopped, and removed</a:t>
            </a:r>
            <a:r>
              <a:rPr lang="en-US" dirty="0"/>
              <a:t> without affecting other containers.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D628F-65BD-DB42-36F9-95F9FA33CE9B}"/>
              </a:ext>
            </a:extLst>
          </p:cNvPr>
          <p:cNvSpPr txBox="1"/>
          <p:nvPr/>
        </p:nvSpPr>
        <p:spPr>
          <a:xfrm>
            <a:off x="265471" y="5251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&gt; docker run -d -p 8080:80 nginx</a:t>
            </a:r>
          </a:p>
        </p:txBody>
      </p:sp>
    </p:spTree>
    <p:extLst>
      <p:ext uri="{BB962C8B-B14F-4D97-AF65-F5344CB8AC3E}">
        <p14:creationId xmlns:p14="http://schemas.microsoft.com/office/powerpoint/2010/main" val="215309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B1C12A-7B0B-AD29-0DC3-DC07737E086D}"/>
              </a:ext>
            </a:extLst>
          </p:cNvPr>
          <p:cNvSpPr txBox="1"/>
          <p:nvPr/>
        </p:nvSpPr>
        <p:spPr>
          <a:xfrm>
            <a:off x="275305" y="220823"/>
            <a:ext cx="459166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Working on docker images</a:t>
            </a:r>
          </a:p>
          <a:p>
            <a:r>
              <a:rPr lang="en-IN" sz="1200" b="1" dirty="0"/>
              <a:t>===============================</a:t>
            </a:r>
          </a:p>
          <a:p>
            <a:r>
              <a:rPr lang="en-IN" sz="1200" b="1" dirty="0"/>
              <a:t>1 To pull a docker image</a:t>
            </a:r>
          </a:p>
          <a:p>
            <a:r>
              <a:rPr lang="en-IN" sz="1200" b="1" dirty="0"/>
              <a:t>  docker pull </a:t>
            </a:r>
            <a:r>
              <a:rPr lang="en-IN" sz="1200" b="1" dirty="0" err="1"/>
              <a:t>image_name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2 To search for a docker images</a:t>
            </a:r>
          </a:p>
          <a:p>
            <a:r>
              <a:rPr lang="en-IN" sz="1200" b="1" dirty="0"/>
              <a:t>  docker search </a:t>
            </a:r>
            <a:r>
              <a:rPr lang="en-IN" sz="1200" b="1" dirty="0" err="1"/>
              <a:t>image_name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3 To upload an image into docker hub</a:t>
            </a:r>
          </a:p>
          <a:p>
            <a:r>
              <a:rPr lang="en-IN" sz="1200" b="1" dirty="0"/>
              <a:t>  docker push </a:t>
            </a:r>
            <a:r>
              <a:rPr lang="en-IN" sz="1200" b="1" dirty="0" err="1"/>
              <a:t>image_name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4 To see the list of images that are downloaded</a:t>
            </a:r>
          </a:p>
          <a:p>
            <a:r>
              <a:rPr lang="en-IN" sz="1200" b="1" dirty="0"/>
              <a:t>  docker images</a:t>
            </a:r>
          </a:p>
          <a:p>
            <a:r>
              <a:rPr lang="en-IN" sz="1200" b="1" dirty="0"/>
              <a:t>  or</a:t>
            </a:r>
          </a:p>
          <a:p>
            <a:r>
              <a:rPr lang="en-IN" sz="1200" b="1" dirty="0"/>
              <a:t>  docker image ls</a:t>
            </a:r>
          </a:p>
          <a:p>
            <a:endParaRPr lang="en-IN" sz="1200" b="1" dirty="0"/>
          </a:p>
          <a:p>
            <a:r>
              <a:rPr lang="en-IN" sz="1200" b="1" dirty="0"/>
              <a:t>5 To get detailed info about a docker image</a:t>
            </a:r>
          </a:p>
          <a:p>
            <a:r>
              <a:rPr lang="en-IN" sz="1200" b="1" dirty="0"/>
              <a:t>  docker image inspect </a:t>
            </a:r>
            <a:r>
              <a:rPr lang="en-IN" sz="1200" b="1" dirty="0" err="1"/>
              <a:t>image_name</a:t>
            </a:r>
            <a:r>
              <a:rPr lang="en-IN" sz="1200" b="1" dirty="0"/>
              <a:t>/</a:t>
            </a:r>
            <a:r>
              <a:rPr lang="en-IN" sz="1200" b="1" dirty="0" err="1"/>
              <a:t>image_id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6 To delete a docker image that is not linked to any container</a:t>
            </a:r>
          </a:p>
          <a:p>
            <a:r>
              <a:rPr lang="en-IN" sz="1200" b="1" dirty="0"/>
              <a:t>  docker </a:t>
            </a:r>
            <a:r>
              <a:rPr lang="en-IN" sz="1200" b="1" dirty="0" err="1"/>
              <a:t>rmi</a:t>
            </a:r>
            <a:r>
              <a:rPr lang="en-IN" sz="1200" b="1" dirty="0"/>
              <a:t> </a:t>
            </a:r>
            <a:r>
              <a:rPr lang="en-IN" sz="1200" b="1" dirty="0" err="1"/>
              <a:t>image_name</a:t>
            </a:r>
            <a:r>
              <a:rPr lang="en-IN" sz="1200" b="1" dirty="0"/>
              <a:t>/</a:t>
            </a:r>
            <a:r>
              <a:rPr lang="en-IN" sz="1200" b="1" dirty="0" err="1"/>
              <a:t>image_id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7 To delete a image that is linked to a container</a:t>
            </a:r>
          </a:p>
          <a:p>
            <a:r>
              <a:rPr lang="en-IN" sz="1200" b="1" dirty="0"/>
              <a:t>  docker </a:t>
            </a:r>
            <a:r>
              <a:rPr lang="en-IN" sz="1200" b="1" dirty="0" err="1"/>
              <a:t>rmi</a:t>
            </a:r>
            <a:r>
              <a:rPr lang="en-IN" sz="1200" b="1" dirty="0"/>
              <a:t> -f </a:t>
            </a:r>
            <a:r>
              <a:rPr lang="en-IN" sz="1200" b="1" dirty="0" err="1"/>
              <a:t>image_name</a:t>
            </a:r>
            <a:r>
              <a:rPr lang="en-IN" sz="1200" b="1" dirty="0"/>
              <a:t>/</a:t>
            </a:r>
            <a:r>
              <a:rPr lang="en-IN" sz="1200" b="1" dirty="0" err="1"/>
              <a:t>image_id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8 To save the docker image as a tar file</a:t>
            </a:r>
          </a:p>
          <a:p>
            <a:r>
              <a:rPr lang="en-IN" sz="1200" b="1" dirty="0"/>
              <a:t>  docker save </a:t>
            </a:r>
            <a:r>
              <a:rPr lang="en-IN" sz="1200" b="1" dirty="0" err="1"/>
              <a:t>image_name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9 To </a:t>
            </a:r>
            <a:r>
              <a:rPr lang="en-IN" sz="1200" b="1" dirty="0" err="1"/>
              <a:t>untar</a:t>
            </a:r>
            <a:r>
              <a:rPr lang="en-IN" sz="1200" b="1" dirty="0"/>
              <a:t> this tar file and get  image</a:t>
            </a:r>
          </a:p>
          <a:p>
            <a:r>
              <a:rPr lang="en-IN" sz="1200" b="1" dirty="0"/>
              <a:t>  docker load </a:t>
            </a:r>
            <a:r>
              <a:rPr lang="en-IN" sz="1200" b="1" dirty="0" err="1"/>
              <a:t>tarfile_name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10 To delete all image</a:t>
            </a:r>
          </a:p>
          <a:p>
            <a:r>
              <a:rPr lang="en-IN" sz="1200" b="1" dirty="0"/>
              <a:t>   docker system prune -</a:t>
            </a:r>
            <a:r>
              <a:rPr lang="en-IN" sz="1200" b="1" dirty="0" err="1"/>
              <a:t>af</a:t>
            </a:r>
            <a:endParaRPr lang="en-IN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4F068-0BE5-1881-7568-8CAFED8D98D2}"/>
              </a:ext>
            </a:extLst>
          </p:cNvPr>
          <p:cNvSpPr txBox="1"/>
          <p:nvPr/>
        </p:nvSpPr>
        <p:spPr>
          <a:xfrm>
            <a:off x="3362632" y="0"/>
            <a:ext cx="427703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11 To create a docker image from a </a:t>
            </a:r>
            <a:r>
              <a:rPr lang="en-IN" sz="1200" dirty="0" err="1"/>
              <a:t>dockerfile</a:t>
            </a:r>
            <a:endParaRPr lang="en-IN" sz="1200" dirty="0"/>
          </a:p>
          <a:p>
            <a:r>
              <a:rPr lang="en-IN" sz="1200" dirty="0"/>
              <a:t>   docker build -t </a:t>
            </a:r>
            <a:r>
              <a:rPr lang="en-IN" sz="1200" dirty="0" err="1"/>
              <a:t>image_name</a:t>
            </a:r>
            <a:r>
              <a:rPr lang="en-IN" sz="1200" dirty="0"/>
              <a:t> .</a:t>
            </a:r>
          </a:p>
          <a:p>
            <a:endParaRPr lang="en-IN" sz="1200" dirty="0"/>
          </a:p>
          <a:p>
            <a:r>
              <a:rPr lang="en-IN" sz="1200" dirty="0"/>
              <a:t>12 To create an image from a customised container</a:t>
            </a:r>
          </a:p>
          <a:p>
            <a:r>
              <a:rPr lang="en-IN" sz="1200" dirty="0"/>
              <a:t>   docker commit </a:t>
            </a:r>
            <a:r>
              <a:rPr lang="en-IN" sz="1200" dirty="0" err="1"/>
              <a:t>container_id</a:t>
            </a:r>
            <a:r>
              <a:rPr lang="en-IN" sz="1200" dirty="0"/>
              <a:t>/</a:t>
            </a:r>
            <a:r>
              <a:rPr lang="en-IN" sz="1200" dirty="0" err="1"/>
              <a:t>container_name</a:t>
            </a:r>
            <a:r>
              <a:rPr lang="en-IN" sz="1200" dirty="0"/>
              <a:t> </a:t>
            </a:r>
            <a:r>
              <a:rPr lang="en-IN" sz="1200" dirty="0" err="1"/>
              <a:t>image_name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Working on docker containers</a:t>
            </a:r>
          </a:p>
          <a:p>
            <a:r>
              <a:rPr lang="en-IN" sz="1200" dirty="0"/>
              <a:t>==================================</a:t>
            </a:r>
          </a:p>
          <a:p>
            <a:r>
              <a:rPr lang="en-IN" sz="1200" dirty="0"/>
              <a:t>13 To see the list of running containers</a:t>
            </a:r>
          </a:p>
          <a:p>
            <a:r>
              <a:rPr lang="en-IN" sz="1200" dirty="0"/>
              <a:t>   docker container ls</a:t>
            </a:r>
          </a:p>
          <a:p>
            <a:endParaRPr lang="en-IN" sz="1200" dirty="0"/>
          </a:p>
          <a:p>
            <a:r>
              <a:rPr lang="en-IN" sz="1200" dirty="0"/>
              <a:t>14 To see the list of all containers (running and stopped)</a:t>
            </a:r>
          </a:p>
          <a:p>
            <a:r>
              <a:rPr lang="en-IN" sz="1200" dirty="0"/>
              <a:t>   docker </a:t>
            </a:r>
            <a:r>
              <a:rPr lang="en-IN" sz="1200" dirty="0" err="1"/>
              <a:t>ps</a:t>
            </a:r>
            <a:r>
              <a:rPr lang="en-IN" sz="1200" dirty="0"/>
              <a:t> -a</a:t>
            </a:r>
          </a:p>
          <a:p>
            <a:endParaRPr lang="en-IN" sz="1200" dirty="0"/>
          </a:p>
          <a:p>
            <a:r>
              <a:rPr lang="en-IN" sz="1200" dirty="0"/>
              <a:t>15 To start a container</a:t>
            </a:r>
          </a:p>
          <a:p>
            <a:r>
              <a:rPr lang="en-IN" sz="1200" dirty="0"/>
              <a:t>   docker start </a:t>
            </a:r>
            <a:r>
              <a:rPr lang="en-IN" sz="1200" dirty="0" err="1"/>
              <a:t>container_id</a:t>
            </a:r>
            <a:r>
              <a:rPr lang="en-IN" sz="1200" dirty="0"/>
              <a:t>/</a:t>
            </a:r>
            <a:r>
              <a:rPr lang="en-IN" sz="1200" dirty="0" err="1"/>
              <a:t>container_name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16 To stop a container</a:t>
            </a:r>
          </a:p>
          <a:p>
            <a:r>
              <a:rPr lang="en-IN" sz="1200" dirty="0"/>
              <a:t>   docker stop </a:t>
            </a:r>
            <a:r>
              <a:rPr lang="en-IN" sz="1200" dirty="0" err="1"/>
              <a:t>container_id</a:t>
            </a:r>
            <a:r>
              <a:rPr lang="en-IN" sz="1200" dirty="0"/>
              <a:t>/</a:t>
            </a:r>
            <a:r>
              <a:rPr lang="en-IN" sz="1200" dirty="0" err="1"/>
              <a:t>container_name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17 To restart a container</a:t>
            </a:r>
          </a:p>
          <a:p>
            <a:r>
              <a:rPr lang="en-IN" sz="1200" dirty="0"/>
              <a:t>   docker restart </a:t>
            </a:r>
            <a:r>
              <a:rPr lang="en-IN" sz="1200" dirty="0" err="1"/>
              <a:t>container_id</a:t>
            </a:r>
            <a:r>
              <a:rPr lang="en-IN" sz="1200" dirty="0"/>
              <a:t>/</a:t>
            </a:r>
            <a:r>
              <a:rPr lang="en-IN" sz="1200" dirty="0" err="1"/>
              <a:t>container_name</a:t>
            </a:r>
            <a:endParaRPr lang="en-IN" sz="1200" dirty="0"/>
          </a:p>
          <a:p>
            <a:r>
              <a:rPr lang="en-IN" sz="1200" dirty="0"/>
              <a:t>   To restart after 10 seconds</a:t>
            </a:r>
          </a:p>
          <a:p>
            <a:r>
              <a:rPr lang="en-IN" sz="1200" dirty="0"/>
              <a:t>   docker restart -t 10 </a:t>
            </a:r>
            <a:r>
              <a:rPr lang="en-IN" sz="1200" dirty="0" err="1"/>
              <a:t>container_id</a:t>
            </a:r>
            <a:r>
              <a:rPr lang="en-IN" sz="1200" dirty="0"/>
              <a:t>/</a:t>
            </a:r>
            <a:r>
              <a:rPr lang="en-IN" sz="1200" dirty="0" err="1"/>
              <a:t>container_name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18 To delete a stopped container</a:t>
            </a:r>
          </a:p>
          <a:p>
            <a:r>
              <a:rPr lang="en-IN" sz="1200" dirty="0"/>
              <a:t>   docker rm </a:t>
            </a:r>
            <a:r>
              <a:rPr lang="en-IN" sz="1200" dirty="0" err="1"/>
              <a:t>container_id</a:t>
            </a:r>
            <a:r>
              <a:rPr lang="en-IN" sz="1200" dirty="0"/>
              <a:t>/</a:t>
            </a:r>
            <a:r>
              <a:rPr lang="en-IN" sz="1200" dirty="0" err="1"/>
              <a:t>container_name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19 To delete a running container</a:t>
            </a:r>
          </a:p>
          <a:p>
            <a:r>
              <a:rPr lang="en-IN" sz="1200" dirty="0"/>
              <a:t>   docker rm -f </a:t>
            </a:r>
            <a:r>
              <a:rPr lang="en-IN" sz="1200" dirty="0" err="1"/>
              <a:t>container_id</a:t>
            </a:r>
            <a:r>
              <a:rPr lang="en-IN" sz="1200" dirty="0"/>
              <a:t>/</a:t>
            </a:r>
            <a:r>
              <a:rPr lang="en-IN" sz="1200" dirty="0" err="1"/>
              <a:t>container_name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20 To stop all running container</a:t>
            </a:r>
          </a:p>
          <a:p>
            <a:r>
              <a:rPr lang="en-IN" sz="1200" dirty="0"/>
              <a:t>   docker stop $(docker </a:t>
            </a:r>
            <a:r>
              <a:rPr lang="en-IN" sz="1200" dirty="0" err="1"/>
              <a:t>ps</a:t>
            </a:r>
            <a:r>
              <a:rPr lang="en-IN" sz="1200" dirty="0"/>
              <a:t> -</a:t>
            </a:r>
            <a:r>
              <a:rPr lang="en-IN" sz="1200" dirty="0" err="1"/>
              <a:t>aq</a:t>
            </a:r>
            <a:r>
              <a:rPr lang="en-IN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D984F-5ED8-854C-D07C-9FAB7F0DEE19}"/>
              </a:ext>
            </a:extLst>
          </p:cNvPr>
          <p:cNvSpPr txBox="1"/>
          <p:nvPr/>
        </p:nvSpPr>
        <p:spPr>
          <a:xfrm>
            <a:off x="7413523" y="0"/>
            <a:ext cx="5024283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23 To get detailed info about a container</a:t>
            </a:r>
          </a:p>
          <a:p>
            <a:r>
              <a:rPr lang="en-IN" sz="1200" b="1" dirty="0"/>
              <a:t>   docker inspect </a:t>
            </a:r>
            <a:r>
              <a:rPr lang="en-IN" sz="1200" b="1" dirty="0" err="1"/>
              <a:t>container_id</a:t>
            </a:r>
            <a:r>
              <a:rPr lang="en-IN" sz="1200" b="1" dirty="0"/>
              <a:t>/</a:t>
            </a:r>
            <a:r>
              <a:rPr lang="en-IN" sz="1200" b="1" dirty="0" err="1"/>
              <a:t>container_name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24 To see the logs </a:t>
            </a:r>
            <a:r>
              <a:rPr lang="en-IN" sz="1200" b="1" dirty="0" err="1"/>
              <a:t>genearated</a:t>
            </a:r>
            <a:r>
              <a:rPr lang="en-IN" sz="1200" b="1" dirty="0"/>
              <a:t> by a container</a:t>
            </a:r>
          </a:p>
          <a:p>
            <a:r>
              <a:rPr lang="en-IN" sz="1200" b="1" dirty="0"/>
              <a:t>   docker logs </a:t>
            </a:r>
            <a:r>
              <a:rPr lang="en-IN" sz="1200" b="1" dirty="0" err="1"/>
              <a:t>container_id</a:t>
            </a:r>
            <a:r>
              <a:rPr lang="en-IN" sz="1200" b="1" dirty="0"/>
              <a:t>/</a:t>
            </a:r>
            <a:r>
              <a:rPr lang="en-IN" sz="1200" b="1" dirty="0" err="1"/>
              <a:t>container_name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25 To create a docker container</a:t>
            </a:r>
          </a:p>
          <a:p>
            <a:r>
              <a:rPr lang="en-IN" sz="1200" b="1" dirty="0"/>
              <a:t>   docker run </a:t>
            </a:r>
            <a:r>
              <a:rPr lang="en-IN" sz="1200" b="1" dirty="0" err="1"/>
              <a:t>image_name</a:t>
            </a:r>
            <a:r>
              <a:rPr lang="en-IN" sz="1200" b="1" dirty="0"/>
              <a:t>/</a:t>
            </a:r>
            <a:r>
              <a:rPr lang="en-IN" sz="1200" b="1" dirty="0" err="1"/>
              <a:t>image_id</a:t>
            </a:r>
            <a:endParaRPr lang="en-IN" sz="1200" b="1" dirty="0"/>
          </a:p>
          <a:p>
            <a:r>
              <a:rPr lang="en-IN" sz="1200" b="1" dirty="0"/>
              <a:t>   run command options</a:t>
            </a:r>
          </a:p>
          <a:p>
            <a:r>
              <a:rPr lang="en-IN" sz="1200" b="1" dirty="0"/>
              <a:t>   ---------------------</a:t>
            </a:r>
          </a:p>
          <a:p>
            <a:r>
              <a:rPr lang="en-IN" sz="1200" b="1" dirty="0"/>
              <a:t>   --name:  </a:t>
            </a:r>
            <a:r>
              <a:rPr lang="en-IN" sz="1200" b="1" dirty="0" err="1"/>
              <a:t>USed</a:t>
            </a:r>
            <a:r>
              <a:rPr lang="en-IN" sz="1200" b="1" dirty="0"/>
              <a:t> to give a name to the container</a:t>
            </a:r>
          </a:p>
          <a:p>
            <a:r>
              <a:rPr lang="en-IN" sz="1200" b="1" dirty="0"/>
              <a:t>   --restart: Used to keep the container in </a:t>
            </a:r>
            <a:r>
              <a:rPr lang="en-IN" sz="1200" b="1" dirty="0" err="1"/>
              <a:t>runnign</a:t>
            </a:r>
            <a:r>
              <a:rPr lang="en-IN" sz="1200" b="1" dirty="0"/>
              <a:t> condition</a:t>
            </a:r>
          </a:p>
          <a:p>
            <a:r>
              <a:rPr lang="en-IN" sz="1200" b="1" dirty="0"/>
              <a:t>   -d: Used to run the container in detached mode in background</a:t>
            </a:r>
          </a:p>
          <a:p>
            <a:r>
              <a:rPr lang="en-IN" sz="1200" b="1" dirty="0"/>
              <a:t>   -it: Used to open interactive terminal in the container</a:t>
            </a:r>
          </a:p>
          <a:p>
            <a:r>
              <a:rPr lang="en-IN" sz="1200" b="1" dirty="0"/>
              <a:t>   -e: Used to pass environment </a:t>
            </a:r>
            <a:r>
              <a:rPr lang="en-IN" sz="1200" b="1" dirty="0" err="1"/>
              <a:t>varibales</a:t>
            </a:r>
            <a:r>
              <a:rPr lang="en-IN" sz="1200" b="1" dirty="0"/>
              <a:t> to the container</a:t>
            </a:r>
          </a:p>
          <a:p>
            <a:r>
              <a:rPr lang="en-IN" sz="1200" b="1" dirty="0"/>
              <a:t>   -v : Used to attach an external device or folder as a volume</a:t>
            </a:r>
          </a:p>
          <a:p>
            <a:r>
              <a:rPr lang="en-IN" sz="1200" b="1" dirty="0"/>
              <a:t>   --volumes-from: Used to share volume between multiple containers</a:t>
            </a:r>
          </a:p>
          <a:p>
            <a:r>
              <a:rPr lang="en-IN" sz="1200" b="1" dirty="0"/>
              <a:t>   -p : Used for port </a:t>
            </a:r>
            <a:r>
              <a:rPr lang="en-IN" sz="1200" b="1" dirty="0" err="1"/>
              <a:t>mapping.It</a:t>
            </a:r>
            <a:r>
              <a:rPr lang="en-IN" sz="1200" b="1" dirty="0"/>
              <a:t> will link the container port with</a:t>
            </a:r>
          </a:p>
          <a:p>
            <a:r>
              <a:rPr lang="en-IN" sz="1200" b="1" dirty="0"/>
              <a:t>        host </a:t>
            </a:r>
            <a:r>
              <a:rPr lang="en-IN" sz="1200" b="1" dirty="0" err="1"/>
              <a:t>port.Eg</a:t>
            </a:r>
            <a:r>
              <a:rPr lang="en-IN" sz="1200" b="1" dirty="0"/>
              <a:t>: -p 8080:80 Here 8080 is host port(external port)</a:t>
            </a:r>
          </a:p>
          <a:p>
            <a:r>
              <a:rPr lang="en-IN" sz="1200" b="1" dirty="0"/>
              <a:t>        and 80 is container port(internal port)</a:t>
            </a:r>
          </a:p>
          <a:p>
            <a:r>
              <a:rPr lang="en-IN" sz="1200" b="1" dirty="0"/>
              <a:t>   -P: Used for automatic port mapping where the container port is</a:t>
            </a:r>
          </a:p>
          <a:p>
            <a:r>
              <a:rPr lang="en-IN" sz="1200" b="1" dirty="0"/>
              <a:t>       mapped with some host port that is </a:t>
            </a:r>
            <a:r>
              <a:rPr lang="en-IN" sz="1200" b="1" dirty="0" err="1"/>
              <a:t>greate</a:t>
            </a:r>
            <a:r>
              <a:rPr lang="en-IN" sz="1200" b="1" dirty="0"/>
              <a:t> than 30000</a:t>
            </a:r>
          </a:p>
          <a:p>
            <a:r>
              <a:rPr lang="en-IN" sz="1200" b="1" dirty="0"/>
              <a:t>   --link : Used to create a link between multiple containers to create a</a:t>
            </a:r>
          </a:p>
          <a:p>
            <a:r>
              <a:rPr lang="en-IN" sz="1200" b="1" dirty="0"/>
              <a:t>            microservices architecture.</a:t>
            </a:r>
          </a:p>
          <a:p>
            <a:r>
              <a:rPr lang="en-IN" sz="1200" b="1" dirty="0"/>
              <a:t>   --network: Used to start a container on a specific network</a:t>
            </a:r>
          </a:p>
          <a:p>
            <a:r>
              <a:rPr lang="en-IN" sz="1200" b="1" dirty="0"/>
              <a:t>   -rm : Used to delete a container on exit</a:t>
            </a:r>
          </a:p>
          <a:p>
            <a:r>
              <a:rPr lang="en-IN" sz="1200" b="1" dirty="0"/>
              <a:t>   -m: Used to specify the upper limit on the amount of </a:t>
            </a:r>
            <a:r>
              <a:rPr lang="en-IN" sz="1200" b="1" dirty="0" err="1"/>
              <a:t>memeory</a:t>
            </a:r>
            <a:r>
              <a:rPr lang="en-IN" sz="1200" b="1" dirty="0"/>
              <a:t> that </a:t>
            </a:r>
          </a:p>
          <a:p>
            <a:r>
              <a:rPr lang="en-IN" sz="1200" b="1" dirty="0"/>
              <a:t>       a container can use</a:t>
            </a:r>
          </a:p>
          <a:p>
            <a:r>
              <a:rPr lang="en-IN" sz="1200" b="1" dirty="0"/>
              <a:t>   -c: Used to specify the upper limit on the </a:t>
            </a:r>
            <a:r>
              <a:rPr lang="en-IN" sz="1200" b="1" dirty="0" err="1"/>
              <a:t>amout</a:t>
            </a:r>
            <a:r>
              <a:rPr lang="en-IN" sz="1200" b="1" dirty="0"/>
              <a:t> of </a:t>
            </a:r>
            <a:r>
              <a:rPr lang="en-IN" sz="1200" b="1" dirty="0" err="1"/>
              <a:t>cpu</a:t>
            </a:r>
            <a:r>
              <a:rPr lang="en-IN" sz="1200" b="1" dirty="0"/>
              <a:t> a container can use</a:t>
            </a:r>
          </a:p>
          <a:p>
            <a:r>
              <a:rPr lang="en-IN" sz="1200" b="1" dirty="0"/>
              <a:t>   -</a:t>
            </a:r>
            <a:r>
              <a:rPr lang="en-IN" sz="1200" b="1" dirty="0" err="1"/>
              <a:t>ip</a:t>
            </a:r>
            <a:r>
              <a:rPr lang="en-IN" sz="1200" b="1" dirty="0"/>
              <a:t>: Used to </a:t>
            </a:r>
            <a:r>
              <a:rPr lang="en-IN" sz="1200" b="1" dirty="0" err="1"/>
              <a:t>asssign</a:t>
            </a:r>
            <a:r>
              <a:rPr lang="en-IN" sz="1200" b="1" dirty="0"/>
              <a:t> an </a:t>
            </a:r>
            <a:r>
              <a:rPr lang="en-IN" sz="1200" b="1" dirty="0" err="1"/>
              <a:t>ip</a:t>
            </a:r>
            <a:r>
              <a:rPr lang="en-IN" sz="1200" b="1" dirty="0"/>
              <a:t> to the container</a:t>
            </a:r>
          </a:p>
          <a:p>
            <a:endParaRPr lang="en-IN" sz="1200" b="1" dirty="0"/>
          </a:p>
          <a:p>
            <a:r>
              <a:rPr lang="en-IN" sz="1200" b="1" dirty="0"/>
              <a:t>26 To see the ports used by a container</a:t>
            </a:r>
          </a:p>
          <a:p>
            <a:r>
              <a:rPr lang="en-IN" sz="1200" b="1" dirty="0"/>
              <a:t>   docker port </a:t>
            </a:r>
            <a:r>
              <a:rPr lang="en-IN" sz="1200" b="1" dirty="0" err="1"/>
              <a:t>container_id</a:t>
            </a:r>
            <a:r>
              <a:rPr lang="en-IN" sz="1200" b="1" dirty="0"/>
              <a:t>/</a:t>
            </a:r>
            <a:r>
              <a:rPr lang="en-IN" sz="1200" b="1" dirty="0" err="1"/>
              <a:t>container_name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27 To run any process in a container from outside the container</a:t>
            </a:r>
          </a:p>
          <a:p>
            <a:r>
              <a:rPr lang="en-IN" sz="1200" b="1" dirty="0"/>
              <a:t>   docker exec -it </a:t>
            </a:r>
            <a:r>
              <a:rPr lang="en-IN" sz="1200" b="1" dirty="0" err="1"/>
              <a:t>container_id</a:t>
            </a:r>
            <a:r>
              <a:rPr lang="en-IN" sz="1200" b="1" dirty="0"/>
              <a:t>/</a:t>
            </a:r>
            <a:r>
              <a:rPr lang="en-IN" sz="1200" b="1" dirty="0" err="1"/>
              <a:t>container_name</a:t>
            </a:r>
            <a:r>
              <a:rPr lang="en-IN" sz="1200" b="1" dirty="0"/>
              <a:t> </a:t>
            </a:r>
            <a:r>
              <a:rPr lang="en-IN" sz="1200" b="1" dirty="0" err="1"/>
              <a:t>process_name</a:t>
            </a:r>
            <a:endParaRPr lang="en-IN" sz="1200" b="1" dirty="0"/>
          </a:p>
          <a:p>
            <a:r>
              <a:rPr lang="en-IN" sz="1200" b="1" dirty="0"/>
              <a:t>   </a:t>
            </a:r>
            <a:r>
              <a:rPr lang="en-IN" sz="1200" b="1" dirty="0" err="1"/>
              <a:t>Eg</a:t>
            </a:r>
            <a:r>
              <a:rPr lang="en-IN" sz="1200" b="1" dirty="0"/>
              <a:t>: To run the bash process in a container</a:t>
            </a:r>
          </a:p>
          <a:p>
            <a:r>
              <a:rPr lang="en-IN" sz="1200" b="1" dirty="0"/>
              <a:t>   docker exec -it </a:t>
            </a:r>
            <a:r>
              <a:rPr lang="en-IN" sz="1200" b="1" dirty="0" err="1"/>
              <a:t>container_id</a:t>
            </a:r>
            <a:r>
              <a:rPr lang="en-IN" sz="1200" b="1" dirty="0"/>
              <a:t>/</a:t>
            </a:r>
            <a:r>
              <a:rPr lang="en-IN" sz="1200" b="1" dirty="0" err="1"/>
              <a:t>container_name</a:t>
            </a:r>
            <a:r>
              <a:rPr lang="en-IN" sz="1200" b="1" dirty="0"/>
              <a:t> bash</a:t>
            </a:r>
          </a:p>
          <a:p>
            <a:endParaRPr lang="en-IN" sz="1200" b="1" dirty="0"/>
          </a:p>
          <a:p>
            <a:r>
              <a:rPr lang="en-IN" sz="1200" b="1" dirty="0"/>
              <a:t>28 To come out of a container without exit</a:t>
            </a:r>
          </a:p>
          <a:p>
            <a:r>
              <a:rPr lang="en-IN" sz="1200" b="1" dirty="0"/>
              <a:t>   </a:t>
            </a:r>
            <a:r>
              <a:rPr lang="en-IN" sz="1200" b="1" dirty="0" err="1"/>
              <a:t>ctrl+p,ctrl+q</a:t>
            </a:r>
            <a:endParaRPr lang="en-IN" sz="1200" b="1" dirty="0"/>
          </a:p>
          <a:p>
            <a:endParaRPr lang="en-IN" sz="1200" b="1" dirty="0"/>
          </a:p>
          <a:p>
            <a:r>
              <a:rPr lang="en-IN" sz="1200" b="1" dirty="0"/>
              <a:t>29  To go back into a container from where the interactive terminal is running</a:t>
            </a:r>
          </a:p>
          <a:p>
            <a:r>
              <a:rPr lang="en-IN" sz="1200" b="1" dirty="0"/>
              <a:t>    docker attach </a:t>
            </a:r>
            <a:r>
              <a:rPr lang="en-IN" sz="1200" b="1" dirty="0" err="1"/>
              <a:t>container_id</a:t>
            </a:r>
            <a:r>
              <a:rPr lang="en-IN" sz="1200" b="1" dirty="0"/>
              <a:t>/</a:t>
            </a:r>
            <a:r>
              <a:rPr lang="en-IN" sz="1200" b="1" dirty="0" err="1"/>
              <a:t>container_name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409923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278117-1254-0F24-437C-39D7E4905A1C}"/>
              </a:ext>
            </a:extLst>
          </p:cNvPr>
          <p:cNvSpPr txBox="1"/>
          <p:nvPr/>
        </p:nvSpPr>
        <p:spPr>
          <a:xfrm>
            <a:off x="88490" y="98324"/>
            <a:ext cx="8917858" cy="351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Layer 1: Base image (Existing Layer from Docker Hub)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ubuntu:latest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b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Layer 2: Updates the package list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apt update </a:t>
            </a:r>
          </a:p>
          <a:p>
            <a:pPr>
              <a:lnSpc>
                <a:spcPts val="1425"/>
              </a:lnSpc>
              <a:buNone/>
            </a:pPr>
            <a:b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Layer 3: Installs Nginx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apt install -y nginx  </a:t>
            </a:r>
          </a:p>
          <a:p>
            <a:pPr>
              <a:lnSpc>
                <a:spcPts val="1425"/>
              </a:lnSpc>
              <a:buNone/>
            </a:pPr>
            <a:b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Layer 4: Copies files from the host to the container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index.html /var/www/html/  </a:t>
            </a:r>
          </a:p>
          <a:p>
            <a:pPr>
              <a:lnSpc>
                <a:spcPts val="1425"/>
              </a:lnSpc>
              <a:buNone/>
            </a:pPr>
            <a:b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Layer 5: Exposes port 80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80  </a:t>
            </a:r>
          </a:p>
          <a:p>
            <a:pPr>
              <a:lnSpc>
                <a:spcPts val="1425"/>
              </a:lnSpc>
              <a:buNone/>
            </a:pPr>
            <a:b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Layer 6: Sets the default command</a:t>
            </a: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"nginx"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"-g"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"daemon off;"</a:t>
            </a:r>
            <a: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IN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87725-7E8E-E0C4-5149-6FDA5D21BC42}"/>
              </a:ext>
            </a:extLst>
          </p:cNvPr>
          <p:cNvSpPr txBox="1"/>
          <p:nvPr/>
        </p:nvSpPr>
        <p:spPr>
          <a:xfrm>
            <a:off x="88490" y="3375964"/>
            <a:ext cx="8917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FROM</a:t>
            </a:r>
            <a:r>
              <a:rPr lang="en-US" dirty="0"/>
              <a:t> → First layer (base image)</a:t>
            </a:r>
            <a:br>
              <a:rPr lang="en-US" dirty="0"/>
            </a:br>
            <a:r>
              <a:rPr lang="en-US" dirty="0"/>
              <a:t>2️⃣ </a:t>
            </a:r>
            <a:r>
              <a:rPr lang="en-US" b="1" dirty="0"/>
              <a:t>RUN</a:t>
            </a:r>
            <a:r>
              <a:rPr lang="en-US" dirty="0"/>
              <a:t> → Creates a new layer each time a command runs</a:t>
            </a:r>
            <a:br>
              <a:rPr lang="en-US" dirty="0"/>
            </a:br>
            <a:r>
              <a:rPr lang="en-US" dirty="0"/>
              <a:t>3️⃣ </a:t>
            </a:r>
            <a:r>
              <a:rPr lang="en-US" b="1" dirty="0"/>
              <a:t>COPY/ADD</a:t>
            </a:r>
            <a:r>
              <a:rPr lang="en-US" dirty="0"/>
              <a:t> → Adds files as a new layer ADD? Tar and </a:t>
            </a:r>
            <a:r>
              <a:rPr lang="en-US" dirty="0" err="1"/>
              <a:t>untar</a:t>
            </a:r>
            <a:r>
              <a:rPr lang="en-US" dirty="0"/>
              <a:t> the remote files </a:t>
            </a:r>
            <a:br>
              <a:rPr lang="en-US" dirty="0"/>
            </a:br>
            <a:r>
              <a:rPr lang="en-US" dirty="0"/>
              <a:t>4️⃣ </a:t>
            </a:r>
            <a:r>
              <a:rPr lang="en-US" b="1" dirty="0"/>
              <a:t>EXPOSE, CMD, ENTRYPOINT</a:t>
            </a:r>
            <a:r>
              <a:rPr lang="en-US" dirty="0"/>
              <a:t> → Are metadata, don’t create new layers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98E8A-D892-6599-32A4-5E329ED2A3F2}"/>
              </a:ext>
            </a:extLst>
          </p:cNvPr>
          <p:cNvSpPr txBox="1"/>
          <p:nvPr/>
        </p:nvSpPr>
        <p:spPr>
          <a:xfrm>
            <a:off x="88490" y="4972539"/>
            <a:ext cx="869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&gt; docker run -d -p 8080:80 -v /host/path:/</a:t>
            </a:r>
            <a:r>
              <a:rPr lang="en-IN" dirty="0" err="1"/>
              <a:t>usr</a:t>
            </a:r>
            <a:r>
              <a:rPr lang="en-IN" dirty="0"/>
              <a:t>/share/nginx/html my-nginx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6F63D-1EF9-B69E-2EFF-30803FF6492C}"/>
              </a:ext>
            </a:extLst>
          </p:cNvPr>
          <p:cNvSpPr txBox="1"/>
          <p:nvPr/>
        </p:nvSpPr>
        <p:spPr>
          <a:xfrm>
            <a:off x="88490" y="4589750"/>
            <a:ext cx="7570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&gt; docker run -d --network </a:t>
            </a:r>
            <a:r>
              <a:rPr lang="en-IN" dirty="0" err="1"/>
              <a:t>mynetwork</a:t>
            </a:r>
            <a:r>
              <a:rPr lang="en-IN" dirty="0"/>
              <a:t> --name my-container my-image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E009ECA-3C84-2C60-FC9F-A001F436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7" y="5424186"/>
            <a:ext cx="64283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-v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mydata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:/app/data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Persistent Docker-managed volume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-v /host/path:/container/path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Bind mount (host folder to container)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tmpfs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/container/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path:size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=100m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Temporary in-memory storage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--network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mynetwork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Connect container to a custom network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28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8068F6-2F57-2C15-8B18-3073204E79B2}"/>
              </a:ext>
            </a:extLst>
          </p:cNvPr>
          <p:cNvSpPr txBox="1"/>
          <p:nvPr/>
        </p:nvSpPr>
        <p:spPr>
          <a:xfrm>
            <a:off x="4493342" y="2438401"/>
            <a:ext cx="894735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Any Questions…….?? </a:t>
            </a:r>
          </a:p>
        </p:txBody>
      </p:sp>
    </p:spTree>
    <p:extLst>
      <p:ext uri="{BB962C8B-B14F-4D97-AF65-F5344CB8AC3E}">
        <p14:creationId xmlns:p14="http://schemas.microsoft.com/office/powerpoint/2010/main" val="295703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552965-6A94-9630-ABE2-B7B8D251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4" y="893820"/>
            <a:ext cx="1170647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Docker Compose?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Compose is a tool used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manage multi-container applications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simple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YAML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compose.yml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multiple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containers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an app + database)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Define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networking, volumes, and environment variables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Start all services using a single command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docker-compose 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Use Case: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have a web app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nginx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a database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and a backend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Instead of managing each manually, Docker Compose handles them all at once.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Docker-compose – Manon Biaudelle. Administration systèmes et réseaux">
            <a:extLst>
              <a:ext uri="{FF2B5EF4-FFF2-40B4-BE49-F238E27FC236}">
                <a16:creationId xmlns:a16="http://schemas.microsoft.com/office/drawing/2014/main" id="{144BD5D7-436F-40AF-A9EA-A70964B3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3" y="2812026"/>
            <a:ext cx="9989474" cy="358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6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2307</Words>
  <Application>Microsoft Office PowerPoint</Application>
  <PresentationFormat>Widescreen</PresentationFormat>
  <Paragraphs>337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Consolas</vt:lpstr>
      <vt:lpstr>Wingdings</vt:lpstr>
      <vt:lpstr>Office Theme</vt:lpstr>
      <vt:lpstr>Docker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PRAKASH REDDY BOGGULAPALLI</dc:creator>
  <cp:lastModifiedBy>SURYA PRAKASH REDDY BOGGULAPALLI</cp:lastModifiedBy>
  <cp:revision>2</cp:revision>
  <dcterms:created xsi:type="dcterms:W3CDTF">2025-03-27T07:46:00Z</dcterms:created>
  <dcterms:modified xsi:type="dcterms:W3CDTF">2025-03-27T12:45:09Z</dcterms:modified>
</cp:coreProperties>
</file>