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02" y="4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4801249-9225-4186-AF7D-F8CB6560C393}"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B4AE17-446F-4831-B40F-DB0C9FB5F52A}" type="slidenum">
              <a:rPr lang="en-IN" smtClean="0"/>
              <a:t>‹#›</a:t>
            </a:fld>
            <a:endParaRPr lang="en-IN"/>
          </a:p>
        </p:txBody>
      </p:sp>
    </p:spTree>
    <p:extLst>
      <p:ext uri="{BB962C8B-B14F-4D97-AF65-F5344CB8AC3E}">
        <p14:creationId xmlns:p14="http://schemas.microsoft.com/office/powerpoint/2010/main" val="99235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B4AE17-446F-4831-B40F-DB0C9FB5F52A}" type="slidenum">
              <a:rPr lang="en-IN" smtClean="0"/>
              <a:t>5</a:t>
            </a:fld>
            <a:endParaRPr lang="en-IN"/>
          </a:p>
        </p:txBody>
      </p:sp>
    </p:spTree>
    <p:extLst>
      <p:ext uri="{BB962C8B-B14F-4D97-AF65-F5344CB8AC3E}">
        <p14:creationId xmlns:p14="http://schemas.microsoft.com/office/powerpoint/2010/main" val="136098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B4AE17-446F-4831-B40F-DB0C9FB5F52A}" type="slidenum">
              <a:rPr lang="en-IN" smtClean="0"/>
              <a:t>8</a:t>
            </a:fld>
            <a:endParaRPr lang="en-IN"/>
          </a:p>
        </p:txBody>
      </p:sp>
    </p:spTree>
    <p:extLst>
      <p:ext uri="{BB962C8B-B14F-4D97-AF65-F5344CB8AC3E}">
        <p14:creationId xmlns:p14="http://schemas.microsoft.com/office/powerpoint/2010/main" val="206196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82535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800600" y="13789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381125" y="41009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609599" y="2158856"/>
            <a:ext cx="10700585"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a:t>GENERATIVE AI</a:t>
            </a:r>
            <a:endParaRPr spc="15" dirty="0"/>
          </a:p>
        </p:txBody>
      </p:sp>
      <p:sp>
        <p:nvSpPr>
          <p:cNvPr id="8" name="object 8"/>
          <p:cNvSpPr txBox="1"/>
          <p:nvPr/>
        </p:nvSpPr>
        <p:spPr>
          <a:xfrm>
            <a:off x="5257800" y="3994489"/>
            <a:ext cx="22860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Presented By: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B33277A4-D9B0-ECFF-843B-A2EB563725D3}"/>
              </a:ext>
            </a:extLst>
          </p:cNvPr>
          <p:cNvSpPr txBox="1"/>
          <p:nvPr/>
        </p:nvSpPr>
        <p:spPr>
          <a:xfrm>
            <a:off x="5238964" y="4376645"/>
            <a:ext cx="4948720" cy="1538883"/>
          </a:xfrm>
          <a:prstGeom prst="rect">
            <a:avLst/>
          </a:prstGeom>
          <a:noFill/>
        </p:spPr>
        <p:txBody>
          <a:bodyPr wrap="square" rtlCol="0">
            <a:spAutoFit/>
          </a:bodyPr>
          <a:lstStyle/>
          <a:p>
            <a:r>
              <a:rPr lang="en-IN" sz="2000" dirty="0"/>
              <a:t>SURIYA S</a:t>
            </a:r>
          </a:p>
          <a:p>
            <a:r>
              <a:rPr lang="en-IN" sz="2000" dirty="0"/>
              <a:t>513121104042</a:t>
            </a:r>
          </a:p>
          <a:p>
            <a:r>
              <a:rPr lang="en-US" dirty="0">
                <a:latin typeface="Trebuchet MS" pitchFamily="34" charset="0"/>
              </a:rPr>
              <a:t>THANTHAI PERIYAR GOVERNMENT INSTITUTE</a:t>
            </a:r>
          </a:p>
          <a:p>
            <a:r>
              <a:rPr lang="en-US" dirty="0">
                <a:latin typeface="Trebuchet MS" pitchFamily="34" charset="0"/>
              </a:rPr>
              <a:t>OF TECHNOLOGY VELLORE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26" name="Picture 2">
            <a:extLst>
              <a:ext uri="{FF2B5EF4-FFF2-40B4-BE49-F238E27FC236}">
                <a16:creationId xmlns:a16="http://schemas.microsoft.com/office/drawing/2014/main" id="{DD2BD7AA-C588-BEFB-DE26-A542FE0CC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7" y="1270289"/>
            <a:ext cx="8348663" cy="516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82,100+ Thank You Stock Photos, Pictures &amp; Royalty-Free Images - iStock | Thank  you card, Appreciation, Gratitude">
            <a:extLst>
              <a:ext uri="{FF2B5EF4-FFF2-40B4-BE49-F238E27FC236}">
                <a16:creationId xmlns:a16="http://schemas.microsoft.com/office/drawing/2014/main" id="{602D222C-9C52-F5FD-F432-88A32DAD8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62074"/>
            <a:ext cx="102108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2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62194"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solidFill>
                <a:srgbClr val="FF000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flipH="1">
            <a:off x="8741028" y="969627"/>
            <a:ext cx="366142" cy="46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5400" dirty="0">
              <a:solidFill>
                <a:srgbClr val="FF0000"/>
              </a:solidFill>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031EDD22-8B9C-87DF-78C5-EBFF2FC8E7D2}"/>
              </a:ext>
            </a:extLst>
          </p:cNvPr>
          <p:cNvSpPr txBox="1"/>
          <p:nvPr/>
        </p:nvSpPr>
        <p:spPr>
          <a:xfrm>
            <a:off x="1554922" y="2716559"/>
            <a:ext cx="6338909" cy="646331"/>
          </a:xfrm>
          <a:prstGeom prst="rect">
            <a:avLst/>
          </a:prstGeom>
          <a:noFill/>
        </p:spPr>
        <p:txBody>
          <a:bodyPr wrap="square" rtlCol="0">
            <a:spAutoFit/>
          </a:bodyPr>
          <a:lstStyle/>
          <a:p>
            <a:pPr algn="ctr"/>
            <a:r>
              <a:rPr lang="en-US" sz="3600" dirty="0"/>
              <a:t>TEXT TO MUSIC GENERATOR</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869F763-71F1-7340-7EF0-8A115C888AFB}"/>
              </a:ext>
            </a:extLst>
          </p:cNvPr>
          <p:cNvSpPr txBox="1"/>
          <p:nvPr/>
        </p:nvSpPr>
        <p:spPr>
          <a:xfrm>
            <a:off x="2453325" y="1895472"/>
            <a:ext cx="4743450" cy="3429000"/>
          </a:xfrm>
          <a:prstGeom prst="rect">
            <a:avLst/>
          </a:prstGeom>
          <a:noFill/>
        </p:spPr>
        <p:txBody>
          <a:bodyPr wrap="square" rtlCol="0">
            <a:spAutoFit/>
          </a:bodyPr>
          <a:lstStyle/>
          <a:p>
            <a:pPr marL="457200" lvl="0" indent="-457200">
              <a:buFont typeface="+mj-lt"/>
              <a:buAutoNum type="arabicPeriod"/>
            </a:pPr>
            <a:r>
              <a:rPr lang="en-US" sz="2400" dirty="0">
                <a:solidFill>
                  <a:prstClr val="black"/>
                </a:solidFill>
                <a:latin typeface="Trebuchet MS" panose="020B0603020202020204" pitchFamily="34" charset="0"/>
              </a:rPr>
              <a:t>Problem Statement</a:t>
            </a:r>
          </a:p>
          <a:p>
            <a:pPr marL="457200" lvl="0" indent="-457200">
              <a:buFont typeface="+mj-lt"/>
              <a:buAutoNum type="arabicPeriod"/>
            </a:pPr>
            <a:r>
              <a:rPr lang="en-US" sz="2400" dirty="0">
                <a:solidFill>
                  <a:prstClr val="black"/>
                </a:solidFill>
                <a:latin typeface="Trebuchet MS" panose="020B0603020202020204" pitchFamily="34" charset="0"/>
              </a:rPr>
              <a:t>Project overview</a:t>
            </a:r>
          </a:p>
          <a:p>
            <a:pPr marL="457200" lvl="0" indent="-457200">
              <a:buFont typeface="+mj-lt"/>
              <a:buAutoNum type="arabicPeriod"/>
            </a:pPr>
            <a:r>
              <a:rPr lang="en-US" sz="2400" dirty="0">
                <a:solidFill>
                  <a:prstClr val="black"/>
                </a:solidFill>
                <a:latin typeface="Trebuchet MS" panose="020B0603020202020204" pitchFamily="34" charset="0"/>
              </a:rPr>
              <a:t>End Users</a:t>
            </a:r>
          </a:p>
          <a:p>
            <a:pPr marL="457200" lvl="0" indent="-457200">
              <a:buFont typeface="+mj-lt"/>
              <a:buAutoNum type="arabicPeriod"/>
            </a:pPr>
            <a:r>
              <a:rPr lang="en-US" sz="2400" dirty="0">
                <a:solidFill>
                  <a:prstClr val="black"/>
                </a:solidFill>
                <a:latin typeface="Trebuchet MS" panose="020B0603020202020204" pitchFamily="34" charset="0"/>
              </a:rPr>
              <a:t>Solution and its proposition</a:t>
            </a:r>
          </a:p>
          <a:p>
            <a:pPr marL="457200" lvl="0" indent="-457200">
              <a:buFont typeface="+mj-lt"/>
              <a:buAutoNum type="arabicPeriod"/>
            </a:pPr>
            <a:r>
              <a:rPr lang="en-US" sz="2400" dirty="0">
                <a:solidFill>
                  <a:prstClr val="black"/>
                </a:solidFill>
                <a:latin typeface="Trebuchet MS" panose="020B0603020202020204" pitchFamily="34" charset="0"/>
              </a:rPr>
              <a:t>The WOW in the solution</a:t>
            </a:r>
          </a:p>
          <a:p>
            <a:pPr marL="457200" lvl="0" indent="-457200">
              <a:buFont typeface="+mj-lt"/>
              <a:buAutoNum type="arabicPeriod"/>
            </a:pPr>
            <a:r>
              <a:rPr lang="en-US" sz="2400" dirty="0">
                <a:solidFill>
                  <a:prstClr val="black"/>
                </a:solidFill>
                <a:latin typeface="Trebuchet MS" panose="020B0603020202020204" pitchFamily="34" charset="0"/>
              </a:rPr>
              <a:t>Modeling</a:t>
            </a:r>
          </a:p>
          <a:p>
            <a:pPr marL="457200" lvl="0" indent="-457200">
              <a:buFont typeface="+mj-lt"/>
              <a:buAutoNum type="arabicPeriod"/>
            </a:pPr>
            <a:r>
              <a:rPr lang="en-US" sz="2400" dirty="0">
                <a:solidFill>
                  <a:prstClr val="black"/>
                </a:solidFill>
                <a:latin typeface="Trebuchet MS" panose="020B0603020202020204" pitchFamily="34" charset="0"/>
              </a:rPr>
              <a:t>Results</a:t>
            </a:r>
          </a:p>
          <a:p>
            <a:pPr marL="457200" lvl="0" indent="-457200">
              <a:buFont typeface="+mj-lt"/>
              <a:buAutoNum type="arabicPeriod"/>
            </a:pPr>
            <a:r>
              <a:rPr lang="en-US" sz="2400" dirty="0">
                <a:solidFill>
                  <a:prstClr val="black"/>
                </a:solidFill>
                <a:latin typeface="Trebuchet MS" panose="020B0603020202020204" pitchFamily="34" charset="0"/>
              </a:rPr>
              <a:t>Conclusion</a:t>
            </a: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3101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F78A290-9282-2518-524F-8BEA6A3D980B}"/>
              </a:ext>
            </a:extLst>
          </p:cNvPr>
          <p:cNvSpPr txBox="1"/>
          <p:nvPr/>
        </p:nvSpPr>
        <p:spPr>
          <a:xfrm>
            <a:off x="990600" y="1647826"/>
            <a:ext cx="6477000" cy="3970318"/>
          </a:xfrm>
          <a:prstGeom prst="rect">
            <a:avLst/>
          </a:prstGeom>
          <a:noFill/>
        </p:spPr>
        <p:txBody>
          <a:bodyPr wrap="square" rtlCol="0">
            <a:spAutoFit/>
          </a:bodyPr>
          <a:lstStyle/>
          <a:p>
            <a:r>
              <a:rPr lang="en-US" sz="3600" dirty="0"/>
              <a:t>Develop a text-to-music generator capable of converting written text into musical compositions, enabling users to create dynamic soundtracks that reflect the sentiment and content of the provided text</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2">
            <a:extLst>
              <a:ext uri="{FF2B5EF4-FFF2-40B4-BE49-F238E27FC236}">
                <a16:creationId xmlns:a16="http://schemas.microsoft.com/office/drawing/2014/main" id="{E974843E-1DB9-961B-74C8-3AFB1B99CB3C}"/>
              </a:ext>
            </a:extLst>
          </p:cNvPr>
          <p:cNvSpPr>
            <a:spLocks noChangeArrowheads="1"/>
          </p:cNvSpPr>
          <p:nvPr/>
        </p:nvSpPr>
        <p:spPr bwMode="auto">
          <a:xfrm>
            <a:off x="676275" y="2073177"/>
            <a:ext cx="78581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Developing a Text-to-Music Generator to convert written text into musical compositions. The system will analyze text for mood and tone, generate melodies accordingly, and provide a user-friendly interface for customization. Output options will include MIDI and audio formats. Targeting music enthusiasts, content creators, educators, and developers, the project aims to enhance creativity and accessibility in music. The development timeline spans around 7-9 months, with a budget allocated for personnel, technology, licensing, and marketing.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0BB9C0A-332E-1775-DF20-39A0649A1D17}"/>
              </a:ext>
            </a:extLst>
          </p:cNvPr>
          <p:cNvSpPr txBox="1"/>
          <p:nvPr/>
        </p:nvSpPr>
        <p:spPr>
          <a:xfrm>
            <a:off x="699453" y="1711089"/>
            <a:ext cx="8215947" cy="4524315"/>
          </a:xfrm>
          <a:prstGeom prst="rect">
            <a:avLst/>
          </a:prstGeom>
          <a:noFill/>
        </p:spPr>
        <p:txBody>
          <a:bodyPr wrap="square">
            <a:spAutoFit/>
          </a:bodyPr>
          <a:lstStyle/>
          <a:p>
            <a:pPr algn="l"/>
            <a:r>
              <a:rPr lang="en-US" sz="2400" b="1" i="0" dirty="0">
                <a:solidFill>
                  <a:srgbClr val="FF0000"/>
                </a:solidFill>
                <a:effectLst/>
                <a:latin typeface="Google Sans"/>
              </a:rPr>
              <a:t>Music Enthusiasts</a:t>
            </a:r>
            <a:r>
              <a:rPr lang="en-US" sz="2400" b="0" i="0" dirty="0">
                <a:solidFill>
                  <a:srgbClr val="FF0000"/>
                </a:solidFill>
                <a:effectLst/>
                <a:latin typeface="Google Sans"/>
              </a:rPr>
              <a:t>: </a:t>
            </a:r>
            <a:r>
              <a:rPr lang="en-US" sz="2400" b="0" i="0" dirty="0">
                <a:solidFill>
                  <a:srgbClr val="1F1F1F"/>
                </a:solidFill>
                <a:effectLst/>
                <a:latin typeface="Google Sans"/>
              </a:rPr>
              <a:t>Individuals passionate about music who want to explore new ways of musical expression and creativity.</a:t>
            </a:r>
          </a:p>
          <a:p>
            <a:pPr algn="l"/>
            <a:r>
              <a:rPr lang="en-US" sz="2400" b="1" i="0" dirty="0">
                <a:solidFill>
                  <a:srgbClr val="FF0000"/>
                </a:solidFill>
                <a:effectLst/>
                <a:latin typeface="Google Sans"/>
              </a:rPr>
              <a:t>Content Creators: </a:t>
            </a:r>
            <a:r>
              <a:rPr lang="en-US" sz="2400" b="0" i="0" dirty="0">
                <a:solidFill>
                  <a:srgbClr val="1F1F1F"/>
                </a:solidFill>
                <a:effectLst/>
                <a:latin typeface="Google Sans"/>
              </a:rPr>
              <a:t>Writers, poets, and storytellers seeking to transform their textual works into musical compositions for artistic expression or multimedia projects.</a:t>
            </a:r>
          </a:p>
          <a:p>
            <a:pPr algn="l"/>
            <a:r>
              <a:rPr lang="en-US" sz="2400" b="1" i="0" dirty="0">
                <a:solidFill>
                  <a:srgbClr val="FF0000"/>
                </a:solidFill>
                <a:effectLst/>
                <a:latin typeface="Google Sans"/>
              </a:rPr>
              <a:t>Educators: </a:t>
            </a:r>
            <a:r>
              <a:rPr lang="en-US" sz="2400" b="0" i="0" dirty="0">
                <a:solidFill>
                  <a:srgbClr val="1F1F1F"/>
                </a:solidFill>
                <a:effectLst/>
                <a:latin typeface="Google Sans"/>
              </a:rPr>
              <a:t>Music teachers and students interested in using innovative tools for teaching and learning music theory, composition, and creative writing.</a:t>
            </a:r>
          </a:p>
          <a:p>
            <a:pPr algn="l"/>
            <a:r>
              <a:rPr lang="en-US" sz="2400" b="1" i="0" dirty="0">
                <a:solidFill>
                  <a:srgbClr val="FF0000"/>
                </a:solidFill>
                <a:effectLst/>
                <a:latin typeface="Google Sans"/>
              </a:rPr>
              <a:t>Developers: </a:t>
            </a:r>
            <a:r>
              <a:rPr lang="en-US" sz="2400" b="0" i="0" dirty="0">
                <a:solidFill>
                  <a:srgbClr val="1F1F1F"/>
                </a:solidFill>
                <a:effectLst/>
                <a:latin typeface="Google Sans"/>
              </a:rPr>
              <a:t>Researchers and developers exploring the intersection of artificial intelligence, natural language processing, and music generation, potentially for academic research or commercial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D7A51A-330B-C12C-F174-F29DA02BDA44}"/>
              </a:ext>
            </a:extLst>
          </p:cNvPr>
          <p:cNvSpPr txBox="1"/>
          <p:nvPr/>
        </p:nvSpPr>
        <p:spPr>
          <a:xfrm>
            <a:off x="3048000" y="1525238"/>
            <a:ext cx="6991349" cy="5139869"/>
          </a:xfrm>
          <a:prstGeom prst="rect">
            <a:avLst/>
          </a:prstGeom>
          <a:noFill/>
        </p:spPr>
        <p:txBody>
          <a:bodyPr wrap="square">
            <a:spAutoFit/>
          </a:bodyPr>
          <a:lstStyle/>
          <a:p>
            <a:pPr algn="l"/>
            <a:r>
              <a:rPr lang="en-US" sz="2800" b="0" i="0" dirty="0">
                <a:solidFill>
                  <a:srgbClr val="C00000"/>
                </a:solidFill>
                <a:effectLst/>
                <a:latin typeface="Google Sans"/>
              </a:rPr>
              <a:t>Our text-to-music generator offers:</a:t>
            </a:r>
          </a:p>
          <a:p>
            <a:pPr algn="l"/>
            <a:r>
              <a:rPr lang="en-US" sz="2000" b="1" i="0" dirty="0">
                <a:solidFill>
                  <a:srgbClr val="00B050"/>
                </a:solidFill>
                <a:effectLst/>
                <a:latin typeface="Google Sans"/>
              </a:rPr>
              <a:t>Creativity Amplification: </a:t>
            </a:r>
            <a:r>
              <a:rPr lang="en-US" sz="2000" b="0" i="0" dirty="0">
                <a:solidFill>
                  <a:srgbClr val="1F1F1F"/>
                </a:solidFill>
                <a:effectLst/>
                <a:latin typeface="Google Sans"/>
              </a:rPr>
              <a:t>It transforms written words into unique musical expressions, fostering artistic exploration for songwriters and poets alike.</a:t>
            </a:r>
          </a:p>
          <a:p>
            <a:pPr algn="l"/>
            <a:r>
              <a:rPr lang="en-US" sz="2000" b="1" i="0" dirty="0">
                <a:solidFill>
                  <a:srgbClr val="00B050"/>
                </a:solidFill>
                <a:effectLst/>
                <a:latin typeface="Google Sans"/>
              </a:rPr>
              <a:t>Accessibility: </a:t>
            </a:r>
            <a:r>
              <a:rPr lang="en-US" sz="2000" b="0" i="0" dirty="0">
                <a:solidFill>
                  <a:srgbClr val="1F1F1F"/>
                </a:solidFill>
                <a:effectLst/>
                <a:latin typeface="Google Sans"/>
              </a:rPr>
              <a:t>With a user-friendly interface, it democratizes music composition, making it accessible to everyone regardless of musical background or technical expertise.</a:t>
            </a:r>
          </a:p>
          <a:p>
            <a:pPr algn="l"/>
            <a:r>
              <a:rPr lang="en-US" sz="2000" b="1" i="0" dirty="0">
                <a:solidFill>
                  <a:srgbClr val="00B050"/>
                </a:solidFill>
                <a:effectLst/>
                <a:latin typeface="Google Sans"/>
              </a:rPr>
              <a:t>Personalization: </a:t>
            </a:r>
            <a:r>
              <a:rPr lang="en-US" sz="2000" b="0" i="0" dirty="0">
                <a:solidFill>
                  <a:srgbClr val="1F1F1F"/>
                </a:solidFill>
                <a:effectLst/>
                <a:latin typeface="Google Sans"/>
              </a:rPr>
              <a:t>Tailoring musical output to desired emotions is easy with customizable options like tempo, instrumentation, and genre preferences, enhancing creative control.</a:t>
            </a:r>
          </a:p>
          <a:p>
            <a:pPr algn="l"/>
            <a:r>
              <a:rPr lang="en-US" sz="2000" b="1" i="0" dirty="0">
                <a:solidFill>
                  <a:srgbClr val="00B050"/>
                </a:solidFill>
                <a:effectLst/>
                <a:latin typeface="Google Sans"/>
              </a:rPr>
              <a:t>Efficiency: </a:t>
            </a:r>
            <a:r>
              <a:rPr lang="en-US" sz="2000" b="0" i="0" dirty="0">
                <a:solidFill>
                  <a:srgbClr val="1F1F1F"/>
                </a:solidFill>
                <a:effectLst/>
                <a:latin typeface="Google Sans"/>
              </a:rPr>
              <a:t>By automating the conversion process, it streamlines workflow, saving time and effort for both professionals and amateurs.</a:t>
            </a:r>
          </a:p>
          <a:p>
            <a:pPr algn="l"/>
            <a:r>
              <a:rPr lang="en-US" sz="2000" b="1" i="0" dirty="0">
                <a:solidFill>
                  <a:srgbClr val="00B050"/>
                </a:solidFill>
                <a:effectLst/>
                <a:latin typeface="Google Sans"/>
              </a:rPr>
              <a:t>Inspiration and Collaboration: </a:t>
            </a:r>
            <a:r>
              <a:rPr lang="en-US" sz="2000" b="0" i="0" dirty="0">
                <a:solidFill>
                  <a:srgbClr val="1F1F1F"/>
                </a:solidFill>
                <a:effectLst/>
                <a:latin typeface="Google Sans"/>
              </a:rPr>
              <a:t>It acts as a catalyst for collaboration, facilitating idea exchange among creators and providing a platform where artistic visions can thrive.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3C8597F-9F46-37ED-889E-20EFCE4C1CFC}"/>
              </a:ext>
            </a:extLst>
          </p:cNvPr>
          <p:cNvSpPr txBox="1"/>
          <p:nvPr/>
        </p:nvSpPr>
        <p:spPr>
          <a:xfrm>
            <a:off x="2381250" y="1676400"/>
            <a:ext cx="6915150" cy="4708981"/>
          </a:xfrm>
          <a:prstGeom prst="rect">
            <a:avLst/>
          </a:prstGeom>
          <a:noFill/>
        </p:spPr>
        <p:txBody>
          <a:bodyPr wrap="square">
            <a:spAutoFit/>
          </a:bodyPr>
          <a:lstStyle/>
          <a:p>
            <a:pPr algn="l"/>
            <a:r>
              <a:rPr lang="en-US" sz="2000" b="1" i="0" dirty="0">
                <a:solidFill>
                  <a:schemeClr val="tx2"/>
                </a:solidFill>
                <a:effectLst/>
                <a:latin typeface="Google Sans"/>
              </a:rPr>
              <a:t>Deep Understanding of Text and Music: </a:t>
            </a:r>
            <a:r>
              <a:rPr lang="en-US" sz="2000" b="0" i="0" dirty="0">
                <a:solidFill>
                  <a:srgbClr val="1F1F1F"/>
                </a:solidFill>
                <a:effectLst/>
                <a:latin typeface="Google Sans"/>
              </a:rPr>
              <a:t>Utilizing cutting-edge NLP algorithms, it ensures precise capture of mood, tone, and rhythm from input text.</a:t>
            </a:r>
          </a:p>
          <a:p>
            <a:pPr algn="l"/>
            <a:r>
              <a:rPr lang="en-US" sz="2000" b="1" i="0" dirty="0">
                <a:solidFill>
                  <a:schemeClr val="tx2"/>
                </a:solidFill>
                <a:effectLst/>
                <a:latin typeface="Google Sans"/>
              </a:rPr>
              <a:t>State-of-the-Art Music Generation: </a:t>
            </a:r>
            <a:r>
              <a:rPr lang="en-US" sz="2000" b="0" i="0" dirty="0">
                <a:solidFill>
                  <a:srgbClr val="1F1F1F"/>
                </a:solidFill>
                <a:effectLst/>
                <a:latin typeface="Google Sans"/>
              </a:rPr>
              <a:t>Powered by advanced ML models, it produces compositions rivaling human composers, pushing the boundaries of automated music generation.</a:t>
            </a:r>
          </a:p>
          <a:p>
            <a:pPr algn="l"/>
            <a:r>
              <a:rPr lang="en-US" sz="2000" b="1" i="0" dirty="0">
                <a:solidFill>
                  <a:schemeClr val="tx2"/>
                </a:solidFill>
                <a:effectLst/>
                <a:latin typeface="Google Sans"/>
              </a:rPr>
              <a:t>Intuitive User Experience: </a:t>
            </a:r>
            <a:r>
              <a:rPr lang="en-US" sz="2000" b="0" i="0" dirty="0">
                <a:solidFill>
                  <a:srgbClr val="1F1F1F"/>
                </a:solidFill>
                <a:effectLst/>
                <a:latin typeface="Google Sans"/>
              </a:rPr>
              <a:t>Prioritizing user experience, it offers a sleek interface for effortless conversion, catering to creators of all levels.</a:t>
            </a:r>
          </a:p>
          <a:p>
            <a:pPr algn="l"/>
            <a:r>
              <a:rPr lang="en-US" sz="2000" b="1" i="0" dirty="0">
                <a:solidFill>
                  <a:schemeClr val="tx2"/>
                </a:solidFill>
                <a:effectLst/>
                <a:latin typeface="Google Sans"/>
              </a:rPr>
              <a:t>Unparalleled Customization: </a:t>
            </a:r>
            <a:r>
              <a:rPr lang="en-US" sz="2000" b="0" i="0" dirty="0">
                <a:solidFill>
                  <a:srgbClr val="1F1F1F"/>
                </a:solidFill>
                <a:effectLst/>
                <a:latin typeface="Google Sans"/>
              </a:rPr>
              <a:t>With extensive options for tempo, instrumentation, and genre, users can tailor compositions to their exact specifications, ensuring uniqueness.</a:t>
            </a:r>
          </a:p>
          <a:p>
            <a:pPr algn="l"/>
            <a:r>
              <a:rPr lang="en-US" sz="2000" b="1" dirty="0">
                <a:solidFill>
                  <a:schemeClr val="tx2"/>
                </a:solidFill>
                <a:effectLst/>
                <a:latin typeface="Google Sans"/>
              </a:rPr>
              <a:t>Community and Collaboration: </a:t>
            </a:r>
            <a:r>
              <a:rPr lang="en-US" sz="2000" b="0" i="0" dirty="0">
                <a:solidFill>
                  <a:srgbClr val="1F1F1F"/>
                </a:solidFill>
                <a:effectLst/>
                <a:latin typeface="Google Sans"/>
              </a:rPr>
              <a:t>Fostering a vibrant creator community, it provides avenues for collaboration, feedback, and inspiration, enabling artistic visions to thrive.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b="1" dirty="0">
              <a:latin typeface="Trebuchet MS"/>
              <a:cs typeface="Trebuchet MS"/>
            </a:endParaRPr>
          </a:p>
        </p:txBody>
      </p:sp>
      <p:sp>
        <p:nvSpPr>
          <p:cNvPr id="11" name="TextBox 10">
            <a:extLst>
              <a:ext uri="{FF2B5EF4-FFF2-40B4-BE49-F238E27FC236}">
                <a16:creationId xmlns:a16="http://schemas.microsoft.com/office/drawing/2014/main" id="{E638CEF5-B12A-1FB7-7853-7167DAFE592E}"/>
              </a:ext>
            </a:extLst>
          </p:cNvPr>
          <p:cNvSpPr txBox="1"/>
          <p:nvPr/>
        </p:nvSpPr>
        <p:spPr>
          <a:xfrm>
            <a:off x="752475" y="1367853"/>
            <a:ext cx="8782050" cy="5016758"/>
          </a:xfrm>
          <a:prstGeom prst="rect">
            <a:avLst/>
          </a:prstGeom>
          <a:noFill/>
        </p:spPr>
        <p:txBody>
          <a:bodyPr wrap="square">
            <a:spAutoFit/>
          </a:bodyPr>
          <a:lstStyle/>
          <a:p>
            <a:pPr algn="l"/>
            <a:r>
              <a:rPr lang="en-US" sz="2000" b="1" i="0" dirty="0">
                <a:solidFill>
                  <a:schemeClr val="tx2"/>
                </a:solidFill>
                <a:effectLst/>
                <a:latin typeface="Google Sans"/>
              </a:rPr>
              <a:t>Natural Language Processing (NLP):</a:t>
            </a:r>
          </a:p>
          <a:p>
            <a:pPr algn="l"/>
            <a:r>
              <a:rPr lang="en-US" sz="2000" b="1" i="0" dirty="0">
                <a:solidFill>
                  <a:schemeClr val="accent6"/>
                </a:solidFill>
                <a:effectLst/>
                <a:latin typeface="Google Sans"/>
              </a:rPr>
              <a:t>Tokenization and Embeddings: </a:t>
            </a:r>
            <a:r>
              <a:rPr lang="en-US" sz="2000" b="0" i="0" dirty="0">
                <a:solidFill>
                  <a:srgbClr val="1F1F1F"/>
                </a:solidFill>
                <a:effectLst/>
                <a:latin typeface="Google Sans"/>
              </a:rPr>
              <a:t>Convert input text into numerical representations using techniques like Word2Vec or GloVe to capture semantic meaning efficiently.</a:t>
            </a:r>
          </a:p>
          <a:p>
            <a:pPr algn="l"/>
            <a:r>
              <a:rPr lang="en-US" sz="2000" b="1" i="0" dirty="0">
                <a:solidFill>
                  <a:schemeClr val="accent6"/>
                </a:solidFill>
                <a:effectLst/>
                <a:latin typeface="Google Sans"/>
              </a:rPr>
              <a:t>Language Models: </a:t>
            </a:r>
            <a:r>
              <a:rPr lang="en-US" sz="2000" b="0" i="0" dirty="0">
                <a:solidFill>
                  <a:srgbClr val="1F1F1F"/>
                </a:solidFill>
                <a:effectLst/>
                <a:latin typeface="Google Sans"/>
              </a:rPr>
              <a:t>Utilize pre-trained language models such as GPT to grasp the context and semantics of the text comprehensively.</a:t>
            </a:r>
          </a:p>
          <a:p>
            <a:pPr algn="l"/>
            <a:endParaRPr lang="en-US" sz="2000" b="0" i="0" dirty="0">
              <a:solidFill>
                <a:srgbClr val="1F1F1F"/>
              </a:solidFill>
              <a:effectLst/>
              <a:latin typeface="Google Sans"/>
            </a:endParaRPr>
          </a:p>
          <a:p>
            <a:pPr algn="l"/>
            <a:r>
              <a:rPr lang="en-IN" sz="2000" b="1" dirty="0">
                <a:solidFill>
                  <a:schemeClr val="tx2"/>
                </a:solidFill>
                <a:effectLst/>
              </a:rPr>
              <a:t>Music Generation Models:</a:t>
            </a:r>
            <a:endParaRPr lang="en-US" sz="2000" b="1" dirty="0">
              <a:solidFill>
                <a:schemeClr val="tx2"/>
              </a:solidFill>
              <a:latin typeface="Google Sans"/>
            </a:endParaRPr>
          </a:p>
          <a:p>
            <a:pPr algn="l"/>
            <a:r>
              <a:rPr lang="en-US" sz="2000" b="1" i="0" dirty="0">
                <a:solidFill>
                  <a:schemeClr val="accent6"/>
                </a:solidFill>
                <a:effectLst/>
                <a:latin typeface="Google Sans"/>
              </a:rPr>
              <a:t>Sequence-to-Sequence Models: </a:t>
            </a:r>
            <a:r>
              <a:rPr lang="en-US" sz="2000" b="0" i="0" dirty="0">
                <a:solidFill>
                  <a:srgbClr val="1F1F1F"/>
                </a:solidFill>
                <a:effectLst/>
                <a:latin typeface="Google Sans"/>
              </a:rPr>
              <a:t>Utilizing RNNs, LSTMs, or Transformers to create music sequences from text, ensuring coherence.</a:t>
            </a:r>
          </a:p>
          <a:p>
            <a:pPr algn="l"/>
            <a:r>
              <a:rPr lang="en-US" sz="2000" b="1" i="0" dirty="0">
                <a:solidFill>
                  <a:schemeClr val="accent6"/>
                </a:solidFill>
                <a:effectLst/>
                <a:latin typeface="Google Sans"/>
              </a:rPr>
              <a:t>Conditional Generative Models: </a:t>
            </a:r>
            <a:r>
              <a:rPr lang="en-US" sz="2000" b="0" i="0" dirty="0">
                <a:solidFill>
                  <a:srgbClr val="1F1F1F"/>
                </a:solidFill>
                <a:effectLst/>
                <a:latin typeface="Google Sans"/>
              </a:rPr>
              <a:t>Employing CVAEs or cGANs to generate personalized music based on input text, enhancing relevance.</a:t>
            </a:r>
          </a:p>
          <a:p>
            <a:pPr algn="l"/>
            <a:r>
              <a:rPr lang="en-US" sz="2000" b="1" i="0" dirty="0">
                <a:solidFill>
                  <a:schemeClr val="accent6"/>
                </a:solidFill>
                <a:effectLst/>
                <a:latin typeface="Google Sans"/>
              </a:rPr>
              <a:t>Symbolic Music Generation: </a:t>
            </a:r>
            <a:r>
              <a:rPr lang="en-US" sz="2000" b="0" i="0" dirty="0">
                <a:solidFill>
                  <a:srgbClr val="1F1F1F"/>
                </a:solidFill>
                <a:effectLst/>
                <a:latin typeface="Google Sans"/>
              </a:rPr>
              <a:t>Representing music in MIDI format and training models for coherent musical sequences.</a:t>
            </a:r>
          </a:p>
          <a:p>
            <a:pPr algn="l"/>
            <a:r>
              <a:rPr lang="en-US" sz="2000" b="1" i="0" dirty="0">
                <a:solidFill>
                  <a:schemeClr val="accent6"/>
                </a:solidFill>
                <a:effectLst/>
                <a:latin typeface="Google Sans"/>
              </a:rPr>
              <a:t>Audio-based Models: </a:t>
            </a:r>
            <a:r>
              <a:rPr lang="en-US" sz="2000" b="0" i="0" dirty="0">
                <a:solidFill>
                  <a:srgbClr val="1F1F1F"/>
                </a:solidFill>
                <a:effectLst/>
                <a:latin typeface="Google Sans"/>
              </a:rPr>
              <a:t>Converting text to audio representations (e.g., spectrograms) and using models like WaveNet or SampleRNN to generate high-quality audio directly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688</Words>
  <Application>Microsoft Office PowerPoint</Application>
  <PresentationFormat>Widescreen</PresentationFormat>
  <Paragraphs>64</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Google Sans</vt:lpstr>
      <vt:lpstr>Trebuchet MS</vt:lpstr>
      <vt:lpstr>Office Theme</vt:lpstr>
      <vt:lpstr>GENERATIVE AI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DENOISEING USING CNN MNIST-DATASET</dc:title>
  <dc:creator>Gokul</dc:creator>
  <cp:lastModifiedBy>GOVT BC BOYSHOSTELS</cp:lastModifiedBy>
  <cp:revision>2</cp:revision>
  <dcterms:created xsi:type="dcterms:W3CDTF">2024-04-02T12:54:10Z</dcterms:created>
  <dcterms:modified xsi:type="dcterms:W3CDTF">2024-04-04T18:35:46Z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