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DD8AD-234F-45B0-B5E0-1A074E0DF7E7}" type="datetimeFigureOut">
              <a:rPr lang="en-IN" smtClean="0"/>
              <a:t>27-09-2023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876EF-B6A6-4748-9B35-7089D6E9B893}" type="slidenum">
              <a:rPr lang="en-IN" smtClean="0"/>
              <a:t>‹#›</a:t>
            </a:fld>
            <a:endParaRPr lang="en-IN"/>
          </a:p>
        </p:txBody>
      </p:sp>
    </p:spTree>
    <p:extLst>
      <p:ext uri="{BB962C8B-B14F-4D97-AF65-F5344CB8AC3E}">
        <p14:creationId xmlns:p14="http://schemas.microsoft.com/office/powerpoint/2010/main" val="205990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1564-0FA9-46BF-B721-CBA1A74CF8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7CCB999-348F-473F-8F71-334FBEA9B90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70A1A6-AA8C-4A4C-AAB1-955BEB909592}"/>
              </a:ext>
            </a:extLst>
          </p:cNvPr>
          <p:cNvSpPr>
            <a:spLocks noGrp="1"/>
          </p:cNvSpPr>
          <p:nvPr>
            <p:ph type="dt" sz="half" idx="10"/>
          </p:nvPr>
        </p:nvSpPr>
        <p:spPr/>
        <p:txBody>
          <a:bodyPr/>
          <a:lstStyle/>
          <a:p>
            <a:fld id="{B5F1C780-EFC0-4C9F-9B31-E3413400BA1F}" type="datetime1">
              <a:rPr lang="en-IN" smtClean="0"/>
              <a:t>27-09-2023</a:t>
            </a:fld>
            <a:endParaRPr lang="en-IN"/>
          </a:p>
        </p:txBody>
      </p:sp>
      <p:sp>
        <p:nvSpPr>
          <p:cNvPr id="5" name="Footer Placeholder 4">
            <a:extLst>
              <a:ext uri="{FF2B5EF4-FFF2-40B4-BE49-F238E27FC236}">
                <a16:creationId xmlns:a16="http://schemas.microsoft.com/office/drawing/2014/main" id="{58022EF8-E9D7-4D12-B6EC-BCCFFD42C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84227-821C-4E45-AF02-750366111E24}"/>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89318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A61D-5191-4F37-B02F-A875144A0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04DE2-33B6-405F-B57D-F9E270AC3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74BE0-C42B-4834-A41C-88DC27EE7FCE}"/>
              </a:ext>
            </a:extLst>
          </p:cNvPr>
          <p:cNvSpPr>
            <a:spLocks noGrp="1"/>
          </p:cNvSpPr>
          <p:nvPr>
            <p:ph type="dt" sz="half" idx="10"/>
          </p:nvPr>
        </p:nvSpPr>
        <p:spPr/>
        <p:txBody>
          <a:bodyPr/>
          <a:lstStyle/>
          <a:p>
            <a:fld id="{A23B55B1-F2E2-4EF5-AB9E-49024FAA296B}" type="datetime1">
              <a:rPr lang="en-IN" smtClean="0"/>
              <a:t>27-09-2023</a:t>
            </a:fld>
            <a:endParaRPr lang="en-IN"/>
          </a:p>
        </p:txBody>
      </p:sp>
      <p:sp>
        <p:nvSpPr>
          <p:cNvPr id="5" name="Footer Placeholder 4">
            <a:extLst>
              <a:ext uri="{FF2B5EF4-FFF2-40B4-BE49-F238E27FC236}">
                <a16:creationId xmlns:a16="http://schemas.microsoft.com/office/drawing/2014/main" id="{2156F77F-60A9-410C-B9D1-D087F4AAB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B1632-7DC1-496D-9953-6DFD618691BA}"/>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400749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54FF3-F125-416B-87CB-DD2C1C0A5B4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6EA18-3CF9-44DD-B79D-4EC9015CC7D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BB919-06AC-4446-9B25-D372892A473A}"/>
              </a:ext>
            </a:extLst>
          </p:cNvPr>
          <p:cNvSpPr>
            <a:spLocks noGrp="1"/>
          </p:cNvSpPr>
          <p:nvPr>
            <p:ph type="dt" sz="half" idx="10"/>
          </p:nvPr>
        </p:nvSpPr>
        <p:spPr/>
        <p:txBody>
          <a:bodyPr/>
          <a:lstStyle/>
          <a:p>
            <a:fld id="{826FFDE4-E1A4-4457-9BB0-BF6CF2C63D26}" type="datetime1">
              <a:rPr lang="en-IN" smtClean="0"/>
              <a:t>27-09-2023</a:t>
            </a:fld>
            <a:endParaRPr lang="en-IN"/>
          </a:p>
        </p:txBody>
      </p:sp>
      <p:sp>
        <p:nvSpPr>
          <p:cNvPr id="5" name="Footer Placeholder 4">
            <a:extLst>
              <a:ext uri="{FF2B5EF4-FFF2-40B4-BE49-F238E27FC236}">
                <a16:creationId xmlns:a16="http://schemas.microsoft.com/office/drawing/2014/main" id="{075A43E7-6571-47E3-BB74-4467A5F5C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2197C-B580-43E5-A147-9F4BE854DA5E}"/>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7766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5144-48FD-46E3-9BDB-4D9184A9DB13}"/>
              </a:ext>
            </a:extLst>
          </p:cNvPr>
          <p:cNvSpPr>
            <a:spLocks noGrp="1"/>
          </p:cNvSpPr>
          <p:nvPr>
            <p:ph type="title"/>
          </p:nvPr>
        </p:nvSpPr>
        <p:spPr/>
        <p:txBody>
          <a:bodyPr/>
          <a:lstStyle>
            <a:lvl1pPr algn="ctr">
              <a:defRPr b="1">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986C1B-FC55-46AD-A27D-D912B976A119}"/>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0998EA0-8B73-4A38-A9C2-CB243999EF78}"/>
              </a:ext>
            </a:extLst>
          </p:cNvPr>
          <p:cNvSpPr>
            <a:spLocks noGrp="1"/>
          </p:cNvSpPr>
          <p:nvPr>
            <p:ph type="dt" sz="half" idx="10"/>
          </p:nvPr>
        </p:nvSpPr>
        <p:spPr/>
        <p:txBody>
          <a:bodyPr/>
          <a:lstStyle/>
          <a:p>
            <a:fld id="{5EB8527E-B6D3-417F-9A18-C2A23F6ABC13}" type="datetime1">
              <a:rPr lang="en-IN" smtClean="0"/>
              <a:t>27-09-2023</a:t>
            </a:fld>
            <a:endParaRPr lang="en-IN"/>
          </a:p>
        </p:txBody>
      </p:sp>
      <p:sp>
        <p:nvSpPr>
          <p:cNvPr id="5" name="Footer Placeholder 4">
            <a:extLst>
              <a:ext uri="{FF2B5EF4-FFF2-40B4-BE49-F238E27FC236}">
                <a16:creationId xmlns:a16="http://schemas.microsoft.com/office/drawing/2014/main" id="{9A4FDB7C-DD5C-4BF8-847D-099F2BF2B791}"/>
              </a:ext>
            </a:extLst>
          </p:cNvPr>
          <p:cNvSpPr>
            <a:spLocks noGrp="1"/>
          </p:cNvSpPr>
          <p:nvPr>
            <p:ph type="ftr" sz="quarter" idx="11"/>
          </p:nvPr>
        </p:nvSpPr>
        <p:spPr/>
        <p:txBody>
          <a:bodyPr/>
          <a:lstStyle/>
          <a:p>
            <a:endParaRPr lang="en-IN"/>
          </a:p>
        </p:txBody>
      </p:sp>
      <p:cxnSp>
        <p:nvCxnSpPr>
          <p:cNvPr id="8" name="Straight Connector 7">
            <a:extLst>
              <a:ext uri="{FF2B5EF4-FFF2-40B4-BE49-F238E27FC236}">
                <a16:creationId xmlns:a16="http://schemas.microsoft.com/office/drawing/2014/main" id="{665FC1F6-636B-46D2-AE0B-66C5102E5725}"/>
              </a:ext>
            </a:extLst>
          </p:cNvPr>
          <p:cNvCxnSpPr/>
          <p:nvPr userDrawn="1"/>
        </p:nvCxnSpPr>
        <p:spPr>
          <a:xfrm>
            <a:off x="619772" y="365126"/>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B904F858-A547-4553-AEDD-95A8DCA4D3A2}"/>
              </a:ext>
            </a:extLst>
          </p:cNvPr>
          <p:cNvCxnSpPr>
            <a:cxnSpLocks/>
          </p:cNvCxnSpPr>
          <p:nvPr userDrawn="1"/>
        </p:nvCxnSpPr>
        <p:spPr>
          <a:xfrm>
            <a:off x="628650" y="365126"/>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839031EA-6EFB-4A42-9743-8BD4239BCCF9}"/>
              </a:ext>
            </a:extLst>
          </p:cNvPr>
          <p:cNvCxnSpPr/>
          <p:nvPr userDrawn="1"/>
        </p:nvCxnSpPr>
        <p:spPr>
          <a:xfrm>
            <a:off x="8515350" y="4851400"/>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1AA81689-9577-4BB9-A59C-FC1EAA953267}"/>
              </a:ext>
            </a:extLst>
          </p:cNvPr>
          <p:cNvCxnSpPr>
            <a:cxnSpLocks/>
          </p:cNvCxnSpPr>
          <p:nvPr userDrawn="1"/>
        </p:nvCxnSpPr>
        <p:spPr>
          <a:xfrm>
            <a:off x="637528" y="6176963"/>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3" name="Oval 12">
            <a:extLst>
              <a:ext uri="{FF2B5EF4-FFF2-40B4-BE49-F238E27FC236}">
                <a16:creationId xmlns:a16="http://schemas.microsoft.com/office/drawing/2014/main" id="{3BE791DB-152B-442F-8634-B16670688B8B}"/>
              </a:ext>
            </a:extLst>
          </p:cNvPr>
          <p:cNvSpPr/>
          <p:nvPr userDrawn="1"/>
        </p:nvSpPr>
        <p:spPr>
          <a:xfrm>
            <a:off x="8495933" y="6285327"/>
            <a:ext cx="532660" cy="5016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87F3800B-C1F8-4DB7-9CCA-E0FF05A67620}"/>
              </a:ext>
            </a:extLst>
          </p:cNvPr>
          <p:cNvSpPr>
            <a:spLocks noGrp="1"/>
          </p:cNvSpPr>
          <p:nvPr>
            <p:ph type="sldNum" sz="quarter" idx="12"/>
          </p:nvPr>
        </p:nvSpPr>
        <p:spPr>
          <a:xfrm>
            <a:off x="6866323" y="6347473"/>
            <a:ext cx="2057400" cy="365125"/>
          </a:xfrm>
        </p:spPr>
        <p:txBody>
          <a:bodyPr/>
          <a:lstStyle>
            <a:lvl1pPr>
              <a:defRPr sz="1600" b="1">
                <a:solidFill>
                  <a:schemeClr val="tx1"/>
                </a:solidFill>
                <a:latin typeface="Cambria" panose="02040503050406030204" pitchFamily="18" charset="0"/>
                <a:ea typeface="Cambria" panose="02040503050406030204" pitchFamily="18" charset="0"/>
              </a:defRPr>
            </a:lvl1pPr>
          </a:lstStyle>
          <a:p>
            <a:fld id="{7798F18D-A7FB-41B0-99A7-08637791FA9E}" type="slidenum">
              <a:rPr lang="en-IN" smtClean="0"/>
              <a:pPr/>
              <a:t>‹#›</a:t>
            </a:fld>
            <a:endParaRPr lang="en-IN"/>
          </a:p>
        </p:txBody>
      </p:sp>
    </p:spTree>
    <p:extLst>
      <p:ext uri="{BB962C8B-B14F-4D97-AF65-F5344CB8AC3E}">
        <p14:creationId xmlns:p14="http://schemas.microsoft.com/office/powerpoint/2010/main" val="21745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591D-743D-4E85-8B43-6FB84EB601A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7CCAC7-BA6A-4A37-A3BB-49E0777C0F7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BB960D-DA5C-4B0E-950A-36218285044D}"/>
              </a:ext>
            </a:extLst>
          </p:cNvPr>
          <p:cNvSpPr>
            <a:spLocks noGrp="1"/>
          </p:cNvSpPr>
          <p:nvPr>
            <p:ph type="dt" sz="half" idx="10"/>
          </p:nvPr>
        </p:nvSpPr>
        <p:spPr/>
        <p:txBody>
          <a:bodyPr/>
          <a:lstStyle/>
          <a:p>
            <a:fld id="{E8CE05CF-C3D3-4DE5-BCCE-0748584A93B0}" type="datetime1">
              <a:rPr lang="en-IN" smtClean="0"/>
              <a:t>27-09-2023</a:t>
            </a:fld>
            <a:endParaRPr lang="en-IN"/>
          </a:p>
        </p:txBody>
      </p:sp>
      <p:sp>
        <p:nvSpPr>
          <p:cNvPr id="5" name="Footer Placeholder 4">
            <a:extLst>
              <a:ext uri="{FF2B5EF4-FFF2-40B4-BE49-F238E27FC236}">
                <a16:creationId xmlns:a16="http://schemas.microsoft.com/office/drawing/2014/main" id="{6558535F-0A1B-47FE-A2DD-9D51EAB25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5ED3F-A228-4B0B-9EC0-D6EC3CF9F23E}"/>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34364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B840-B309-448E-A819-22FC041C8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6B704F-22D7-40F1-8BA3-EDF9DFF73DE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CEA8A3-CAEF-4328-9DAC-35B50B0FB14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1BF420-0798-4AA7-B918-04C97ED98BA7}"/>
              </a:ext>
            </a:extLst>
          </p:cNvPr>
          <p:cNvSpPr>
            <a:spLocks noGrp="1"/>
          </p:cNvSpPr>
          <p:nvPr>
            <p:ph type="dt" sz="half" idx="10"/>
          </p:nvPr>
        </p:nvSpPr>
        <p:spPr/>
        <p:txBody>
          <a:bodyPr/>
          <a:lstStyle/>
          <a:p>
            <a:fld id="{6D820D1E-42B0-49BB-8CF0-ED41DA2306A3}" type="datetime1">
              <a:rPr lang="en-IN" smtClean="0"/>
              <a:t>27-09-2023</a:t>
            </a:fld>
            <a:endParaRPr lang="en-IN"/>
          </a:p>
        </p:txBody>
      </p:sp>
      <p:sp>
        <p:nvSpPr>
          <p:cNvPr id="6" name="Footer Placeholder 5">
            <a:extLst>
              <a:ext uri="{FF2B5EF4-FFF2-40B4-BE49-F238E27FC236}">
                <a16:creationId xmlns:a16="http://schemas.microsoft.com/office/drawing/2014/main" id="{3A9C0019-75E4-4ADF-A6C9-D47C2FE5C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C7F9D-9368-4AD4-B810-AE71BC3405CC}"/>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02463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5B2E-94BE-4932-9BE2-4FD00434E94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69D80-D2F3-45CF-86F7-8BD0CC5031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6EF18-C375-452E-A1E6-4CC8215B1C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B89584-24C1-4A99-A6F8-E20C687A527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7CB35-A16D-4909-A523-FE3FBB416A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9F6257-4AE5-4893-95D2-1090011262A4}"/>
              </a:ext>
            </a:extLst>
          </p:cNvPr>
          <p:cNvSpPr>
            <a:spLocks noGrp="1"/>
          </p:cNvSpPr>
          <p:nvPr>
            <p:ph type="dt" sz="half" idx="10"/>
          </p:nvPr>
        </p:nvSpPr>
        <p:spPr/>
        <p:txBody>
          <a:bodyPr/>
          <a:lstStyle/>
          <a:p>
            <a:fld id="{57601C44-F210-4C52-9155-3358F89AF145}" type="datetime1">
              <a:rPr lang="en-IN" smtClean="0"/>
              <a:t>27-09-2023</a:t>
            </a:fld>
            <a:endParaRPr lang="en-IN"/>
          </a:p>
        </p:txBody>
      </p:sp>
      <p:sp>
        <p:nvSpPr>
          <p:cNvPr id="8" name="Footer Placeholder 7">
            <a:extLst>
              <a:ext uri="{FF2B5EF4-FFF2-40B4-BE49-F238E27FC236}">
                <a16:creationId xmlns:a16="http://schemas.microsoft.com/office/drawing/2014/main" id="{129C7748-9D01-4E07-9C04-5C5E9E37D9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481EE2-26DB-449A-BF34-7B49ED77E7BD}"/>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26676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9A61-E0D7-4F81-8E44-78818D0A4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CE9B3-5CA7-4FAB-9EDA-37A338803B42}"/>
              </a:ext>
            </a:extLst>
          </p:cNvPr>
          <p:cNvSpPr>
            <a:spLocks noGrp="1"/>
          </p:cNvSpPr>
          <p:nvPr>
            <p:ph type="dt" sz="half" idx="10"/>
          </p:nvPr>
        </p:nvSpPr>
        <p:spPr/>
        <p:txBody>
          <a:bodyPr/>
          <a:lstStyle/>
          <a:p>
            <a:fld id="{F6D625E6-4E83-435B-89D3-1CFFE824C315}" type="datetime1">
              <a:rPr lang="en-IN" smtClean="0"/>
              <a:t>27-09-2023</a:t>
            </a:fld>
            <a:endParaRPr lang="en-IN"/>
          </a:p>
        </p:txBody>
      </p:sp>
      <p:sp>
        <p:nvSpPr>
          <p:cNvPr id="4" name="Footer Placeholder 3">
            <a:extLst>
              <a:ext uri="{FF2B5EF4-FFF2-40B4-BE49-F238E27FC236}">
                <a16:creationId xmlns:a16="http://schemas.microsoft.com/office/drawing/2014/main" id="{0362EFB0-432E-4856-85DA-DD5EB2B0E0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E15281-801F-451D-A533-1D2F4835C9FF}"/>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39312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84BD2-B5B4-4816-98D6-48907D662407}"/>
              </a:ext>
            </a:extLst>
          </p:cNvPr>
          <p:cNvSpPr>
            <a:spLocks noGrp="1"/>
          </p:cNvSpPr>
          <p:nvPr>
            <p:ph type="dt" sz="half" idx="10"/>
          </p:nvPr>
        </p:nvSpPr>
        <p:spPr/>
        <p:txBody>
          <a:bodyPr/>
          <a:lstStyle/>
          <a:p>
            <a:fld id="{63FD5D87-9BE3-48F4-AF45-8EB0EDD5A58D}" type="datetime1">
              <a:rPr lang="en-IN" smtClean="0"/>
              <a:t>27-09-2023</a:t>
            </a:fld>
            <a:endParaRPr lang="en-IN"/>
          </a:p>
        </p:txBody>
      </p:sp>
      <p:sp>
        <p:nvSpPr>
          <p:cNvPr id="3" name="Footer Placeholder 2">
            <a:extLst>
              <a:ext uri="{FF2B5EF4-FFF2-40B4-BE49-F238E27FC236}">
                <a16:creationId xmlns:a16="http://schemas.microsoft.com/office/drawing/2014/main" id="{2F26188B-07B9-436B-90D1-8FED7A958A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02D35-8CA6-4A63-BB21-664B6037843B}"/>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215749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8838-A798-4593-869C-AC06A8EAC7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50BF4-7691-47C2-95BF-1C86D60B119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82FEF-DEE0-44B1-ABD3-2218FFC178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3D2CD1-B492-47AB-9D99-CD95FFF99155}"/>
              </a:ext>
            </a:extLst>
          </p:cNvPr>
          <p:cNvSpPr>
            <a:spLocks noGrp="1"/>
          </p:cNvSpPr>
          <p:nvPr>
            <p:ph type="dt" sz="half" idx="10"/>
          </p:nvPr>
        </p:nvSpPr>
        <p:spPr/>
        <p:txBody>
          <a:bodyPr/>
          <a:lstStyle/>
          <a:p>
            <a:fld id="{B3FA61BD-3E18-46C9-9DB7-529E79145266}" type="datetime1">
              <a:rPr lang="en-IN" smtClean="0"/>
              <a:t>27-09-2023</a:t>
            </a:fld>
            <a:endParaRPr lang="en-IN"/>
          </a:p>
        </p:txBody>
      </p:sp>
      <p:sp>
        <p:nvSpPr>
          <p:cNvPr id="6" name="Footer Placeholder 5">
            <a:extLst>
              <a:ext uri="{FF2B5EF4-FFF2-40B4-BE49-F238E27FC236}">
                <a16:creationId xmlns:a16="http://schemas.microsoft.com/office/drawing/2014/main" id="{0F4FF7B3-F05D-4920-AFE8-58DCC9E68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D0105-4702-4A1B-9D9B-09C38887CE2C}"/>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43534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4907-31DD-476B-8406-A38385A6E54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442C09-ACB9-4907-80BC-9F0875B41DB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95D0F81-39A4-457B-9EB0-C521DC2202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D19C7D-DD5E-4F51-9073-23197EF416F3}"/>
              </a:ext>
            </a:extLst>
          </p:cNvPr>
          <p:cNvSpPr>
            <a:spLocks noGrp="1"/>
          </p:cNvSpPr>
          <p:nvPr>
            <p:ph type="dt" sz="half" idx="10"/>
          </p:nvPr>
        </p:nvSpPr>
        <p:spPr/>
        <p:txBody>
          <a:bodyPr/>
          <a:lstStyle/>
          <a:p>
            <a:fld id="{F4F3B556-C33D-46C1-BDD7-58009BBF0557}" type="datetime1">
              <a:rPr lang="en-IN" smtClean="0"/>
              <a:t>27-09-2023</a:t>
            </a:fld>
            <a:endParaRPr lang="en-IN"/>
          </a:p>
        </p:txBody>
      </p:sp>
      <p:sp>
        <p:nvSpPr>
          <p:cNvPr id="6" name="Footer Placeholder 5">
            <a:extLst>
              <a:ext uri="{FF2B5EF4-FFF2-40B4-BE49-F238E27FC236}">
                <a16:creationId xmlns:a16="http://schemas.microsoft.com/office/drawing/2014/main" id="{9E6A7E48-4310-4D7D-85CE-F1A6D57EF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0EE66-9EC5-42F6-A338-B8D6E7391E7B}"/>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3885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4C5E8-60AC-484A-A363-F9C427CBE91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C17B8-3494-4161-BFFA-C272B54D52E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B2EC2-83AB-48D5-AE27-5A131169AB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61FA373-8FE0-4558-933F-AC912509719B}" type="datetime1">
              <a:rPr lang="en-IN" smtClean="0"/>
              <a:t>27-09-2023</a:t>
            </a:fld>
            <a:endParaRPr lang="en-IN"/>
          </a:p>
        </p:txBody>
      </p:sp>
      <p:sp>
        <p:nvSpPr>
          <p:cNvPr id="5" name="Footer Placeholder 4">
            <a:extLst>
              <a:ext uri="{FF2B5EF4-FFF2-40B4-BE49-F238E27FC236}">
                <a16:creationId xmlns:a16="http://schemas.microsoft.com/office/drawing/2014/main" id="{5E6A8BF5-BDE2-4031-BC97-72CBD1AF1E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1C3D5A-7CB8-44BC-B132-B1F47A86E0D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98F18D-A7FB-41B0-99A7-08637791FA9E}" type="slidenum">
              <a:rPr lang="en-IN" smtClean="0"/>
              <a:t>‹#›</a:t>
            </a:fld>
            <a:endParaRPr lang="en-IN"/>
          </a:p>
        </p:txBody>
      </p:sp>
    </p:spTree>
    <p:extLst>
      <p:ext uri="{BB962C8B-B14F-4D97-AF65-F5344CB8AC3E}">
        <p14:creationId xmlns:p14="http://schemas.microsoft.com/office/powerpoint/2010/main" val="10139139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F478-5803-47B4-A086-DD56502D4F9D}"/>
              </a:ext>
            </a:extLst>
          </p:cNvPr>
          <p:cNvSpPr>
            <a:spLocks noGrp="1"/>
          </p:cNvSpPr>
          <p:nvPr>
            <p:ph type="ctrTitle"/>
          </p:nvPr>
        </p:nvSpPr>
        <p:spPr>
          <a:ln w="76200">
            <a:solidFill>
              <a:srgbClr val="FF9900"/>
            </a:solidFill>
          </a:ln>
        </p:spPr>
        <p:txBody>
          <a:bodyPr anchor="ctr">
            <a:normAutofit/>
          </a:bodyPr>
          <a:lstStyle/>
          <a:p>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AIR QUALITY ANALYSIS AND PREDICTION IN </a:t>
            </a:r>
            <a:b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TAMIL NADU</a:t>
            </a:r>
            <a:endParaRPr lang="en-IN"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AA4806C-B9FF-44F4-B476-5A89A56336CF}"/>
              </a:ext>
            </a:extLst>
          </p:cNvPr>
          <p:cNvSpPr>
            <a:spLocks noGrp="1"/>
          </p:cNvSpPr>
          <p:nvPr>
            <p:ph type="subTitle" idx="1"/>
          </p:nvPr>
        </p:nvSpPr>
        <p:spPr>
          <a:xfrm>
            <a:off x="1143000" y="3717448"/>
            <a:ext cx="6858000" cy="1655762"/>
          </a:xfrm>
        </p:spPr>
        <p:txBody>
          <a:bodyPr/>
          <a:lstStyle/>
          <a:p>
            <a:r>
              <a:rPr lang="en-GB"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Submitted By</a:t>
            </a: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 Balasurya </a:t>
            </a: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Dept. of Electronics and Communication Engineering</a:t>
            </a: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Anna University Regional Campus Coimbatore</a:t>
            </a:r>
            <a:endPar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C3529263-36E9-4AF0-97C9-4AFBDAEDBDEB}"/>
              </a:ext>
            </a:extLst>
          </p:cNvPr>
          <p:cNvSpPr>
            <a:spLocks noGrp="1"/>
          </p:cNvSpPr>
          <p:nvPr>
            <p:ph type="sldNum" sz="quarter" idx="12"/>
          </p:nvPr>
        </p:nvSpPr>
        <p:spPr/>
        <p:txBody>
          <a:bodyPr/>
          <a:lstStyle/>
          <a:p>
            <a:fld id="{7798F18D-A7FB-41B0-99A7-08637791FA9E}" type="slidenum">
              <a:rPr lang="en-IN" smtClean="0"/>
              <a:t>1</a:t>
            </a:fld>
            <a:endParaRPr lang="en-IN"/>
          </a:p>
        </p:txBody>
      </p:sp>
    </p:spTree>
    <p:extLst>
      <p:ext uri="{BB962C8B-B14F-4D97-AF65-F5344CB8AC3E}">
        <p14:creationId xmlns:p14="http://schemas.microsoft.com/office/powerpoint/2010/main" val="171716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F2B3-F2A0-4A81-A85D-6E1EA210A965}"/>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7FEA561B-1B93-4D03-B823-6526DE3873D8}"/>
              </a:ext>
            </a:extLst>
          </p:cNvPr>
          <p:cNvSpPr>
            <a:spLocks noGrp="1"/>
          </p:cNvSpPr>
          <p:nvPr>
            <p:ph idx="1"/>
          </p:nvPr>
        </p:nvSpPr>
        <p:spPr/>
        <p:txBody>
          <a:bodyPr>
            <a:normAutofit lnSpcReduction="10000"/>
          </a:bodyPr>
          <a:lstStyle/>
          <a:p>
            <a:pPr>
              <a:lnSpc>
                <a:spcPct val="150000"/>
              </a:lnSpc>
            </a:pPr>
            <a:r>
              <a:rPr lang="en-GB" dirty="0"/>
              <a:t>The objective of this project is to </a:t>
            </a:r>
            <a:r>
              <a:rPr lang="en-GB" dirty="0" err="1"/>
              <a:t>analyze</a:t>
            </a:r>
            <a:r>
              <a:rPr lang="en-GB" dirty="0"/>
              <a:t> and visualize air quality data from various monitoring stations in Tamil Nadu. The dataset contains measurements of </a:t>
            </a:r>
            <a:r>
              <a:rPr lang="en-GB" dirty="0" err="1"/>
              <a:t>Sulfur</a:t>
            </a:r>
            <a:r>
              <a:rPr lang="en-GB" dirty="0"/>
              <a:t> Dioxide (SO2), Nitrogen Dioxide (NO2), and Respirable Suspended Particulate Matter/Particulate Matter 10 (RSPM/PM10) levels in different cities, towns, villages, and areas. The project aims to gain insights into the air pollution trends, identify areas with high pollution levels, and create a predictive model to estimate RSPM/PM10 levels based on SO2 and NO2 levels.</a:t>
            </a:r>
            <a:endParaRPr lang="en-IN" dirty="0"/>
          </a:p>
        </p:txBody>
      </p:sp>
      <p:sp>
        <p:nvSpPr>
          <p:cNvPr id="5" name="Slide Number Placeholder 4">
            <a:extLst>
              <a:ext uri="{FF2B5EF4-FFF2-40B4-BE49-F238E27FC236}">
                <a16:creationId xmlns:a16="http://schemas.microsoft.com/office/drawing/2014/main" id="{4C9CB551-F0AA-4056-A832-F482CAB99B7B}"/>
              </a:ext>
            </a:extLst>
          </p:cNvPr>
          <p:cNvSpPr>
            <a:spLocks noGrp="1"/>
          </p:cNvSpPr>
          <p:nvPr>
            <p:ph type="sldNum" sz="quarter" idx="12"/>
          </p:nvPr>
        </p:nvSpPr>
        <p:spPr/>
        <p:txBody>
          <a:bodyPr/>
          <a:lstStyle/>
          <a:p>
            <a:fld id="{7798F18D-A7FB-41B0-99A7-08637791FA9E}" type="slidenum">
              <a:rPr lang="en-IN" smtClean="0"/>
              <a:pPr/>
              <a:t>2</a:t>
            </a:fld>
            <a:endParaRPr lang="en-IN"/>
          </a:p>
        </p:txBody>
      </p:sp>
    </p:spTree>
    <p:extLst>
      <p:ext uri="{BB962C8B-B14F-4D97-AF65-F5344CB8AC3E}">
        <p14:creationId xmlns:p14="http://schemas.microsoft.com/office/powerpoint/2010/main" val="248101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F2B3-F2A0-4A81-A85D-6E1EA210A965}"/>
              </a:ext>
            </a:extLst>
          </p:cNvPr>
          <p:cNvSpPr>
            <a:spLocks noGrp="1"/>
          </p:cNvSpPr>
          <p:nvPr>
            <p:ph type="title"/>
          </p:nvPr>
        </p:nvSpPr>
        <p:spPr/>
        <p:txBody>
          <a:bodyPr/>
          <a:lstStyle/>
          <a:p>
            <a:r>
              <a:rPr lang="en-GB" dirty="0"/>
              <a:t>AIR POLLUTION</a:t>
            </a:r>
            <a:endParaRPr lang="en-IN" dirty="0"/>
          </a:p>
        </p:txBody>
      </p:sp>
      <p:sp>
        <p:nvSpPr>
          <p:cNvPr id="3" name="Content Placeholder 2">
            <a:extLst>
              <a:ext uri="{FF2B5EF4-FFF2-40B4-BE49-F238E27FC236}">
                <a16:creationId xmlns:a16="http://schemas.microsoft.com/office/drawing/2014/main" id="{7FEA561B-1B93-4D03-B823-6526DE3873D8}"/>
              </a:ext>
            </a:extLst>
          </p:cNvPr>
          <p:cNvSpPr>
            <a:spLocks noGrp="1"/>
          </p:cNvSpPr>
          <p:nvPr>
            <p:ph idx="1"/>
          </p:nvPr>
        </p:nvSpPr>
        <p:spPr/>
        <p:txBody>
          <a:bodyPr/>
          <a:lstStyle/>
          <a:p>
            <a:pPr>
              <a:lnSpc>
                <a:spcPct val="150000"/>
              </a:lnSpc>
            </a:pPr>
            <a:r>
              <a:rPr lang="en-GB" dirty="0"/>
              <a:t>Air pollution, primarily driven by industrialization, urbanization, and transportation, has emerged as a critical global issue. It poses significant threats to human health, ecosystems, and the climate. Poor air quality, characterized by elevated levels of pollutants such as particulate matter (PM), nitrogen oxides (NOx), and carbon monoxide (CO), is associated with respiratory diseases, cardiovascular problems, and even premature mortality. </a:t>
            </a:r>
            <a:endParaRPr lang="en-IN" dirty="0"/>
          </a:p>
        </p:txBody>
      </p:sp>
      <p:sp>
        <p:nvSpPr>
          <p:cNvPr id="5" name="Slide Number Placeholder 4">
            <a:extLst>
              <a:ext uri="{FF2B5EF4-FFF2-40B4-BE49-F238E27FC236}">
                <a16:creationId xmlns:a16="http://schemas.microsoft.com/office/drawing/2014/main" id="{4C9CB551-F0AA-4056-A832-F482CAB99B7B}"/>
              </a:ext>
            </a:extLst>
          </p:cNvPr>
          <p:cNvSpPr>
            <a:spLocks noGrp="1"/>
          </p:cNvSpPr>
          <p:nvPr>
            <p:ph type="sldNum" sz="quarter" idx="12"/>
          </p:nvPr>
        </p:nvSpPr>
        <p:spPr/>
        <p:txBody>
          <a:bodyPr/>
          <a:lstStyle/>
          <a:p>
            <a:fld id="{7798F18D-A7FB-41B0-99A7-08637791FA9E}" type="slidenum">
              <a:rPr lang="en-IN" smtClean="0"/>
              <a:pPr/>
              <a:t>3</a:t>
            </a:fld>
            <a:endParaRPr lang="en-IN"/>
          </a:p>
        </p:txBody>
      </p:sp>
    </p:spTree>
    <p:extLst>
      <p:ext uri="{BB962C8B-B14F-4D97-AF65-F5344CB8AC3E}">
        <p14:creationId xmlns:p14="http://schemas.microsoft.com/office/powerpoint/2010/main" val="10507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5B1E-28BD-44D3-869C-CBCA7760C6C7}"/>
              </a:ext>
            </a:extLst>
          </p:cNvPr>
          <p:cNvSpPr>
            <a:spLocks noGrp="1"/>
          </p:cNvSpPr>
          <p:nvPr>
            <p:ph type="title"/>
          </p:nvPr>
        </p:nvSpPr>
        <p:spPr/>
        <p:txBody>
          <a:bodyPr/>
          <a:lstStyle/>
          <a:p>
            <a:r>
              <a:rPr lang="en-GB" dirty="0"/>
              <a:t>Air Quality Analysis and </a:t>
            </a:r>
            <a:r>
              <a:rPr lang="en-GB" dirty="0" err="1"/>
              <a:t>Managament</a:t>
            </a:r>
            <a:endParaRPr lang="en-IN" dirty="0"/>
          </a:p>
        </p:txBody>
      </p:sp>
      <p:sp>
        <p:nvSpPr>
          <p:cNvPr id="3" name="Content Placeholder 2">
            <a:extLst>
              <a:ext uri="{FF2B5EF4-FFF2-40B4-BE49-F238E27FC236}">
                <a16:creationId xmlns:a16="http://schemas.microsoft.com/office/drawing/2014/main" id="{0EDF1C8B-A0CD-484F-A3E8-44B57C3923AE}"/>
              </a:ext>
            </a:extLst>
          </p:cNvPr>
          <p:cNvSpPr>
            <a:spLocks noGrp="1"/>
          </p:cNvSpPr>
          <p:nvPr>
            <p:ph idx="1"/>
          </p:nvPr>
        </p:nvSpPr>
        <p:spPr/>
        <p:txBody>
          <a:bodyPr/>
          <a:lstStyle/>
          <a:p>
            <a:pPr>
              <a:lnSpc>
                <a:spcPct val="150000"/>
              </a:lnSpc>
            </a:pPr>
            <a:r>
              <a:rPr lang="en-GB" dirty="0"/>
              <a:t>Air quality management is an essential component of environmental stewardship aimed at safeguarding public health and the natural world. </a:t>
            </a:r>
          </a:p>
          <a:p>
            <a:pPr>
              <a:lnSpc>
                <a:spcPct val="150000"/>
              </a:lnSpc>
            </a:pPr>
            <a:r>
              <a:rPr lang="en-GB" dirty="0"/>
              <a:t>To address these challenges, air quality management employs a multi-faceted approach. It encompasses monitoring and assessment of air quality through extensive networks of monitoring stations and advanced sensor technologies.</a:t>
            </a:r>
            <a:endParaRPr lang="en-IN" dirty="0"/>
          </a:p>
        </p:txBody>
      </p:sp>
      <p:sp>
        <p:nvSpPr>
          <p:cNvPr id="4" name="Slide Number Placeholder 3">
            <a:extLst>
              <a:ext uri="{FF2B5EF4-FFF2-40B4-BE49-F238E27FC236}">
                <a16:creationId xmlns:a16="http://schemas.microsoft.com/office/drawing/2014/main" id="{3A2ED86A-2CDD-4A7C-B312-EB520FE52DE1}"/>
              </a:ext>
            </a:extLst>
          </p:cNvPr>
          <p:cNvSpPr>
            <a:spLocks noGrp="1"/>
          </p:cNvSpPr>
          <p:nvPr>
            <p:ph type="sldNum" sz="quarter" idx="12"/>
          </p:nvPr>
        </p:nvSpPr>
        <p:spPr/>
        <p:txBody>
          <a:bodyPr/>
          <a:lstStyle/>
          <a:p>
            <a:fld id="{7798F18D-A7FB-41B0-99A7-08637791FA9E}" type="slidenum">
              <a:rPr lang="en-IN" smtClean="0"/>
              <a:pPr/>
              <a:t>4</a:t>
            </a:fld>
            <a:endParaRPr lang="en-IN"/>
          </a:p>
        </p:txBody>
      </p:sp>
    </p:spTree>
    <p:extLst>
      <p:ext uri="{BB962C8B-B14F-4D97-AF65-F5344CB8AC3E}">
        <p14:creationId xmlns:p14="http://schemas.microsoft.com/office/powerpoint/2010/main" val="7094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Data Sets</a:t>
            </a:r>
          </a:p>
          <a:p>
            <a:pPr>
              <a:lnSpc>
                <a:spcPct val="150000"/>
              </a:lnSpc>
            </a:pPr>
            <a:r>
              <a:rPr lang="en-GB" dirty="0"/>
              <a:t>The first and foremost step in modelling is to collect and group the relevant data, both past data and data from air quality monitoring.</a:t>
            </a:r>
          </a:p>
          <a:p>
            <a:pPr>
              <a:lnSpc>
                <a:spcPct val="150000"/>
              </a:lnSpc>
            </a:pPr>
            <a:endParaRPr lang="en-IN" dirty="0"/>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5</a:t>
            </a:fld>
            <a:endParaRPr lang="en-IN"/>
          </a:p>
        </p:txBody>
      </p:sp>
      <p:pic>
        <p:nvPicPr>
          <p:cNvPr id="6" name="Picture 5">
            <a:extLst>
              <a:ext uri="{FF2B5EF4-FFF2-40B4-BE49-F238E27FC236}">
                <a16:creationId xmlns:a16="http://schemas.microsoft.com/office/drawing/2014/main" id="{30486FBB-9235-4400-9DD5-805C892C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479293"/>
            <a:ext cx="3718095" cy="2499485"/>
          </a:xfrm>
          <a:prstGeom prst="rect">
            <a:avLst/>
          </a:prstGeom>
        </p:spPr>
      </p:pic>
    </p:spTree>
    <p:extLst>
      <p:ext uri="{BB962C8B-B14F-4D97-AF65-F5344CB8AC3E}">
        <p14:creationId xmlns:p14="http://schemas.microsoft.com/office/powerpoint/2010/main" val="391996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Modelling</a:t>
            </a:r>
          </a:p>
          <a:p>
            <a:pPr marL="342900" lvl="1" indent="0">
              <a:lnSpc>
                <a:spcPct val="150000"/>
              </a:lnSpc>
              <a:buNone/>
            </a:pPr>
            <a:r>
              <a:rPr lang="en-GB" dirty="0"/>
              <a:t>The second step to the modelling process is the implementation of the modelling software, this research uses Artificial Neural Network to determine the input and output of the model. </a:t>
            </a:r>
            <a:r>
              <a:rPr lang="en-GB" dirty="0" err="1"/>
              <a:t>Preprocessing</a:t>
            </a:r>
            <a:r>
              <a:rPr lang="en-GB" dirty="0"/>
              <a:t> of data, removing errors in data and dividing for training, validation and evaluation has to be done to get better results. After this data is ready to be implemented in ANN.</a:t>
            </a:r>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6</a:t>
            </a:fld>
            <a:endParaRPr lang="en-IN"/>
          </a:p>
        </p:txBody>
      </p:sp>
    </p:spTree>
    <p:extLst>
      <p:ext uri="{BB962C8B-B14F-4D97-AF65-F5344CB8AC3E}">
        <p14:creationId xmlns:p14="http://schemas.microsoft.com/office/powerpoint/2010/main" val="38703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Validation</a:t>
            </a:r>
          </a:p>
          <a:p>
            <a:pPr marL="342900" lvl="1" indent="0">
              <a:lnSpc>
                <a:spcPct val="150000"/>
              </a:lnSpc>
              <a:buNone/>
            </a:pPr>
            <a:r>
              <a:rPr lang="en-GB" dirty="0"/>
              <a:t>The third step involves the validation of the model. It will define the quality of the model and the response as the training process when completed. A prepared set of the input and output data were used to validate the model and the data response is compared with modelled and measured.</a:t>
            </a:r>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7</a:t>
            </a:fld>
            <a:endParaRPr lang="en-IN"/>
          </a:p>
        </p:txBody>
      </p:sp>
    </p:spTree>
    <p:extLst>
      <p:ext uri="{BB962C8B-B14F-4D97-AF65-F5344CB8AC3E}">
        <p14:creationId xmlns:p14="http://schemas.microsoft.com/office/powerpoint/2010/main" val="250881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normAutofit fontScale="92500" lnSpcReduction="20000"/>
          </a:bodyPr>
          <a:lstStyle/>
          <a:p>
            <a:pPr marL="0" indent="0">
              <a:lnSpc>
                <a:spcPct val="150000"/>
              </a:lnSpc>
              <a:buNone/>
            </a:pPr>
            <a:r>
              <a:rPr lang="en-GB" dirty="0"/>
              <a:t> Evaluation</a:t>
            </a:r>
          </a:p>
          <a:p>
            <a:pPr marL="342900" lvl="1" indent="0">
              <a:lnSpc>
                <a:spcPct val="150000"/>
              </a:lnSpc>
              <a:buNone/>
            </a:pPr>
            <a:r>
              <a:rPr lang="en-GB" dirty="0"/>
              <a:t>The next step is to evaluate the model, with the response of training or validation process.</a:t>
            </a:r>
          </a:p>
          <a:p>
            <a:pPr lvl="1">
              <a:lnSpc>
                <a:spcPct val="150000"/>
              </a:lnSpc>
            </a:pPr>
            <a:r>
              <a:rPr lang="en-IN" dirty="0"/>
              <a:t>Mean Squared Error (MSE), </a:t>
            </a:r>
          </a:p>
          <a:p>
            <a:pPr lvl="1">
              <a:lnSpc>
                <a:spcPct val="150000"/>
              </a:lnSpc>
            </a:pPr>
            <a:r>
              <a:rPr lang="en-IN" dirty="0"/>
              <a:t>Root Mean Squared Error (RMSE), </a:t>
            </a:r>
          </a:p>
          <a:p>
            <a:pPr lvl="1">
              <a:lnSpc>
                <a:spcPct val="150000"/>
              </a:lnSpc>
            </a:pPr>
            <a:r>
              <a:rPr lang="en-IN" dirty="0"/>
              <a:t>Mean Absolute Error (MAE), </a:t>
            </a:r>
          </a:p>
          <a:p>
            <a:pPr lvl="1">
              <a:lnSpc>
                <a:spcPct val="150000"/>
              </a:lnSpc>
            </a:pPr>
            <a:r>
              <a:rPr lang="en-IN" dirty="0"/>
              <a:t>Mean Squared Relative Error (MSRE), </a:t>
            </a:r>
          </a:p>
          <a:p>
            <a:pPr lvl="1">
              <a:lnSpc>
                <a:spcPct val="150000"/>
              </a:lnSpc>
            </a:pPr>
            <a:r>
              <a:rPr lang="en-IN" dirty="0"/>
              <a:t>Coefficient of Determination (R2), </a:t>
            </a:r>
          </a:p>
          <a:p>
            <a:pPr lvl="1">
              <a:lnSpc>
                <a:spcPct val="150000"/>
              </a:lnSpc>
            </a:pPr>
            <a:r>
              <a:rPr lang="en-IN" dirty="0"/>
              <a:t>Index of Agreement, </a:t>
            </a:r>
          </a:p>
          <a:p>
            <a:pPr lvl="1">
              <a:lnSpc>
                <a:spcPct val="150000"/>
              </a:lnSpc>
            </a:pPr>
            <a:r>
              <a:rPr lang="en-IN" dirty="0"/>
              <a:t>Percentage to BIAS (PBIAS), </a:t>
            </a:r>
          </a:p>
          <a:p>
            <a:pPr lvl="1">
              <a:lnSpc>
                <a:spcPct val="150000"/>
              </a:lnSpc>
            </a:pPr>
            <a:r>
              <a:rPr lang="en-IN" dirty="0"/>
              <a:t>Root Mean Squared Error to Standard Deviation (RSR) are recommended.</a:t>
            </a:r>
            <a:endParaRPr lang="en-GB" dirty="0"/>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8</a:t>
            </a:fld>
            <a:endParaRPr lang="en-IN"/>
          </a:p>
        </p:txBody>
      </p:sp>
    </p:spTree>
    <p:extLst>
      <p:ext uri="{BB962C8B-B14F-4D97-AF65-F5344CB8AC3E}">
        <p14:creationId xmlns:p14="http://schemas.microsoft.com/office/powerpoint/2010/main" val="62146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509</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AIR QUALITY ANALYSIS AND PREDICTION IN  TAMIL NADU</vt:lpstr>
      <vt:lpstr>Problem Statement</vt:lpstr>
      <vt:lpstr>AIR POLLUTION</vt:lpstr>
      <vt:lpstr>Air Quality Analysis and Managament</vt:lpstr>
      <vt:lpstr>METHODS AND MATERIALS</vt:lpstr>
      <vt:lpstr>METHODS AND MATERIALS</vt:lpstr>
      <vt:lpstr>METHODS AND MATERIALS</vt:lpstr>
      <vt:lpstr>METHODS AND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Balasurya Ganesan</dc:creator>
  <cp:lastModifiedBy>Balasurya Ganesan</cp:lastModifiedBy>
  <cp:revision>2</cp:revision>
  <dcterms:created xsi:type="dcterms:W3CDTF">2023-09-27T05:16:45Z</dcterms:created>
  <dcterms:modified xsi:type="dcterms:W3CDTF">2023-09-27T05:41:21Z</dcterms:modified>
</cp:coreProperties>
</file>