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bookmarkIdSeed="2" saveSubsetFonts="1">
  <p:sldMasterIdLst>
    <p:sldMasterId id="2147483648" r:id="rId1"/>
    <p:sldMasterId id="2147483677" r:id="rId2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797675" cy="9926638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+mn-cs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+mn-cs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+mn-cs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2" d="100"/>
          <a:sy n="102" d="100"/>
        </p:scale>
        <p:origin x="834" y="126"/>
      </p:cViewPr>
      <p:guideLst>
        <p:guide pos="2840" orient="horz"/>
        <p:guide pos="414" orient="horz"/>
        <p:guide pos="3770" orient="horz"/>
        <p:guide pos="1139" orient="horz"/>
        <p:guide pos="393"/>
        <p:guide pos="3852"/>
        <p:guide pos="7469"/>
        <p:guide pos="2160" orient="horz"/>
        <p:guide pos="4021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1" y="1"/>
            <a:ext cx="2945184" cy="49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2" tIns="45492" rIns="90982" bIns="45492" numCol="1" anchor="t" anchorCtr="0" compatLnSpc="1">
            <a:prstTxWarp prst="textNoShape"/>
          </a:bodyPr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699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3850908" y="1"/>
            <a:ext cx="2945184" cy="49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2" tIns="45492" rIns="90982" bIns="45492" numCol="1" anchor="t" anchorCtr="0" compatLnSpc="1">
            <a:prstTxWarp prst="textNoShape"/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372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90488" y="744538"/>
            <a:ext cx="6618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679293" y="4715789"/>
            <a:ext cx="5439089" cy="446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2" tIns="45492" rIns="90982" bIns="45492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9702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1" y="9428402"/>
            <a:ext cx="2945184" cy="49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2" tIns="45492" rIns="90982" bIns="45492" numCol="1" anchor="b" anchorCtr="0" compatLnSpc="1">
            <a:prstTxWarp prst="textNoShape"/>
          </a:bodyPr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3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3850908" y="9428402"/>
            <a:ext cx="2945184" cy="49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2" tIns="45492" rIns="90982" bIns="45492" numCol="1" anchor="b" anchorCtr="0" compatLnSpc="1">
            <a:prstTxWarp prst="textNoShape"/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CA62E388-9C45-420E-A470-296CA5B8E88E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90488" y="744538"/>
            <a:ext cx="6618287" cy="3724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62E388-9C45-420E-A470-296CA5B8E88E}" type="slidenum">
              <a:rPr lang="de-DE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+mn-ea"/>
                <a:cs typeface="+mn-cs"/>
              </a:rPr>
              <a:t>1</a:t>
            </a:fld>
            <a:endParaRPr lang="de-DE" sz="1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89801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02905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72266307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87B16CA-59A9-B52D-30B4-C43E19DA8A7C}" type="slidenum">
              <a:rPr lang="de-DE"/>
              <a:t>2</a:t>
            </a:fld>
            <a:endParaRPr lang="de-DE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A62E388-9C45-420E-A470-296CA5B8E88E}" type="slidenum">
              <a:rPr lang="de-DE"/>
              <a:t>3</a:t>
            </a:fld>
            <a:endParaRPr lang="de-DE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64039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75214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37759102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C87863E-DFDD-B51B-F091-F2C462F7AE93}" type="slidenum">
              <a:rPr lang="de-DE"/>
              <a:t>4</a:t>
            </a:fld>
            <a:endParaRPr lang="de-DE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A62E388-9C45-420E-A470-296CA5B8E88E}" type="slidenum">
              <a:rPr lang="de-DE"/>
              <a:t>5</a:t>
            </a:fld>
            <a:endParaRPr lang="de-DE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A62E388-9C45-420E-A470-296CA5B8E88E}" type="slidenum">
              <a:rPr lang="de-DE"/>
              <a:t>6</a:t>
            </a:fld>
            <a:endParaRPr lang="de-DE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Freihandform: Form 5"/>
          <p:cNvSpPr/>
          <p:nvPr/>
        </p:nvSpPr>
        <p:spPr bwMode="auto"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57" name="Gruppieren 56"/>
          <p:cNvGrpSpPr/>
          <p:nvPr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39" name="Grafik 3"/>
          <p:cNvGrpSpPr/>
          <p:nvPr/>
        </p:nvGrpSpPr>
        <p:grpSpPr bwMode="auto"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140" name="Freihandform: Form 139"/>
            <p:cNvSpPr/>
            <p:nvPr/>
          </p:nvSpPr>
          <p:spPr bwMode="auto">
            <a:xfrm>
              <a:off x="2269806" y="2545079"/>
              <a:ext cx="232408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4129086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4593906" y="2545079"/>
              <a:ext cx="342900" cy="368616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7115173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2242184" y="3122293"/>
              <a:ext cx="275272" cy="368616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5130164" y="3122293"/>
              <a:ext cx="231457" cy="368616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88" name="Rechteck 87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89" name="Gruppieren 88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90" name="Gerader Verbinder 8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feld 9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92" name="Gruppieren 91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93" name="Gerader Verbinder 9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feld 9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95" name="Gruppieren 94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96" name="Gerader Verbinder 9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feld 9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98" name="Gruppieren 97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99" name="Gerader Verbinder 9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feld 9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101" name="Gruppieren 100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02" name="Gerader Verbinder 10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104" name="Gruppieren 103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105" name="Gerader Verbinder 10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feld 105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107" name="Gruppieren 106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108" name="Gerader Verbinder 10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feld 108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10" name="Gruppieren 109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111" name="Gerader Verbinder 11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feld 111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113" name="Gruppieren 112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114" name="Gerader Verbinder 113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feld 114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116" name="Gerader Verbinder 115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118" name="Gerader Verbinder 1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20" name="Grafik 3"/>
          <p:cNvGrpSpPr/>
          <p:nvPr userDrawn="1"/>
        </p:nvGrpSpPr>
        <p:grpSpPr bwMode="auto"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121" name="Freihandform: Form 120"/>
            <p:cNvSpPr/>
            <p:nvPr/>
          </p:nvSpPr>
          <p:spPr bwMode="auto">
            <a:xfrm>
              <a:off x="2269806" y="2545079"/>
              <a:ext cx="232408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2" name="Freihandform: Form 121"/>
            <p:cNvSpPr/>
            <p:nvPr/>
          </p:nvSpPr>
          <p:spPr bwMode="auto"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3" name="Freihandform: Form 122"/>
            <p:cNvSpPr/>
            <p:nvPr/>
          </p:nvSpPr>
          <p:spPr bwMode="auto"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4" name="Freihandform: Form 123"/>
            <p:cNvSpPr/>
            <p:nvPr/>
          </p:nvSpPr>
          <p:spPr bwMode="auto"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5" name="Freihandform: Form 124"/>
            <p:cNvSpPr/>
            <p:nvPr/>
          </p:nvSpPr>
          <p:spPr bwMode="auto"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6" name="Freihandform: Form 125"/>
            <p:cNvSpPr/>
            <p:nvPr/>
          </p:nvSpPr>
          <p:spPr bwMode="auto"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7" name="Freihandform: Form 126"/>
            <p:cNvSpPr/>
            <p:nvPr/>
          </p:nvSpPr>
          <p:spPr bwMode="auto"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8" name="Freihandform: Form 127"/>
            <p:cNvSpPr/>
            <p:nvPr/>
          </p:nvSpPr>
          <p:spPr bwMode="auto"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29" name="Freihandform: Form 128"/>
            <p:cNvSpPr/>
            <p:nvPr/>
          </p:nvSpPr>
          <p:spPr bwMode="auto">
            <a:xfrm>
              <a:off x="4129086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0" name="Freihandform: Form 129"/>
            <p:cNvSpPr/>
            <p:nvPr/>
          </p:nvSpPr>
          <p:spPr bwMode="auto"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1" name="Freihandform: Form 130"/>
            <p:cNvSpPr/>
            <p:nvPr/>
          </p:nvSpPr>
          <p:spPr bwMode="auto">
            <a:xfrm>
              <a:off x="4593906" y="2545079"/>
              <a:ext cx="342900" cy="368616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2" name="Freihandform: Form 131"/>
            <p:cNvSpPr/>
            <p:nvPr/>
          </p:nvSpPr>
          <p:spPr bwMode="auto"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3" name="Freihandform: Form 132"/>
            <p:cNvSpPr/>
            <p:nvPr/>
          </p:nvSpPr>
          <p:spPr bwMode="auto"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4" name="Freihandform: Form 133"/>
            <p:cNvSpPr/>
            <p:nvPr/>
          </p:nvSpPr>
          <p:spPr bwMode="auto"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5" name="Freihandform: Form 134"/>
            <p:cNvSpPr/>
            <p:nvPr/>
          </p:nvSpPr>
          <p:spPr bwMode="auto"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6" name="Freihandform: Form 135"/>
            <p:cNvSpPr/>
            <p:nvPr/>
          </p:nvSpPr>
          <p:spPr bwMode="auto"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7" name="Freihandform: Form 136"/>
            <p:cNvSpPr/>
            <p:nvPr/>
          </p:nvSpPr>
          <p:spPr bwMode="auto"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8" name="Freihandform: Form 137"/>
            <p:cNvSpPr/>
            <p:nvPr/>
          </p:nvSpPr>
          <p:spPr bwMode="auto"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1" name="Freihandform: Form 190"/>
            <p:cNvSpPr/>
            <p:nvPr/>
          </p:nvSpPr>
          <p:spPr bwMode="auto"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2" name="Freihandform: Form 191"/>
            <p:cNvSpPr/>
            <p:nvPr/>
          </p:nvSpPr>
          <p:spPr bwMode="auto">
            <a:xfrm>
              <a:off x="7115173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3" name="Freihandform: Form 192"/>
            <p:cNvSpPr/>
            <p:nvPr/>
          </p:nvSpPr>
          <p:spPr bwMode="auto"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4" name="Freihandform: Form 193"/>
            <p:cNvSpPr/>
            <p:nvPr/>
          </p:nvSpPr>
          <p:spPr bwMode="auto"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5" name="Freihandform: Form 194"/>
            <p:cNvSpPr/>
            <p:nvPr/>
          </p:nvSpPr>
          <p:spPr bwMode="auto"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6" name="Freihandform: Form 195"/>
            <p:cNvSpPr/>
            <p:nvPr/>
          </p:nvSpPr>
          <p:spPr bwMode="auto"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7" name="Freihandform: Form 196"/>
            <p:cNvSpPr/>
            <p:nvPr/>
          </p:nvSpPr>
          <p:spPr bwMode="auto"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8" name="Freihandform: Form 197"/>
            <p:cNvSpPr/>
            <p:nvPr/>
          </p:nvSpPr>
          <p:spPr bwMode="auto"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9" name="Freihandform: Form 198"/>
            <p:cNvSpPr/>
            <p:nvPr/>
          </p:nvSpPr>
          <p:spPr bwMode="auto"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0" name="Freihandform: Form 199"/>
            <p:cNvSpPr/>
            <p:nvPr/>
          </p:nvSpPr>
          <p:spPr bwMode="auto"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1" name="Freihandform: Form 200"/>
            <p:cNvSpPr/>
            <p:nvPr/>
          </p:nvSpPr>
          <p:spPr bwMode="auto"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2" name="Freihandform: Form 201"/>
            <p:cNvSpPr/>
            <p:nvPr/>
          </p:nvSpPr>
          <p:spPr bwMode="auto"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3" name="Freihandform: Form 202"/>
            <p:cNvSpPr/>
            <p:nvPr/>
          </p:nvSpPr>
          <p:spPr bwMode="auto"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4" name="Freihandform: Form 203"/>
            <p:cNvSpPr/>
            <p:nvPr/>
          </p:nvSpPr>
          <p:spPr bwMode="auto">
            <a:xfrm>
              <a:off x="2242184" y="3122293"/>
              <a:ext cx="275272" cy="368616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5" name="Freihandform: Form 204"/>
            <p:cNvSpPr/>
            <p:nvPr/>
          </p:nvSpPr>
          <p:spPr bwMode="auto"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6" name="Freihandform: Form 205"/>
            <p:cNvSpPr/>
            <p:nvPr/>
          </p:nvSpPr>
          <p:spPr bwMode="auto"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7" name="Freihandform: Form 206"/>
            <p:cNvSpPr/>
            <p:nvPr/>
          </p:nvSpPr>
          <p:spPr bwMode="auto"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8" name="Freihandform: Form 207"/>
            <p:cNvSpPr/>
            <p:nvPr/>
          </p:nvSpPr>
          <p:spPr bwMode="auto"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9" name="Freihandform: Form 208"/>
            <p:cNvSpPr/>
            <p:nvPr/>
          </p:nvSpPr>
          <p:spPr bwMode="auto"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0" name="Freihandform: Form 209"/>
            <p:cNvSpPr/>
            <p:nvPr/>
          </p:nvSpPr>
          <p:spPr bwMode="auto"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1" name="Freihandform: Form 210"/>
            <p:cNvSpPr/>
            <p:nvPr/>
          </p:nvSpPr>
          <p:spPr bwMode="auto"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2" name="Freihandform: Form 211"/>
            <p:cNvSpPr/>
            <p:nvPr/>
          </p:nvSpPr>
          <p:spPr bwMode="auto"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3" name="Freihandform: Form 212"/>
            <p:cNvSpPr/>
            <p:nvPr/>
          </p:nvSpPr>
          <p:spPr bwMode="auto"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4" name="Freihandform: Form 213"/>
            <p:cNvSpPr/>
            <p:nvPr/>
          </p:nvSpPr>
          <p:spPr bwMode="auto">
            <a:xfrm>
              <a:off x="5130164" y="3122293"/>
              <a:ext cx="231457" cy="368616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5" name="Freihandform: Form 214"/>
            <p:cNvSpPr/>
            <p:nvPr/>
          </p:nvSpPr>
          <p:spPr bwMode="auto"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6" name="Freihandform: Form 215"/>
            <p:cNvSpPr/>
            <p:nvPr/>
          </p:nvSpPr>
          <p:spPr bwMode="auto"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7" name="Freihandform: Form 216"/>
            <p:cNvSpPr/>
            <p:nvPr/>
          </p:nvSpPr>
          <p:spPr bwMode="auto"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8" name="Freihandform: Form 217"/>
            <p:cNvSpPr/>
            <p:nvPr/>
          </p:nvSpPr>
          <p:spPr bwMode="auto"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9" name="Freihandform: Form 218"/>
            <p:cNvSpPr/>
            <p:nvPr/>
          </p:nvSpPr>
          <p:spPr bwMode="auto"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0" name="Freihandform: Form 219"/>
            <p:cNvSpPr/>
            <p:nvPr/>
          </p:nvSpPr>
          <p:spPr bwMode="auto"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1" name="Freihandform: Form 220"/>
            <p:cNvSpPr/>
            <p:nvPr/>
          </p:nvSpPr>
          <p:spPr bwMode="auto"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57" name="Rechteck 56"/>
          <p:cNvSpPr/>
          <p:nvPr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Freihandform: Form 59"/>
          <p:cNvSpPr/>
          <p:nvPr/>
        </p:nvSpPr>
        <p:spPr bwMode="auto"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58" name="Gruppieren 57"/>
          <p:cNvGrpSpPr/>
          <p:nvPr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91" name="Grafik 3"/>
          <p:cNvGrpSpPr/>
          <p:nvPr/>
        </p:nvGrpSpPr>
        <p:grpSpPr bwMode="auto"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92" name="Freihandform: Form 91"/>
            <p:cNvSpPr/>
            <p:nvPr/>
          </p:nvSpPr>
          <p:spPr bwMode="auto">
            <a:xfrm>
              <a:off x="2269806" y="2545079"/>
              <a:ext cx="232408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92"/>
            <p:cNvSpPr/>
            <p:nvPr/>
          </p:nvSpPr>
          <p:spPr bwMode="auto"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93"/>
            <p:cNvSpPr/>
            <p:nvPr/>
          </p:nvSpPr>
          <p:spPr bwMode="auto"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94"/>
            <p:cNvSpPr/>
            <p:nvPr/>
          </p:nvSpPr>
          <p:spPr bwMode="auto"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95"/>
            <p:cNvSpPr/>
            <p:nvPr/>
          </p:nvSpPr>
          <p:spPr bwMode="auto"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96"/>
            <p:cNvSpPr/>
            <p:nvPr/>
          </p:nvSpPr>
          <p:spPr bwMode="auto"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97"/>
            <p:cNvSpPr/>
            <p:nvPr/>
          </p:nvSpPr>
          <p:spPr bwMode="auto"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98"/>
            <p:cNvSpPr/>
            <p:nvPr/>
          </p:nvSpPr>
          <p:spPr bwMode="auto"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99"/>
            <p:cNvSpPr/>
            <p:nvPr/>
          </p:nvSpPr>
          <p:spPr bwMode="auto">
            <a:xfrm>
              <a:off x="4129086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00"/>
            <p:cNvSpPr/>
            <p:nvPr/>
          </p:nvSpPr>
          <p:spPr bwMode="auto"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01"/>
            <p:cNvSpPr/>
            <p:nvPr/>
          </p:nvSpPr>
          <p:spPr bwMode="auto">
            <a:xfrm>
              <a:off x="4593906" y="2545079"/>
              <a:ext cx="342900" cy="368616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02"/>
            <p:cNvSpPr/>
            <p:nvPr/>
          </p:nvSpPr>
          <p:spPr bwMode="auto"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03"/>
            <p:cNvSpPr/>
            <p:nvPr/>
          </p:nvSpPr>
          <p:spPr bwMode="auto"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04"/>
            <p:cNvSpPr/>
            <p:nvPr/>
          </p:nvSpPr>
          <p:spPr bwMode="auto"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05"/>
            <p:cNvSpPr/>
            <p:nvPr/>
          </p:nvSpPr>
          <p:spPr bwMode="auto"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06"/>
            <p:cNvSpPr/>
            <p:nvPr/>
          </p:nvSpPr>
          <p:spPr bwMode="auto"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07"/>
            <p:cNvSpPr/>
            <p:nvPr/>
          </p:nvSpPr>
          <p:spPr bwMode="auto"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08"/>
            <p:cNvSpPr/>
            <p:nvPr/>
          </p:nvSpPr>
          <p:spPr bwMode="auto"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09"/>
            <p:cNvSpPr/>
            <p:nvPr/>
          </p:nvSpPr>
          <p:spPr bwMode="auto"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10"/>
            <p:cNvSpPr/>
            <p:nvPr/>
          </p:nvSpPr>
          <p:spPr bwMode="auto">
            <a:xfrm>
              <a:off x="7115173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4"/>
            <p:cNvSpPr/>
            <p:nvPr/>
          </p:nvSpPr>
          <p:spPr bwMode="auto"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7"/>
            <p:cNvSpPr/>
            <p:nvPr/>
          </p:nvSpPr>
          <p:spPr bwMode="auto"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2242184" y="3122293"/>
              <a:ext cx="275272" cy="368616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5130164" y="3122293"/>
              <a:ext cx="231457" cy="368616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" name="Rechteck 111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3" name="Rechteck 112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Freihandform: Form 113"/>
          <p:cNvSpPr/>
          <p:nvPr userDrawn="1"/>
        </p:nvSpPr>
        <p:spPr bwMode="auto"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115" name="Gruppieren 114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16" name="Gerader Verbinder 1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118" name="Gruppieren 11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19" name="Gerader Verbinder 1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21" name="Gruppieren 120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22" name="Gerader Verbinder 1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124" name="Gruppieren 123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25" name="Gerader Verbinder 1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127" name="Gruppieren 126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28" name="Gerader Verbinder 1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130" name="Gruppieren 129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131" name="Gerader Verbinder 1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133" name="Gruppieren 132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134" name="Gerader Verbinder 1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36" name="Gruppieren 135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137" name="Gerader Verbinder 13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139" name="Gruppieren 138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140" name="Gerader Verbinder 139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142" name="Gerader Verbinder 141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144" name="Gerader Verbinder 14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46" name="Grafik 3"/>
          <p:cNvGrpSpPr/>
          <p:nvPr userDrawn="1"/>
        </p:nvGrpSpPr>
        <p:grpSpPr bwMode="auto"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147" name="Freihandform: Form 146"/>
            <p:cNvSpPr/>
            <p:nvPr/>
          </p:nvSpPr>
          <p:spPr bwMode="auto">
            <a:xfrm>
              <a:off x="2269806" y="2545079"/>
              <a:ext cx="232408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4129086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4593906" y="2545079"/>
              <a:ext cx="342900" cy="368616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1" name="Freihandform: Form 190"/>
            <p:cNvSpPr/>
            <p:nvPr/>
          </p:nvSpPr>
          <p:spPr bwMode="auto"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2" name="Freihandform: Form 191"/>
            <p:cNvSpPr/>
            <p:nvPr/>
          </p:nvSpPr>
          <p:spPr bwMode="auto"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3" name="Freihandform: Form 192"/>
            <p:cNvSpPr/>
            <p:nvPr/>
          </p:nvSpPr>
          <p:spPr bwMode="auto"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4" name="Freihandform: Form 193"/>
            <p:cNvSpPr/>
            <p:nvPr/>
          </p:nvSpPr>
          <p:spPr bwMode="auto"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5" name="Freihandform: Form 194"/>
            <p:cNvSpPr/>
            <p:nvPr/>
          </p:nvSpPr>
          <p:spPr bwMode="auto">
            <a:xfrm>
              <a:off x="7115173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6" name="Freihandform: Form 195"/>
            <p:cNvSpPr/>
            <p:nvPr/>
          </p:nvSpPr>
          <p:spPr bwMode="auto"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7" name="Freihandform: Form 196"/>
            <p:cNvSpPr/>
            <p:nvPr/>
          </p:nvSpPr>
          <p:spPr bwMode="auto"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8" name="Freihandform: Form 197"/>
            <p:cNvSpPr/>
            <p:nvPr/>
          </p:nvSpPr>
          <p:spPr bwMode="auto"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9" name="Freihandform: Form 198"/>
            <p:cNvSpPr/>
            <p:nvPr/>
          </p:nvSpPr>
          <p:spPr bwMode="auto"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0" name="Freihandform: Form 199"/>
            <p:cNvSpPr/>
            <p:nvPr/>
          </p:nvSpPr>
          <p:spPr bwMode="auto"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1" name="Freihandform: Form 200"/>
            <p:cNvSpPr/>
            <p:nvPr/>
          </p:nvSpPr>
          <p:spPr bwMode="auto"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2" name="Freihandform: Form 201"/>
            <p:cNvSpPr/>
            <p:nvPr/>
          </p:nvSpPr>
          <p:spPr bwMode="auto"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3" name="Freihandform: Form 202"/>
            <p:cNvSpPr/>
            <p:nvPr/>
          </p:nvSpPr>
          <p:spPr bwMode="auto"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4" name="Freihandform: Form 203"/>
            <p:cNvSpPr/>
            <p:nvPr/>
          </p:nvSpPr>
          <p:spPr bwMode="auto"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5" name="Freihandform: Form 204"/>
            <p:cNvSpPr/>
            <p:nvPr/>
          </p:nvSpPr>
          <p:spPr bwMode="auto"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6" name="Freihandform: Form 205"/>
            <p:cNvSpPr/>
            <p:nvPr/>
          </p:nvSpPr>
          <p:spPr bwMode="auto"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7" name="Freihandform: Form 206"/>
            <p:cNvSpPr/>
            <p:nvPr/>
          </p:nvSpPr>
          <p:spPr bwMode="auto">
            <a:xfrm>
              <a:off x="2242184" y="3122293"/>
              <a:ext cx="275272" cy="368616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8" name="Freihandform: Form 207"/>
            <p:cNvSpPr/>
            <p:nvPr/>
          </p:nvSpPr>
          <p:spPr bwMode="auto"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9" name="Freihandform: Form 208"/>
            <p:cNvSpPr/>
            <p:nvPr/>
          </p:nvSpPr>
          <p:spPr bwMode="auto"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0" name="Freihandform: Form 209"/>
            <p:cNvSpPr/>
            <p:nvPr/>
          </p:nvSpPr>
          <p:spPr bwMode="auto"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1" name="Freihandform: Form 210"/>
            <p:cNvSpPr/>
            <p:nvPr/>
          </p:nvSpPr>
          <p:spPr bwMode="auto"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2" name="Freihandform: Form 211"/>
            <p:cNvSpPr/>
            <p:nvPr/>
          </p:nvSpPr>
          <p:spPr bwMode="auto"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3" name="Freihandform: Form 212"/>
            <p:cNvSpPr/>
            <p:nvPr/>
          </p:nvSpPr>
          <p:spPr bwMode="auto"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4" name="Freihandform: Form 213"/>
            <p:cNvSpPr/>
            <p:nvPr/>
          </p:nvSpPr>
          <p:spPr bwMode="auto"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5" name="Freihandform: Form 214"/>
            <p:cNvSpPr/>
            <p:nvPr/>
          </p:nvSpPr>
          <p:spPr bwMode="auto"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6" name="Freihandform: Form 215"/>
            <p:cNvSpPr/>
            <p:nvPr/>
          </p:nvSpPr>
          <p:spPr bwMode="auto"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7" name="Freihandform: Form 216"/>
            <p:cNvSpPr/>
            <p:nvPr/>
          </p:nvSpPr>
          <p:spPr bwMode="auto">
            <a:xfrm>
              <a:off x="5130164" y="3122293"/>
              <a:ext cx="231457" cy="368616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8" name="Freihandform: Form 217"/>
            <p:cNvSpPr/>
            <p:nvPr/>
          </p:nvSpPr>
          <p:spPr bwMode="auto"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9" name="Freihandform: Form 218"/>
            <p:cNvSpPr/>
            <p:nvPr/>
          </p:nvSpPr>
          <p:spPr bwMode="auto"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0" name="Freihandform: Form 219"/>
            <p:cNvSpPr/>
            <p:nvPr/>
          </p:nvSpPr>
          <p:spPr bwMode="auto"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1" name="Freihandform: Form 220"/>
            <p:cNvSpPr/>
            <p:nvPr/>
          </p:nvSpPr>
          <p:spPr bwMode="auto"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2" name="Freihandform: Form 221"/>
            <p:cNvSpPr/>
            <p:nvPr/>
          </p:nvSpPr>
          <p:spPr bwMode="auto"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3" name="Freihandform: Form 222"/>
            <p:cNvSpPr/>
            <p:nvPr/>
          </p:nvSpPr>
          <p:spPr bwMode="auto"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4" name="Freihandform: Form 223"/>
            <p:cNvSpPr/>
            <p:nvPr/>
          </p:nvSpPr>
          <p:spPr bwMode="auto"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>
            <a:lvl2pPr indent="-266400">
              <a:defRPr/>
            </a:lvl2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/>
            </a:lvl1pPr>
            <a:lvl2pPr>
              <a:lnSpc>
                <a:spcPct val="100000"/>
              </a:lnSpc>
              <a:spcAft>
                <a:spcPts val="0"/>
              </a:spcAft>
              <a:defRPr/>
            </a:lvl2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37" name="Gruppieren 3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38" name="Gerader Verbinder 3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40" name="Gruppieren 3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41" name="Gerader Verbinder 4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43" name="Gruppieren 4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44" name="Gerader Verbinder 4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46" name="Gruppieren 4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47" name="Gerader Verbinder 4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49" name="Gruppieren 4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50" name="Gerader Verbinder 4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52" name="Gruppieren 5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53" name="Gerader Verbinder 5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55" name="Gruppieren 5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56" name="Gerader Verbinder 5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58" name="Gruppieren 5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59" name="Gerader Verbinder 5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61" name="Gruppieren 6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64" name="Gerader Verbinder 6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41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_recordi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TextBox 125"/>
          <p:cNvSpPr txBox="1"/>
          <p:nvPr userDrawn="1"/>
        </p:nvSpPr>
        <p:spPr bwMode="auto">
          <a:xfrm>
            <a:off x="518319" y="6050606"/>
            <a:ext cx="8073746" cy="260127"/>
          </a:xfrm>
          <a:prstGeom prst="rect">
            <a:avLst/>
          </a:prstGeom>
          <a:solidFill>
            <a:srgbClr val="003865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+mn-cs"/>
              </a:rPr>
              <a:t>This lecture is being recorded. The </a:t>
            </a:r>
            <a:r>
              <a:rPr lang="de-DE" sz="120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+mn-cs"/>
              </a:rPr>
              <a:t>unedited</a:t>
            </a:r>
            <a:r>
              <a:rPr lang="de-DE" sz="12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+mn-cs"/>
              </a:rPr>
              <a:t> video will be made available to all students through FAU.tv and StudOn. </a:t>
            </a:r>
            <a:endParaRPr lang="en-US" sz="1200" b="0" i="0" u="none" strike="noStrike" cap="none" spc="0">
              <a:ln>
                <a:noFill/>
              </a:ln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7" name="Rechteck 56"/>
          <p:cNvSpPr/>
          <p:nvPr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sp>
        <p:nvSpPr>
          <p:cNvPr id="42" name="Rechteck 41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3" name="Rechteck 42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45" name="Gruppieren 44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46" name="Gerader Verbinder 4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48" name="Gruppieren 4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49" name="Gerader Verbinder 4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51" name="Gruppieren 50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52" name="Gerader Verbinder 5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54" name="Gruppieren 53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55" name="Gerader Verbinder 5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58" name="Gruppieren 5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65" name="Gerader Verbinder 6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67" name="Gruppieren 66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68" name="Gerader Verbinder 6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feld 68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70" name="Gruppieren 69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1" name="Gerader Verbinder 7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73" name="Gruppieren 72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74" name="Gerader Verbinder 73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76" name="Gerader Verbinder 75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7" name="Rechteck 6"/>
          <p:cNvSpPr/>
          <p:nvPr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/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sp>
        <p:nvSpPr>
          <p:cNvPr id="58" name="Freihandform: Form 57"/>
          <p:cNvSpPr/>
          <p:nvPr/>
        </p:nvSpPr>
        <p:spPr bwMode="auto"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56" name="Gruppieren 55"/>
          <p:cNvGrpSpPr/>
          <p:nvPr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93" name="Grafik 3"/>
          <p:cNvGrpSpPr/>
          <p:nvPr/>
        </p:nvGrpSpPr>
        <p:grpSpPr bwMode="auto"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94" name="Freihandform: Form 93"/>
            <p:cNvSpPr/>
            <p:nvPr/>
          </p:nvSpPr>
          <p:spPr bwMode="auto">
            <a:xfrm>
              <a:off x="2269806" y="2545079"/>
              <a:ext cx="232408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94"/>
            <p:cNvSpPr/>
            <p:nvPr/>
          </p:nvSpPr>
          <p:spPr bwMode="auto"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95"/>
            <p:cNvSpPr/>
            <p:nvPr/>
          </p:nvSpPr>
          <p:spPr bwMode="auto"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96"/>
            <p:cNvSpPr/>
            <p:nvPr/>
          </p:nvSpPr>
          <p:spPr bwMode="auto"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97"/>
            <p:cNvSpPr/>
            <p:nvPr/>
          </p:nvSpPr>
          <p:spPr bwMode="auto"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98"/>
            <p:cNvSpPr/>
            <p:nvPr/>
          </p:nvSpPr>
          <p:spPr bwMode="auto"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99"/>
            <p:cNvSpPr/>
            <p:nvPr/>
          </p:nvSpPr>
          <p:spPr bwMode="auto"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00"/>
            <p:cNvSpPr/>
            <p:nvPr/>
          </p:nvSpPr>
          <p:spPr bwMode="auto"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01"/>
            <p:cNvSpPr/>
            <p:nvPr/>
          </p:nvSpPr>
          <p:spPr bwMode="auto">
            <a:xfrm>
              <a:off x="4129086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02"/>
            <p:cNvSpPr/>
            <p:nvPr/>
          </p:nvSpPr>
          <p:spPr bwMode="auto"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03"/>
            <p:cNvSpPr/>
            <p:nvPr/>
          </p:nvSpPr>
          <p:spPr bwMode="auto">
            <a:xfrm>
              <a:off x="4593906" y="2545079"/>
              <a:ext cx="342900" cy="368616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04"/>
            <p:cNvSpPr/>
            <p:nvPr/>
          </p:nvSpPr>
          <p:spPr bwMode="auto"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05"/>
            <p:cNvSpPr/>
            <p:nvPr/>
          </p:nvSpPr>
          <p:spPr bwMode="auto"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06"/>
            <p:cNvSpPr/>
            <p:nvPr/>
          </p:nvSpPr>
          <p:spPr bwMode="auto"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07"/>
            <p:cNvSpPr/>
            <p:nvPr/>
          </p:nvSpPr>
          <p:spPr bwMode="auto"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08"/>
            <p:cNvSpPr/>
            <p:nvPr/>
          </p:nvSpPr>
          <p:spPr bwMode="auto"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09"/>
            <p:cNvSpPr/>
            <p:nvPr/>
          </p:nvSpPr>
          <p:spPr bwMode="auto"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10"/>
            <p:cNvSpPr/>
            <p:nvPr/>
          </p:nvSpPr>
          <p:spPr bwMode="auto"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11"/>
            <p:cNvSpPr/>
            <p:nvPr/>
          </p:nvSpPr>
          <p:spPr bwMode="auto"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12"/>
            <p:cNvSpPr/>
            <p:nvPr/>
          </p:nvSpPr>
          <p:spPr bwMode="auto">
            <a:xfrm>
              <a:off x="7115173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4"/>
            <p:cNvSpPr/>
            <p:nvPr/>
          </p:nvSpPr>
          <p:spPr bwMode="auto"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7"/>
            <p:cNvSpPr/>
            <p:nvPr/>
          </p:nvSpPr>
          <p:spPr bwMode="auto"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2242184" y="3122293"/>
              <a:ext cx="275272" cy="368616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5130164" y="3122293"/>
              <a:ext cx="231457" cy="368616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5" name="Rechteck 114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6" name="Freihandform: Form 115"/>
          <p:cNvSpPr/>
          <p:nvPr userDrawn="1"/>
        </p:nvSpPr>
        <p:spPr bwMode="auto"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117" name="Gruppieren 11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18" name="Gerader Verbinder 1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120" name="Gruppieren 11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21" name="Gerader Verbinder 1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feld 1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23" name="Gruppieren 12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24" name="Gerader Verbinder 1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feld 12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126" name="Gruppieren 12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27" name="Gerader Verbinder 1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129" name="Gruppieren 12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30" name="Gerader Verbinder 1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feld 13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132" name="Gruppieren 13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133" name="Gerader Verbinder 1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feld 13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135" name="Gruppieren 13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136" name="Gerader Verbinder 13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feld 13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38" name="Gruppieren 13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139" name="Gerader Verbinder 13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feld 13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141" name="Gruppieren 14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142" name="Gerader Verbinder 14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feld 14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144" name="Gerader Verbinder 14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146" name="Gerader Verbinder 14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feld 14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148" name="Grafik 3"/>
          <p:cNvGrpSpPr/>
          <p:nvPr userDrawn="1"/>
        </p:nvGrpSpPr>
        <p:grpSpPr bwMode="auto"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149" name="Freihandform: Form 148"/>
            <p:cNvSpPr/>
            <p:nvPr/>
          </p:nvSpPr>
          <p:spPr bwMode="auto">
            <a:xfrm>
              <a:off x="2269806" y="2545079"/>
              <a:ext cx="232408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4129086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4593906" y="2545079"/>
              <a:ext cx="342900" cy="368616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1" name="Freihandform: Form 190"/>
            <p:cNvSpPr/>
            <p:nvPr/>
          </p:nvSpPr>
          <p:spPr bwMode="auto"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2" name="Freihandform: Form 191"/>
            <p:cNvSpPr/>
            <p:nvPr/>
          </p:nvSpPr>
          <p:spPr bwMode="auto"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3" name="Freihandform: Form 192"/>
            <p:cNvSpPr/>
            <p:nvPr/>
          </p:nvSpPr>
          <p:spPr bwMode="auto"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4" name="Freihandform: Form 193"/>
            <p:cNvSpPr/>
            <p:nvPr/>
          </p:nvSpPr>
          <p:spPr bwMode="auto"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5" name="Freihandform: Form 194"/>
            <p:cNvSpPr/>
            <p:nvPr/>
          </p:nvSpPr>
          <p:spPr bwMode="auto"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6" name="Freihandform: Form 195"/>
            <p:cNvSpPr/>
            <p:nvPr/>
          </p:nvSpPr>
          <p:spPr bwMode="auto"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7" name="Freihandform: Form 196"/>
            <p:cNvSpPr/>
            <p:nvPr/>
          </p:nvSpPr>
          <p:spPr bwMode="auto">
            <a:xfrm>
              <a:off x="7115173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8" name="Freihandform: Form 197"/>
            <p:cNvSpPr/>
            <p:nvPr/>
          </p:nvSpPr>
          <p:spPr bwMode="auto"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9" name="Freihandform: Form 198"/>
            <p:cNvSpPr/>
            <p:nvPr/>
          </p:nvSpPr>
          <p:spPr bwMode="auto"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0" name="Freihandform: Form 199"/>
            <p:cNvSpPr/>
            <p:nvPr/>
          </p:nvSpPr>
          <p:spPr bwMode="auto"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1" name="Freihandform: Form 200"/>
            <p:cNvSpPr/>
            <p:nvPr/>
          </p:nvSpPr>
          <p:spPr bwMode="auto"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2" name="Freihandform: Form 201"/>
            <p:cNvSpPr/>
            <p:nvPr/>
          </p:nvSpPr>
          <p:spPr bwMode="auto"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3" name="Freihandform: Form 202"/>
            <p:cNvSpPr/>
            <p:nvPr/>
          </p:nvSpPr>
          <p:spPr bwMode="auto"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4" name="Freihandform: Form 203"/>
            <p:cNvSpPr/>
            <p:nvPr/>
          </p:nvSpPr>
          <p:spPr bwMode="auto"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5" name="Freihandform: Form 204"/>
            <p:cNvSpPr/>
            <p:nvPr/>
          </p:nvSpPr>
          <p:spPr bwMode="auto"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6" name="Freihandform: Form 205"/>
            <p:cNvSpPr/>
            <p:nvPr/>
          </p:nvSpPr>
          <p:spPr bwMode="auto"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7" name="Freihandform: Form 206"/>
            <p:cNvSpPr/>
            <p:nvPr/>
          </p:nvSpPr>
          <p:spPr bwMode="auto"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8" name="Freihandform: Form 207"/>
            <p:cNvSpPr/>
            <p:nvPr/>
          </p:nvSpPr>
          <p:spPr bwMode="auto"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9" name="Freihandform: Form 208"/>
            <p:cNvSpPr/>
            <p:nvPr/>
          </p:nvSpPr>
          <p:spPr bwMode="auto">
            <a:xfrm>
              <a:off x="2242184" y="3122293"/>
              <a:ext cx="275272" cy="368616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0" name="Freihandform: Form 209"/>
            <p:cNvSpPr/>
            <p:nvPr/>
          </p:nvSpPr>
          <p:spPr bwMode="auto"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1" name="Freihandform: Form 210"/>
            <p:cNvSpPr/>
            <p:nvPr/>
          </p:nvSpPr>
          <p:spPr bwMode="auto"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2" name="Freihandform: Form 211"/>
            <p:cNvSpPr/>
            <p:nvPr/>
          </p:nvSpPr>
          <p:spPr bwMode="auto"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3" name="Freihandform: Form 212"/>
            <p:cNvSpPr/>
            <p:nvPr/>
          </p:nvSpPr>
          <p:spPr bwMode="auto"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4" name="Freihandform: Form 213"/>
            <p:cNvSpPr/>
            <p:nvPr/>
          </p:nvSpPr>
          <p:spPr bwMode="auto"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5" name="Freihandform: Form 214"/>
            <p:cNvSpPr/>
            <p:nvPr/>
          </p:nvSpPr>
          <p:spPr bwMode="auto"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6" name="Freihandform: Form 215"/>
            <p:cNvSpPr/>
            <p:nvPr/>
          </p:nvSpPr>
          <p:spPr bwMode="auto"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7" name="Freihandform: Form 216"/>
            <p:cNvSpPr/>
            <p:nvPr/>
          </p:nvSpPr>
          <p:spPr bwMode="auto"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8" name="Freihandform: Form 217"/>
            <p:cNvSpPr/>
            <p:nvPr/>
          </p:nvSpPr>
          <p:spPr bwMode="auto"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19" name="Freihandform: Form 218"/>
            <p:cNvSpPr/>
            <p:nvPr/>
          </p:nvSpPr>
          <p:spPr bwMode="auto">
            <a:xfrm>
              <a:off x="5130164" y="3122293"/>
              <a:ext cx="231457" cy="368616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0" name="Freihandform: Form 219"/>
            <p:cNvSpPr/>
            <p:nvPr/>
          </p:nvSpPr>
          <p:spPr bwMode="auto"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1" name="Freihandform: Form 220"/>
            <p:cNvSpPr/>
            <p:nvPr/>
          </p:nvSpPr>
          <p:spPr bwMode="auto"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2" name="Freihandform: Form 221"/>
            <p:cNvSpPr/>
            <p:nvPr/>
          </p:nvSpPr>
          <p:spPr bwMode="auto"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3" name="Freihandform: Form 222"/>
            <p:cNvSpPr/>
            <p:nvPr/>
          </p:nvSpPr>
          <p:spPr bwMode="auto"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4" name="Freihandform: Form 223"/>
            <p:cNvSpPr/>
            <p:nvPr/>
          </p:nvSpPr>
          <p:spPr bwMode="auto"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5" name="Freihandform: Form 224"/>
            <p:cNvSpPr/>
            <p:nvPr/>
          </p:nvSpPr>
          <p:spPr bwMode="auto"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26" name="Freihandform: Form 225"/>
            <p:cNvSpPr/>
            <p:nvPr/>
          </p:nvSpPr>
          <p:spPr bwMode="auto"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28000" y="912001"/>
            <a:ext cx="11136000" cy="615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>
              <a:defRPr/>
            </a:pPr>
            <a:r>
              <a:rPr lang="de-DE"/>
              <a:t>Title</a:t>
            </a:r>
            <a:endParaRPr/>
          </a:p>
        </p:txBody>
      </p:sp>
      <p:sp>
        <p:nvSpPr>
          <p:cNvPr id="5" name="Inhaltsplatzhalter 4"/>
          <p:cNvSpPr>
            <a:spLocks noGrp="1"/>
          </p:cNvSpPr>
          <p:nvPr>
            <p:ph sz="quarter" idx="17" hasCustomPrompt="1"/>
          </p:nvPr>
        </p:nvSpPr>
        <p:spPr bwMode="auto">
          <a:xfrm>
            <a:off x="527999" y="1784351"/>
            <a:ext cx="11135999" cy="4648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50" b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de-DE"/>
              <a:t>Content…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sei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auto">
          <a:xfrm>
            <a:off x="528002" y="912001"/>
            <a:ext cx="11339412" cy="55077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  <a:lvl2pPr marL="1079973" indent="-539987">
              <a:buFontTx/>
              <a:buNone/>
              <a:defRPr sz="2000"/>
            </a:lvl2pPr>
            <a:lvl3pPr marL="1619960" indent="-539987">
              <a:buFontTx/>
              <a:buNone/>
              <a:defRPr sz="2000"/>
            </a:lvl3pPr>
            <a:lvl4pPr>
              <a:buFontTx/>
              <a:buNone/>
              <a:defRPr/>
            </a:lvl4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seite mit 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auto">
          <a:xfrm>
            <a:off x="528002" y="912001"/>
            <a:ext cx="11339412" cy="55077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  <a:lvl2pPr marL="1079973" indent="-539987">
              <a:buFontTx/>
              <a:buNone/>
              <a:defRPr sz="2000"/>
            </a:lvl2pPr>
            <a:lvl3pPr marL="1619960" indent="-539987">
              <a:buFontTx/>
              <a:buNone/>
              <a:defRPr sz="2000"/>
            </a:lvl3pPr>
            <a:lvl4pPr>
              <a:buFontTx/>
              <a:buNone/>
              <a:defRPr sz="2000"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elmaster mit Sieg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279468" y="2648910"/>
            <a:ext cx="11912533" cy="393389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7"/>
          <p:cNvSpPr/>
          <p:nvPr/>
        </p:nvSpPr>
        <p:spPr bwMode="auto">
          <a:xfrm>
            <a:off x="279468" y="1314721"/>
            <a:ext cx="11912533" cy="1301479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9" name="Grafik 8" descr="FAU-Siegel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057603" y="3391021"/>
            <a:ext cx="3137004" cy="31877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528000" y="1397004"/>
            <a:ext cx="11424000" cy="581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528000" y="1986531"/>
            <a:ext cx="11424000" cy="6138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11" name="TextBox 14"/>
          <p:cNvSpPr txBox="1"/>
          <p:nvPr/>
        </p:nvSpPr>
        <p:spPr bwMode="auto">
          <a:xfrm>
            <a:off x="8989383" y="6600892"/>
            <a:ext cx="1028195" cy="169277"/>
          </a:xfrm>
          <a:prstGeom prst="rect">
            <a:avLst/>
          </a:prstGeom>
          <a:noFill/>
          <a:ln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670B2D-3C53-4D58-BCE0-0AAA7426D964}" type="datetime1">
              <a:rPr lang="de-DE" sz="1100">
                <a:solidFill>
                  <a:srgbClr val="003865"/>
                </a:solidFill>
              </a:rPr>
              <a:t>14.11.2024</a:t>
            </a:fld>
            <a:endParaRPr lang="en-US" sz="900">
              <a:solidFill>
                <a:srgbClr val="003865"/>
              </a:solidFill>
            </a:endParaRPr>
          </a:p>
        </p:txBody>
      </p:sp>
      <p:sp>
        <p:nvSpPr>
          <p:cNvPr id="12" name="TextBox 15"/>
          <p:cNvSpPr txBox="1"/>
          <p:nvPr/>
        </p:nvSpPr>
        <p:spPr bwMode="auto">
          <a:xfrm>
            <a:off x="11426256" y="6600892"/>
            <a:ext cx="607099" cy="169277"/>
          </a:xfrm>
          <a:prstGeom prst="rect">
            <a:avLst/>
          </a:prstGeom>
          <a:noFill/>
          <a:ln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C6889E-D8BA-4666-8EF6-9555D55B3BC7}" type="slidenum">
              <a:rPr lang="de-DE" sz="1100">
                <a:solidFill>
                  <a:srgbClr val="003865"/>
                </a:solidFill>
              </a:rPr>
              <a:t>‹Nr.›</a:t>
            </a:fld>
            <a:endParaRPr lang="en-US" sz="900">
              <a:solidFill>
                <a:srgbClr val="00386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hteck 1"/>
          <p:cNvSpPr/>
          <p:nvPr/>
        </p:nvSpPr>
        <p:spPr bwMode="auto">
          <a:xfrm>
            <a:off x="449036" y="1569576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sz="135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TextBox 125"/>
          <p:cNvSpPr txBox="1"/>
          <p:nvPr/>
        </p:nvSpPr>
        <p:spPr bwMode="auto">
          <a:xfrm>
            <a:off x="518319" y="6050606"/>
            <a:ext cx="8073746" cy="260127"/>
          </a:xfrm>
          <a:prstGeom prst="rect">
            <a:avLst/>
          </a:prstGeom>
          <a:solidFill>
            <a:srgbClr val="003865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+mn-cs"/>
              </a:rPr>
              <a:t>This lecture is being recorded. The </a:t>
            </a:r>
            <a:r>
              <a:rPr lang="de-DE" sz="120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+mn-cs"/>
              </a:rPr>
              <a:t>unedited</a:t>
            </a:r>
            <a:r>
              <a:rPr lang="de-DE" sz="12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+mn-ea"/>
                <a:cs typeface="+mn-cs"/>
              </a:rPr>
              <a:t> video will be made available to all students through FAU.tv and StudOn. </a:t>
            </a:r>
            <a:endParaRPr lang="en-US" sz="1200" b="0" i="0" u="none" strike="noStrike" cap="none" spc="0">
              <a:ln>
                <a:noFill/>
              </a:ln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7" name="Rechteck 1"/>
          <p:cNvSpPr/>
          <p:nvPr userDrawn="1"/>
        </p:nvSpPr>
        <p:spPr bwMode="auto">
          <a:xfrm>
            <a:off x="449036" y="1569576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sz="1350"/>
          </a:p>
        </p:txBody>
      </p:sp>
      <p:sp>
        <p:nvSpPr>
          <p:cNvPr id="3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hteck 1"/>
          <p:cNvSpPr/>
          <p:nvPr/>
        </p:nvSpPr>
        <p:spPr bwMode="auto">
          <a:xfrm>
            <a:off x="429703" y="2281335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0" name="Rechteck 1"/>
          <p:cNvSpPr/>
          <p:nvPr userDrawn="1"/>
        </p:nvSpPr>
        <p:spPr bwMode="auto">
          <a:xfrm>
            <a:off x="429703" y="2281335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25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_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Rechteck 1"/>
          <p:cNvSpPr/>
          <p:nvPr/>
        </p:nvSpPr>
        <p:spPr bwMode="auto">
          <a:xfrm>
            <a:off x="429703" y="3035782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0" name="Rechteck 1"/>
          <p:cNvSpPr/>
          <p:nvPr userDrawn="1"/>
        </p:nvSpPr>
        <p:spPr bwMode="auto">
          <a:xfrm>
            <a:off x="429703" y="3035782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4_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Rechteck 1"/>
          <p:cNvSpPr/>
          <p:nvPr/>
        </p:nvSpPr>
        <p:spPr bwMode="auto">
          <a:xfrm>
            <a:off x="429703" y="3759337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0" name="Rechteck 1"/>
          <p:cNvSpPr/>
          <p:nvPr userDrawn="1"/>
        </p:nvSpPr>
        <p:spPr bwMode="auto">
          <a:xfrm>
            <a:off x="429703" y="3759337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5_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Rechteck 1"/>
          <p:cNvSpPr/>
          <p:nvPr/>
        </p:nvSpPr>
        <p:spPr bwMode="auto">
          <a:xfrm>
            <a:off x="429703" y="4464001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0" name="Rechteck 1"/>
          <p:cNvSpPr/>
          <p:nvPr userDrawn="1"/>
        </p:nvSpPr>
        <p:spPr bwMode="auto">
          <a:xfrm>
            <a:off x="429703" y="4464001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6_Agenda | mit Bild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Rechteck 1"/>
          <p:cNvSpPr/>
          <p:nvPr/>
        </p:nvSpPr>
        <p:spPr bwMode="auto">
          <a:xfrm>
            <a:off x="429703" y="5187556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0" name="Rechteck 1"/>
          <p:cNvSpPr/>
          <p:nvPr userDrawn="1"/>
        </p:nvSpPr>
        <p:spPr bwMode="auto">
          <a:xfrm>
            <a:off x="429703" y="5187556"/>
            <a:ext cx="5646964" cy="404261"/>
          </a:xfrm>
          <a:prstGeom prst="rect">
            <a:avLst/>
          </a:prstGeom>
          <a:solidFill>
            <a:srgbClr val="41748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2.xml"/><Relationship Id="rId5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7" name="Rechteck 6"/>
          <p:cNvSpPr/>
          <p:nvPr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Textfeld 4"/>
          <p:cNvSpPr txBox="1"/>
          <p:nvPr/>
        </p:nvSpPr>
        <p:spPr bwMode="auto">
          <a:xfrm>
            <a:off x="515936" y="6634664"/>
            <a:ext cx="8581777" cy="122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>
                <a:solidFill>
                  <a:srgbClr val="003865"/>
                </a:solidFill>
              </a:rPr>
              <a:t>MDP Concept Presentation </a:t>
            </a:r>
            <a:r>
              <a:rPr lang="de-DE" sz="800">
                <a:solidFill>
                  <a:srgbClr val="003865"/>
                </a:solidFill>
              </a:rPr>
              <a:t>| RMI WS24/25 | Group 4</a:t>
            </a:r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0"/>
          <a:stretch/>
        </p:blipFill>
        <p:spPr bwMode="auto">
          <a:xfrm>
            <a:off x="8688605" y="289514"/>
            <a:ext cx="2976017" cy="419376"/>
          </a:xfrm>
          <a:prstGeom prst="rect">
            <a:avLst/>
          </a:prstGeom>
        </p:spPr>
      </p:pic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3" name="Textfeld 12"/>
          <p:cNvSpPr txBox="1"/>
          <p:nvPr userDrawn="1"/>
        </p:nvSpPr>
        <p:spPr bwMode="auto">
          <a:xfrm>
            <a:off x="9933710" y="6634666"/>
            <a:ext cx="965592" cy="12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377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r>
              <a:rPr lang="de-DE" sz="800"/>
              <a:t>15. November 2024</a:t>
            </a:r>
            <a:endParaRPr lang="de-DE" sz="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dt="1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5" name="Grafik 54" descr="FAU_Logo_Tech_englisch_DinA4_RGB.emf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414795" y="126241"/>
            <a:ext cx="1427956" cy="373533"/>
          </a:xfrm>
          <a:prstGeom prst="rect">
            <a:avLst/>
          </a:prstGeom>
        </p:spPr>
      </p:pic>
      <p:sp>
        <p:nvSpPr>
          <p:cNvPr id="60" name="Rechteck 59"/>
          <p:cNvSpPr/>
          <p:nvPr/>
        </p:nvSpPr>
        <p:spPr bwMode="auto">
          <a:xfrm>
            <a:off x="2" y="1985670"/>
            <a:ext cx="238124" cy="643233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1" name="Rechteck 60"/>
          <p:cNvSpPr/>
          <p:nvPr/>
        </p:nvSpPr>
        <p:spPr bwMode="auto">
          <a:xfrm>
            <a:off x="2" y="1309394"/>
            <a:ext cx="238124" cy="64323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9" name="Freihandform 108"/>
          <p:cNvSpPr/>
          <p:nvPr/>
        </p:nvSpPr>
        <p:spPr bwMode="auto">
          <a:xfrm>
            <a:off x="273053" y="657390"/>
            <a:ext cx="11921931" cy="5924385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 fill="norm" stroke="1" extrusionOk="0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003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TextBox 2"/>
          <p:cNvSpPr txBox="1"/>
          <p:nvPr/>
        </p:nvSpPr>
        <p:spPr bwMode="auto">
          <a:xfrm>
            <a:off x="316522" y="6600891"/>
            <a:ext cx="9167132" cy="169277"/>
          </a:xfrm>
          <a:prstGeom prst="rect">
            <a:avLst/>
          </a:prstGeom>
          <a:noFill/>
          <a:ln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100">
                <a:solidFill>
                  <a:srgbClr val="003865"/>
                </a:solidFill>
              </a:rPr>
              <a:t>Gait biomechanics | </a:t>
            </a:r>
            <a:r>
              <a:rPr lang="de-DE" sz="1100">
                <a:solidFill>
                  <a:srgbClr val="003865"/>
                </a:solidFill>
                <a:latin typeface="Arial"/>
                <a:ea typeface="+mn-ea"/>
                <a:cs typeface="+mn-cs"/>
              </a:rPr>
              <a:t>Human-centered mechatronics and robotics  </a:t>
            </a:r>
            <a:r>
              <a:rPr lang="de-DE" sz="1100">
                <a:solidFill>
                  <a:srgbClr val="003865"/>
                </a:solidFill>
              </a:rPr>
              <a:t>| ASM @ FAU Erlangen-Nürnberg | P. Beckerle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14"/>
          <p:cNvSpPr txBox="1"/>
          <p:nvPr/>
        </p:nvSpPr>
        <p:spPr bwMode="auto">
          <a:xfrm>
            <a:off x="8989383" y="6600892"/>
            <a:ext cx="1028195" cy="169277"/>
          </a:xfrm>
          <a:prstGeom prst="rect">
            <a:avLst/>
          </a:prstGeom>
          <a:noFill/>
          <a:ln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670B2D-3C53-4D58-BCE0-0AAA7426D964}" type="datetime1">
              <a:rPr lang="de-DE" sz="1100">
                <a:solidFill>
                  <a:srgbClr val="003865"/>
                </a:solidFill>
              </a:rPr>
              <a:t>14.11.2024</a:t>
            </a:fld>
            <a:endParaRPr lang="en-US" sz="900">
              <a:solidFill>
                <a:srgbClr val="003865"/>
              </a:solidFill>
            </a:endParaRPr>
          </a:p>
        </p:txBody>
      </p:sp>
      <p:sp>
        <p:nvSpPr>
          <p:cNvPr id="11" name="TextBox 15"/>
          <p:cNvSpPr txBox="1"/>
          <p:nvPr/>
        </p:nvSpPr>
        <p:spPr bwMode="auto">
          <a:xfrm>
            <a:off x="11426256" y="6600892"/>
            <a:ext cx="607099" cy="169277"/>
          </a:xfrm>
          <a:prstGeom prst="rect">
            <a:avLst/>
          </a:prstGeom>
          <a:noFill/>
          <a:ln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C6889E-D8BA-4666-8EF6-9555D55B3BC7}" type="slidenum">
              <a:rPr lang="de-DE" sz="1100">
                <a:solidFill>
                  <a:srgbClr val="003865"/>
                </a:solidFill>
              </a:rPr>
              <a:t>‹Nr.›</a:t>
            </a:fld>
            <a:endParaRPr lang="en-US" sz="900">
              <a:solidFill>
                <a:srgbClr val="00386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dt="1" ftr="0" hdr="0" sldNum="1"/>
  <p:txStyles>
    <p:titleStyle>
      <a:lvl1pPr algn="ctr" defTabSz="914378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37" indent="-514337" algn="l" defTabSz="914378">
        <a:spcBef>
          <a:spcPts val="0"/>
        </a:spcBef>
        <a:buFont typeface="+mj-lt"/>
        <a:buAutoNum type="arabicPeriod"/>
        <a:defRPr lang="de-DE" sz="3200" b="1">
          <a:solidFill>
            <a:srgbClr val="003865"/>
          </a:solidFill>
          <a:latin typeface="+mn-lt"/>
          <a:ea typeface="+mn-ea"/>
          <a:cs typeface="+mn-cs"/>
        </a:defRPr>
      </a:lvl1pPr>
      <a:lvl2pPr marL="971526" indent="-514337" algn="l" defTabSz="914378">
        <a:spcBef>
          <a:spcPts val="0"/>
        </a:spcBef>
        <a:buFont typeface="+mj-lt"/>
        <a:buAutoNum type="arabicPeriod"/>
        <a:defRPr sz="2800">
          <a:solidFill>
            <a:srgbClr val="003865"/>
          </a:solidFill>
          <a:latin typeface="+mn-lt"/>
          <a:ea typeface="+mn-ea"/>
          <a:cs typeface="+mn-cs"/>
        </a:defRPr>
      </a:lvl2pPr>
      <a:lvl3pPr marL="1371566" indent="-457189" algn="l" defTabSz="914378">
        <a:spcBef>
          <a:spcPts val="0"/>
        </a:spcBef>
        <a:buFont typeface="+mj-lt"/>
        <a:buAutoNum type="arabicPeriod"/>
        <a:defRPr sz="2400">
          <a:solidFill>
            <a:srgbClr val="003865"/>
          </a:solidFill>
          <a:latin typeface="+mn-lt"/>
          <a:ea typeface="+mn-ea"/>
          <a:cs typeface="+mn-cs"/>
        </a:defRPr>
      </a:lvl3pPr>
      <a:lvl4pPr marL="1600160" indent="-228594" algn="l" defTabSz="914378">
        <a:spcBef>
          <a:spcPts val="0"/>
        </a:spcBef>
        <a:buFont typeface="Arial"/>
        <a:buChar char="–"/>
        <a:defRPr sz="2000">
          <a:solidFill>
            <a:srgbClr val="003865"/>
          </a:solidFill>
          <a:latin typeface="+mn-lt"/>
          <a:ea typeface="+mn-ea"/>
          <a:cs typeface="+mn-cs"/>
        </a:defRPr>
      </a:lvl4pPr>
      <a:lvl5pPr marL="2057348" indent="-228594" algn="l" defTabSz="914378">
        <a:spcBef>
          <a:spcPts val="0"/>
        </a:spcBef>
        <a:buFont typeface="Arial"/>
        <a:buChar char="»"/>
        <a:defRPr sz="2000">
          <a:solidFill>
            <a:srgbClr val="003865"/>
          </a:solidFill>
          <a:latin typeface="+mn-lt"/>
          <a:ea typeface="+mn-ea"/>
          <a:cs typeface="+mn-cs"/>
        </a:defRPr>
      </a:lvl5pPr>
      <a:lvl6pPr marL="2514536" indent="-228594" algn="l" defTabSz="914378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esto.com/de/en/p/adaptive-gripper-finger-id_DHAS_GF/" TargetMode="External"/><Relationship Id="rId4" Type="http://schemas.openxmlformats.org/officeDocument/2006/relationships/hyperlink" Target="https://www.youtube.com/watch?v=JAyPTIIpFiA" TargetMode="External"/><Relationship Id="rId5" Type="http://schemas.openxmlformats.org/officeDocument/2006/relationships/hyperlink" Target="https://www.youtube.com/watch?v=c1vxuhYwPKY" TargetMode="External"/><Relationship Id="rId6" Type="http://schemas.openxmlformats.org/officeDocument/2006/relationships/hyperlink" Target="https://hackaday.com/2021/09/13/how-the-ps5s-genuinely-clever-adaptive-triggers-work/" TargetMode="External"/><Relationship Id="rId7" Type="http://schemas.openxmlformats.org/officeDocument/2006/relationships/hyperlink" Target="https://www.youtube.com/watch?v=rDos7Of9P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30" name="Bildplatzhalter 13" descr="Ein Bild, das Text, Geschirr enthält.&#10;&#10;Automatisch generierte Beschreibung"/>
          <p:cNvPicPr>
            <a:picLocks noChangeAspect="1" noGrp="1"/>
          </p:cNvPicPr>
          <p:nvPr>
            <p:ph type="pic" sz="quarter" idx="10"/>
          </p:nvPr>
        </p:nvPicPr>
        <p:blipFill>
          <a:blip r:embed="rId3"/>
          <a:srcRect l="0" t="11875" r="0" b="11875"/>
          <a:stretch/>
        </p:blipFill>
        <p:spPr bwMode="auto"/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1465707"/>
            <a:ext cx="12192000" cy="5230368"/>
          </a:xfrm>
          <a:prstGeom prst="rect">
            <a:avLst/>
          </a:prstGeom>
        </p:spPr>
      </p:pic>
      <p:sp>
        <p:nvSpPr>
          <p:cNvPr id="27" name="Titel 26"/>
          <p:cNvSpPr>
            <a:spLocks noGrp="1"/>
          </p:cNvSpPr>
          <p:nvPr>
            <p:ph type="title"/>
          </p:nvPr>
        </p:nvSpPr>
        <p:spPr bwMode="auto">
          <a:xfrm>
            <a:off x="520163" y="2913731"/>
            <a:ext cx="7145766" cy="1030539"/>
          </a:xfrm>
        </p:spPr>
        <p:txBody>
          <a:bodyPr lIns="0" tIns="0" rIns="0" bIns="0" anchor="t">
            <a:noAutofit/>
          </a:bodyPr>
          <a:lstStyle/>
          <a:p>
            <a:pPr>
              <a:defRPr/>
            </a:pPr>
            <a:r>
              <a:rPr lang="en-US" sz="3600"/>
              <a:t>MDP Concept Presentation</a:t>
            </a:r>
            <a:br>
              <a:rPr lang="en-GB" b="1"/>
            </a:br>
            <a:r>
              <a:rPr lang="de-DE" sz="2400"/>
              <a:t>Group 4</a:t>
            </a:r>
            <a:br>
              <a:rPr lang="de-DE" sz="2400"/>
            </a:br>
            <a:br>
              <a:rPr lang="de-DE" sz="2400"/>
            </a:br>
            <a:r>
              <a:rPr lang="de-DE" sz="1800" b="0"/>
              <a:t>By</a:t>
            </a:r>
            <a:br>
              <a:rPr lang="de-DE" sz="1800" b="0"/>
            </a:br>
            <a:r>
              <a:rPr lang="de-DE" sz="1800" b="0"/>
              <a:t>Lucie Bonenberger</a:t>
            </a:r>
            <a:br>
              <a:rPr lang="de-DE" sz="1800" b="0"/>
            </a:br>
            <a:r>
              <a:rPr lang="de-DE" sz="1800" b="0"/>
              <a:t>Surya</a:t>
            </a:r>
            <a:r>
              <a:rPr lang="de-DE" sz="1800" b="0"/>
              <a:t> </a:t>
            </a:r>
            <a:r>
              <a:rPr lang="de-DE" sz="1800" b="0"/>
              <a:t>Manusani</a:t>
            </a:r>
            <a:br>
              <a:rPr lang="de-DE" sz="1800" b="0"/>
            </a:br>
            <a:r>
              <a:rPr lang="de-DE" sz="1800" b="0"/>
              <a:t>Aravind</a:t>
            </a:r>
            <a:r>
              <a:rPr lang="de-DE" sz="1800" b="0"/>
              <a:t> </a:t>
            </a:r>
            <a:r>
              <a:rPr lang="de-DE" sz="1800" b="0"/>
              <a:t>Palakkal</a:t>
            </a:r>
            <a:br>
              <a:rPr lang="de-DE" sz="1800" b="0"/>
            </a:br>
            <a:r>
              <a:rPr lang="de-DE" sz="1800" b="0"/>
              <a:t>Arun </a:t>
            </a:r>
            <a:r>
              <a:rPr lang="de-DE" sz="1800" b="0"/>
              <a:t>Ravindranath</a:t>
            </a:r>
            <a:br>
              <a:rPr lang="de-DE" sz="1800" b="0"/>
            </a:br>
            <a:r>
              <a:rPr lang="de-DE" sz="1800" b="0"/>
              <a:t>Ajinkya</a:t>
            </a:r>
            <a:r>
              <a:rPr lang="de-DE" sz="1800" b="0"/>
              <a:t> </a:t>
            </a:r>
            <a:r>
              <a:rPr lang="de-DE" sz="1800" b="0"/>
              <a:t>Sathe</a:t>
            </a:r>
            <a:br>
              <a:rPr lang="de-DE" sz="1800" b="0"/>
            </a:br>
            <a:r>
              <a:rPr lang="de-DE" sz="1800" b="0"/>
              <a:t>Giorgia </a:t>
            </a:r>
            <a:r>
              <a:rPr lang="de-DE" sz="1800" b="0"/>
              <a:t>Tognazzi</a:t>
            </a:r>
            <a:br>
              <a:rPr lang="de-DE" sz="1800" b="0"/>
            </a:br>
            <a:br>
              <a:rPr lang="de-DE" sz="2400"/>
            </a:br>
            <a:endParaRPr lang="en-GB" sz="2400" b="1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73042" name="Title 2"/>
          <p:cNvSpPr>
            <a:spLocks noGrp="1"/>
          </p:cNvSpPr>
          <p:nvPr>
            <p:ph type="title"/>
          </p:nvPr>
        </p:nvSpPr>
        <p:spPr bwMode="auto">
          <a:xfrm>
            <a:off x="535594" y="301185"/>
            <a:ext cx="6844384" cy="332398"/>
          </a:xfrm>
        </p:spPr>
        <p:txBody>
          <a:bodyPr/>
          <a:lstStyle/>
          <a:p>
            <a:pPr>
              <a:spcAft>
                <a:spcPts val="1199"/>
              </a:spcAft>
              <a:defRPr/>
            </a:pPr>
            <a:r>
              <a:rPr lang="en-US"/>
              <a:t>Description</a:t>
            </a:r>
            <a:endParaRPr/>
          </a:p>
        </p:txBody>
      </p:sp>
      <p:sp>
        <p:nvSpPr>
          <p:cNvPr id="965070710" name="Text Placeholder 4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1664" cy="268583"/>
          </a:xfrm>
        </p:spPr>
        <p:txBody>
          <a:bodyPr/>
          <a:lstStyle/>
          <a:p>
            <a:pPr>
              <a:defRPr/>
            </a:pPr>
            <a:r>
              <a:rPr lang="en-US"/>
              <a:t>Dual Stick Interface</a:t>
            </a:r>
            <a:endParaRPr/>
          </a:p>
        </p:txBody>
      </p:sp>
      <p:sp>
        <p:nvSpPr>
          <p:cNvPr id="1842390015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7" y="6634666"/>
            <a:ext cx="20518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AA5173-5AE6-0579-2392-F7469B7E0A16}" type="slidenum">
              <a:rPr lang="de-DE"/>
              <a:t>2</a:t>
            </a:fld>
            <a:endParaRPr lang="de-DE"/>
          </a:p>
        </p:txBody>
      </p:sp>
      <p:pic>
        <p:nvPicPr>
          <p:cNvPr id="495104537" name="Grafik 495104536"/>
          <p:cNvPicPr>
            <a:picLocks noChangeAspect="1"/>
          </p:cNvPicPr>
          <p:nvPr/>
        </p:nvPicPr>
        <p:blipFill>
          <a:blip r:embed="rId3"/>
          <a:srcRect l="5623" t="16404" r="9706" b="19495"/>
          <a:stretch/>
        </p:blipFill>
        <p:spPr bwMode="auto">
          <a:xfrm>
            <a:off x="7490441" y="2072731"/>
            <a:ext cx="4500643" cy="3407245"/>
          </a:xfrm>
          <a:prstGeom prst="rect">
            <a:avLst/>
          </a:prstGeom>
        </p:spPr>
      </p:pic>
      <p:pic>
        <p:nvPicPr>
          <p:cNvPr id="1101664896" name="Grafik 1101664895"/>
          <p:cNvPicPr>
            <a:picLocks noChangeAspect="1"/>
          </p:cNvPicPr>
          <p:nvPr/>
        </p:nvPicPr>
        <p:blipFill>
          <a:blip r:embed="rId4"/>
          <a:srcRect l="28533" t="30024" r="13867" b="8495"/>
          <a:stretch/>
        </p:blipFill>
        <p:spPr bwMode="auto">
          <a:xfrm>
            <a:off x="4530024" y="2320099"/>
            <a:ext cx="2960416" cy="3159878"/>
          </a:xfrm>
          <a:prstGeom prst="rect">
            <a:avLst/>
          </a:prstGeom>
        </p:spPr>
      </p:pic>
      <p:sp>
        <p:nvSpPr>
          <p:cNvPr id="322983752" name="Rechteck 9"/>
          <p:cNvSpPr/>
          <p:nvPr/>
        </p:nvSpPr>
        <p:spPr bwMode="auto">
          <a:xfrm>
            <a:off x="623888" y="1808163"/>
            <a:ext cx="3906134" cy="4176712"/>
          </a:xfrm>
          <a:prstGeom prst="rect">
            <a:avLst/>
          </a:prstGeom>
          <a:noFill/>
        </p:spPr>
        <p:txBody>
          <a:bodyPr rtlCol="0" anchor="t"/>
          <a:lstStyle/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Movement and </a:t>
            </a:r>
            <a:r>
              <a:rPr lang="de-DE"/>
              <a:t>closing</a:t>
            </a:r>
            <a:r>
              <a:rPr lang="de-DE"/>
              <a:t> end-</a:t>
            </a:r>
            <a:r>
              <a:rPr lang="de-DE"/>
              <a:t>effector</a:t>
            </a:r>
            <a:r>
              <a:rPr lang="de-DE"/>
              <a:t> </a:t>
            </a:r>
            <a:r>
              <a:rPr lang="de-DE"/>
              <a:t>seperate</a:t>
            </a: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Control </a:t>
            </a:r>
            <a:r>
              <a:rPr lang="de-DE"/>
              <a:t>slider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switch </a:t>
            </a:r>
            <a:r>
              <a:rPr lang="de-DE"/>
              <a:t>between</a:t>
            </a:r>
            <a:r>
              <a:rPr lang="de-DE"/>
              <a:t> </a:t>
            </a:r>
            <a:r>
              <a:rPr lang="de-DE"/>
              <a:t>modes</a:t>
            </a: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Resistance Trigger </a:t>
            </a:r>
            <a:r>
              <a:rPr lang="de-DE"/>
              <a:t>contains</a:t>
            </a:r>
            <a:r>
              <a:rPr lang="de-DE"/>
              <a:t> </a:t>
            </a:r>
            <a:r>
              <a:rPr lang="de-DE"/>
              <a:t>worm</a:t>
            </a:r>
            <a:r>
              <a:rPr lang="de-DE"/>
              <a:t> </a:t>
            </a:r>
            <a:r>
              <a:rPr lang="de-DE"/>
              <a:t>gear</a:t>
            </a:r>
            <a:r>
              <a:rPr lang="de-DE"/>
              <a:t> </a:t>
            </a:r>
            <a:r>
              <a:rPr lang="de-DE"/>
              <a:t>assembly</a:t>
            </a: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Joystick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mounted</a:t>
            </a:r>
            <a:r>
              <a:rPr lang="de-DE"/>
              <a:t> on </a:t>
            </a:r>
            <a:r>
              <a:rPr lang="de-DE"/>
              <a:t>suspended</a:t>
            </a:r>
            <a:r>
              <a:rPr lang="de-DE"/>
              <a:t> </a:t>
            </a:r>
            <a:r>
              <a:rPr lang="de-DE"/>
              <a:t>platform</a:t>
            </a: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Motion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joystick</a:t>
            </a:r>
            <a:r>
              <a:rPr lang="de-DE"/>
              <a:t> (5 DOF </a:t>
            </a:r>
            <a:r>
              <a:rPr lang="de-DE"/>
              <a:t>detected</a:t>
            </a:r>
            <a:r>
              <a:rPr lang="de-DE"/>
              <a:t> </a:t>
            </a:r>
            <a:r>
              <a:rPr lang="de-DE"/>
              <a:t>by</a:t>
            </a:r>
            <a:r>
              <a:rPr lang="de-DE"/>
              <a:t> Hall-</a:t>
            </a:r>
            <a:r>
              <a:rPr lang="de-DE"/>
              <a:t>Effect</a:t>
            </a:r>
            <a:r>
              <a:rPr lang="de-DE"/>
              <a:t> </a:t>
            </a:r>
            <a:r>
              <a:rPr lang="de-DE"/>
              <a:t>sensor</a:t>
            </a: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Thumbstick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Translational Z-</a:t>
            </a:r>
            <a:r>
              <a:rPr lang="de-DE"/>
              <a:t>axis</a:t>
            </a:r>
            <a:r>
              <a:rPr lang="de-DE"/>
              <a:t> </a:t>
            </a:r>
            <a:endParaRPr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Connects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computer</a:t>
            </a:r>
            <a:r>
              <a:rPr lang="de-DE"/>
              <a:t> via USB C (Data and Power)</a:t>
            </a:r>
            <a:endParaRPr/>
          </a:p>
          <a:p>
            <a:pPr marL="234313" indent="-234313" defTabSz="685800">
              <a:buFont typeface="Arial"/>
              <a:buChar char="•"/>
              <a:defRPr/>
            </a:pP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endParaRPr lang="de-DE" sz="1350"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/>
              <a:t>Description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3</a:t>
            </a:fld>
            <a:endParaRPr lang="de-DE"/>
          </a:p>
        </p:txBody>
      </p:sp>
      <p:pic>
        <p:nvPicPr>
          <p:cNvPr id="1098813210" name="Grafik 1098813209"/>
          <p:cNvPicPr>
            <a:picLocks noChangeAspect="1"/>
          </p:cNvPicPr>
          <p:nvPr/>
        </p:nvPicPr>
        <p:blipFill>
          <a:blip r:embed="rId3"/>
          <a:srcRect l="8902" t="7174" r="0" b="1843"/>
          <a:stretch/>
        </p:blipFill>
        <p:spPr bwMode="auto">
          <a:xfrm>
            <a:off x="6431912" y="1303944"/>
            <a:ext cx="5174024" cy="5167452"/>
          </a:xfrm>
          <a:prstGeom prst="rect">
            <a:avLst/>
          </a:prstGeom>
        </p:spPr>
      </p:pic>
      <p:pic>
        <p:nvPicPr>
          <p:cNvPr id="1512217451" name="Grafik 1512217450"/>
          <p:cNvPicPr>
            <a:picLocks noChangeAspect="1"/>
          </p:cNvPicPr>
          <p:nvPr/>
        </p:nvPicPr>
        <p:blipFill>
          <a:blip r:embed="rId4"/>
          <a:srcRect l="9838" t="21495" r="9686" b="9018"/>
          <a:stretch/>
        </p:blipFill>
        <p:spPr bwMode="auto">
          <a:xfrm>
            <a:off x="841874" y="1750513"/>
            <a:ext cx="5182720" cy="447508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 bwMode="auto">
          <a:xfrm>
            <a:off x="9590230" y="3341724"/>
            <a:ext cx="1880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/>
              <a:t>Translational </a:t>
            </a:r>
            <a:r>
              <a:rPr lang="de-DE"/>
              <a:t>movement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Entwurf, Zeichnung, Schläger, Design enthält.&#10;&#10;Automatisch generierte Beschreibu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36891" y="2945220"/>
            <a:ext cx="4732341" cy="2683453"/>
          </a:xfrm>
          <a:prstGeom prst="rect">
            <a:avLst/>
          </a:prstGeom>
        </p:spPr>
      </p:pic>
      <p:sp>
        <p:nvSpPr>
          <p:cNvPr id="310605530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1199"/>
              </a:spcAft>
              <a:defRPr/>
            </a:pPr>
            <a:r>
              <a:rPr lang="en-US"/>
              <a:t>Description</a:t>
            </a:r>
            <a:endParaRPr/>
          </a:p>
        </p:txBody>
      </p:sp>
      <p:sp>
        <p:nvSpPr>
          <p:cNvPr id="2033385233" name="Text Placeholder 4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5184" cy="268583"/>
          </a:xfrm>
        </p:spPr>
        <p:txBody>
          <a:bodyPr/>
          <a:lstStyle/>
          <a:p>
            <a:pPr>
              <a:defRPr/>
            </a:pPr>
            <a:r>
              <a:rPr lang="en-US"/>
              <a:t>End-effector</a:t>
            </a:r>
            <a:endParaRPr/>
          </a:p>
        </p:txBody>
      </p:sp>
      <p:sp>
        <p:nvSpPr>
          <p:cNvPr id="126022236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7" y="6634666"/>
            <a:ext cx="20518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A4D5F25-7C96-051D-AD05-C444DF01DC3F}" type="slidenum">
              <a:rPr lang="de-DE"/>
              <a:t>4</a:t>
            </a:fld>
            <a:endParaRPr lang="de-DE"/>
          </a:p>
        </p:txBody>
      </p:sp>
      <p:pic>
        <p:nvPicPr>
          <p:cNvPr id="1193802472" name="Grafik 1193802471"/>
          <p:cNvPicPr>
            <a:picLocks noChangeAspect="1"/>
          </p:cNvPicPr>
          <p:nvPr/>
        </p:nvPicPr>
        <p:blipFill>
          <a:blip r:embed="rId4"/>
          <a:srcRect l="17139" t="0" r="16771" b="0"/>
          <a:stretch/>
        </p:blipFill>
        <p:spPr bwMode="auto">
          <a:xfrm>
            <a:off x="8754431" y="3992095"/>
            <a:ext cx="2921630" cy="2486738"/>
          </a:xfrm>
          <a:prstGeom prst="rect">
            <a:avLst/>
          </a:prstGeom>
        </p:spPr>
      </p:pic>
      <p:pic>
        <p:nvPicPr>
          <p:cNvPr id="657868706" name="Grafik 657868705"/>
          <p:cNvPicPr>
            <a:picLocks noChangeAspect="1"/>
          </p:cNvPicPr>
          <p:nvPr/>
        </p:nvPicPr>
        <p:blipFill>
          <a:blip r:embed="rId5"/>
          <a:srcRect l="6528" t="0" r="3968" b="0"/>
          <a:stretch/>
        </p:blipFill>
        <p:spPr bwMode="auto">
          <a:xfrm>
            <a:off x="8754431" y="1365057"/>
            <a:ext cx="2921630" cy="2486738"/>
          </a:xfrm>
          <a:prstGeom prst="rect">
            <a:avLst/>
          </a:prstGeom>
        </p:spPr>
      </p:pic>
      <p:sp>
        <p:nvSpPr>
          <p:cNvPr id="2" name="Rechteck 9"/>
          <p:cNvSpPr/>
          <p:nvPr/>
        </p:nvSpPr>
        <p:spPr bwMode="auto">
          <a:xfrm>
            <a:off x="623888" y="1808163"/>
            <a:ext cx="3627602" cy="3134250"/>
          </a:xfrm>
          <a:prstGeom prst="rect">
            <a:avLst/>
          </a:prstGeom>
          <a:noFill/>
        </p:spPr>
        <p:txBody>
          <a:bodyPr rtlCol="0" anchor="t"/>
          <a:lstStyle/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Soft </a:t>
            </a:r>
            <a:r>
              <a:rPr lang="de-DE"/>
              <a:t>robotics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enable</a:t>
            </a:r>
            <a:r>
              <a:rPr lang="de-DE"/>
              <a:t> </a:t>
            </a:r>
            <a:r>
              <a:rPr lang="de-DE"/>
              <a:t>delicate</a:t>
            </a:r>
            <a:r>
              <a:rPr lang="de-DE"/>
              <a:t> </a:t>
            </a:r>
            <a:r>
              <a:rPr lang="de-DE"/>
              <a:t>handling</a:t>
            </a:r>
            <a:endParaRPr lang="de-DE"/>
          </a:p>
          <a:p>
            <a:pPr marL="691513" lvl="1" indent="-234313" defTabSz="685800">
              <a:buFont typeface="Arial"/>
              <a:buChar char="•"/>
              <a:defRPr/>
            </a:pPr>
            <a:r>
              <a:rPr lang="de-DE"/>
              <a:t>Material: Polyurethane</a:t>
            </a:r>
            <a:endParaRPr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Force </a:t>
            </a:r>
            <a:r>
              <a:rPr lang="de-DE"/>
              <a:t>sensors</a:t>
            </a:r>
            <a:r>
              <a:rPr lang="de-DE"/>
              <a:t> </a:t>
            </a:r>
            <a:r>
              <a:rPr lang="de-DE"/>
              <a:t>located</a:t>
            </a:r>
            <a:r>
              <a:rPr lang="de-DE"/>
              <a:t> </a:t>
            </a:r>
            <a:r>
              <a:rPr lang="de-DE"/>
              <a:t>mid-length</a:t>
            </a:r>
            <a:r>
              <a:rPr lang="de-DE"/>
              <a:t> on </a:t>
            </a:r>
            <a:r>
              <a:rPr lang="de-DE"/>
              <a:t>inside</a:t>
            </a:r>
            <a:r>
              <a:rPr lang="de-DE"/>
              <a:t> </a:t>
            </a:r>
            <a:r>
              <a:rPr lang="de-DE"/>
              <a:t>surface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gripper</a:t>
            </a: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Data </a:t>
            </a:r>
            <a:r>
              <a:rPr lang="de-DE"/>
              <a:t>from</a:t>
            </a:r>
            <a:r>
              <a:rPr lang="de-DE"/>
              <a:t> </a:t>
            </a:r>
            <a:r>
              <a:rPr lang="de-DE"/>
              <a:t>force</a:t>
            </a:r>
            <a:r>
              <a:rPr lang="de-DE"/>
              <a:t> </a:t>
            </a:r>
            <a:r>
              <a:rPr lang="de-DE"/>
              <a:t>sensor</a:t>
            </a:r>
            <a:r>
              <a:rPr lang="de-DE"/>
              <a:t> </a:t>
            </a:r>
            <a:r>
              <a:rPr lang="de-DE"/>
              <a:t>gives</a:t>
            </a:r>
            <a:r>
              <a:rPr lang="de-DE"/>
              <a:t> </a:t>
            </a:r>
            <a:r>
              <a:rPr lang="de-DE"/>
              <a:t>input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worm</a:t>
            </a:r>
            <a:r>
              <a:rPr lang="de-DE"/>
              <a:t> </a:t>
            </a:r>
            <a:r>
              <a:rPr lang="de-DE"/>
              <a:t>gear</a:t>
            </a:r>
            <a:r>
              <a:rPr lang="de-DE"/>
              <a:t> </a:t>
            </a:r>
            <a:r>
              <a:rPr lang="de-DE"/>
              <a:t>assembly</a:t>
            </a:r>
            <a:r>
              <a:rPr lang="de-DE"/>
              <a:t> </a:t>
            </a:r>
            <a:endParaRPr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Gripper</a:t>
            </a:r>
            <a:r>
              <a:rPr lang="de-DE"/>
              <a:t> </a:t>
            </a:r>
            <a:r>
              <a:rPr lang="de-DE"/>
              <a:t>adapts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geometry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target</a:t>
            </a:r>
            <a:r>
              <a:rPr lang="de-DE"/>
              <a:t> </a:t>
            </a:r>
            <a:r>
              <a:rPr lang="de-DE"/>
              <a:t>object</a:t>
            </a: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endParaRPr lang="de-DE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feld 2"/>
          <p:cNvSpPr txBox="1"/>
          <p:nvPr/>
        </p:nvSpPr>
        <p:spPr bwMode="auto">
          <a:xfrm rot="16199999">
            <a:off x="11096096" y="5842601"/>
            <a:ext cx="136768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750">
                <a:latin typeface="Arial"/>
                <a:cs typeface="Arial"/>
              </a:rPr>
              <a:t>(Festo North </a:t>
            </a:r>
            <a:r>
              <a:rPr lang="de-DE" sz="750">
                <a:latin typeface="Arial"/>
                <a:cs typeface="Arial"/>
              </a:rPr>
              <a:t>America</a:t>
            </a:r>
            <a:r>
              <a:rPr lang="de-DE" sz="750">
                <a:latin typeface="Arial"/>
                <a:cs typeface="Arial"/>
              </a:rPr>
              <a:t> 2020)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/>
              <a:t>Motivation &amp; Initial Ideas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5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auto">
          <a:xfrm rot="16199999">
            <a:off x="3736063" y="6152855"/>
            <a:ext cx="54053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750">
                <a:latin typeface="Arial"/>
                <a:cs typeface="Arial"/>
              </a:rPr>
              <a:t>(</a:t>
            </a:r>
            <a:r>
              <a:rPr lang="de-DE" sz="750">
                <a:latin typeface="Arial"/>
                <a:cs typeface="Arial"/>
              </a:rPr>
              <a:t>Sensel</a:t>
            </a:r>
            <a:r>
              <a:rPr lang="de-DE" sz="750">
                <a:latin typeface="Arial"/>
                <a:cs typeface="Arial"/>
              </a:rPr>
              <a:t>)</a:t>
            </a:r>
            <a:endParaRPr/>
          </a:p>
        </p:txBody>
      </p:sp>
      <p:sp>
        <p:nvSpPr>
          <p:cNvPr id="10" name="Rechteck 9"/>
          <p:cNvSpPr/>
          <p:nvPr/>
        </p:nvSpPr>
        <p:spPr bwMode="auto">
          <a:xfrm>
            <a:off x="623888" y="1808162"/>
            <a:ext cx="5491162" cy="3134251"/>
          </a:xfrm>
          <a:prstGeom prst="rect">
            <a:avLst/>
          </a:prstGeom>
          <a:noFill/>
        </p:spPr>
        <p:txBody>
          <a:bodyPr rtlCol="0" anchor="t"/>
          <a:lstStyle/>
          <a:p>
            <a:pPr algn="l" defTabSz="685800">
              <a:defRPr/>
            </a:pPr>
            <a:r>
              <a:rPr lang="de-DE" b="1"/>
              <a:t>Motivation</a:t>
            </a:r>
            <a:endParaRPr/>
          </a:p>
          <a:p>
            <a:pPr marL="234314" indent="-234314" algn="l" defTabSz="685800">
              <a:buFont typeface="Arial"/>
              <a:buChar char="•"/>
              <a:defRPr/>
            </a:pPr>
            <a:r>
              <a:rPr lang="de-DE"/>
              <a:t>Symmetrical</a:t>
            </a:r>
            <a:r>
              <a:rPr lang="de-DE"/>
              <a:t> </a:t>
            </a:r>
            <a:r>
              <a:rPr lang="de-DE"/>
              <a:t>setup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enable</a:t>
            </a:r>
            <a:r>
              <a:rPr lang="de-DE"/>
              <a:t> </a:t>
            </a:r>
            <a:r>
              <a:rPr lang="de-DE"/>
              <a:t>use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dominant </a:t>
            </a:r>
            <a:r>
              <a:rPr lang="de-DE"/>
              <a:t>hand</a:t>
            </a:r>
            <a:endParaRPr lang="de-DE"/>
          </a:p>
          <a:p>
            <a:pPr marL="234314" indent="-234314" defTabSz="685800">
              <a:buFont typeface="Arial"/>
              <a:buChar char="•"/>
              <a:defRPr/>
            </a:pPr>
            <a:r>
              <a:rPr lang="de-DE"/>
              <a:t>Familiarity</a:t>
            </a:r>
            <a:r>
              <a:rPr lang="de-DE"/>
              <a:t> and </a:t>
            </a:r>
            <a:r>
              <a:rPr lang="de-DE"/>
              <a:t>ease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use</a:t>
            </a:r>
            <a:endParaRPr lang="de-DE"/>
          </a:p>
          <a:p>
            <a:pPr marL="234314" indent="-234314" defTabSz="685800">
              <a:buFont typeface="Arial"/>
              <a:buChar char="•"/>
              <a:defRPr/>
            </a:pPr>
            <a:r>
              <a:rPr lang="de-DE"/>
              <a:t>cost</a:t>
            </a:r>
            <a:r>
              <a:rPr lang="de-DE"/>
              <a:t> </a:t>
            </a:r>
            <a:r>
              <a:rPr lang="de-DE"/>
              <a:t>effective</a:t>
            </a:r>
            <a:r>
              <a:rPr lang="de-DE"/>
              <a:t> due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ease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additive </a:t>
            </a:r>
            <a:r>
              <a:rPr lang="de-DE"/>
              <a:t>manufacturing</a:t>
            </a:r>
            <a:r>
              <a:rPr lang="de-DE"/>
              <a:t> </a:t>
            </a:r>
            <a:endParaRPr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improved</a:t>
            </a:r>
            <a:r>
              <a:rPr lang="de-DE"/>
              <a:t> operational </a:t>
            </a:r>
            <a:r>
              <a:rPr lang="de-DE"/>
              <a:t>efficiency</a:t>
            </a:r>
            <a:r>
              <a:rPr lang="de-DE"/>
              <a:t> due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better</a:t>
            </a:r>
            <a:r>
              <a:rPr lang="de-DE"/>
              <a:t> </a:t>
            </a:r>
            <a:r>
              <a:rPr lang="de-DE"/>
              <a:t>workspace</a:t>
            </a:r>
            <a:r>
              <a:rPr lang="de-DE"/>
              <a:t> </a:t>
            </a:r>
            <a:r>
              <a:rPr lang="de-DE"/>
              <a:t>awareness</a:t>
            </a:r>
            <a:r>
              <a:rPr lang="de-DE"/>
              <a:t>. </a:t>
            </a:r>
            <a:endParaRPr/>
          </a:p>
        </p:txBody>
      </p:sp>
      <p:sp>
        <p:nvSpPr>
          <p:cNvPr id="2028815702" name="Rechteck 9"/>
          <p:cNvSpPr/>
          <p:nvPr/>
        </p:nvSpPr>
        <p:spPr bwMode="auto">
          <a:xfrm>
            <a:off x="6383338" y="1808164"/>
            <a:ext cx="5473700" cy="1911742"/>
          </a:xfrm>
          <a:prstGeom prst="rect">
            <a:avLst/>
          </a:prstGeom>
          <a:noFill/>
        </p:spPr>
        <p:txBody>
          <a:bodyPr rtlCol="0" anchor="t"/>
          <a:lstStyle/>
          <a:p>
            <a:pPr defTabSz="685800">
              <a:defRPr/>
            </a:pPr>
            <a:r>
              <a:rPr lang="de-DE" b="1"/>
              <a:t>Initial </a:t>
            </a:r>
            <a:r>
              <a:rPr lang="de-DE" b="1"/>
              <a:t>Ideas</a:t>
            </a:r>
            <a:endParaRPr lang="de-DE" b="1"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Car </a:t>
            </a:r>
            <a:r>
              <a:rPr lang="de-DE"/>
              <a:t>cell</a:t>
            </a:r>
            <a:r>
              <a:rPr lang="de-DE"/>
              <a:t> </a:t>
            </a:r>
            <a:r>
              <a:rPr lang="de-DE"/>
              <a:t>layout</a:t>
            </a: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Pinch</a:t>
            </a:r>
            <a:r>
              <a:rPr lang="de-DE"/>
              <a:t> </a:t>
            </a:r>
            <a:r>
              <a:rPr lang="de-DE"/>
              <a:t>controllers</a:t>
            </a:r>
            <a:r>
              <a:rPr lang="de-DE"/>
              <a:t> (</a:t>
            </a:r>
            <a:r>
              <a:rPr lang="de-DE"/>
              <a:t>Sensel</a:t>
            </a:r>
            <a:r>
              <a:rPr lang="de-DE"/>
              <a:t>)</a:t>
            </a:r>
            <a:endParaRPr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Gaming </a:t>
            </a:r>
            <a:r>
              <a:rPr lang="de-DE"/>
              <a:t>controller</a:t>
            </a:r>
            <a:r>
              <a:rPr lang="de-DE"/>
              <a:t> (Papp)</a:t>
            </a:r>
            <a:endParaRPr/>
          </a:p>
          <a:p>
            <a:pPr marL="234313" indent="-234313" defTabSz="685800">
              <a:buFont typeface="Arial"/>
              <a:buChar char="•"/>
              <a:defRPr/>
            </a:pPr>
            <a:r>
              <a:rPr lang="de-DE"/>
              <a:t>Other </a:t>
            </a:r>
            <a:r>
              <a:rPr lang="de-DE"/>
              <a:t>vacum</a:t>
            </a:r>
            <a:r>
              <a:rPr lang="de-DE"/>
              <a:t> end-</a:t>
            </a:r>
            <a:r>
              <a:rPr lang="de-DE"/>
              <a:t>effectors</a:t>
            </a:r>
            <a:r>
              <a:rPr lang="de-DE"/>
              <a:t> (Festo)</a:t>
            </a:r>
            <a:endParaRPr/>
          </a:p>
          <a:p>
            <a:pPr marL="234313" indent="-234313" defTabSz="685800">
              <a:buFont typeface="Arial"/>
              <a:buChar char="•"/>
              <a:defRPr/>
            </a:pP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endParaRPr lang="de-DE"/>
          </a:p>
          <a:p>
            <a:pPr marL="234313" indent="-234313" defTabSz="685800">
              <a:buFont typeface="Arial"/>
              <a:buChar char="•"/>
              <a:defRPr/>
            </a:pPr>
            <a:endParaRPr lang="de-DE" sz="135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rcRect l="10302" t="12085" r="4042" b="810"/>
          <a:stretch/>
        </p:blipFill>
        <p:spPr bwMode="auto">
          <a:xfrm>
            <a:off x="914403" y="4555447"/>
            <a:ext cx="2988052" cy="190573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341029" y="3779475"/>
            <a:ext cx="2055357" cy="274752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 bwMode="auto">
          <a:xfrm rot="16199999">
            <a:off x="11096555" y="6142195"/>
            <a:ext cx="72808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750">
                <a:latin typeface="Arial"/>
                <a:cs typeface="Arial"/>
              </a:rPr>
              <a:t>(Festo 2019)</a:t>
            </a:r>
            <a:endParaRPr/>
          </a:p>
        </p:txBody>
      </p:sp>
      <p:pic>
        <p:nvPicPr>
          <p:cNvPr id="14" name="Grafik 13" descr="Ein Bild, das Person, Kamera, Im Haus enthält.&#10;&#10;Automatisch generierte Beschreibu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37752" y="4219786"/>
            <a:ext cx="2307210" cy="230721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 bwMode="auto">
          <a:xfrm rot="16199999">
            <a:off x="7372813" y="6133378"/>
            <a:ext cx="71045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750">
                <a:latin typeface="Arial"/>
                <a:cs typeface="Arial"/>
              </a:rPr>
              <a:t>(Papp 2021)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de-DE"/>
              <a:t>Literature</a:t>
            </a:r>
            <a:r>
              <a:rPr lang="de-DE"/>
              <a:t> (APA style </a:t>
            </a:r>
            <a:r>
              <a:rPr lang="de-DE"/>
              <a:t>references</a:t>
            </a:r>
            <a:r>
              <a:rPr lang="de-DE"/>
              <a:t>)</a:t>
            </a:r>
            <a:endParaRPr lang="de-DE" sz="1600">
              <a:solidFill>
                <a:prstClr val="black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70878" y="6634667"/>
            <a:ext cx="205185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6</a:t>
            </a:fld>
            <a:endParaRPr lang="de-DE"/>
          </a:p>
        </p:txBody>
      </p:sp>
      <p:sp>
        <p:nvSpPr>
          <p:cNvPr id="12" name="Inhaltsplatzhalter 7"/>
          <p:cNvSpPr txBox="1"/>
          <p:nvPr/>
        </p:nvSpPr>
        <p:spPr bwMode="auto">
          <a:xfrm>
            <a:off x="623887" y="1808163"/>
            <a:ext cx="10820021" cy="3902169"/>
          </a:xfrm>
          <a:prstGeom prst="rect">
            <a:avLst/>
          </a:prstGeom>
        </p:spPr>
        <p:txBody>
          <a:bodyPr vert="horz" lIns="0" tIns="0" rIns="360000" bIns="0" rtlCol="0" anchor="t" anchorCtr="0">
            <a:noAutofit/>
          </a:bodyPr>
          <a:lstStyle>
            <a:lvl1pPr marL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2664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  <a:defRPr/>
            </a:pPr>
            <a:r>
              <a:rPr lang="de-DE" sz="1600">
                <a:solidFill>
                  <a:srgbClr val="000000"/>
                </a:solidFill>
                <a:latin typeface="Calibri"/>
              </a:rPr>
              <a:t>Festo. (2024). </a:t>
            </a:r>
            <a:r>
              <a:rPr lang="de-DE" sz="1600" i="1">
                <a:solidFill>
                  <a:srgbClr val="000000"/>
                </a:solidFill>
                <a:latin typeface="Calibri"/>
              </a:rPr>
              <a:t>Buy Adaptive </a:t>
            </a:r>
            <a:r>
              <a:rPr lang="de-DE" sz="1600" i="1">
                <a:solidFill>
                  <a:srgbClr val="000000"/>
                </a:solidFill>
                <a:latin typeface="Calibri"/>
              </a:rPr>
              <a:t>gripper</a:t>
            </a:r>
            <a:r>
              <a:rPr lang="de-DE" sz="1600" i="1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600" i="1">
                <a:solidFill>
                  <a:srgbClr val="000000"/>
                </a:solidFill>
                <a:latin typeface="Calibri"/>
              </a:rPr>
              <a:t>finger</a:t>
            </a:r>
            <a:r>
              <a:rPr lang="de-DE" sz="1600" i="1">
                <a:solidFill>
                  <a:srgbClr val="000000"/>
                </a:solidFill>
                <a:latin typeface="Calibri"/>
              </a:rPr>
              <a:t> DHAS online | Festo DE</a:t>
            </a:r>
            <a:r>
              <a:rPr lang="de-DE" sz="1600">
                <a:solidFill>
                  <a:srgbClr val="000000"/>
                </a:solidFill>
                <a:latin typeface="Calibri"/>
              </a:rPr>
              <a:t>. Festo.com. </a:t>
            </a:r>
            <a:r>
              <a:rPr lang="de-DE" sz="1600" u="sng">
                <a:solidFill>
                  <a:srgbClr val="000000"/>
                </a:solidFill>
                <a:latin typeface="Calibri"/>
                <a:hlinkClick r:id="rId3" tooltip="https://www.festo.com/de/en/p/adaptive-gripper-finger-id_DHAS_GF/"/>
              </a:rPr>
              <a:t>https://www.festo.com/de/en/p/adaptive-gripper-finger-id_DHAS_GF/</a:t>
            </a:r>
            <a:endParaRPr lang="de-DE" sz="160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Festo North America. (2020, October 29). </a:t>
            </a:r>
            <a:r>
              <a:rPr lang="en-US" sz="1600" i="1">
                <a:solidFill>
                  <a:srgbClr val="000000"/>
                </a:solidFill>
                <a:latin typeface="Calibri"/>
              </a:rPr>
              <a:t>Adaptive Gripper Fingers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. YouTube. </a:t>
            </a:r>
            <a:r>
              <a:rPr lang="en-US" sz="1600" u="sng">
                <a:solidFill>
                  <a:srgbClr val="000000"/>
                </a:solidFill>
                <a:latin typeface="Calibri"/>
                <a:hlinkClick r:id="rId4" tooltip="https://www.youtube.com/watch?v=JAyPTIIpFiA"/>
              </a:rPr>
              <a:t>https://www.youtube.com/watch?v=JAyPTIIpFiA</a:t>
            </a:r>
            <a:endParaRPr lang="en-US" sz="160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Festo. (2019, April 16). </a:t>
            </a:r>
            <a:r>
              <a:rPr lang="en-US" sz="1600" i="1">
                <a:solidFill>
                  <a:srgbClr val="000000"/>
                </a:solidFill>
                <a:latin typeface="Calibri"/>
              </a:rPr>
              <a:t>Festo - The adaptive shape gripper DHEF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. YouTube. </a:t>
            </a:r>
            <a:r>
              <a:rPr lang="en-US" sz="1600" u="sng">
                <a:solidFill>
                  <a:srgbClr val="000000"/>
                </a:solidFill>
                <a:latin typeface="Calibri"/>
                <a:hlinkClick r:id="rId5" tooltip="https://www.youtube.com/watch?v=c1vxuhYwPKY"/>
              </a:rPr>
              <a:t>https://www.youtube.com/watch?v=c1vxuhYwPKY</a:t>
            </a:r>
            <a:endParaRPr lang="en-US" sz="160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Papp, D. (2021, September 13). </a:t>
            </a:r>
            <a:r>
              <a:rPr lang="en-US" sz="1600" i="1">
                <a:solidFill>
                  <a:srgbClr val="000000"/>
                </a:solidFill>
                <a:latin typeface="Calibri"/>
              </a:rPr>
              <a:t>How The PS5’s Genuinely Clever Adaptive Triggers Work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Hackaday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1600" u="sng">
                <a:solidFill>
                  <a:srgbClr val="000000"/>
                </a:solidFill>
                <a:latin typeface="Calibri"/>
                <a:hlinkClick r:id="rId6" tooltip="https://hackaday.com/2021/09/13/how-the-ps5s-genuinely-clever-adaptive-triggers-work/"/>
              </a:rPr>
              <a:t>https://hackaday.com/2021/09/13/how-the-ps5s-genuinely-clever-adaptive-triggers-work/</a:t>
            </a:r>
            <a:endParaRPr lang="en-US" sz="160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‌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Sensel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. (2016, December 29). </a:t>
            </a:r>
            <a:r>
              <a:rPr lang="en-US" sz="1600" i="1">
                <a:solidFill>
                  <a:srgbClr val="000000"/>
                </a:solidFill>
                <a:latin typeface="Calibri"/>
              </a:rPr>
              <a:t>Sensel</a:t>
            </a:r>
            <a:r>
              <a:rPr lang="en-US" sz="1600" i="1">
                <a:solidFill>
                  <a:srgbClr val="000000"/>
                </a:solidFill>
                <a:latin typeface="Calibri"/>
              </a:rPr>
              <a:t> Morph Controlling a Robot Arm: with Developer Ray </a:t>
            </a:r>
            <a:r>
              <a:rPr lang="en-US" sz="1600" i="1">
                <a:solidFill>
                  <a:srgbClr val="000000"/>
                </a:solidFill>
                <a:latin typeface="Calibri"/>
              </a:rPr>
              <a:t>Kampmeier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. YouTube. </a:t>
            </a:r>
            <a:r>
              <a:rPr lang="en-US" sz="1600" u="sng">
                <a:solidFill>
                  <a:srgbClr val="000000"/>
                </a:solidFill>
                <a:latin typeface="Calibri"/>
                <a:hlinkClick r:id="rId7" tooltip="https://www.youtube.com/watch?v=rDos7Of9P08"/>
              </a:rPr>
              <a:t>https://www.youtube.com/watch?v=rDos7Of9P08</a:t>
            </a:r>
            <a:endParaRPr lang="en-US" sz="160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TheNOOBIFIER1337. (2020, October 26). </a:t>
            </a:r>
            <a:r>
              <a:rPr lang="en-US" sz="1600" i="1">
                <a:solidFill>
                  <a:srgbClr val="000000"/>
                </a:solidFill>
                <a:latin typeface="Calibri"/>
              </a:rPr>
              <a:t>6 DOF In One Hand - First Look at </a:t>
            </a:r>
            <a:r>
              <a:rPr lang="en-US" sz="1600" i="1">
                <a:solidFill>
                  <a:srgbClr val="000000"/>
                </a:solidFill>
                <a:latin typeface="Calibri"/>
              </a:rPr>
              <a:t>Sublight</a:t>
            </a:r>
            <a:r>
              <a:rPr lang="en-US" sz="1600" i="1">
                <a:solidFill>
                  <a:srgbClr val="000000"/>
                </a:solidFill>
                <a:latin typeface="Calibri"/>
              </a:rPr>
              <a:t> Dynamics Joystick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. YouTube. https://www.youtube.com/watch?v=nTtHbY-I8lg</a:t>
            </a:r>
            <a:endParaRPr sz="1600"/>
          </a:p>
          <a:p>
            <a:pPr marL="285750" indent="-285750">
              <a:buFont typeface="Arial"/>
              <a:buChar char="•"/>
              <a:defRPr/>
            </a:pPr>
            <a:endParaRPr lang="de-DE"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ASM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1_Inhaltsseite">
  <a:themeElements>
    <a:clrScheme name="FAU">
      <a:dk1>
        <a:sysClr val="windowText" lastClr="000000"/>
      </a:dk1>
      <a:lt1>
        <a:sysClr val="window" lastClr="FFFFFF"/>
      </a:lt1>
      <a:dk2>
        <a:srgbClr val="003865"/>
      </a:dk2>
      <a:lt2>
        <a:srgbClr val="98A4AE"/>
      </a:lt2>
      <a:accent1>
        <a:srgbClr val="003865"/>
      </a:accent1>
      <a:accent2>
        <a:srgbClr val="98A4AE"/>
      </a:accent2>
      <a:accent3>
        <a:srgbClr val="B2BBC2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>tud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backhaus</dc:creator>
  <cp:keywords/>
  <dc:description/>
  <cp:lastModifiedBy>Ajinkya Sathe</cp:lastModifiedBy>
  <cp:revision>1223</cp:revision>
  <dcterms:created xsi:type="dcterms:W3CDTF">2003-11-24T08:10:32Z</dcterms:created>
  <dcterms:modified xsi:type="dcterms:W3CDTF">2025-01-21T18:23:41Z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0x010100B046B660C5D1CB46B184B3B0ABBA1BDF</vt:lpwstr>
  </property>
</Properties>
</file>