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26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 saveSubsetFonts="1">
  <p:sldMasterIdLst>
    <p:sldMasterId id="2147483648" r:id="rId1"/>
    <p:sldMasterId id="2147483677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pos="2840" orient="horz"/>
        <p:guide pos="414" orient="horz"/>
        <p:guide pos="3771" orient="horz"/>
        <p:guide pos="1706" orient="horz"/>
        <p:guide pos="393"/>
        <p:guide pos="3852"/>
        <p:guide pos="7469"/>
        <p:guide pos="2160" orient="horz"/>
        <p:guide pos="4021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1" y="1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908" y="1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37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0488" y="744538"/>
            <a:ext cx="6618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293" y="4715789"/>
            <a:ext cx="5439089" cy="44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970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1" y="9428402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b" anchorCtr="0" compatLnSpc="1">
            <a:prstTxWarp prst="textNoShape"/>
          </a:bodyPr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908" y="9428402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b" anchorCtr="0" compatLnSpc="1">
            <a:prstTxWarp prst="textNoShape"/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CA62E388-9C45-420E-A470-296CA5B8E88E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90488" y="744538"/>
            <a:ext cx="6618287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62E388-9C45-420E-A470-296CA5B8E88E}" type="slidenum">
              <a:rPr lang="de-DE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+mn-ea"/>
                <a:cs typeface="+mn-cs"/>
              </a:rPr>
              <a:t>1</a:t>
            </a:fld>
            <a:endParaRPr lang="de-DE" sz="1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9</a:t>
            </a:fld>
            <a:endParaRPr lang="de-DE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10</a:t>
            </a:fld>
            <a:endParaRPr lang="de-DE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980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290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72266307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87B16CA-59A9-B52D-30B4-C43E19DA8A7C}" type="slidenum">
              <a:rPr lang="de-DE"/>
              <a:t>3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4</a:t>
            </a:fld>
            <a:endParaRPr lang="de-DE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6</a:t>
            </a:fld>
            <a:endParaRPr lang="de-DE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6221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36290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8191598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C8527E-4131-F3E5-C7E3-41488A9D1236}" type="slidenum">
              <a:rPr lang="de-DE"/>
              <a:t/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8</a:t>
            </a:fld>
            <a:endParaRPr lang="de-D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Freihandform: Form 5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7" name="Gruppieren 56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9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0" name="Freihandform: Form 139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88" name="Rechteck 87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89" name="Gruppieren 88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90" name="Gerader Verbinder 8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92" name="Gruppieren 91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93" name="Gerader Verbinder 9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95" name="Gruppieren 94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96" name="Gerader Verbinder 9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98" name="Gruppieren 97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99" name="Gerader Verbinder 9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01" name="Gruppieren 100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02" name="Gerader Verbinder 10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04" name="Gruppieren 103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05" name="Gerader Verbinder 10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07" name="Gruppieren 106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08" name="Gerader Verbinder 10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10" name="Gruppieren 109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11" name="Gerader Verbinder 11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13" name="Gruppieren 112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14" name="Gerader Verbinder 113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feld 114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16" name="Gerader Verbinder 115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18" name="Gerader Verbinder 1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20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21" name="Freihandform: Form 120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2" name="Freihandform: Form 121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3" name="Freihandform: Form 122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4" name="Freihandform: Form 123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5" name="Freihandform: Form 124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6" name="Freihandform: Form 125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7" name="Freihandform: Form 126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8" name="Freihandform: Form 127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9" name="Freihandform: Form 128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0" name="Freihandform: Form 129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1" name="Freihandform: Form 130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2" name="Freihandform: Form 131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3" name="Freihandform: Form 132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4" name="Freihandform: Form 133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5" name="Freihandform: Form 134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6" name="Freihandform: Form 135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7" name="Freihandform: Form 136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8" name="Freihandform: Form 137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57" name="Rechteck 56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Freihandform: Form 59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8" name="Gruppieren 57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1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2" name="Freihandform: Form 91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92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93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94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95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96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97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98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99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00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01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02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03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04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05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06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07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08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09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10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4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7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" name="Rechteck 11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3" name="Rechteck 112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Freihandform: Form 113"/>
          <p:cNvSpPr/>
          <p:nvPr userDrawn="1"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15" name="Gruppieren 114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16" name="Gerader Verbinder 1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18" name="Gruppieren 11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19" name="Gerader Verbinder 1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1" name="Gruppieren 120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22" name="Gerader Verbinder 1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24" name="Gruppieren 123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25" name="Gerader Verbinder 1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27" name="Gruppieren 126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28" name="Gerader Verbinder 1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30" name="Gruppieren 129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31" name="Gerader Verbinder 1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33" name="Gruppieren 132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34" name="Gerader Verbinder 1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6" name="Gruppieren 135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37" name="Gerader Verbinder 13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39" name="Gruppieren 138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40" name="Gerader Verbinder 139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42" name="Gerader Verbinder 141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44" name="Gerader Verbinder 14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46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7" name="Freihandform: Form 146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2" name="Freihandform: Form 221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3" name="Freihandform: Form 222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4" name="Freihandform: Form 223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>
            <a:lvl2pPr indent="-266400"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0"/>
              </a:spcAft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7" name="Gruppieren 3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38" name="Gerader Verbinder 3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40" name="Gruppieren 3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41" name="Gerader Verbinder 4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43" name="Gruppieren 4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44" name="Gerader Verbinder 4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46" name="Gruppieren 4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47" name="Gerader Verbinder 4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49" name="Gruppieren 4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50" name="Gerader Verbinder 4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52" name="Gruppieren 5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53" name="Gerader Verbinder 5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55" name="Gruppieren 5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56" name="Gerader Verbinder 5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58" name="Gruppieren 5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59" name="Gerader Verbinder 5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61" name="Gruppieren 6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64" name="Gerader Verbinder 6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_record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TextBox 125"/>
          <p:cNvSpPr txBox="1"/>
          <p:nvPr userDrawn="1"/>
        </p:nvSpPr>
        <p:spPr bwMode="auto">
          <a:xfrm>
            <a:off x="518319" y="6050606"/>
            <a:ext cx="8073746" cy="260127"/>
          </a:xfrm>
          <a:prstGeom prst="rect">
            <a:avLst/>
          </a:prstGeom>
          <a:solidFill>
            <a:srgbClr val="003865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This lecture is being recorded. The </a:t>
            </a:r>
            <a:r>
              <a:rPr lang="de-DE" sz="120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unedited</a:t>
            </a: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 video will be made available to all students through FAU.tv and StudOn. </a:t>
            </a:r>
            <a:endParaRPr lang="en-US" sz="12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7" name="Rechteck 56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sp>
        <p:nvSpPr>
          <p:cNvPr id="42" name="Rechteck 4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3" name="Rechteck 42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45" name="Gruppieren 44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46" name="Gerader Verbinder 4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48" name="Gruppieren 4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49" name="Gerader Verbinder 4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51" name="Gruppieren 50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52" name="Gerader Verbinder 5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54" name="Gruppieren 53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55" name="Gerader Verbinder 5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58" name="Gruppieren 5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65" name="Gerader Verbinder 6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67" name="Gruppieren 66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68" name="Gerader Verbinder 6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0" name="Gruppieren 69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1" name="Gerader Verbinder 7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73" name="Gruppieren 72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74" name="Gerader Verbinder 73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76" name="Gerader Verbinder 75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/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sp>
        <p:nvSpPr>
          <p:cNvPr id="58" name="Freihandform: Form 57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6" name="Gruppieren 55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3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4" name="Freihandform: Form 93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94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95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96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97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98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99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00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01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02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03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04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05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06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07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08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09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10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11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12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4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7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5" name="Rechteck 114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6" name="Freihandform: Form 115"/>
          <p:cNvSpPr/>
          <p:nvPr userDrawn="1"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17" name="Gruppieren 11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18" name="Gerader Verbinder 1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20" name="Gruppieren 11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21" name="Gerader Verbinder 1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feld 1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3" name="Gruppieren 12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24" name="Gerader Verbinder 1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26" name="Gruppieren 12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27" name="Gerader Verbinder 1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29" name="Gruppieren 12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30" name="Gerader Verbinder 1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32" name="Gruppieren 13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33" name="Gerader Verbinder 1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feld 13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35" name="Gruppieren 13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36" name="Gerader Verbinder 13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feld 13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8" name="Gruppieren 13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39" name="Gerader Verbinder 13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feld 13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41" name="Gruppieren 14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42" name="Gerader Verbinder 14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feld 14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44" name="Gerader Verbinder 14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46" name="Gerader Verbinder 14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feld 14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48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9" name="Freihandform: Form 148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2" name="Freihandform: Form 221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3" name="Freihandform: Form 222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4" name="Freihandform: Form 223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5" name="Freihandform: Form 224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6" name="Freihandform: Form 225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28000" y="912001"/>
            <a:ext cx="11136000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>
              <a:defRPr/>
            </a:pPr>
            <a:r>
              <a:rPr lang="de-DE"/>
              <a:t>Title</a:t>
            </a:r>
            <a:endParaRPr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 bwMode="auto">
          <a:xfrm>
            <a:off x="527999" y="1784351"/>
            <a:ext cx="11135999" cy="464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50" b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de-DE"/>
              <a:t>Content…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sei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auto">
          <a:xfrm>
            <a:off x="528002" y="912001"/>
            <a:ext cx="11339412" cy="55077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  <a:lvl2pPr marL="1079973" indent="-539987">
              <a:buFontTx/>
              <a:buNone/>
              <a:defRPr sz="2000"/>
            </a:lvl2pPr>
            <a:lvl3pPr marL="1619960" indent="-539987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seite mit 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auto">
          <a:xfrm>
            <a:off x="528002" y="912001"/>
            <a:ext cx="11339412" cy="55077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  <a:lvl2pPr marL="1079973" indent="-539987">
              <a:buFontTx/>
              <a:buNone/>
              <a:defRPr sz="2000"/>
            </a:lvl2pPr>
            <a:lvl3pPr marL="1619960" indent="-539987">
              <a:buFontTx/>
              <a:buNone/>
              <a:defRPr sz="2000"/>
            </a:lvl3pPr>
            <a:lvl4pPr>
              <a:buFontTx/>
              <a:buNone/>
              <a:defRPr sz="2000"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master mit Sieg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279468" y="2648910"/>
            <a:ext cx="11912533" cy="393389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/>
          <p:cNvSpPr/>
          <p:nvPr/>
        </p:nvSpPr>
        <p:spPr bwMode="auto">
          <a:xfrm>
            <a:off x="279468" y="1314721"/>
            <a:ext cx="11912533" cy="130147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057603" y="3391021"/>
            <a:ext cx="3137004" cy="31877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528000" y="1397004"/>
            <a:ext cx="11424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28000" y="1986531"/>
            <a:ext cx="11424000" cy="6138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11" name="TextBox 14"/>
          <p:cNvSpPr txBox="1"/>
          <p:nvPr/>
        </p:nvSpPr>
        <p:spPr bwMode="auto">
          <a:xfrm>
            <a:off x="8989383" y="6600892"/>
            <a:ext cx="1028195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70B2D-3C53-4D58-BCE0-0AAA7426D964}" type="datetime1">
              <a:rPr lang="de-DE" sz="1100">
                <a:solidFill>
                  <a:srgbClr val="003865"/>
                </a:solidFill>
              </a:rPr>
              <a:t>29.01.2025</a:t>
            </a:fld>
            <a:endParaRPr lang="en-US" sz="900">
              <a:solidFill>
                <a:srgbClr val="003865"/>
              </a:solidFill>
            </a:endParaRPr>
          </a:p>
        </p:txBody>
      </p:sp>
      <p:sp>
        <p:nvSpPr>
          <p:cNvPr id="12" name="TextBox 15"/>
          <p:cNvSpPr txBox="1"/>
          <p:nvPr/>
        </p:nvSpPr>
        <p:spPr bwMode="auto">
          <a:xfrm>
            <a:off x="11426256" y="6600892"/>
            <a:ext cx="607099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6889E-D8BA-4666-8EF6-9555D55B3BC7}" type="slidenum">
              <a:rPr lang="de-DE" sz="1100">
                <a:solidFill>
                  <a:srgbClr val="003865"/>
                </a:solidFill>
              </a:rPr>
              <a:t>‹Nr.›</a:t>
            </a:fld>
            <a:endParaRPr lang="en-US" sz="900">
              <a:solidFill>
                <a:srgbClr val="00386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hteck 1"/>
          <p:cNvSpPr/>
          <p:nvPr/>
        </p:nvSpPr>
        <p:spPr bwMode="auto">
          <a:xfrm>
            <a:off x="449036" y="156957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TextBox 125"/>
          <p:cNvSpPr txBox="1"/>
          <p:nvPr/>
        </p:nvSpPr>
        <p:spPr bwMode="auto">
          <a:xfrm>
            <a:off x="518319" y="6050606"/>
            <a:ext cx="8073746" cy="260127"/>
          </a:xfrm>
          <a:prstGeom prst="rect">
            <a:avLst/>
          </a:prstGeom>
          <a:solidFill>
            <a:srgbClr val="003865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This lecture is being recorded. The </a:t>
            </a:r>
            <a:r>
              <a:rPr lang="de-DE" sz="120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unedited</a:t>
            </a: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 video will be made available to all students through FAU.tv and StudOn. </a:t>
            </a:r>
            <a:endParaRPr lang="en-US" sz="12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7" name="Rechteck 1"/>
          <p:cNvSpPr/>
          <p:nvPr userDrawn="1"/>
        </p:nvSpPr>
        <p:spPr bwMode="auto">
          <a:xfrm>
            <a:off x="449036" y="156957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35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hteck 1"/>
          <p:cNvSpPr/>
          <p:nvPr/>
        </p:nvSpPr>
        <p:spPr bwMode="auto">
          <a:xfrm>
            <a:off x="429703" y="2281335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2281335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Rechteck 1"/>
          <p:cNvSpPr/>
          <p:nvPr/>
        </p:nvSpPr>
        <p:spPr bwMode="auto">
          <a:xfrm>
            <a:off x="429703" y="3035782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3035782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Rechteck 1"/>
          <p:cNvSpPr/>
          <p:nvPr/>
        </p:nvSpPr>
        <p:spPr bwMode="auto">
          <a:xfrm>
            <a:off x="429703" y="3759337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3759337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Rechteck 1"/>
          <p:cNvSpPr/>
          <p:nvPr/>
        </p:nvSpPr>
        <p:spPr bwMode="auto">
          <a:xfrm>
            <a:off x="429703" y="4464001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4464001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_Agenda | mit Bil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Rechteck 1"/>
          <p:cNvSpPr/>
          <p:nvPr/>
        </p:nvSpPr>
        <p:spPr bwMode="auto">
          <a:xfrm>
            <a:off x="429703" y="518755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518755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2.xml"/><Relationship Id="rId5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515937" y="6634666"/>
            <a:ext cx="85796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>
                <a:solidFill>
                  <a:srgbClr val="003865"/>
                </a:solidFill>
              </a:rPr>
              <a:t>MDP Concept Presentation </a:t>
            </a:r>
            <a:r>
              <a:rPr lang="de-DE" sz="800">
                <a:solidFill>
                  <a:srgbClr val="003865"/>
                </a:solidFill>
              </a:rPr>
              <a:t>| RMI WS24/25 | Group 4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0"/>
          <a:stretch/>
        </p:blipFill>
        <p:spPr bwMode="auto">
          <a:xfrm>
            <a:off x="8688605" y="289514"/>
            <a:ext cx="2976017" cy="419376"/>
          </a:xfrm>
          <a:prstGeom prst="rect">
            <a:avLst/>
          </a:prstGeom>
        </p:spPr>
      </p:pic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3" name="Textfeld 12"/>
          <p:cNvSpPr txBox="1"/>
          <p:nvPr userDrawn="1"/>
        </p:nvSpPr>
        <p:spPr bwMode="auto">
          <a:xfrm>
            <a:off x="9925396" y="6634666"/>
            <a:ext cx="973905" cy="12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+mn-ea"/>
                <a:cs typeface="+mn-cs"/>
              </a:rPr>
              <a:t>30.01.2025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1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" name="Grafik 54" descr="FAU_Logo_Tech_englisch_DinA4_RGB.emf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14795" y="126241"/>
            <a:ext cx="1427956" cy="373533"/>
          </a:xfrm>
          <a:prstGeom prst="rect">
            <a:avLst/>
          </a:prstGeom>
        </p:spPr>
      </p:pic>
      <p:sp>
        <p:nvSpPr>
          <p:cNvPr id="60" name="Rechteck 59"/>
          <p:cNvSpPr/>
          <p:nvPr/>
        </p:nvSpPr>
        <p:spPr bwMode="auto">
          <a:xfrm>
            <a:off x="2" y="1985670"/>
            <a:ext cx="238124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 bwMode="auto">
          <a:xfrm>
            <a:off x="2" y="1309394"/>
            <a:ext cx="238124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9" name="Freihandform 108"/>
          <p:cNvSpPr/>
          <p:nvPr/>
        </p:nvSpPr>
        <p:spPr bwMode="auto">
          <a:xfrm>
            <a:off x="273053" y="657390"/>
            <a:ext cx="11921931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 fill="norm" stroke="1" extrusionOk="0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extBox 2"/>
          <p:cNvSpPr txBox="1"/>
          <p:nvPr/>
        </p:nvSpPr>
        <p:spPr bwMode="auto">
          <a:xfrm>
            <a:off x="316522" y="6600891"/>
            <a:ext cx="9167132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100">
                <a:solidFill>
                  <a:srgbClr val="003865"/>
                </a:solidFill>
              </a:rPr>
              <a:t>Gait biomechanics | </a:t>
            </a:r>
            <a:r>
              <a:rPr lang="de-DE" sz="1100">
                <a:solidFill>
                  <a:srgbClr val="003865"/>
                </a:solidFill>
                <a:latin typeface="Arial"/>
                <a:ea typeface="+mn-ea"/>
                <a:cs typeface="+mn-cs"/>
              </a:rPr>
              <a:t>Human-centered mechatronics and robotics  </a:t>
            </a:r>
            <a:r>
              <a:rPr lang="de-DE" sz="1100">
                <a:solidFill>
                  <a:srgbClr val="003865"/>
                </a:solidFill>
              </a:rPr>
              <a:t>| ASM @ FAU Erlangen-Nürnberg | P. Beckerle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 bwMode="auto">
          <a:xfrm>
            <a:off x="8989383" y="6600892"/>
            <a:ext cx="1028195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70B2D-3C53-4D58-BCE0-0AAA7426D964}" type="datetime1">
              <a:rPr lang="de-DE" sz="1100">
                <a:solidFill>
                  <a:srgbClr val="003865"/>
                </a:solidFill>
              </a:rPr>
              <a:t>29.01.2025</a:t>
            </a:fld>
            <a:endParaRPr lang="en-US" sz="900">
              <a:solidFill>
                <a:srgbClr val="003865"/>
              </a:solidFill>
            </a:endParaRPr>
          </a:p>
        </p:txBody>
      </p:sp>
      <p:sp>
        <p:nvSpPr>
          <p:cNvPr id="11" name="TextBox 15"/>
          <p:cNvSpPr txBox="1"/>
          <p:nvPr/>
        </p:nvSpPr>
        <p:spPr bwMode="auto">
          <a:xfrm>
            <a:off x="11426256" y="6600892"/>
            <a:ext cx="607099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6889E-D8BA-4666-8EF6-9555D55B3BC7}" type="slidenum">
              <a:rPr lang="de-DE" sz="1100">
                <a:solidFill>
                  <a:srgbClr val="003865"/>
                </a:solidFill>
              </a:rPr>
              <a:t>‹Nr.›</a:t>
            </a:fld>
            <a:endParaRPr lang="en-US" sz="900">
              <a:solidFill>
                <a:srgbClr val="00386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dt="1" ftr="0" hdr="0" sldNum="1"/>
  <p:txStyles>
    <p:titleStyle>
      <a:lvl1pPr algn="ctr" defTabSz="914378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37" indent="-514337" algn="l" defTabSz="914378">
        <a:spcBef>
          <a:spcPts val="0"/>
        </a:spcBef>
        <a:buFont typeface="+mj-lt"/>
        <a:buAutoNum type="arabicPeriod"/>
        <a:defRPr lang="de-DE" sz="3200" b="1">
          <a:solidFill>
            <a:srgbClr val="003865"/>
          </a:solidFill>
          <a:latin typeface="+mn-lt"/>
          <a:ea typeface="+mn-ea"/>
          <a:cs typeface="+mn-cs"/>
        </a:defRPr>
      </a:lvl1pPr>
      <a:lvl2pPr marL="971526" indent="-514337" algn="l" defTabSz="914378">
        <a:spcBef>
          <a:spcPts val="0"/>
        </a:spcBef>
        <a:buFont typeface="+mj-lt"/>
        <a:buAutoNum type="arabicPeriod"/>
        <a:defRPr sz="2800">
          <a:solidFill>
            <a:srgbClr val="003865"/>
          </a:solidFill>
          <a:latin typeface="+mn-lt"/>
          <a:ea typeface="+mn-ea"/>
          <a:cs typeface="+mn-cs"/>
        </a:defRPr>
      </a:lvl2pPr>
      <a:lvl3pPr marL="1371566" indent="-457189" algn="l" defTabSz="914378">
        <a:spcBef>
          <a:spcPts val="0"/>
        </a:spcBef>
        <a:buFont typeface="+mj-lt"/>
        <a:buAutoNum type="arabicPeriod"/>
        <a:defRPr sz="2400">
          <a:solidFill>
            <a:srgbClr val="003865"/>
          </a:solidFill>
          <a:latin typeface="+mn-lt"/>
          <a:ea typeface="+mn-ea"/>
          <a:cs typeface="+mn-cs"/>
        </a:defRPr>
      </a:lvl3pPr>
      <a:lvl4pPr marL="1600160" indent="-228594" algn="l" defTabSz="914378">
        <a:spcBef>
          <a:spcPts val="0"/>
        </a:spcBef>
        <a:buFont typeface="Arial"/>
        <a:buChar char="–"/>
        <a:defRPr sz="2000">
          <a:solidFill>
            <a:srgbClr val="003865"/>
          </a:solidFill>
          <a:latin typeface="+mn-lt"/>
          <a:ea typeface="+mn-ea"/>
          <a:cs typeface="+mn-cs"/>
        </a:defRPr>
      </a:lvl4pPr>
      <a:lvl5pPr marL="2057348" indent="-228594" algn="l" defTabSz="914378">
        <a:spcBef>
          <a:spcPts val="0"/>
        </a:spcBef>
        <a:buFont typeface="Arial"/>
        <a:buChar char="»"/>
        <a:defRPr sz="2000">
          <a:solidFill>
            <a:srgbClr val="003865"/>
          </a:solidFill>
          <a:latin typeface="+mn-lt"/>
          <a:ea typeface="+mn-ea"/>
          <a:cs typeface="+mn-cs"/>
        </a:defRPr>
      </a:lvl5pPr>
      <a:lvl6pPr marL="2514536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JAyPTIIpFiA" TargetMode="External"/><Relationship Id="rId4" Type="http://schemas.openxmlformats.org/officeDocument/2006/relationships/hyperlink" Target="https://www.youtube.com/watch?v=nTtHbY-I8lg" TargetMode="External"/><Relationship Id="rId5" Type="http://schemas.openxmlformats.org/officeDocument/2006/relationships/hyperlink" Target="https://www.universal-robots.com/products/ur5e/" TargetMode="External"/><Relationship Id="rId6" Type="http://schemas.openxmlformats.org/officeDocument/2006/relationships/hyperlink" Target="https://www.universal-robots.com/articles/ur/application-installation/dh-parameters-for-calculations-of-kinematics-and-dynamics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ichelt.de/de/de/shop/produkt/raspberry_pi_pico_rp2040_cortex-m0_microusb-295706?PROVID=2788&amp;gad_source=1&amp;gclid=Cj0KCQiAy8K8BhCZARIsAKJ8sfQRIj-yV0EhjMp3X10St5zID9GdWauB1hJSzA_qddlCi2q4mrwvIJQaAujgEALw_wcB" TargetMode="External"/><Relationship Id="rId4" Type="http://schemas.openxmlformats.org/officeDocument/2006/relationships/hyperlink" Target="https://www.amazon.de/-/en/Module-Brass-Worm-Shaft-Diameter/dp/B07G5811RT" TargetMode="External"/><Relationship Id="rId5" Type="http://schemas.openxmlformats.org/officeDocument/2006/relationships/hyperlink" Target="https://www.amazon.de/STEPPERONLINE-Schrittmotor-Bipolar-42x60mm-DRUCKER/dp/B00PNEQUZ2/ref=asc_df_B00PNEQUZ2?mcid=c2c8e7497e663b6ea5ff1e4b24dcd21f&amp;th=1&amp;psc=1&amp;tag=googshopde-21&amp;linkCode=df0&amp;hvadid=696220738956&amp;hvpos=&amp;hvnetw=g&amp;hvrand=8464291935581426735&amp;hvpone=&amp;hvptwo=&amp;hvqmt=&amp;hvdev=c&amp;hvdvcmdl=&amp;hvlocint=&amp;hvlocphy=9042740&amp;hvtargid=pla-571612450275&amp;psc=1&amp;gad_source=1" TargetMode="External"/><Relationship Id="rId6" Type="http://schemas.openxmlformats.org/officeDocument/2006/relationships/hyperlink" Target="https://www.amazon.de/Kraftempfindlicher-Widerstand-D%C3%BCnnfilm-Drucksensor-Durchmesser/dp/B07PY443HS/ref=asc_df_B07PY443HS?mcid=02cc195113273ad1b7e1f790e7a8fe47&amp;th=1&amp;psc=1&amp;hvocijid=6153946777069426747-B07PY443HS-&amp;hvexpln=75&amp;tag=googshopde-21&amp;linkCode=df0&amp;hvadid=696184104678&amp;hvpos=&amp;hvnetw=g&amp;hvrand=6153946777069426747&amp;hvpone=&amp;hvptwo=&amp;hvqmt=&amp;hvdev=c&amp;hvdvcmdl=&amp;hvlocint=&amp;hvlocphy=9042740&amp;hvtargid=pla-2281435176378&amp;psc=1&amp;gad_source=1" TargetMode="External"/><Relationship Id="rId7" Type="http://schemas.openxmlformats.org/officeDocument/2006/relationships/hyperlink" Target="https://eu.mouser.com/ProductDetail/Bourns/3006P-1-103LF?qs=nlUCIKN74UBewXtW9dljOA%3D%3D&amp;srsltid=AfmBOop92G1XLOc5W2I9tuMhyPEdD5Fx3PE6vP46MsbGVgkjg-G9g5s3" TargetMode="External"/><Relationship Id="rId8" Type="http://schemas.openxmlformats.org/officeDocument/2006/relationships/hyperlink" Target="https://www.amazon.de/Taiss-Rotationsdraht-Pr%C3%A4zisionspotentiometer-einstellbarer-3590S-2-103L/dp/B07H8XJDY8/ref=asc_df_B07H8XJDY8?mcid=3f4a688386093aa18333ebd8b200d635&amp;th=1&amp;tag=googshopde-21&amp;linkCode=df0&amp;hvadid=696220738998&amp;hvpos=&amp;hvnetw=g&amp;hvrand=6874676557218374694&amp;hvpone=&amp;hvptwo=&amp;hvqmt=&amp;hvdev=c&amp;hvdvcmdl=&amp;hvlocint=&amp;hvlocphy=9042740&amp;hvtargid=pla-800378977809&amp;gad_source=1" TargetMode="External"/><Relationship Id="rId9" Type="http://schemas.openxmlformats.org/officeDocument/2006/relationships/hyperlink" Target="https://www.kugellager-express.de/edelstahl-miniatur-kugellager-ss-688-w4-offen-geoelt-8x16x4-mm?gad_source=1&amp;gclid=Cj0KCQiAy8K8BhCZARIsAKJ8sfT0VZub1hruac4Bdbs5CfHw9zL035wtjk_mAdU1adBFN_J5ClmEVXoaAnnVEALw_wcB" TargetMode="External"/><Relationship Id="rId10" Type="http://schemas.openxmlformats.org/officeDocument/2006/relationships/hyperlink" Target="https://www.amazon.de/Female-Female-Male-Female-Male-Male-Steckbr%C3%BCcken-Drahtbr%C3%BCcken-bunt/dp/B01EV70C78/ref=asc_df_B01EV70C78?mcid=577ab32c1aff39f7a63b311a6b4c9d61&amp;th=1&amp;psc=1&amp;tag=googshopde-21&amp;linkCode=df0&amp;hvadid=696220738236&amp;hvpos=&amp;hvnetw=g&amp;hvrand=813044981401130210&amp;hvpone=&amp;hvptwo=&amp;hvqmt=&amp;hvdev=c&amp;hvdvcmdl=&amp;hvlocint=&amp;hvlocphy=9042740&amp;hvtargid=pla-362913641420&amp;psc=1&amp;gad_source=1" TargetMode="External"/><Relationship Id="rId11" Type="http://schemas.openxmlformats.org/officeDocument/2006/relationships/hyperlink" Target="https://3d-printmaster.de/PLA-Flashforge-Schwarz-10kg-175mm?gad_source=1&amp;gclid=Cj0KCQiAy8K8BhCZARIsAKJ8sfQ2Z3yy8U_ZxiNA5iMFW5Gp7-PwhW9R9gEOrx6F_ZNGMSdxYwkMiLIaArRfEALw_w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30" name="Bildplatzhalter 13" descr="Ein Bild, das Text, Geschirr enthält.&#10;&#10;Automatisch generierte Beschreibung"/>
          <p:cNvPicPr>
            <a:picLocks noChangeAspect="1" noGrp="1"/>
          </p:cNvPicPr>
          <p:nvPr>
            <p:ph type="pic" sz="quarter" idx="10"/>
          </p:nvPr>
        </p:nvPicPr>
        <p:blipFill>
          <a:blip r:embed="rId3"/>
          <a:srcRect l="0" t="11875" r="0" b="11875"/>
          <a:stretch/>
        </p:blipFill>
        <p:spPr bwMode="auto"/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627631"/>
            <a:ext cx="12192000" cy="5230368"/>
          </a:xfrm>
          <a:prstGeom prst="rect">
            <a:avLst/>
          </a:prstGeom>
        </p:spPr>
      </p:pic>
      <p:sp>
        <p:nvSpPr>
          <p:cNvPr id="27" name="Titel 26"/>
          <p:cNvSpPr>
            <a:spLocks noGrp="1"/>
          </p:cNvSpPr>
          <p:nvPr>
            <p:ph type="title"/>
          </p:nvPr>
        </p:nvSpPr>
        <p:spPr bwMode="auto">
          <a:xfrm>
            <a:off x="520163" y="2913731"/>
            <a:ext cx="7145766" cy="1030539"/>
          </a:xfrm>
        </p:spPr>
        <p:txBody>
          <a:bodyPr lIns="0" tIns="0" rIns="0" bIns="0" anchor="t">
            <a:noAutofit/>
          </a:bodyPr>
          <a:lstStyle/>
          <a:p>
            <a:pPr>
              <a:defRPr/>
            </a:pPr>
            <a:r>
              <a:rPr lang="en-US" sz="3600"/>
              <a:t>MDP Final Presentation</a:t>
            </a:r>
            <a:br>
              <a:rPr lang="en-GB" b="1"/>
            </a:br>
            <a:r>
              <a:rPr lang="de-DE" sz="2400"/>
              <a:t>Group 4</a:t>
            </a:r>
            <a:br>
              <a:rPr lang="de-DE" sz="2400"/>
            </a:br>
            <a:br>
              <a:rPr lang="de-DE" sz="2400"/>
            </a:br>
            <a:endParaRPr lang="en-GB" sz="2400" b="1">
              <a:cs typeface="Arial"/>
            </a:endParaRPr>
          </a:p>
        </p:txBody>
      </p:sp>
      <p:sp>
        <p:nvSpPr>
          <p:cNvPr id="635868633" name=""/>
          <p:cNvSpPr txBox="1"/>
          <p:nvPr/>
        </p:nvSpPr>
        <p:spPr bwMode="auto">
          <a:xfrm flipH="0" flipV="0">
            <a:off x="520162" y="4434840"/>
            <a:ext cx="2114696" cy="2011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b="0"/>
              <a:t>By</a:t>
            </a:r>
            <a:br>
              <a:rPr lang="de-DE" b="0"/>
            </a:br>
            <a:r>
              <a:rPr lang="de-DE" b="0"/>
              <a:t>Lucie Bonenberger</a:t>
            </a:r>
            <a:br>
              <a:rPr lang="de-DE" b="0"/>
            </a:br>
            <a:r>
              <a:rPr lang="de-DE" b="0"/>
              <a:t>Surya</a:t>
            </a:r>
            <a:r>
              <a:rPr lang="de-DE" b="0"/>
              <a:t> </a:t>
            </a:r>
            <a:r>
              <a:rPr lang="de-DE" b="0"/>
              <a:t>Manusani</a:t>
            </a:r>
            <a:br>
              <a:rPr lang="de-DE" b="0"/>
            </a:br>
            <a:r>
              <a:rPr lang="de-DE" b="0"/>
              <a:t>Aravind</a:t>
            </a:r>
            <a:r>
              <a:rPr lang="de-DE" b="0"/>
              <a:t> </a:t>
            </a:r>
            <a:r>
              <a:rPr lang="de-DE" b="0"/>
              <a:t>Palakkal</a:t>
            </a:r>
            <a:br>
              <a:rPr lang="de-DE" b="0"/>
            </a:br>
            <a:r>
              <a:rPr lang="de-DE" b="0"/>
              <a:t>Arun </a:t>
            </a:r>
            <a:r>
              <a:rPr lang="de-DE" b="0"/>
              <a:t>Ravindranath</a:t>
            </a:r>
            <a:br>
              <a:rPr lang="de-DE" b="0"/>
            </a:br>
            <a:r>
              <a:rPr lang="de-DE" b="0"/>
              <a:t>Ajinkya</a:t>
            </a:r>
            <a:r>
              <a:rPr lang="de-DE" b="0"/>
              <a:t> </a:t>
            </a:r>
            <a:r>
              <a:rPr lang="de-DE" b="0"/>
              <a:t>Sathe</a:t>
            </a:r>
            <a:br>
              <a:rPr lang="de-DE" b="0"/>
            </a:br>
            <a:r>
              <a:rPr lang="de-DE" b="0"/>
              <a:t>Giorgia </a:t>
            </a:r>
            <a:r>
              <a:rPr lang="de-DE" b="0"/>
              <a:t>Tognazzi</a:t>
            </a:r>
            <a:endParaRPr lang="en-GB" sz="2400" b="1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 defTabSz="685800">
              <a:lnSpc>
                <a:spcPct val="150000"/>
              </a:lnSpc>
              <a:defRPr/>
            </a:pPr>
            <a:r>
              <a:rPr lang="en-US" sz="2000" b="1"/>
              <a:t>Conclusion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/>
              <a:t>Dual Hand use possible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en-US"/>
              <a:t>Requires a training period (not intuitive)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en-US"/>
              <a:t>Not interacting “through” the interface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 defTabSz="685800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sz="2000" b="1"/>
              <a:t>Outlook</a:t>
            </a:r>
            <a:endParaRPr/>
          </a:p>
          <a:p>
            <a:pPr marL="234313" indent="-234313" defTabSz="68580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r>
              <a:rPr lang="en-US"/>
              <a:t>Replace not 3D printing Manufacture casing with mold, for increased production</a:t>
            </a:r>
            <a:r>
              <a:rPr lang="en-US" b="1"/>
              <a:t> </a:t>
            </a:r>
            <a:endParaRPr/>
          </a:p>
          <a:p>
            <a:pPr marL="234313" indent="-234313" defTabSz="68580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r>
              <a:rPr lang="en-US"/>
              <a:t>Applicable </a:t>
            </a:r>
            <a:r>
              <a:rPr lang="en-US"/>
              <a:t>to different environments, with different reaches and situations (depending on end effector)</a:t>
            </a:r>
            <a:endParaRPr/>
          </a:p>
          <a:p>
            <a:pPr marL="234313" indent="-234313" defTabSz="68580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8" name="Gleichschenkliges Dreieck 7"/>
          <p:cNvSpPr/>
          <p:nvPr/>
        </p:nvSpPr>
        <p:spPr bwMode="auto">
          <a:xfrm rot="5400000">
            <a:off x="3159982" y="3603896"/>
            <a:ext cx="4925661" cy="508533"/>
          </a:xfrm>
          <a:prstGeom prst="triangle">
            <a:avLst>
              <a:gd name="adj" fmla="val 5019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de-DE"/>
              <a:t>Literature </a:t>
            </a:r>
            <a:endParaRPr lang="de-DE" sz="1600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10</a:t>
            </a:fld>
            <a:endParaRPr lang="de-DE"/>
          </a:p>
        </p:txBody>
      </p:sp>
      <p:sp>
        <p:nvSpPr>
          <p:cNvPr id="12" name="Inhaltsplatzhalter 7"/>
          <p:cNvSpPr txBox="1"/>
          <p:nvPr/>
        </p:nvSpPr>
        <p:spPr bwMode="auto">
          <a:xfrm>
            <a:off x="623887" y="1808163"/>
            <a:ext cx="10820021" cy="3902169"/>
          </a:xfrm>
          <a:prstGeom prst="rect">
            <a:avLst/>
          </a:prstGeom>
        </p:spPr>
        <p:txBody>
          <a:bodyPr vert="horz" lIns="0" tIns="0" rIns="360000" bIns="0" rtlCol="0" anchor="t" anchorCtr="0">
            <a:no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2664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Festo North America. (2020, October 29).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Adaptive Gripper Fingers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YouTube. </a:t>
            </a:r>
            <a:r>
              <a:rPr lang="en-US" sz="1600" u="sng">
                <a:solidFill>
                  <a:srgbClr val="000000"/>
                </a:solidFill>
                <a:latin typeface="Calibri"/>
                <a:hlinkClick r:id="rId3" tooltip="https://www.youtube.com/watch?v=JAyPTIIpFiA"/>
              </a:rPr>
              <a:t>https://www.youtube.com/watch?v=JAyPTIIpFiA</a:t>
            </a:r>
            <a:endParaRPr lang="en-US" sz="1600" u="sng">
              <a:solidFill>
                <a:srgbClr val="000000"/>
              </a:solidFill>
              <a:latin typeface="Calibri"/>
            </a:endParaRPr>
          </a:p>
          <a:p>
            <a:pPr marL="457200" marR="0" lvl="0" indent="-4572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Char char="•"/>
              <a:def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TheNOOBIFIER1337. (2020, October 26). </a:t>
            </a:r>
            <a:r>
              <a:rPr lang="en-US" sz="1600" b="0" i="1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 DOF In One Hand - First Look at Sublight Dynamics Joystick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YouTube. </a:t>
            </a:r>
            <a:r>
              <a:rPr lang="en-US" sz="16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 tooltip="https://www.youtube.com/watch?v=nTtHbY-I8lg"/>
              </a:rPr>
              <a:t>https://www.youtube.com/watch?v=nTtHbY-I8lg 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de-DE" sz="1600" i="1">
                <a:solidFill>
                  <a:srgbClr val="000000"/>
                </a:solidFill>
                <a:latin typeface="Calibri"/>
              </a:rPr>
              <a:t>UR5e Lightweight, versatile cobot</a:t>
            </a:r>
            <a:r>
              <a:rPr lang="de-DE" sz="1600">
                <a:solidFill>
                  <a:srgbClr val="000000"/>
                </a:solidFill>
                <a:latin typeface="Calibri"/>
              </a:rPr>
              <a:t>. (2024). Universal-Robots.com. </a:t>
            </a:r>
            <a:r>
              <a:rPr lang="de-DE" sz="1600" u="sng">
                <a:solidFill>
                  <a:srgbClr val="000000"/>
                </a:solidFill>
                <a:latin typeface="Calibri"/>
                <a:hlinkClick r:id="rId5" tooltip="https://www.universal-robots.com/products/ur5e/"/>
              </a:rPr>
              <a:t>https://www.universal-robots.com/products/ur5e/</a:t>
            </a:r>
            <a:endParaRPr/>
          </a:p>
          <a:p>
            <a:pPr marL="457200" marR="0" indent="-457200" algn="l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Char char="•"/>
              <a:defRPr/>
            </a:pPr>
            <a:r>
              <a:rPr lang="de-DE" sz="1600" b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Universal Robots - DH Parameters for calculations of kinematics and dynamics. (n.d.). </a:t>
            </a:r>
            <a:r>
              <a:rPr lang="de-DE" sz="1600" b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https://www.universal-robots.com/articles/ur/application-installation/dh-parameters-for-calculations-of-kinematics-and-dynamics/"/>
              </a:rPr>
              <a:t>https://www.universal-robots.com/articles/ur/application-installation/dh-parameters-for-calculations-of-kinematics-and-dynamics/</a:t>
            </a:r>
            <a:endParaRPr lang="de-DE" sz="1600" b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marR="0" indent="-457200" algn="l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Char char="•"/>
              <a:defRPr/>
            </a:pPr>
            <a:r>
              <a:rPr lang="de-DE" sz="1600" b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Plot Workspace of Robot manipulator</a:t>
            </a:r>
            <a:r>
              <a:rPr lang="de-DE" sz="1600" b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MathWorks. (n.d.). https://de.mathworks.com/help/robotics/ref/generaterobotworkspace.html </a:t>
            </a:r>
            <a:endParaRPr lang="de-DE" sz="1600" b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marR="0" indent="-457200" algn="l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Char char="•"/>
              <a:defRPr/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Motivation</a:t>
            </a:r>
            <a:endParaRPr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2354710"/>
            <a:ext cx="254991" cy="281822"/>
          </a:xfrm>
        </p:spPr>
        <p:txBody>
          <a:bodyPr/>
          <a:lstStyle/>
          <a:p>
            <a:pPr>
              <a:defRPr/>
            </a:pPr>
            <a:r>
              <a:rPr lang="de-DE"/>
              <a:t>02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Conclusion and outlook</a:t>
            </a:r>
            <a:endParaRPr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 bwMode="auto">
          <a:xfrm>
            <a:off x="518317" y="4525375"/>
            <a:ext cx="254991" cy="281822"/>
          </a:xfrm>
        </p:spPr>
        <p:txBody>
          <a:bodyPr/>
          <a:lstStyle/>
          <a:p>
            <a:pPr>
              <a:defRPr/>
            </a:pPr>
            <a:r>
              <a:rPr lang="de-DE"/>
              <a:t>05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Kinematic Analysis</a:t>
            </a:r>
            <a:endParaRPr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 bwMode="auto">
          <a:xfrm>
            <a:off x="518317" y="3078265"/>
            <a:ext cx="254991" cy="281822"/>
          </a:xfrm>
        </p:spPr>
        <p:txBody>
          <a:bodyPr/>
          <a:lstStyle/>
          <a:p>
            <a:pPr>
              <a:defRPr/>
            </a:pPr>
            <a:r>
              <a:rPr lang="de-DE"/>
              <a:t>03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List of Materials</a:t>
            </a:r>
            <a:endParaRPr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2"/>
          </p:nvPr>
        </p:nvSpPr>
        <p:spPr bwMode="auto">
          <a:xfrm>
            <a:off x="518317" y="3801820"/>
            <a:ext cx="254991" cy="281822"/>
          </a:xfrm>
        </p:spPr>
        <p:txBody>
          <a:bodyPr/>
          <a:lstStyle/>
          <a:p>
            <a:pPr>
              <a:defRPr/>
            </a:pPr>
            <a:r>
              <a:rPr lang="de-DE"/>
              <a:t>04</a:t>
            </a: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Agenda</a:t>
            </a:r>
            <a:endParaRPr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Description</a:t>
            </a:r>
            <a:endParaRPr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auto">
          <a:xfrm>
            <a:off x="518317" y="1631155"/>
            <a:ext cx="254991" cy="281822"/>
          </a:xfrm>
        </p:spPr>
        <p:txBody>
          <a:bodyPr/>
          <a:lstStyle/>
          <a:p>
            <a:pPr>
              <a:defRPr/>
            </a:pPr>
            <a:r>
              <a:rPr lang="de-DE"/>
              <a:t>01</a:t>
            </a:r>
            <a:endParaRPr lang="de-DE"/>
          </a:p>
        </p:txBody>
      </p:sp>
      <p:sp>
        <p:nvSpPr>
          <p:cNvPr id="33" name="Bildplatzhalter 32"/>
          <p:cNvSpPr>
            <a:spLocks noGrp="1"/>
          </p:cNvSpPr>
          <p:nvPr>
            <p:ph type="pic" sz="quarter" idx="38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73042" name="Title 2"/>
          <p:cNvSpPr>
            <a:spLocks noGrp="1"/>
          </p:cNvSpPr>
          <p:nvPr>
            <p:ph type="title"/>
          </p:nvPr>
        </p:nvSpPr>
        <p:spPr bwMode="auto">
          <a:xfrm>
            <a:off x="535594" y="301185"/>
            <a:ext cx="6844384" cy="332398"/>
          </a:xfrm>
        </p:spPr>
        <p:txBody>
          <a:bodyPr/>
          <a:lstStyle/>
          <a:p>
            <a:pPr>
              <a:spcAft>
                <a:spcPts val="1199"/>
              </a:spcAft>
              <a:defRPr/>
            </a:pPr>
            <a:r>
              <a:rPr lang="en-US"/>
              <a:t>Description</a:t>
            </a:r>
            <a:endParaRPr/>
          </a:p>
        </p:txBody>
      </p:sp>
      <p:sp>
        <p:nvSpPr>
          <p:cNvPr id="965070710" name="Text Placeholder 4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664" cy="268583"/>
          </a:xfrm>
        </p:spPr>
        <p:txBody>
          <a:bodyPr/>
          <a:lstStyle/>
          <a:p>
            <a:pPr>
              <a:defRPr/>
            </a:pPr>
            <a:r>
              <a:rPr lang="en-US"/>
              <a:t>Dual Stick Interface</a:t>
            </a:r>
            <a:endParaRPr/>
          </a:p>
        </p:txBody>
      </p:sp>
      <p:sp>
        <p:nvSpPr>
          <p:cNvPr id="184239001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7" y="6634666"/>
            <a:ext cx="20518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AA5173-5AE6-0579-2392-F7469B7E0A16}" type="slidenum">
              <a:rPr lang="de-DE"/>
              <a:t>3</a:t>
            </a:fld>
            <a:endParaRPr lang="de-DE"/>
          </a:p>
        </p:txBody>
      </p:sp>
      <p:pic>
        <p:nvPicPr>
          <p:cNvPr id="495104537" name="Grafik 495104536"/>
          <p:cNvPicPr>
            <a:picLocks noChangeAspect="1"/>
          </p:cNvPicPr>
          <p:nvPr/>
        </p:nvPicPr>
        <p:blipFill>
          <a:blip r:embed="rId3"/>
          <a:srcRect l="5623" t="16404" r="9706" b="19495"/>
          <a:stretch/>
        </p:blipFill>
        <p:spPr bwMode="auto">
          <a:xfrm>
            <a:off x="2893329" y="4180450"/>
            <a:ext cx="3094721" cy="2342881"/>
          </a:xfrm>
          <a:prstGeom prst="rect">
            <a:avLst/>
          </a:prstGeom>
        </p:spPr>
      </p:pic>
      <p:sp>
        <p:nvSpPr>
          <p:cNvPr id="322983752" name="Rechteck 9"/>
          <p:cNvSpPr/>
          <p:nvPr/>
        </p:nvSpPr>
        <p:spPr bwMode="auto">
          <a:xfrm>
            <a:off x="515938" y="1628775"/>
            <a:ext cx="5472112" cy="2624357"/>
          </a:xfrm>
          <a:prstGeom prst="rect">
            <a:avLst/>
          </a:prstGeom>
          <a:noFill/>
        </p:spPr>
        <p:txBody>
          <a:bodyPr rtlCol="0" anchor="t"/>
          <a:lstStyle/>
          <a:p>
            <a:pPr defTabSz="685800">
              <a:lnSpc>
                <a:spcPct val="150000"/>
              </a:lnSpc>
              <a:defRPr/>
            </a:pPr>
            <a:r>
              <a:rPr lang="en-US" sz="1600" b="1"/>
              <a:t>Dual Stick Interface</a:t>
            </a:r>
            <a:endParaRPr lang="de-DE" sz="1600" b="1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Movement and </a:t>
            </a:r>
            <a:r>
              <a:rPr lang="de-DE" sz="1400"/>
              <a:t>closing</a:t>
            </a:r>
            <a:r>
              <a:rPr lang="de-DE" sz="1400"/>
              <a:t> end-</a:t>
            </a:r>
            <a:r>
              <a:rPr lang="de-DE" sz="1400"/>
              <a:t>effector</a:t>
            </a:r>
            <a:r>
              <a:rPr lang="de-DE" sz="1400"/>
              <a:t> </a:t>
            </a:r>
            <a:r>
              <a:rPr lang="de-DE" sz="1400"/>
              <a:t>seperate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Control </a:t>
            </a:r>
            <a:r>
              <a:rPr lang="de-DE" sz="1400"/>
              <a:t>slider</a:t>
            </a:r>
            <a:r>
              <a:rPr lang="de-DE" sz="1400"/>
              <a:t> </a:t>
            </a:r>
            <a:r>
              <a:rPr lang="de-DE" sz="1400"/>
              <a:t>to</a:t>
            </a:r>
            <a:r>
              <a:rPr lang="de-DE" sz="1400"/>
              <a:t> switch </a:t>
            </a:r>
            <a:r>
              <a:rPr lang="de-DE" sz="1400"/>
              <a:t>between</a:t>
            </a:r>
            <a:r>
              <a:rPr lang="de-DE" sz="1400"/>
              <a:t> </a:t>
            </a:r>
            <a:r>
              <a:rPr lang="de-DE" sz="1400"/>
              <a:t>modes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Resistance Trigger </a:t>
            </a:r>
            <a:r>
              <a:rPr lang="de-DE" sz="1400"/>
              <a:t>contains</a:t>
            </a:r>
            <a:r>
              <a:rPr lang="de-DE" sz="1400"/>
              <a:t> </a:t>
            </a:r>
            <a:r>
              <a:rPr lang="de-DE" sz="1400"/>
              <a:t>worm</a:t>
            </a:r>
            <a:r>
              <a:rPr lang="de-DE" sz="1400"/>
              <a:t> </a:t>
            </a:r>
            <a:r>
              <a:rPr lang="de-DE" sz="1400"/>
              <a:t>gear</a:t>
            </a:r>
            <a:r>
              <a:rPr lang="de-DE" sz="1400"/>
              <a:t> </a:t>
            </a:r>
            <a:r>
              <a:rPr lang="de-DE" sz="1400"/>
              <a:t>assembly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Joystick </a:t>
            </a:r>
            <a:r>
              <a:rPr lang="de-DE" sz="1400"/>
              <a:t>is</a:t>
            </a:r>
            <a:r>
              <a:rPr lang="de-DE" sz="1400"/>
              <a:t> </a:t>
            </a:r>
            <a:r>
              <a:rPr lang="de-DE" sz="1400"/>
              <a:t>mounted</a:t>
            </a:r>
            <a:r>
              <a:rPr lang="de-DE" sz="1400"/>
              <a:t> on </a:t>
            </a:r>
            <a:r>
              <a:rPr lang="de-DE" sz="1400"/>
              <a:t>suspended</a:t>
            </a:r>
            <a:r>
              <a:rPr lang="de-DE" sz="1400"/>
              <a:t> </a:t>
            </a:r>
            <a:r>
              <a:rPr lang="de-DE" sz="1400"/>
              <a:t>platform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Motion </a:t>
            </a:r>
            <a:r>
              <a:rPr lang="de-DE" sz="1400"/>
              <a:t>of</a:t>
            </a:r>
            <a:r>
              <a:rPr lang="de-DE" sz="1400"/>
              <a:t> </a:t>
            </a:r>
            <a:r>
              <a:rPr lang="de-DE" sz="1400"/>
              <a:t>joystick</a:t>
            </a:r>
            <a:r>
              <a:rPr lang="de-DE" sz="1400"/>
              <a:t> (5 DOF </a:t>
            </a:r>
            <a:r>
              <a:rPr lang="de-DE" sz="1400"/>
              <a:t>detected</a:t>
            </a:r>
            <a:r>
              <a:rPr lang="de-DE" sz="1400"/>
              <a:t> </a:t>
            </a:r>
            <a:r>
              <a:rPr lang="de-DE" sz="1400"/>
              <a:t>by</a:t>
            </a:r>
            <a:r>
              <a:rPr lang="de-DE" sz="1400"/>
              <a:t> Hall-</a:t>
            </a:r>
            <a:r>
              <a:rPr lang="de-DE" sz="1400"/>
              <a:t>Effect</a:t>
            </a:r>
            <a:r>
              <a:rPr lang="de-DE" sz="1400"/>
              <a:t> </a:t>
            </a:r>
            <a:r>
              <a:rPr lang="de-DE" sz="1400"/>
              <a:t>sensor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Thumbstick</a:t>
            </a:r>
            <a:r>
              <a:rPr lang="de-DE" sz="1400"/>
              <a:t> </a:t>
            </a:r>
            <a:r>
              <a:rPr lang="de-DE" sz="1400"/>
              <a:t>for</a:t>
            </a:r>
            <a:r>
              <a:rPr lang="de-DE" sz="1400"/>
              <a:t> Translational Z-</a:t>
            </a:r>
            <a:r>
              <a:rPr lang="de-DE" sz="1400"/>
              <a:t>axis</a:t>
            </a:r>
            <a:r>
              <a:rPr lang="de-DE" sz="1400"/>
              <a:t> </a:t>
            </a:r>
            <a:endParaRPr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Connects</a:t>
            </a:r>
            <a:r>
              <a:rPr lang="de-DE" sz="1400"/>
              <a:t> </a:t>
            </a:r>
            <a:r>
              <a:rPr lang="de-DE" sz="1400"/>
              <a:t>to</a:t>
            </a:r>
            <a:r>
              <a:rPr lang="de-DE" sz="1400"/>
              <a:t> </a:t>
            </a:r>
            <a:r>
              <a:rPr lang="de-DE" sz="1400"/>
              <a:t>computer</a:t>
            </a:r>
            <a:r>
              <a:rPr lang="de-DE" sz="1400"/>
              <a:t> via USB C (Data and Power)</a:t>
            </a:r>
            <a:endParaRPr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4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rcRect l="9838" t="21495" r="9686" b="9018"/>
          <a:stretch/>
        </p:blipFill>
        <p:spPr bwMode="auto">
          <a:xfrm>
            <a:off x="623888" y="4393254"/>
            <a:ext cx="2220445" cy="1917270"/>
          </a:xfrm>
          <a:prstGeom prst="rect">
            <a:avLst/>
          </a:prstGeom>
        </p:spPr>
      </p:pic>
      <p:sp>
        <p:nvSpPr>
          <p:cNvPr id="3" name="Rechteck 9"/>
          <p:cNvSpPr/>
          <p:nvPr/>
        </p:nvSpPr>
        <p:spPr bwMode="auto">
          <a:xfrm>
            <a:off x="6201911" y="1628775"/>
            <a:ext cx="5474152" cy="3134250"/>
          </a:xfrm>
          <a:prstGeom prst="rect">
            <a:avLst/>
          </a:prstGeom>
          <a:noFill/>
        </p:spPr>
        <p:txBody>
          <a:bodyPr rtlCol="0" anchor="t"/>
          <a:lstStyle/>
          <a:p>
            <a:pPr defTabSz="685800">
              <a:lnSpc>
                <a:spcPct val="150000"/>
              </a:lnSpc>
              <a:defRPr/>
            </a:pPr>
            <a:r>
              <a:rPr lang="de-DE" sz="1600" b="1"/>
              <a:t>End-effector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Soft robotics to enable delicate handling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Force sensors located mid-length on inside surface of the gripper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Data from force sensor gives input to worm gear assembly </a:t>
            </a:r>
            <a:endParaRPr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Gripper adapts to geometry of the target object</a:t>
            </a:r>
            <a:endParaRPr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6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6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6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endParaRPr lang="de-DE" sz="16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Grafik 3" descr="Ein Bild, das Entwurf, Zeichnung, Schläger, Design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614563" y="3656539"/>
            <a:ext cx="2595086" cy="147153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 bwMode="auto">
          <a:xfrm>
            <a:off x="8346835" y="5119835"/>
            <a:ext cx="3377543" cy="1477073"/>
            <a:chOff x="8346835" y="5119835"/>
            <a:chExt cx="3377543" cy="147707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/>
            <a:srcRect l="17139" t="0" r="16771" b="0"/>
            <a:stretch/>
          </p:blipFill>
          <p:spPr bwMode="auto">
            <a:xfrm>
              <a:off x="9931669" y="5119835"/>
              <a:ext cx="1584959" cy="1349034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/>
            <a:srcRect l="6528" t="0" r="3968" b="0"/>
            <a:stretch/>
          </p:blipFill>
          <p:spPr bwMode="auto">
            <a:xfrm>
              <a:off x="8346835" y="5119835"/>
              <a:ext cx="1584959" cy="1349034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 bwMode="auto">
            <a:xfrm rot="16199998">
              <a:off x="10936663" y="5809192"/>
              <a:ext cx="1367682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de-DE" sz="750">
                  <a:latin typeface="Arial"/>
                  <a:cs typeface="Arial"/>
                </a:rPr>
                <a:t>(Festo North America 2020)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Motivation</a:t>
            </a:r>
            <a:endParaRPr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 rot="16199998">
            <a:off x="3736063" y="6152855"/>
            <a:ext cx="5405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(Sensel)</a:t>
            </a:r>
            <a:endParaRPr/>
          </a:p>
        </p:txBody>
      </p:sp>
      <p:sp>
        <p:nvSpPr>
          <p:cNvPr id="10" name="Rechteck 9"/>
          <p:cNvSpPr/>
          <p:nvPr/>
        </p:nvSpPr>
        <p:spPr bwMode="auto">
          <a:xfrm>
            <a:off x="518317" y="1628775"/>
            <a:ext cx="5469733" cy="2879725"/>
          </a:xfrm>
          <a:prstGeom prst="rect">
            <a:avLst/>
          </a:prstGeom>
          <a:noFill/>
        </p:spPr>
        <p:txBody>
          <a:bodyPr rtlCol="0" anchor="t"/>
          <a:lstStyle/>
          <a:p>
            <a:pPr algn="l" defTabSz="685800">
              <a:lnSpc>
                <a:spcPct val="150000"/>
              </a:lnSpc>
              <a:defRPr/>
            </a:pPr>
            <a:r>
              <a:rPr lang="de-DE" sz="1600" b="1"/>
              <a:t>Motivation</a:t>
            </a:r>
            <a:endParaRPr sz="1600"/>
          </a:p>
          <a:p>
            <a:pPr marL="234314" indent="-234314" algn="l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Symmetrical</a:t>
            </a:r>
            <a:r>
              <a:rPr lang="de-DE" sz="1400"/>
              <a:t> </a:t>
            </a:r>
            <a:r>
              <a:rPr lang="de-DE" sz="1400"/>
              <a:t>setup</a:t>
            </a:r>
            <a:r>
              <a:rPr lang="de-DE" sz="1400"/>
              <a:t> </a:t>
            </a:r>
            <a:r>
              <a:rPr lang="de-DE" sz="1400"/>
              <a:t>to</a:t>
            </a:r>
            <a:r>
              <a:rPr lang="de-DE" sz="1400"/>
              <a:t> </a:t>
            </a:r>
            <a:r>
              <a:rPr lang="de-DE" sz="1400"/>
              <a:t>enable</a:t>
            </a:r>
            <a:r>
              <a:rPr lang="de-DE" sz="1400"/>
              <a:t> </a:t>
            </a:r>
            <a:r>
              <a:rPr lang="de-DE" sz="1400"/>
              <a:t>use</a:t>
            </a:r>
            <a:r>
              <a:rPr lang="de-DE" sz="1400"/>
              <a:t> </a:t>
            </a:r>
            <a:r>
              <a:rPr lang="de-DE" sz="1400"/>
              <a:t>of</a:t>
            </a:r>
            <a:r>
              <a:rPr lang="de-DE" sz="1400"/>
              <a:t> dominant </a:t>
            </a:r>
            <a:r>
              <a:rPr lang="de-DE" sz="1400"/>
              <a:t>hand</a:t>
            </a:r>
            <a:endParaRPr/>
          </a:p>
          <a:p>
            <a:pPr marL="234314" indent="-234314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Familiarity</a:t>
            </a:r>
            <a:r>
              <a:rPr lang="de-DE" sz="1400"/>
              <a:t> and </a:t>
            </a:r>
            <a:r>
              <a:rPr lang="de-DE" sz="1400"/>
              <a:t>ease</a:t>
            </a:r>
            <a:r>
              <a:rPr lang="de-DE" sz="1400"/>
              <a:t> </a:t>
            </a:r>
            <a:r>
              <a:rPr lang="de-DE" sz="1400"/>
              <a:t>of</a:t>
            </a:r>
            <a:r>
              <a:rPr lang="de-DE" sz="1400"/>
              <a:t> </a:t>
            </a:r>
            <a:r>
              <a:rPr lang="de-DE" sz="1400"/>
              <a:t>use</a:t>
            </a:r>
            <a:endParaRPr/>
          </a:p>
          <a:p>
            <a:pPr marL="234314" indent="-234314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cost</a:t>
            </a:r>
            <a:r>
              <a:rPr lang="de-DE" sz="1400"/>
              <a:t> </a:t>
            </a:r>
            <a:r>
              <a:rPr lang="de-DE" sz="1400"/>
              <a:t>effective</a:t>
            </a:r>
            <a:r>
              <a:rPr lang="de-DE" sz="1400"/>
              <a:t> due </a:t>
            </a:r>
            <a:r>
              <a:rPr lang="de-DE" sz="1400"/>
              <a:t>to</a:t>
            </a:r>
            <a:r>
              <a:rPr lang="de-DE" sz="1400"/>
              <a:t> </a:t>
            </a:r>
            <a:r>
              <a:rPr lang="de-DE" sz="1400"/>
              <a:t>ease</a:t>
            </a:r>
            <a:r>
              <a:rPr lang="de-DE" sz="1400"/>
              <a:t> </a:t>
            </a:r>
            <a:r>
              <a:rPr lang="de-DE" sz="1400"/>
              <a:t>of</a:t>
            </a:r>
            <a:r>
              <a:rPr lang="de-DE" sz="1400"/>
              <a:t> additive </a:t>
            </a:r>
            <a:r>
              <a:rPr lang="de-DE" sz="1400"/>
              <a:t>manufacturing</a:t>
            </a:r>
            <a:r>
              <a:rPr lang="de-DE" sz="1400"/>
              <a:t> </a:t>
            </a:r>
            <a:endParaRPr sz="1400"/>
          </a:p>
          <a:p>
            <a:pPr marL="234313" indent="-234313" defTabSz="685800">
              <a:lnSpc>
                <a:spcPct val="150000"/>
              </a:lnSpc>
              <a:buFont typeface="Arial"/>
              <a:buChar char="•"/>
              <a:defRPr/>
            </a:pPr>
            <a:r>
              <a:rPr lang="de-DE" sz="1400"/>
              <a:t>improved</a:t>
            </a:r>
            <a:r>
              <a:rPr lang="de-DE" sz="1400"/>
              <a:t> operational </a:t>
            </a:r>
            <a:r>
              <a:rPr lang="de-DE" sz="1400"/>
              <a:t>efficiency</a:t>
            </a:r>
            <a:r>
              <a:rPr lang="de-DE" sz="1400"/>
              <a:t> due </a:t>
            </a:r>
            <a:r>
              <a:rPr lang="de-DE" sz="1400"/>
              <a:t>to</a:t>
            </a:r>
            <a:r>
              <a:rPr lang="de-DE" sz="1400"/>
              <a:t> </a:t>
            </a:r>
            <a:r>
              <a:rPr lang="de-DE" sz="1400"/>
              <a:t>better</a:t>
            </a:r>
            <a:r>
              <a:rPr lang="de-DE" sz="1400"/>
              <a:t> </a:t>
            </a:r>
            <a:r>
              <a:rPr lang="de-DE" sz="1400"/>
              <a:t>workspace</a:t>
            </a:r>
            <a:r>
              <a:rPr lang="de-DE" sz="1400"/>
              <a:t> </a:t>
            </a:r>
            <a:r>
              <a:rPr lang="de-DE" sz="1400"/>
              <a:t>awareness</a:t>
            </a:r>
            <a:endParaRPr sz="1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rcRect l="10302" t="12085" r="4042" b="810"/>
          <a:stretch/>
        </p:blipFill>
        <p:spPr bwMode="auto">
          <a:xfrm>
            <a:off x="914403" y="4555447"/>
            <a:ext cx="2988052" cy="19057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41029" y="3779475"/>
            <a:ext cx="2055357" cy="27475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 rot="16199998">
            <a:off x="11096555" y="6142195"/>
            <a:ext cx="7280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(Festo 2019)</a:t>
            </a:r>
            <a:endParaRPr/>
          </a:p>
        </p:txBody>
      </p:sp>
      <p:pic>
        <p:nvPicPr>
          <p:cNvPr id="14" name="Grafik 13" descr="Ein Bild, das Person, Kamera, Im Haus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37752" y="4219786"/>
            <a:ext cx="2307210" cy="230721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 bwMode="auto">
          <a:xfrm rot="16199998">
            <a:off x="7372813" y="6133378"/>
            <a:ext cx="71045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(Papp 2021)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Kinematic analysis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Frame assignments and DH parameters</a:t>
            </a:r>
            <a:endParaRPr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4" name="Textfeld 17"/>
          <p:cNvSpPr txBox="1"/>
          <p:nvPr/>
        </p:nvSpPr>
        <p:spPr bwMode="auto">
          <a:xfrm>
            <a:off x="820140" y="6325912"/>
            <a:ext cx="2892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000">
                <a:latin typeface="Arial"/>
                <a:cs typeface="Arial"/>
              </a:rPr>
              <a:t>Frame assignments (based on </a:t>
            </a:r>
            <a:r>
              <a:rPr lang="de-DE" sz="1000" i="1">
                <a:solidFill>
                  <a:srgbClr val="000000"/>
                </a:solidFill>
                <a:latin typeface="Calibri"/>
              </a:rPr>
              <a:t>UR5e Lightweight</a:t>
            </a:r>
            <a:r>
              <a:rPr lang="de-DE" sz="1000">
                <a:solidFill>
                  <a:srgbClr val="000000"/>
                </a:solidFill>
                <a:latin typeface="Calibri"/>
              </a:rPr>
              <a:t>)</a:t>
            </a:r>
            <a:endParaRPr sz="1000"/>
          </a:p>
        </p:txBody>
      </p:sp>
      <p:sp>
        <p:nvSpPr>
          <p:cNvPr id="7" name="Textfeld 17"/>
          <p:cNvSpPr txBox="1"/>
          <p:nvPr/>
        </p:nvSpPr>
        <p:spPr bwMode="auto">
          <a:xfrm>
            <a:off x="7362702" y="5711783"/>
            <a:ext cx="1326813" cy="27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200">
                <a:latin typeface="Arial"/>
                <a:cs typeface="Arial"/>
              </a:rPr>
              <a:t>DH - Parameters</a:t>
            </a:r>
            <a:endParaRPr sz="1200"/>
          </a:p>
        </p:txBody>
      </p:sp>
      <p:graphicFrame>
        <p:nvGraphicFramePr>
          <p:cNvPr id="1723315200" name="Tabelle 1723315199"/>
          <p:cNvGraphicFramePr>
            <a:graphicFrameLocks xmlns:a="http://schemas.openxmlformats.org/drawingml/2006/main"/>
          </p:cNvGraphicFramePr>
          <p:nvPr/>
        </p:nvGraphicFramePr>
        <p:xfrm>
          <a:off x="4919005" y="1948834"/>
          <a:ext cx="5920379" cy="374397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684932"/>
                <a:gridCol w="1004925"/>
                <a:gridCol w="1083871"/>
                <a:gridCol w="1112498"/>
                <a:gridCol w="1034153"/>
              </a:tblGrid>
              <a:tr h="571279">
                <a:tc gridSpan="5"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UR5e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79331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Kinematics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theta [rad]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a [m]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d [m]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alpha [rad]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1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sz="1200" b="0" i="0" u="none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[0.1625]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π/2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2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b="0" i="0" u="none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[0.425]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3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200" b="0" i="0" u="none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[0.392]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4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sz="1200" b="0" i="0" u="none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[0.1333]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π/2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5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200" b="0" i="0" u="none" strike="noStrike" cap="none" spc="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lang="de-DE" sz="1200" b="0" i="0" u="none" strike="noStrike" cap="none" spc="0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lang="de-DE" sz="1200" b="0" i="0" u="none" strike="noStrike" cap="none" spc="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0.0997]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-π/2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65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Joint 6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de-DE" sz="1200" b="0" i="0" u="none" strike="noStrike" cap="none" spc="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  <a:r>
                        <a:rPr lang="de-DE" sz="1200" b="0" i="0" u="none" strike="noStrike" cap="none" spc="0" baseline="-2500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r>
                        <a:rPr lang="de-DE" sz="1200" b="0" i="0" u="none" strike="noStrike" cap="none" spc="0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 [</a:t>
                      </a: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0.0996]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0" i="0" u="none">
                          <a:solidFill>
                            <a:srgbClr val="30303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L="9524" marR="9524" marT="9524" marB="0" anchor="ctr">
                    <a:lnL w="9524" algn="ctr">
                      <a:solidFill>
                        <a:srgbClr val="000000"/>
                      </a:solidFill>
                    </a:lnL>
                    <a:lnR w="9524" algn="ctr">
                      <a:solidFill>
                        <a:srgbClr val="000000"/>
                      </a:solidFill>
                    </a:lnR>
                    <a:lnT w="9524" algn="ctr">
                      <a:solidFill>
                        <a:srgbClr val="000000"/>
                      </a:solidFill>
                    </a:lnT>
                    <a:lnB w="9524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00000592" name="Grafik 19000005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316" y="1273013"/>
            <a:ext cx="2777550" cy="5105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Kinematic analysis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Workspace analysis</a:t>
            </a:r>
            <a:endParaRPr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pic>
        <p:nvPicPr>
          <p:cNvPr id="428761924" name="Grafik 428761923"/>
          <p:cNvPicPr>
            <a:picLocks noChangeAspect="1"/>
          </p:cNvPicPr>
          <p:nvPr/>
        </p:nvPicPr>
        <p:blipFill>
          <a:blip r:embed="rId3"/>
          <a:srcRect l="16694" t="6467" r="17012" b="1528"/>
          <a:stretch/>
        </p:blipFill>
        <p:spPr bwMode="auto">
          <a:xfrm>
            <a:off x="518317" y="1876740"/>
            <a:ext cx="5723879" cy="3831200"/>
          </a:xfrm>
          <a:prstGeom prst="rect">
            <a:avLst/>
          </a:prstGeom>
        </p:spPr>
      </p:pic>
      <p:pic>
        <p:nvPicPr>
          <p:cNvPr id="72227863" name="Grafik 72227862"/>
          <p:cNvPicPr>
            <a:picLocks noChangeAspect="1"/>
          </p:cNvPicPr>
          <p:nvPr/>
        </p:nvPicPr>
        <p:blipFill>
          <a:blip r:embed="rId4"/>
          <a:srcRect l="21397" t="5502" r="18680" b="4203"/>
          <a:stretch/>
        </p:blipFill>
        <p:spPr bwMode="auto">
          <a:xfrm>
            <a:off x="6315358" y="1844373"/>
            <a:ext cx="5360704" cy="3895933"/>
          </a:xfrm>
          <a:prstGeom prst="rect">
            <a:avLst/>
          </a:prstGeom>
        </p:spPr>
      </p:pic>
      <p:sp>
        <p:nvSpPr>
          <p:cNvPr id="1925543745" name="Textfeld 7"/>
          <p:cNvSpPr txBox="1"/>
          <p:nvPr/>
        </p:nvSpPr>
        <p:spPr bwMode="auto">
          <a:xfrm rot="0">
            <a:off x="10178250" y="6349299"/>
            <a:ext cx="1734478" cy="20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(MATLAB Robotics System Toolbox)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287763" name="Title 2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384" cy="332398"/>
          </a:xfrm>
        </p:spPr>
        <p:txBody>
          <a:bodyPr/>
          <a:lstStyle/>
          <a:p>
            <a:pPr>
              <a:spcAft>
                <a:spcPts val="1199"/>
              </a:spcAft>
              <a:defRPr/>
            </a:pPr>
            <a:r>
              <a:rPr lang="en-US"/>
              <a:t>Kinematic analysis</a:t>
            </a:r>
            <a:endParaRPr/>
          </a:p>
        </p:txBody>
      </p:sp>
      <p:sp>
        <p:nvSpPr>
          <p:cNvPr id="1206750876" name="Text Placeholder 4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0864" cy="268583"/>
          </a:xfrm>
        </p:spPr>
        <p:txBody>
          <a:bodyPr/>
          <a:lstStyle/>
          <a:p>
            <a:pPr>
              <a:defRPr/>
            </a:pPr>
            <a:r>
              <a:rPr lang="en-US" sz="16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Manipulability</a:t>
            </a:r>
            <a:r>
              <a:rPr lang="en-US"/>
              <a:t> analysis</a:t>
            </a:r>
            <a:endParaRPr/>
          </a:p>
        </p:txBody>
      </p:sp>
      <p:sp>
        <p:nvSpPr>
          <p:cNvPr id="2048261422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7" y="6634666"/>
            <a:ext cx="20518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74CFAC-DE23-4D34-43A8-282C742AE316}" type="slidenum">
              <a:rPr lang="de-DE"/>
              <a:t/>
            </a:fld>
            <a:endParaRPr lang="de-DE"/>
          </a:p>
        </p:txBody>
      </p:sp>
      <p:pic>
        <p:nvPicPr>
          <p:cNvPr id="1259645351" name=""/>
          <p:cNvPicPr>
            <a:picLocks noChangeAspect="1"/>
          </p:cNvPicPr>
          <p:nvPr/>
        </p:nvPicPr>
        <p:blipFill>
          <a:blip r:embed="rId3"/>
          <a:srcRect l="18899" t="3490" r="7314" b="0"/>
          <a:stretch/>
        </p:blipFill>
        <p:spPr bwMode="auto">
          <a:xfrm flipH="0" flipV="0">
            <a:off x="2309534" y="1294010"/>
            <a:ext cx="8147605" cy="5139772"/>
          </a:xfrm>
          <a:prstGeom prst="rect">
            <a:avLst/>
          </a:prstGeom>
        </p:spPr>
      </p:pic>
      <p:sp>
        <p:nvSpPr>
          <p:cNvPr id="2074650524" name="Textfeld 7"/>
          <p:cNvSpPr txBox="1"/>
          <p:nvPr/>
        </p:nvSpPr>
        <p:spPr bwMode="auto">
          <a:xfrm rot="0">
            <a:off x="10178249" y="6349298"/>
            <a:ext cx="1734478" cy="206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(MATLAB Robotics System Toolbox)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Kinematic analysis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Interface</a:t>
            </a:r>
            <a:endParaRPr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7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 bwMode="auto">
          <a:xfrm>
            <a:off x="515936" y="1628775"/>
            <a:ext cx="5476432" cy="454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200"/>
              </a:spcBef>
              <a:buFont typeface="Wingdings"/>
              <a:buChar char="Ø"/>
              <a:defRPr/>
            </a:pPr>
            <a:r>
              <a:rPr lang="en-US" sz="1200" b="1">
                <a:latin typeface="Arial"/>
                <a:ea typeface="TeX Gyre Pagella Math"/>
              </a:rPr>
              <a:t>Open-loop Cartesian velocity control of the end-effector</a:t>
            </a:r>
            <a:endParaRPr lang="de-DE" sz="1200" b="1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 </a:t>
            </a:r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𝑷𝒆𝒓𝒄𝒆𝒏𝒕𝒂𝒈𝒆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 </m:t>
                      </m:r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𝑫𝒊𝒔𝒑𝒍𝒂𝒄𝒆𝒎𝒆𝒏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= </m:t>
                      </m:r>
                      <m:f>
                        <m:fPr>
                          <m:ctrlPr>
                            <a:rPr lang="de-DE" sz="11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IN" sz="1100" b="1">
                              <a:latin typeface="Cambria Math"/>
                              <a:ea typeface="TeX Gyre Pagella Math"/>
                            </a:rPr>
                            <m:t>(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𝑶𝒖𝒕𝒑𝒖𝒕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−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𝑴𝒊𝒏𝒊𝒎𝒖𝒎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  <m:r>
                            <m:rPr/>
                            <a:rPr lang="en-IN" sz="1100" b="1">
                              <a:latin typeface="Cambria Math"/>
                              <a:ea typeface="TeX Gyre Pagella Math"/>
                            </a:rPr>
                            <m:t>​)</m:t>
                          </m:r>
                        </m:num>
                        <m:den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𝑴𝒂𝒙𝒊𝒎𝒖𝒎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−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𝑴𝒊𝒏𝒊𝒎𝒖𝒎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</m:den>
                      </m:f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×</m:t>
                      </m:r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𝟏𝟎𝟎</m:t>
                      </m:r>
                    </m:oMath>
                  </m:oMathPara>
                </a14:m>
              </mc:Choice>
              <mc:Fallback/>
            </mc:AlternateContent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 </a:t>
            </a:r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𝑺𝒑𝒆𝒆𝒅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=</m:t>
                      </m:r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𝑴𝒂𝒙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 </m:t>
                      </m:r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𝑺𝒑𝒆𝒆𝒅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 × </m:t>
                      </m:r>
                      <m:f>
                        <m:fPr>
                          <m:ctrlPr>
                            <a:rPr lang="de-DE" sz="11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𝑶𝒖𝒕𝒑𝒖𝒕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−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𝑵𝒆𝒖𝒕𝒓𝒂𝒍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</m:num>
                        <m:den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𝑹𝒂𝒏𝒈𝒆</m:t>
                          </m:r>
                          <m:r>
                            <m:rPr/>
                            <a:rPr lang="en-IN" sz="1100" b="1">
                              <a:latin typeface="Cambria Math"/>
                              <a:ea typeface="TeX Gyre Pagella Math"/>
                            </a:rPr>
                            <m:t> 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𝑽𝒐𝒍𝒕𝒂𝒈𝒆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 </a:t>
            </a:r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a:r>
              <a:rPr lang="en-IN" sz="1100">
                <a:latin typeface="Arial"/>
                <a:ea typeface="TeX Gyre Pagella Math"/>
              </a:rPr>
              <a:t>Use of the Jacobian matrix (J) to map joystick inputs (Cartesian velocity) to joint          velocities</a:t>
            </a:r>
            <a:endParaRPr lang="de-DE" sz="1100">
              <a:latin typeface="Arial"/>
              <a:ea typeface="TeX Gyre Pagella Math"/>
            </a:endParaRPr>
          </a:p>
          <a:p>
            <a:pPr marL="228600">
              <a:lnSpc>
                <a:spcPct val="15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𝜽</m:t>
                      </m:r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=</m:t>
                      </m:r>
                      <m:sSup>
                        <m:sSupPr>
                          <m:ctrlPr>
                            <a:rPr lang="de-DE" sz="11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𝑱</m:t>
                          </m:r>
                        </m:e>
                        <m:sup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−</m:t>
                          </m:r>
                          <m:r>
                            <m:rPr/>
                            <a:rPr lang="en-IN" sz="1100" b="1" i="1">
                              <a:latin typeface="Cambria Math"/>
                              <a:ea typeface="TeX Gyre Pagella Math"/>
                            </a:rPr>
                            <m:t>𝟏</m:t>
                          </m:r>
                        </m:sup>
                      </m:sSup>
                      <m:r>
                        <m:rPr/>
                        <a:rPr lang="en-IN" sz="1100" b="1">
                          <a:latin typeface="Cambria Math"/>
                          <a:ea typeface="TeX Gyre Pagella Math"/>
                        </a:rPr>
                        <m:t>.</m:t>
                      </m:r>
                      <m:r>
                        <m:rPr/>
                        <a:rPr lang="en-IN" sz="1100" b="1" i="1">
                          <a:latin typeface="Cambria Math"/>
                          <a:ea typeface="TeX Gyre Pagella Math"/>
                        </a:rPr>
                        <m:t>𝑽</m:t>
                      </m:r>
                    </m:oMath>
                  </m:oMathPara>
                </a14:m>
              </mc:Choice>
              <mc:Fallback/>
            </mc:AlternateContent>
            <a:endParaRPr lang="de-DE" sz="1100">
              <a:latin typeface="Arial"/>
            </a:endParaRPr>
          </a:p>
          <a:p>
            <a:pPr marL="228600">
              <a:lnSpc>
                <a:spcPct val="150000"/>
              </a:lnSpc>
              <a:defRPr/>
            </a:pPr>
            <a:endParaRPr lang="en-US" sz="1200" b="1">
              <a:latin typeface="Arial"/>
            </a:endParaRPr>
          </a:p>
          <a:p>
            <a:pPr marL="228600">
              <a:lnSpc>
                <a:spcPct val="150000"/>
              </a:lnSpc>
              <a:defRPr/>
            </a:pPr>
            <a:endParaRPr lang="en-US" sz="1200" b="1">
              <a:latin typeface="Arial"/>
            </a:endParaRPr>
          </a:p>
          <a:p>
            <a:pPr marL="228600" indent="-2286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1200" b="1">
                <a:latin typeface="Arial"/>
              </a:rPr>
              <a:t>Mapping between gripp</a:t>
            </a:r>
            <a:r>
              <a:rPr lang="en-US" sz="1200" b="1">
                <a:latin typeface="Arial"/>
                <a:ea typeface="TeX Gyre Pagella Math"/>
              </a:rPr>
              <a:t>ing force and haptic feedback</a:t>
            </a:r>
            <a:endParaRPr lang="de-DE" sz="1200" b="1">
              <a:latin typeface="Arial"/>
              <a:ea typeface="TeX Gyre Pagella Math"/>
            </a:endParaRPr>
          </a:p>
          <a:p>
            <a:pPr lvl="1"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The robot’s 6DOF motion include</a:t>
            </a:r>
            <a:endParaRPr lang="de-DE" sz="1100">
              <a:latin typeface="Arial"/>
              <a:ea typeface="TeX Gyre Pagella Math"/>
            </a:endParaRPr>
          </a:p>
          <a:p>
            <a:pPr marL="1257300" lvl="2" indent="-342900">
              <a:lnSpc>
                <a:spcPct val="150000"/>
              </a:lnSpc>
              <a:buSzPts val="1000"/>
              <a:buFont typeface="Symbol"/>
              <a:buChar char=""/>
              <a:tabLst>
                <a:tab pos="914400" algn="l"/>
              </a:tabLst>
              <a:defRPr/>
            </a:pPr>
            <a:r>
              <a:rPr lang="en-IN" sz="1100" b="1">
                <a:latin typeface="Arial"/>
                <a:ea typeface="TeX Gyre Pagella Math"/>
              </a:rPr>
              <a:t>3 translational DOFs</a:t>
            </a:r>
            <a:r>
              <a:rPr lang="en-IN" sz="1100">
                <a:latin typeface="Arial"/>
                <a:ea typeface="TeX Gyre Pagella Math"/>
              </a:rPr>
              <a:t>: X, Y, Z (movement in Cartesian space).</a:t>
            </a:r>
            <a:endParaRPr lang="de-DE" sz="1100">
              <a:latin typeface="Arial"/>
              <a:ea typeface="TeX Gyre Pagella Math"/>
            </a:endParaRPr>
          </a:p>
          <a:p>
            <a:pPr marL="1257300" lvl="2" indent="-342900">
              <a:lnSpc>
                <a:spcPct val="150000"/>
              </a:lnSpc>
              <a:buSzPts val="1000"/>
              <a:buFont typeface="Symbol"/>
              <a:buChar char=""/>
              <a:tabLst>
                <a:tab pos="914400" algn="l"/>
              </a:tabLst>
              <a:defRPr/>
            </a:pPr>
            <a:r>
              <a:rPr lang="en-IN" sz="1100" b="1">
                <a:latin typeface="Arial"/>
                <a:ea typeface="TeX Gyre Pagella Math"/>
              </a:rPr>
              <a:t>3 rotational DOFs</a:t>
            </a:r>
            <a:r>
              <a:rPr lang="en-IN" sz="1100">
                <a:latin typeface="Arial"/>
                <a:ea typeface="TeX Gyre Pagella Math"/>
              </a:rPr>
              <a:t>: Roll, Pitch, Yaw (orientation changes)</a:t>
            </a:r>
            <a:r>
              <a:rPr lang="en-US" sz="1100">
                <a:latin typeface="Arial"/>
                <a:ea typeface="TeX Gyre Pagella Math"/>
              </a:rPr>
              <a:t> </a:t>
            </a:r>
            <a:endParaRPr lang="de-DE" sz="1100">
              <a:latin typeface="Arial"/>
              <a:ea typeface="TeX Gyre Pagella Math"/>
            </a:endParaRPr>
          </a:p>
          <a:p>
            <a:pPr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  </a:t>
            </a:r>
            <a:endParaRPr lang="de-DE" sz="1100">
              <a:latin typeface="Arial"/>
              <a:ea typeface="TeX Gyre Pagella Math"/>
            </a:endParaRPr>
          </a:p>
        </p:txBody>
      </p:sp>
      <p:sp>
        <p:nvSpPr>
          <p:cNvPr id="7" name="Textfeld 6"/>
          <p:cNvSpPr txBox="1"/>
          <p:nvPr/>
        </p:nvSpPr>
        <p:spPr bwMode="auto">
          <a:xfrm>
            <a:off x="6427853" y="4319733"/>
            <a:ext cx="5248210" cy="18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1100" b="1">
                <a:latin typeface="Arial"/>
                <a:ea typeface="TeX Gyre Pagella Math"/>
              </a:rPr>
              <a:t>Software Implementation</a:t>
            </a:r>
            <a:endParaRPr lang="de-DE" sz="1100">
              <a:latin typeface="Arial"/>
              <a:ea typeface="TeX Gyre Pagella Math"/>
            </a:endParaRPr>
          </a:p>
          <a:p>
            <a:pPr marL="342900" lvl="0" indent="-342900">
              <a:lnSpc>
                <a:spcPct val="150000"/>
              </a:lnSpc>
              <a:buFont typeface="Wingdings"/>
              <a:buChar char="Ø"/>
              <a:tabLst>
                <a:tab pos="457200" algn="l"/>
              </a:tabLst>
              <a:defRPr/>
            </a:pPr>
            <a:r>
              <a:rPr lang="en-IN" sz="1100" b="1">
                <a:latin typeface="Arial"/>
                <a:ea typeface="TeX Gyre Pagella Math"/>
                <a:cs typeface="Arial"/>
              </a:rPr>
              <a:t> Gripper Sensor Data Processing</a:t>
            </a:r>
            <a:endParaRPr lang="de-DE" sz="1100">
              <a:latin typeface="Arial"/>
              <a:ea typeface="TeX Gyre Pagella Math"/>
              <a:cs typeface="Arial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/>
              <a:buChar char="o"/>
              <a:tabLst>
                <a:tab pos="914400" algn="l"/>
              </a:tabLst>
              <a:defRPr/>
            </a:pPr>
            <a:r>
              <a:rPr lang="en-IN" sz="1100">
                <a:latin typeface="Arial"/>
                <a:ea typeface="TeX Gyre Pagella Math"/>
                <a:cs typeface="Times New Roman"/>
              </a:rPr>
              <a:t>Collect data from:</a:t>
            </a:r>
            <a:endParaRPr lang="de-DE" sz="1100">
              <a:latin typeface="Arial"/>
              <a:ea typeface="TeX Gyre Pagella Math"/>
              <a:cs typeface="Times New Roman"/>
            </a:endParaRPr>
          </a:p>
          <a:p>
            <a:pPr marL="1143000" lvl="2" indent="-228600">
              <a:lnSpc>
                <a:spcPct val="150000"/>
              </a:lnSpc>
              <a:tabLst>
                <a:tab pos="1371600" algn="l"/>
              </a:tabLst>
              <a:defRPr/>
            </a:pPr>
            <a:r>
              <a:rPr lang="en-IN" sz="1100">
                <a:latin typeface="Arial"/>
                <a:ea typeface="TeX Gyre Pagella Math"/>
              </a:rPr>
              <a:t>Force/tactile sensors for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lang="en-US" sz="1200" baseline="-25000">
                <a:solidFill>
                  <a:srgbClr val="000000"/>
                </a:solidFill>
                <a:latin typeface="Times New Roman"/>
                <a:ea typeface="Times New Roman"/>
              </a:rPr>
              <a:t>grip</a:t>
            </a:r>
            <a:r>
              <a:rPr lang="en-IN" sz="1100">
                <a:latin typeface="Arial"/>
                <a:ea typeface="TeX Gyre Pagella Math"/>
              </a:rPr>
              <a:t>.</a:t>
            </a:r>
            <a:endParaRPr lang="de-DE" sz="1100">
              <a:latin typeface="Arial"/>
              <a:ea typeface="TeX Gyre Pagella Math"/>
            </a:endParaRPr>
          </a:p>
          <a:p>
            <a:pPr marL="1143000" lvl="2" indent="-228600">
              <a:lnSpc>
                <a:spcPct val="150000"/>
              </a:lnSpc>
              <a:tabLst>
                <a:tab pos="1371600" algn="l"/>
              </a:tabLst>
              <a:defRPr/>
            </a:pPr>
            <a:r>
              <a:rPr lang="en-IN" sz="1100">
                <a:latin typeface="Arial"/>
                <a:ea typeface="TeX Gyre Pagella Math"/>
              </a:rPr>
              <a:t>Strain sensors for gripper deformation.</a:t>
            </a:r>
            <a:endParaRPr lang="de-DE" sz="1100">
              <a:latin typeface="Arial"/>
              <a:ea typeface="TeX Gyre Pagella Math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/>
              <a:buChar char="o"/>
              <a:tabLst>
                <a:tab pos="914400" algn="l"/>
              </a:tabLst>
              <a:defRPr/>
            </a:pPr>
            <a:r>
              <a:rPr lang="en-IN" sz="1100">
                <a:latin typeface="Arial"/>
                <a:ea typeface="TeX Gyre Pagella Math"/>
                <a:cs typeface="Times New Roman"/>
              </a:rPr>
              <a:t>Preprocess data (filtering, smoothing).</a:t>
            </a:r>
            <a:endParaRPr lang="de-DE" sz="1100">
              <a:latin typeface="Arial"/>
              <a:ea typeface="TeX Gyre Pagella Math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/>
              <a:buChar char="o"/>
              <a:tabLst>
                <a:tab pos="914400" algn="l"/>
              </a:tabLst>
              <a:defRPr/>
            </a:pPr>
            <a:r>
              <a:rPr lang="en-IN" sz="1100">
                <a:latin typeface="Arial"/>
                <a:ea typeface="TeX Gyre Pagella Math"/>
                <a:cs typeface="Times New Roman"/>
              </a:rPr>
              <a:t>Transmit processed data to the joystick controller</a:t>
            </a:r>
            <a:endParaRPr lang="de-DE" sz="1100">
              <a:latin typeface="Arial"/>
              <a:ea typeface="TeX Gyre Pagella Math"/>
              <a:cs typeface="Times New Roman"/>
            </a:endParaRPr>
          </a:p>
        </p:txBody>
      </p:sp>
      <p:pic>
        <p:nvPicPr>
          <p:cNvPr id="1026" name="Grafik 1098813209" descr="Ein Bild, das Zeichnung, Entwurf, Lineart, Clipart enthält.&#10;&#10;Automatisch generierte Beschreibung"/>
          <p:cNvPicPr>
            <a:picLocks noChangeAspect="1" noChangeArrowheads="1"/>
          </p:cNvPicPr>
          <p:nvPr/>
        </p:nvPicPr>
        <p:blipFill>
          <a:blip r:embed="rId3"/>
          <a:srcRect l="8902" t="7175" r="0" b="1843"/>
          <a:stretch/>
        </p:blipFill>
        <p:spPr bwMode="auto">
          <a:xfrm>
            <a:off x="6096000" y="1307704"/>
            <a:ext cx="2848570" cy="2839805"/>
          </a:xfrm>
          <a:prstGeom prst="rect">
            <a:avLst/>
          </a:prstGeom>
          <a:noFill/>
        </p:spPr>
      </p:pic>
      <p:pic>
        <p:nvPicPr>
          <p:cNvPr id="1025" name="Grafik 1512217450" descr="Ein Bild, das Entwurf, Zeichnung, Cartoon, Darstellung enthält.&#10;&#10;Automatisch generierte Beschreibung"/>
          <p:cNvPicPr>
            <a:picLocks noChangeAspect="1" noChangeArrowheads="1"/>
          </p:cNvPicPr>
          <p:nvPr/>
        </p:nvPicPr>
        <p:blipFill>
          <a:blip r:embed="rId4"/>
          <a:srcRect l="9837" t="21495" r="9686" b="9018"/>
          <a:stretch/>
        </p:blipFill>
        <p:spPr bwMode="auto">
          <a:xfrm>
            <a:off x="8944570" y="1570037"/>
            <a:ext cx="2628900" cy="2276475"/>
          </a:xfrm>
          <a:prstGeom prst="rect">
            <a:avLst/>
          </a:prstGeom>
          <a:noFill/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81977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List of materials</a:t>
            </a:r>
            <a:endParaRPr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graphicFrame>
        <p:nvGraphicFramePr>
          <p:cNvPr id="1436323365" name="Tabelle 1436323364"/>
          <p:cNvGraphicFramePr>
            <a:graphicFrameLocks xmlns:a="http://schemas.openxmlformats.org/drawingml/2006/main"/>
          </p:cNvGraphicFramePr>
          <p:nvPr/>
        </p:nvGraphicFramePr>
        <p:xfrm>
          <a:off x="518317" y="1457174"/>
          <a:ext cx="6931272" cy="4767579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174752"/>
                <a:gridCol w="2115802"/>
                <a:gridCol w="697996"/>
                <a:gridCol w="997137"/>
                <a:gridCol w="4157201"/>
              </a:tblGrid>
              <a:tr h="18288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Item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Description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Quantity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Total Cost (€)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Link</a:t>
                      </a:r>
                      <a:endParaRPr/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Microcontroller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Raspberry Pi Pico (RP2040 chip)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7.98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3" tooltip="https://www.reichelt.de/de/de/shop/produkt/raspberry_pi_pico_rp2040_cortex-m0_microusb-295706?PROVID=2788&amp;gad_source=1&amp;gclid=Cj0KCQiAy8K8BhCZARIsAKJ8sfQRIj-yV0EhjMp3X10St5zID9GdWauB1hJSzA_qddlCi2q4mrwvIJQaAujgEALw_wcB"/>
                        </a:rPr>
                        <a:t>https://www.reichelt.de/de/de/shop/produkt/raspberry_pi_pico_rp2040_cortex-m0_microusb-295706?PROVID=2788&amp;gad_source=1&amp;gclid=Cj0KCQiAy8K8BhCZARIsAKJ8sfQRIj-yV0EhjMp3X10St5zID9GdWauB1hJSzA_qddlCi2q4mrwvIJQaAujgEALw_wcB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Worm Gear Set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0.5 module, 50 teeth, reduction   ratio 1:50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13.99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4" tooltip="https://www.amazon.de/-/en/Module-Brass-Worm-Shaft-Diameter/dp/B07G5811RT"/>
                        </a:rPr>
                        <a:t>https://www.amazon.de/-/en/Module-Brass-Worm-Shaft-Diameter/dp/B07G5811RT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Resistance Motor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Stepper Motor (Nema 17 stepper   motor)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25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5" tooltip="https://www.amazon.de/STEPPERONLINE-Schrittmotor-Bipolar-42x60mm-DRUCKER/dp/B00PNEQUZ2/ref=asc_df_B00PNEQUZ2?mcid=c2c8e7497e663b6ea5ff1e4b24dcd21f&amp;th=1&amp;psc=1&amp;tag=googshopde-21&amp;linkCode=df0&amp;hvadid=696220738956&amp;hvpos=&amp;hvnetw=g&amp;hvrand=8464291935581426735&amp;hvpone=&amp;hvptwo=&amp;hvqmt=&amp;hvdev=c&amp;hvdvcmdl=&amp;hvlocint=&amp;hvlocphy=9042740&amp;hvtargid=pla-571612450275&amp;psc=1&amp;gad_source=1"/>
                        </a:rPr>
                        <a:t>https://www.amazon.de/STEPPERONLINE-Schrittmotor-Bipolar-42x60mm-DRUCKER/dp/B00PNEQUZ2/ref=asc_df_B00PNEQUZ2?mcid=c2c8e7497e663b6ea5ff1e4b24dcd21f&amp;th=1&amp;psc=1&amp;tag=googshopde-21&amp;linkCode=df0&amp;hvadid=696220738956&amp;hvpos=&amp;hvnetw=g&amp;hvrand=8464291935581426735&amp;hvpone=&amp;hvptwo=&amp;hvqmt=&amp;hvdev=c&amp;hvdvcmdl=&amp;hvlocint=&amp;hvlocphy=9042740&amp;hvtargid=pla-571612450275&amp;psc=1&amp;gad_source=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Pressure Sensor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Force-sensitive resistor (0 to   30kg, 30 mm diameter)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18.18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6" tooltip="https://www.amazon.de/Kraftempfindlicher-Widerstand-D%C3%BCnnfilm-Drucksensor-Durchmesser/dp/B07PY443HS/ref=asc_df_B07PY443HS?mcid=02cc195113273ad1b7e1f790e7a8fe47&amp;th=1&amp;psc=1&amp;hvocijid=6153946777069426747-B07PY443HS-&amp;hvexpln=75&amp;tag=googshopde-21&amp;linkCode=df0&amp;hvadid=696184104678&amp;hvpos=&amp;hvnetw=g&amp;hvrand=6153946777069426747&amp;hvpone=&amp;hvptwo=&amp;hvqmt=&amp;hvdev=c&amp;hvdvcmdl=&amp;hvlocint=&amp;hvlocphy=9042740&amp;hvtargid=pla-2281435176378&amp;psc=1&amp;gad_source=1"/>
                        </a:rPr>
                        <a:t>https://www.amazon.de/Kraftempfindlicher-Widerstand-D%C3%BCnnfilm-Drucksensor-Durchmesser/dp/B07PY443HS/ref=asc_df_B07PY443HS?mcid=02cc195113273ad1b7e1f790e7a8fe47&amp;th=1&amp;psc=1&amp;hvocijid=6153946777069426747-B07PY443HS-&amp;hvexpln=75&amp;tag=googshopde-21&amp;linkCode=df0&amp;hvadid=696184104678&amp;hvpos=&amp;hvnetw=g&amp;hvrand=6153946777069426747&amp;hvpone=&amp;hvptwo=&amp;hvqmt=&amp;hvdev=c&amp;hvdvcmdl=&amp;hvlocint=&amp;hvlocphy=9042740&amp;hvtargid=pla-2281435176378&amp;psc=1&amp;gad_source=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Hall Effect Sensor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AS5600 Magnetic Rotatory Encoder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5.06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6" tooltip="https://www.amazon.de/Kraftempfindlicher-Widerstand-D%C3%BCnnfilm-Drucksensor-Durchmesser/dp/B07PY443HS/ref=asc_df_B07PY443HS?mcid=02cc195113273ad1b7e1f790e7a8fe47&amp;th=1&amp;psc=1&amp;hvocijid=6153946777069426747-B07PY443HS-&amp;hvexpln=75&amp;tag=googshopde-21&amp;linkCode=df0&amp;hvadid=696184104678&amp;hvpos=&amp;hvnetw=g&amp;hvrand=6153946777069426747&amp;hvpone=&amp;hvptwo=&amp;hvqmt=&amp;hvdev=c&amp;hvdvcmdl=&amp;hvlocint=&amp;hvlocphy=9042740&amp;hvtargid=pla-2281435176378&amp;psc=1&amp;gad_source=1"/>
                        </a:rPr>
                        <a:t>https://www.amazon.de/Kraftempfindlicher-Widerstand-D%C3%BCnnfilm-Drucksensor-Durchmesser/dp/B07PY443HS/ref=asc_df_B07PY443HS?mcid=02cc195113273ad1b7e1f790e7a8fe47&amp;th=1&amp;psc=1&amp;hvocijid=6153946777069426747-B07PY443HS-&amp;hvexpln=75&amp;tag=googshopde-21&amp;linkCode=df0&amp;hvadid=696184104678&amp;hvpos=&amp;hvnetw=g&amp;hvrand=6153946777069426747&amp;hvpone=&amp;hvptwo=&amp;hvqmt=&amp;hvdev=c&amp;hvdvcmdl=&amp;hvlocint=&amp;hvlocphy=9042740&amp;hvtargid=pla-2281435176378&amp;psc=1&amp;gad_source=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Linear   Potentiometer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Bourns 3006P-1-103LF, 10k ohm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7.6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7" tooltip="https://eu.mouser.com/ProductDetail/Bourns/3006P-1-103LF?qs=nlUCIKN74UBewXtW9dljOA%3D%3D&amp;srsltid=AfmBOop92G1XLOc5W2I9tuMhyPEdD5Fx3PE6vP46MsbGVgkjg-G9g5s3"/>
                        </a:rPr>
                        <a:t>https://eu.mouser.com/ProductDetail/Bourns/3006P-1-103LF?qs=nlUCIKN74UBewXtW9dljOA%3D%3D&amp;srsltid=AfmBOop92G1XLOc5W2I9tuMhyPEdD5Fx3PE6vP46MsbGVgkjg-G9g5s3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Rotational   Potentiometer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10k ohm precision Potentiometer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32.97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8" tooltip="https://www.amazon.de/Taiss-Rotationsdraht-Pr%C3%A4zisionspotentiometer-einstellbarer-3590S-2-103L/dp/B07H8XJDY8/ref=asc_df_B07H8XJDY8?mcid=3f4a688386093aa18333ebd8b200d635&amp;th=1&amp;tag=googshopde-21&amp;linkCode=df0&amp;hvadid=696220738998&amp;hvpos=&amp;hvnetw=g&amp;hvrand=6874676557218374694&amp;hvpone=&amp;hvptwo=&amp;hvqmt=&amp;hvdev=c&amp;hvdvcmdl=&amp;hvlocint=&amp;hvlocphy=9042740&amp;hvtargid=pla-800378977809&amp;gad_source=1"/>
                        </a:rPr>
                        <a:t>https://www.amazon.de/Taiss-Rotationsdraht-Pr%C3%A4zisionspotentiometer-einstellbarer-3590S-2-103L/dp/B07H8XJDY8/ref=asc_df_B07H8XJDY8?mcid=3f4a688386093aa18333ebd8b200d635&amp;th=1&amp;tag=googshopde-21&amp;linkCode=df0&amp;hvadid=696220738998&amp;hvpos=&amp;hvnetw=g&amp;hvrand=6874676557218374694&amp;hvpone=&amp;hvptwo=&amp;hvqmt=&amp;hvdev=c&amp;hvdvcmdl=&amp;hvlocint=&amp;hvlocphy=9042740&amp;hvtargid=pla-800378977809&amp;gad_source=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Ball Bearing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Stainless steel Radial Ball   Bearing, 8x16x4 mm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3.2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9" tooltip="https://www.kugellager-express.de/edelstahl-miniatur-kugellager-ss-688-w4-offen-geoelt-8x16x4-mm?gad_source=1&amp;gclid=Cj0KCQiAy8K8BhCZARIsAKJ8sfT0VZub1hruac4Bdbs5CfHw9zL035wtjk_mAdU1adBFN_J5ClmEVXoaAnnVEALw_wcB"/>
                        </a:rPr>
                        <a:t>https://www.kugellager-express.de/edelstahl-miniatur-kugellager-ss-688-w4-offen-geoelt-8x16x4-mm?gad_source=1&amp;gclid=Cj0KCQiAy8K8BhCZARIsAKJ8sfT0VZub1hruac4Bdbs5CfHw9zL035wtjk_mAdU1adBFN_J5ClmEVXoaAnnVEALw_wcB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Jumper Wires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Jumper Wire 40x 20cm, Male Female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120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5.94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10" tooltip="https://www.amazon.de/Female-Female-Male-Female-Male-Male-Steckbr%C3%BCcken-Drahtbr%C3%BCcken-bunt/dp/B01EV70C78/ref=asc_df_B01EV70C78?mcid=577ab32c1aff39f7a63b311a6b4c9d61&amp;th=1&amp;psc=1&amp;tag=googshopde-21&amp;linkCode=df0&amp;hvadid=696220738236&amp;hvpos=&amp;hvnetw=g&amp;hvrand=813044981401130210&amp;hvpone=&amp;hvptwo=&amp;hvqmt=&amp;hvdev=c&amp;hvdvcmdl=&amp;hvlocint=&amp;hvlocphy=9042740&amp;hvtargid=pla-362913641420&amp;psc=1&amp;gad_source=1"/>
                        </a:rPr>
                        <a:t>https://www.amazon.de/Female-Female-Male-Female-Male-Male-Steckbr%C3%BCcken-Drahtbr%C3%BCcken-bunt/dp/B01EV70C78/ref=asc_df_B01EV70C78?mcid=577ab32c1aff39f7a63b311a6b4c9d61&amp;th=1&amp;psc=1&amp;tag=googshopde-21&amp;linkCode=df0&amp;hvadid=696220738236&amp;hvpos=&amp;hvnetw=g&amp;hvrand=813044981401130210&amp;hvpone=&amp;hvptwo=&amp;hvqmt=&amp;hvdev=c&amp;hvdvcmdl=&amp;hvlocint=&amp;hvlocphy=9042740&amp;hvtargid=pla-362913641420&amp;psc=1&amp;gad_source=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Body of Joystick and resistance trigger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Polylactic acid (PLA), 1.75 mm   tough filament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1.2 Kg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22.68</a:t>
                      </a:r>
                      <a:endParaRPr/>
                    </a:p>
                  </a:txBody>
                  <a:tcPr marL="9524" marR="9524" marT="9524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600" u="sng">
                          <a:solidFill>
                            <a:schemeClr val="hlink"/>
                          </a:solidFill>
                          <a:hlinkClick r:id="rId11" tooltip="https://3d-printmaster.de/PLA-Flashforge-Schwarz-10kg-175mm?gad_source=1&amp;gclid=Cj0KCQiAy8K8BhCZARIsAKJ8sfQ2Z3yy8U_ZxiNA5iMFW5Gp7-PwhW9R9gEOrx6F_ZNGMSdxYwkMiLIaArRfEALw_wcB"/>
                        </a:rPr>
                        <a:t>https://3d-printmaster.de/PLA-Flashforge-Schwarz-10kg-175mm?gad_source=1&amp;gclid=Cj0KCQiAy8K8BhCZARIsAKJ8sfQ2Z3yy8U_ZxiNA5iMFW5Gp7-PwhW9R9gEOrx6F_ZNGMSdxYwkMiLIaArRfEALw_wcB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2" marR="9522" marT="9522" marB="0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49169312" name="Textfeld 16"/>
          <p:cNvSpPr txBox="1"/>
          <p:nvPr/>
        </p:nvSpPr>
        <p:spPr bwMode="auto">
          <a:xfrm>
            <a:off x="9751863" y="3215458"/>
            <a:ext cx="2105173" cy="33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600" b="1"/>
              <a:t>Total Cost:</a:t>
            </a:r>
            <a:r>
              <a:rPr lang="de-DE" sz="1600"/>
              <a:t> €142.6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SM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1_Inhaltsseite">
  <a:themeElements>
    <a:clrScheme name="FAU">
      <a:dk1>
        <a:sysClr val="windowText" lastClr="000000"/>
      </a:dk1>
      <a:lt1>
        <a:sysClr val="window" lastClr="FFFFFF"/>
      </a:lt1>
      <a:dk2>
        <a:srgbClr val="003865"/>
      </a:dk2>
      <a:lt2>
        <a:srgbClr val="98A4AE"/>
      </a:lt2>
      <a:accent1>
        <a:srgbClr val="003865"/>
      </a:accent1>
      <a:accent2>
        <a:srgbClr val="98A4AE"/>
      </a:accent2>
      <a:accent3>
        <a:srgbClr val="B2BBC2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>tud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backhaus</dc:creator>
  <cp:keywords/>
  <dc:description/>
  <cp:lastModifiedBy>Arun Ravindranath</cp:lastModifiedBy>
  <cp:revision>1229</cp:revision>
  <dcterms:created xsi:type="dcterms:W3CDTF">2003-11-24T08:10:32Z</dcterms:created>
  <dcterms:modified xsi:type="dcterms:W3CDTF">2025-01-29T16:16:28Z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0x010100B046B660C5D1CB46B184B3B0ABBA1BDF</vt:lpwstr>
  </property>
</Properties>
</file>