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Corbel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Corbel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Corbel-italic.fntdata"/><Relationship Id="rId14" Type="http://schemas.openxmlformats.org/officeDocument/2006/relationships/slide" Target="slides/slide9.xml"/><Relationship Id="rId36" Type="http://schemas.openxmlformats.org/officeDocument/2006/relationships/font" Target="fonts/Corbel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1.xml"/><Relationship Id="rId38" Type="http://schemas.openxmlformats.org/officeDocument/2006/relationships/font" Target="fonts/Corbe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9962e5e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39962e5e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39962e5e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08529125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08529125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085291257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08529125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8529125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08529125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9962e5e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9962e5e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9962e5e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39962e5e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ed08eff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ed08eff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08529125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08529125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ed08eff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ed08eff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9962e5e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9962e5e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9962e5e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9962e5e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9962e5e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9962e5e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07dd8c7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07dd8c7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07dd8c7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07dd8c7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08529125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08529125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08529125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08529125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08529125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08529125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Small Image" showMasterSp="0">
  <p:cSld name="Title Slide with Small Imag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>
            <p:ph idx="2" type="pic"/>
          </p:nvPr>
        </p:nvSpPr>
        <p:spPr>
          <a:xfrm>
            <a:off x="7485357" y="0"/>
            <a:ext cx="16587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type="ctrTitle"/>
          </p:nvPr>
        </p:nvSpPr>
        <p:spPr>
          <a:xfrm>
            <a:off x="215242" y="3259722"/>
            <a:ext cx="509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1" sz="4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5483928" y="3487904"/>
            <a:ext cx="2550900" cy="89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9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3"/>
          <p:cNvSpPr/>
          <p:nvPr/>
        </p:nvSpPr>
        <p:spPr>
          <a:xfrm>
            <a:off x="0" y="5095732"/>
            <a:ext cx="7485300" cy="4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0" y="0"/>
            <a:ext cx="7485300" cy="4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/>
          <p:nvPr/>
        </p:nvSpPr>
        <p:spPr>
          <a:xfrm rot="5400000">
            <a:off x="-2533894" y="2557833"/>
            <a:ext cx="5119800" cy="5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5905676" y="3175301"/>
            <a:ext cx="14097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">
            <a:noAutofit/>
          </a:bodyPr>
          <a:lstStyle/>
          <a:p>
            <a:pPr indent="0" lvl="0" marL="0" marR="0" rtl="0" algn="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Team 28</a:t>
            </a:r>
            <a:endParaRPr sz="1100"/>
          </a:p>
        </p:txBody>
      </p:sp>
      <p:sp>
        <p:nvSpPr>
          <p:cNvPr id="143" name="Google Shape;143;p14"/>
          <p:cNvSpPr txBox="1"/>
          <p:nvPr>
            <p:ph type="ctrTitle"/>
          </p:nvPr>
        </p:nvSpPr>
        <p:spPr>
          <a:xfrm>
            <a:off x="215242" y="3259722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/>
              <a:t>STEERING</a:t>
            </a:r>
            <a:endParaRPr/>
          </a:p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1448246" y="1476894"/>
            <a:ext cx="6247500" cy="218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9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i="0"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CS 483: Big Data Mining</a:t>
            </a:r>
            <a:endParaRPr i="0"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i="0"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Predictive Analytics in Road Safety: A Machine Learning Approach to Traffic Accident Analysis</a:t>
            </a:r>
            <a:endParaRPr i="0"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i="0"/>
          </a:p>
        </p:txBody>
      </p:sp>
      <p:pic>
        <p:nvPicPr>
          <p:cNvPr descr="A picture containing knife&#10;&#10;Description automatically generated"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50" y="218125"/>
            <a:ext cx="2336050" cy="7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215250" y="3793075"/>
            <a:ext cx="2212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 Members: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Manan Jain,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Hemanth Nagulapalli, Sravan Nekkanti,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Surya Reddy Nallamilli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68478" y="3175300"/>
            <a:ext cx="3430298" cy="171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000" y="218123"/>
            <a:ext cx="2577399" cy="17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175" y="452425"/>
            <a:ext cx="7502498" cy="413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2006" l="0" r="0" t="1996"/>
          <a:stretch/>
        </p:blipFill>
        <p:spPr>
          <a:xfrm>
            <a:off x="1380600" y="152400"/>
            <a:ext cx="68494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875" y="152400"/>
            <a:ext cx="6804050" cy="47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4082825" y="1411975"/>
            <a:ext cx="598200" cy="24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 rot="-5132338">
            <a:off x="4188157" y="758608"/>
            <a:ext cx="655686" cy="368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2.6%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 rot="-5520899">
            <a:off x="3896109" y="849531"/>
            <a:ext cx="665512" cy="186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0.9%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Techniques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256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Decision Tree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Support Vector Machine (SVM)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Gradient Boosting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Multilayer Perceptron (MLP)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have divided the dataset into a 30/70 split as in for testing and training respectively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Five-fold cross validation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33225" y="329450"/>
            <a:ext cx="7038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988900"/>
            <a:ext cx="32745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Metrics: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Accuracy: 92.25%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Precision: 0.92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Recall: 0.92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F1 Score: 0.92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 Metrics: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Accuracy: 89.63%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Precision: 0.90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Recall: 0.90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F1 Score: 0.90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Metrics: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Accuracy: 85.56%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Precision: 0.85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Recall: 0.86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F1 Score: 0.84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4768450" y="988900"/>
            <a:ext cx="3311100" cy="3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 Metrics: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 81.66%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Precision: 0.79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Recall: 0.82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Score: 0.79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Gradient Boosting Metrics: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 91.81%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Precision: 0.92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Recall: 0.92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Score: 0.91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MLP Metrics: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 88.78%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Precision: 0.88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Recall: 0.89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Score: 0.88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97500" y="929700"/>
            <a:ext cx="70389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Based on the results,  it is optimal to prefer Random Forest or Gradient Boosting for their high accuracy and stability.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Immense amount of variables in real world scenarios from weather to location as well as real time changes affect the road conditions.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Clubbing together different data sources leads to a better understanding and prediction of the severity of accidents that can happen, as it better models the real world.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missing values for locations indicate the difficulty in collecting data as gps tracking gets destroyed in severe accidents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the running the models, the highest weights were assigned to the state and city for location, as well as humidity, temperature and visibility for the weather data.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Future work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396025" y="965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handling of immense data was a challenge, taxing our machines to the limit.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Handling missing data was a challenge along with the aggregation of more recent data.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use of description can be optimised along with the tuning of further hyper parameters with metadata such as area around the accident, like schools, hospitals etc.</a:t>
            </a:r>
            <a:endParaRPr sz="1400"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525" y="2854186"/>
            <a:ext cx="3842850" cy="200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705300" y="2226750"/>
            <a:ext cx="1611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Q&amp;A?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21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924025"/>
            <a:ext cx="7038900" cy="4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- Public Safety Challenge: Address the critical issue of traffic accidents, aiming to reduce injuries and fatalities.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- Data-Driven Prevention: Utilize extensive accident data to understand and predict conditions leading to accidents.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- Minimizing Loss of Life: Focus on saving lives by identifying and mitigating high-risk situations on the road.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- Navigational Insights: Provide better insights for navigating traffic, enhancing overall road safety.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- Predictive Analysis: Use predictive modeling to foresee and prevent potential traffic accidents.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- Supporting Road Safety: Offer support and solutions for safer driving conditions through data analysis.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Severity and Likelihood Prediction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: Determine the severity and likelihood of traffic accidents using environmental and spatial factors.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Machine Learning Application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: Employ machine learning techniques to develop predictive models for accident severity and likelihood.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Utilizing U.S. Accidents Dataset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: Base analysis on the comprehensive data collected in the “U.S. Accidents” dataset.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Accurate Predictive Models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: Aim to create models that accurately predict traffic accident severity and likelihood.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146575" y="1163025"/>
            <a:ext cx="35898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U.S. Accidents (2016-2023)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This dataset was extracted using Bing API and MapQuest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Measures: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Severity (1-4)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Location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Weather conditions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Road conditions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etc.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12804" r="12796" t="0"/>
          <a:stretch/>
        </p:blipFill>
        <p:spPr>
          <a:xfrm>
            <a:off x="4918475" y="1163075"/>
            <a:ext cx="3836176" cy="26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320425" y="1901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available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158200" y="760750"/>
            <a:ext cx="4338900" cy="4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Severity - Specifies the severity of the traffic caused by the accident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Road feature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Roundabout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Railway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Traffic Signal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Amenity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Humidity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Visibility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Temperature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Wind Chill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Wind Direction and Speed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Pressure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Weather Condition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5175675" y="1200150"/>
            <a:ext cx="33324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Sunrise or Sunset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Location of the accident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Start Longitude and Start Latitude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 Longitude and End Latitude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Address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92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135850" y="985950"/>
            <a:ext cx="75975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   Missing one or multiple weather features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Open weather API limitations (100 calls daily) hindered complete data filling.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Aimed to enhance dataset completeness despite API constraints.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Innovative approach: Utilized latitude and longitude to identify entries within a 5-mile radius.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Applied Haversine formula to calculate proximity-based weather conditions for missing rows.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Considered data from three days around the timestamp to refine weather information.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Averaged missing values based on information gathered from the surrounding area and timeframe.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337" y="3103224"/>
            <a:ext cx="4915325" cy="12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00" y="152400"/>
            <a:ext cx="68639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25" y="147275"/>
            <a:ext cx="6868199" cy="47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75" y="152400"/>
            <a:ext cx="68613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